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54"/>
  </p:notesMasterIdLst>
  <p:handoutMasterIdLst>
    <p:handoutMasterId r:id="rId55"/>
  </p:handoutMasterIdLst>
  <p:sldIdLst>
    <p:sldId id="256" r:id="rId3"/>
    <p:sldId id="257" r:id="rId4"/>
    <p:sldId id="259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44" r:id="rId15"/>
    <p:sldId id="258" r:id="rId16"/>
    <p:sldId id="321" r:id="rId17"/>
    <p:sldId id="322" r:id="rId18"/>
    <p:sldId id="323" r:id="rId19"/>
    <p:sldId id="324" r:id="rId20"/>
    <p:sldId id="325" r:id="rId21"/>
    <p:sldId id="326" r:id="rId22"/>
    <p:sldId id="331" r:id="rId23"/>
    <p:sldId id="348" r:id="rId24"/>
    <p:sldId id="349" r:id="rId25"/>
    <p:sldId id="351" r:id="rId26"/>
    <p:sldId id="350" r:id="rId27"/>
    <p:sldId id="354" r:id="rId28"/>
    <p:sldId id="352" r:id="rId29"/>
    <p:sldId id="328" r:id="rId30"/>
    <p:sldId id="329" r:id="rId31"/>
    <p:sldId id="330" r:id="rId32"/>
    <p:sldId id="342" r:id="rId33"/>
    <p:sldId id="265" r:id="rId34"/>
    <p:sldId id="334" r:id="rId35"/>
    <p:sldId id="335" r:id="rId36"/>
    <p:sldId id="337" r:id="rId37"/>
    <p:sldId id="338" r:id="rId38"/>
    <p:sldId id="309" r:id="rId39"/>
    <p:sldId id="355" r:id="rId40"/>
    <p:sldId id="361" r:id="rId41"/>
    <p:sldId id="356" r:id="rId42"/>
    <p:sldId id="362" r:id="rId43"/>
    <p:sldId id="357" r:id="rId44"/>
    <p:sldId id="358" r:id="rId45"/>
    <p:sldId id="359" r:id="rId46"/>
    <p:sldId id="360" r:id="rId47"/>
    <p:sldId id="363" r:id="rId48"/>
    <p:sldId id="346" r:id="rId49"/>
    <p:sldId id="364" r:id="rId50"/>
    <p:sldId id="343" r:id="rId51"/>
    <p:sldId id="310" r:id="rId52"/>
    <p:sldId id="34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868" autoAdjust="0"/>
  </p:normalViewPr>
  <p:slideViewPr>
    <p:cSldViewPr snapToGrid="0">
      <p:cViewPr varScale="1">
        <p:scale>
          <a:sx n="58" d="100"/>
          <a:sy n="58" d="100"/>
        </p:scale>
        <p:origin x="988" y="40"/>
      </p:cViewPr>
      <p:guideLst/>
    </p:cSldViewPr>
  </p:slideViewPr>
  <p:outlineViewPr>
    <p:cViewPr>
      <p:scale>
        <a:sx n="33" d="100"/>
        <a:sy n="33" d="100"/>
      </p:scale>
      <p:origin x="0" y="-112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5EA9E-D630-4300-B848-786FA8528E7A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785D2-9393-45F2-8F83-B65DE25C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2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156A6-61D7-46F7-A636-803E0056D08B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5468E-81E9-416B-AFCA-2BB76324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5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U_Texture_White_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0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4575" y="907540"/>
            <a:ext cx="5459028" cy="133093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002D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74575" y="2311305"/>
            <a:ext cx="5459029" cy="7622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194C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1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3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2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_Texture_White_B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" y="1"/>
            <a:ext cx="12191188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5FF-6CDC-4946-A328-24B81EBFE93B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7D5-A61D-4411-B16B-F82DEAE3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63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23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76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5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36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3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36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52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48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06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0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3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9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2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8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5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8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_Texture_White_Interio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" y="19136"/>
            <a:ext cx="12191188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1615"/>
            <a:ext cx="10972800" cy="657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099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0525" y="6331823"/>
            <a:ext cx="524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2D50"/>
                </a:solidFill>
                <a:latin typeface="55 Helvetica Roman"/>
                <a:cs typeface="55 Helvetica Roman"/>
              </a:defRPr>
            </a:lvl1pPr>
          </a:lstStyle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0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800" b="0" i="1" kern="1200">
          <a:solidFill>
            <a:srgbClr val="002D50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5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COSC160: Data Structures</a:t>
            </a:r>
            <a:br>
              <a:rPr lang="en-US" sz="3200" dirty="0" smtClean="0"/>
            </a:br>
            <a:r>
              <a:rPr lang="en-US" sz="3200" dirty="0" smtClean="0"/>
              <a:t>Hashing Structures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Jeremy Bolton, PhD</a:t>
            </a:r>
          </a:p>
          <a:p>
            <a:r>
              <a:rPr lang="en-US" dirty="0" smtClean="0"/>
              <a:t>Assistant Teaching Professor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Indexing with non-integer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1149"/>
            <a:ext cx="10972800" cy="3476624"/>
          </a:xfrm>
        </p:spPr>
        <p:txBody>
          <a:bodyPr/>
          <a:lstStyle/>
          <a:p>
            <a:r>
              <a:rPr lang="en-US" dirty="0" smtClean="0"/>
              <a:t>In our simple example, the key (which is the data itself) is also the index.</a:t>
            </a:r>
          </a:p>
          <a:p>
            <a:pPr lvl="1"/>
            <a:r>
              <a:rPr lang="en-US" dirty="0" smtClean="0"/>
              <a:t>That is, each data value, directly maps to an appropriate index.</a:t>
            </a:r>
          </a:p>
          <a:p>
            <a:pPr lvl="1"/>
            <a:endParaRPr lang="en-US" dirty="0"/>
          </a:p>
          <a:p>
            <a:r>
              <a:rPr lang="en-US" dirty="0" smtClean="0"/>
              <a:t>Solution general case: find a function f that maps from the set of keys to a set of indices.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t="10278" r="18333" b="40278"/>
          <a:stretch/>
        </p:blipFill>
        <p:spPr>
          <a:xfrm>
            <a:off x="6905624" y="4117064"/>
            <a:ext cx="5181601" cy="274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3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hash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Remember: a key uniquely identifies a data object</a:t>
                </a:r>
              </a:p>
              <a:p>
                <a:pPr lvl="2"/>
                <a:r>
                  <a:rPr lang="en-US" b="0" dirty="0" smtClean="0">
                    <a:latin typeface="Cambria Math" panose="02040503050406030204" pitchFamily="18" charset="0"/>
                  </a:rPr>
                  <a:t>Let k be a one-to-one correspondence that maps from data objects to keys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𝑑𝑎𝑡𝑎𝑂𝑏𝑗𝑒𝑐𝑡𝑠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𝑘𝑒𝑦𝑠</m:t>
                    </m:r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A </a:t>
                </a:r>
                <a:r>
                  <a:rPr lang="en-US" b="1" dirty="0" smtClean="0"/>
                  <a:t>hash function </a:t>
                </a:r>
                <a:r>
                  <a:rPr lang="en-US" dirty="0" smtClean="0"/>
                  <a:t>is a function that maps from a set of keys to a set of indices 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𝑖𝑛𝑑𝑖𝑐𝑒𝑠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0" t="-1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" t="14584" r="10937" b="34583"/>
          <a:stretch/>
        </p:blipFill>
        <p:spPr>
          <a:xfrm>
            <a:off x="6677025" y="4190189"/>
            <a:ext cx="5514975" cy="26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Hash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69582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Assume we wish to store student information in an array.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Example data object</a:t>
                </a:r>
              </a:p>
              <a:p>
                <a:pPr lvl="1"/>
                <a:r>
                  <a:rPr lang="en-US" dirty="0" smtClean="0"/>
                  <a:t>(</a:t>
                </a:r>
                <a:r>
                  <a:rPr lang="en-US" dirty="0" err="1" smtClean="0"/>
                  <a:t>fname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lname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studid</a:t>
                </a:r>
                <a:r>
                  <a:rPr lang="en-US" dirty="0" smtClean="0"/>
                  <a:t>, age, </a:t>
                </a:r>
                <a:r>
                  <a:rPr lang="en-US" dirty="0"/>
                  <a:t>&lt;</a:t>
                </a:r>
                <a:r>
                  <a:rPr lang="en-US" dirty="0" err="1"/>
                  <a:t>img</a:t>
                </a:r>
                <a:r>
                  <a:rPr lang="en-US" dirty="0"/>
                  <a:t>&gt;, … )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(Bob, Barker, 1111111, 18, &lt;</a:t>
                </a:r>
                <a:r>
                  <a:rPr lang="en-US" dirty="0" err="1" smtClean="0"/>
                  <a:t>img</a:t>
                </a:r>
                <a:r>
                  <a:rPr lang="en-US" dirty="0" smtClean="0"/>
                  <a:t>&gt;, … ) 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Example key: </a:t>
                </a:r>
                <a:r>
                  <a:rPr lang="en-US" dirty="0" err="1" smtClean="0"/>
                  <a:t>studid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studentObjects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studentIDs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𝐵𝑜𝑏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=1111111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Example hash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studentIDs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indices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1000 </m:t>
                    </m:r>
                  </m:oMath>
                </a14:m>
                <a:r>
                  <a:rPr lang="en-US" b="0" dirty="0" smtClean="0"/>
                  <a:t> </a:t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𝑘𝑒𝑦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𝐵𝑜𝑏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695824"/>
              </a:xfrm>
              <a:blipFill rotWithShape="0">
                <a:blip r:embed="rId2"/>
                <a:stretch>
                  <a:fillRect l="-611" t="-2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669319" y="3061767"/>
            <a:ext cx="4532081" cy="1795730"/>
            <a:chOff x="6669319" y="3061767"/>
            <a:chExt cx="4532081" cy="17957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5" t="23482" r="49474" b="59464"/>
            <a:stretch/>
          </p:blipFill>
          <p:spPr>
            <a:xfrm>
              <a:off x="6669319" y="3061767"/>
              <a:ext cx="4532081" cy="179573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010525" y="4324350"/>
              <a:ext cx="800100" cy="295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0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805862" y="4319587"/>
              <a:ext cx="800100" cy="295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105650" y="3502477"/>
              <a:ext cx="800100" cy="11123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8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Domain of Keys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It is important to identify and define the </a:t>
                </a:r>
                <a:r>
                  <a:rPr lang="en-US" u="sng" dirty="0" smtClean="0"/>
                  <a:t>domain</a:t>
                </a:r>
                <a:r>
                  <a:rPr lang="en-US" dirty="0" smtClean="0"/>
                  <a:t> of keys,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, of a hash.</a:t>
                </a:r>
              </a:p>
              <a:p>
                <a:endParaRPr lang="en-US" dirty="0"/>
              </a:p>
              <a:p>
                <a:r>
                  <a:rPr lang="en-US" dirty="0" smtClean="0"/>
                  <a:t>Characteristics of the keys will largely determine the type of hash to be used. </a:t>
                </a:r>
              </a:p>
              <a:p>
                <a:endParaRPr lang="en-US" dirty="0"/>
              </a:p>
              <a:p>
                <a:r>
                  <a:rPr lang="en-US" dirty="0" smtClean="0"/>
                  <a:t>In many instances the total possible keys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dirty="0" smtClean="0"/>
                  <a:t> is larger than the number of actual keys to be stored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For example, the total number of students to be stored may be 10,000, but the total number of possible student id values may be 0 – 999999, numbering 10,000,000</a:t>
                </a:r>
              </a:p>
              <a:p>
                <a:pPr lvl="1"/>
                <a:r>
                  <a:rPr lang="en-US" dirty="0" smtClean="0"/>
                  <a:t>In our discussion we </a:t>
                </a:r>
                <a:r>
                  <a:rPr lang="en-US" i="1" dirty="0" smtClean="0"/>
                  <a:t>may</a:t>
                </a:r>
                <a:r>
                  <a:rPr lang="en-US" dirty="0" smtClean="0"/>
                  <a:t> assume these values are the same, </a:t>
                </a:r>
                <a:r>
                  <a:rPr lang="en-US" b="1" i="1" u="sng" dirty="0" smtClean="0"/>
                  <a:t>which is often not the case.</a:t>
                </a:r>
                <a:endParaRPr lang="en-US" b="1" i="1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22" t="-1935" r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4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Hashing: Design Concerns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39297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Time complexity for search, insert and removal is constant! </a:t>
                </a:r>
              </a:p>
              <a:p>
                <a:pPr lvl="1"/>
                <a:r>
                  <a:rPr lang="en-US" dirty="0" smtClean="0"/>
                  <a:t>Why not always use a hash?!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Design Concerns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Space: </a:t>
                </a: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dirty="0"/>
                  <a:t>Cardinality of keys,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likely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large</m:t>
                    </m:r>
                  </m:oMath>
                </a14:m>
                <a:r>
                  <a:rPr lang="en-US" dirty="0" smtClean="0"/>
                  <a:t> . The </a:t>
                </a:r>
                <a:r>
                  <a:rPr lang="en-US" dirty="0"/>
                  <a:t>space requirements for a hash is not necessarily bound by the size of the input.</a:t>
                </a: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dirty="0" smtClean="0"/>
                  <a:t>|N| may or may not be known. </a:t>
                </a:r>
                <a:r>
                  <a:rPr lang="en-US" dirty="0"/>
                  <a:t>Is size static or dynamic</a:t>
                </a:r>
                <a:r>
                  <a:rPr lang="en-US" dirty="0" smtClean="0"/>
                  <a:t>?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What happens if two different values get mapped to the same index?</a:t>
                </a: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dirty="0" smtClean="0"/>
                  <a:t>Collision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Finding a hash function that mitigates these concerns is hard</a:t>
                </a: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dirty="0" smtClean="0"/>
                  <a:t>Searching over a family of hash functions may not be tractable</a:t>
                </a: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dirty="0" smtClean="0"/>
                  <a:t>Time complexity of evaluating the hash, </a:t>
                </a:r>
                <a:r>
                  <a:rPr lang="en-US" dirty="0" err="1" smtClean="0"/>
                  <a:t>eg</a:t>
                </a:r>
                <a:r>
                  <a:rPr lang="en-US" dirty="0" smtClean="0"/>
                  <a:t> computing h(k), may be a concern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392976"/>
              </a:xfrm>
              <a:blipFill rotWithShape="0">
                <a:blip r:embed="rId2"/>
                <a:stretch>
                  <a:fillRect l="-833" t="-3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1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Hashing: Space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479757"/>
          </a:xfrm>
        </p:spPr>
        <p:txBody>
          <a:bodyPr>
            <a:normAutofit/>
          </a:bodyPr>
          <a:lstStyle/>
          <a:p>
            <a:r>
              <a:rPr lang="en-US" dirty="0" smtClean="0"/>
              <a:t>Example 1. Reasonable Index Range.</a:t>
            </a:r>
          </a:p>
          <a:p>
            <a:pPr lvl="1"/>
            <a:r>
              <a:rPr lang="en-US" dirty="0" smtClean="0"/>
              <a:t>Store up to 1000 values </a:t>
            </a:r>
            <a:r>
              <a:rPr lang="en-US" i="1" dirty="0" smtClean="0"/>
              <a:t>within range 1 – 1000.</a:t>
            </a:r>
          </a:p>
          <a:p>
            <a:pPr lvl="1"/>
            <a:r>
              <a:rPr lang="en-US" dirty="0" smtClean="0"/>
              <a:t>More generally:  store up to n values within range 1 – n.</a:t>
            </a:r>
          </a:p>
          <a:p>
            <a:pPr lvl="2"/>
            <a:r>
              <a:rPr lang="en-US" dirty="0" smtClean="0"/>
              <a:t>Note here the size of the input may be up to n numbers, thus we can bound the memory constraints in terms of n, the size of the input.</a:t>
            </a:r>
          </a:p>
          <a:p>
            <a:pPr lvl="1"/>
            <a:r>
              <a:rPr lang="en-US" dirty="0" smtClean="0"/>
              <a:t>Use simple hash: h(</a:t>
            </a:r>
            <a:r>
              <a:rPr lang="en-US" dirty="0" err="1" smtClean="0"/>
              <a:t>i</a:t>
            </a:r>
            <a:r>
              <a:rPr lang="en-US" dirty="0" smtClean="0"/>
              <a:t>) = </a:t>
            </a:r>
            <a:r>
              <a:rPr lang="en-US" dirty="0" err="1" smtClean="0"/>
              <a:t>i</a:t>
            </a:r>
            <a:endParaRPr lang="en-US" dirty="0" smtClean="0"/>
          </a:p>
          <a:p>
            <a:pPr lvl="2"/>
            <a:r>
              <a:rPr lang="en-US" dirty="0" smtClean="0"/>
              <a:t>Size of input (potentially n) , size of space requirements O(n)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20695" r="37709" b="57083"/>
          <a:stretch/>
        </p:blipFill>
        <p:spPr>
          <a:xfrm>
            <a:off x="1552072" y="4785133"/>
            <a:ext cx="6471166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Hashing: Space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7696"/>
            <a:ext cx="10972800" cy="4099828"/>
          </a:xfrm>
        </p:spPr>
        <p:txBody>
          <a:bodyPr/>
          <a:lstStyle/>
          <a:p>
            <a:pPr lvl="1"/>
            <a:endParaRPr lang="en-US" dirty="0"/>
          </a:p>
          <a:p>
            <a:r>
              <a:rPr lang="en-US" dirty="0"/>
              <a:t>Example 2. </a:t>
            </a:r>
            <a:r>
              <a:rPr lang="en-US" dirty="0" smtClean="0"/>
              <a:t>Unreasonable </a:t>
            </a:r>
            <a:r>
              <a:rPr lang="en-US" dirty="0"/>
              <a:t>Index Range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Store up to </a:t>
            </a:r>
            <a:r>
              <a:rPr lang="en-US" dirty="0" smtClean="0"/>
              <a:t>n </a:t>
            </a:r>
            <a:r>
              <a:rPr lang="en-US" dirty="0"/>
              <a:t>values within </a:t>
            </a:r>
            <a:r>
              <a:rPr lang="en-US" i="1" dirty="0"/>
              <a:t>unknown</a:t>
            </a:r>
            <a:r>
              <a:rPr lang="en-US" dirty="0"/>
              <a:t> </a:t>
            </a:r>
            <a:r>
              <a:rPr lang="en-US" dirty="0" smtClean="0"/>
              <a:t>range, </a:t>
            </a:r>
            <a:r>
              <a:rPr lang="en-US" dirty="0" err="1" smtClean="0"/>
              <a:t>eg</a:t>
            </a:r>
            <a:r>
              <a:rPr lang="en-US" dirty="0" smtClean="0"/>
              <a:t>, |K| is large.</a:t>
            </a:r>
          </a:p>
          <a:p>
            <a:pPr lvl="2"/>
            <a:r>
              <a:rPr lang="en-US" dirty="0" smtClean="0"/>
              <a:t>Size of input is n, how big of an array is needed</a:t>
            </a:r>
            <a:endParaRPr lang="en-US" dirty="0"/>
          </a:p>
          <a:p>
            <a:pPr lvl="1"/>
            <a:r>
              <a:rPr lang="en-US" dirty="0"/>
              <a:t>Using simple hash from </a:t>
            </a:r>
            <a:r>
              <a:rPr lang="en-US" dirty="0" smtClean="0"/>
              <a:t>Ex. </a:t>
            </a:r>
            <a:r>
              <a:rPr lang="en-US" dirty="0"/>
              <a:t>1, is not efficient</a:t>
            </a:r>
          </a:p>
          <a:p>
            <a:pPr lvl="2"/>
            <a:r>
              <a:rPr lang="en-US" dirty="0" smtClean="0"/>
              <a:t>Use </a:t>
            </a:r>
            <a:r>
              <a:rPr lang="en-US" dirty="0"/>
              <a:t>simple hash: h(</a:t>
            </a:r>
            <a:r>
              <a:rPr lang="en-US" dirty="0" err="1"/>
              <a:t>i</a:t>
            </a:r>
            <a:r>
              <a:rPr lang="en-US" dirty="0"/>
              <a:t>) = </a:t>
            </a:r>
            <a:r>
              <a:rPr lang="en-US" dirty="0" err="1"/>
              <a:t>i</a:t>
            </a:r>
            <a:endParaRPr lang="en-US" dirty="0"/>
          </a:p>
          <a:p>
            <a:pPr lvl="3"/>
            <a:r>
              <a:rPr lang="en-US" dirty="0"/>
              <a:t>Size of input (potentially n) , size of space </a:t>
            </a:r>
            <a:r>
              <a:rPr lang="en-US" dirty="0" smtClean="0"/>
              <a:t>requirements …?</a:t>
            </a:r>
          </a:p>
          <a:p>
            <a:pPr lvl="2"/>
            <a:r>
              <a:rPr lang="en-US" dirty="0" smtClean="0"/>
              <a:t>In this simple case, space requirements depend on the value of the input, and not the size of the input.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20695" r="55024" b="57083"/>
          <a:stretch/>
        </p:blipFill>
        <p:spPr>
          <a:xfrm>
            <a:off x="4134851" y="4849302"/>
            <a:ext cx="4511844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Hash: Collision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66533"/>
            <a:ext cx="5037221" cy="4099828"/>
          </a:xfrm>
        </p:spPr>
        <p:txBody>
          <a:bodyPr>
            <a:normAutofit/>
          </a:bodyPr>
          <a:lstStyle/>
          <a:p>
            <a:r>
              <a:rPr lang="en-US" dirty="0" smtClean="0"/>
              <a:t>If a hash function is not a one-to-one correspondence, then a collision is possible</a:t>
            </a:r>
          </a:p>
          <a:p>
            <a:endParaRPr lang="en-US" dirty="0" smtClean="0"/>
          </a:p>
          <a:p>
            <a:r>
              <a:rPr lang="en-US" dirty="0" smtClean="0"/>
              <a:t>A collision occurs when a hash function maps two different key values to the same index.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1" t="12164" r="19123" b="6433"/>
          <a:stretch/>
        </p:blipFill>
        <p:spPr>
          <a:xfrm>
            <a:off x="5743073" y="1275346"/>
            <a:ext cx="6448927" cy="55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7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a Desirable 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Desirable characteristics of a hash function</a:t>
            </a:r>
          </a:p>
          <a:p>
            <a:pPr lvl="1"/>
            <a:r>
              <a:rPr lang="en-US" dirty="0" smtClean="0"/>
              <a:t>Space efficient. If n items to store, O(n) space.</a:t>
            </a:r>
          </a:p>
          <a:p>
            <a:pPr lvl="1"/>
            <a:r>
              <a:rPr lang="en-US" dirty="0" smtClean="0"/>
              <a:t>Minimize collisions</a:t>
            </a:r>
          </a:p>
          <a:p>
            <a:pPr lvl="1"/>
            <a:r>
              <a:rPr lang="en-US" dirty="0" smtClean="0"/>
              <a:t>Hash computation is fast</a:t>
            </a:r>
          </a:p>
          <a:p>
            <a:pPr lvl="1"/>
            <a:endParaRPr lang="en-US" dirty="0"/>
          </a:p>
          <a:p>
            <a:r>
              <a:rPr lang="en-US" dirty="0" smtClean="0"/>
              <a:t>A </a:t>
            </a:r>
            <a:r>
              <a:rPr lang="en-US" b="1" dirty="0" smtClean="0"/>
              <a:t>hash table of size m </a:t>
            </a:r>
            <a:r>
              <a:rPr lang="en-US" dirty="0" smtClean="0"/>
              <a:t>is an array of size m that uses a hash function for indexing (for searches, inserts and removals)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4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space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229474" cy="4099828"/>
          </a:xfrm>
        </p:spPr>
        <p:txBody>
          <a:bodyPr/>
          <a:lstStyle/>
          <a:p>
            <a:r>
              <a:rPr lang="en-US" dirty="0" smtClean="0"/>
              <a:t>Our simple hash example is a poor choice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= </a:t>
            </a:r>
            <a:r>
              <a:rPr lang="en-US" dirty="0" err="1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This depends on the value of keys and not the number of keys.</a:t>
            </a:r>
          </a:p>
          <a:p>
            <a:pPr lvl="1"/>
            <a:endParaRPr lang="en-US" dirty="0"/>
          </a:p>
          <a:p>
            <a:r>
              <a:rPr lang="en-US" dirty="0" smtClean="0"/>
              <a:t>Optimally. If there are n items to store, use an array of size m=n.</a:t>
            </a:r>
          </a:p>
          <a:p>
            <a:pPr lvl="1"/>
            <a:r>
              <a:rPr lang="en-US" dirty="0" smtClean="0"/>
              <a:t>Finding a hash function that maps each item perfectly (without collision) and has no wasted space is </a:t>
            </a:r>
            <a:r>
              <a:rPr lang="en-US" b="1" i="1" dirty="0" smtClean="0"/>
              <a:t>very difficult </a:t>
            </a:r>
            <a:r>
              <a:rPr lang="en-US" dirty="0" smtClean="0"/>
              <a:t>in the general case.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21520" r="33685" b="57895"/>
          <a:stretch/>
        </p:blipFill>
        <p:spPr>
          <a:xfrm>
            <a:off x="2133600" y="4748464"/>
            <a:ext cx="6403662" cy="16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2433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Hashing Structures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Motivation and Review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Hash Functions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/>
              <a:t>HashTables</a:t>
            </a:r>
            <a:endParaRPr lang="en-US" dirty="0" smtClean="0"/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Implementations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Time Complexity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Collisions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Resolution Schemes </a:t>
            </a:r>
            <a:endParaRPr lang="en-US" dirty="0"/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400050" lvl="1" indent="0">
              <a:buNone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Addressing space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170821" cy="40998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Intuitively, </a:t>
            </a:r>
            <a:r>
              <a:rPr lang="en-US" i="1" dirty="0" smtClean="0"/>
              <a:t>there is a tradeoff between the size of the hash table and frequency of collisions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Intuitively, assume indices were randomly assigned to n different keys, the probability of collision would increase if the range of indices was reduced (if the array was smaller)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23626" r="54912" b="31228"/>
          <a:stretch/>
        </p:blipFill>
        <p:spPr>
          <a:xfrm>
            <a:off x="8390020" y="2302579"/>
            <a:ext cx="3545305" cy="309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5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Collisions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Collisions are often inevitable.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keys</a:t>
                </a:r>
                <a:r>
                  <a:rPr lang="en-US" dirty="0"/>
                  <a:t>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.</a:t>
                </a:r>
              </a:p>
              <a:p>
                <a:pPr lvl="1"/>
                <a:r>
                  <a:rPr lang="en-US" dirty="0" smtClean="0"/>
                  <a:t>Table size m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Notes:</a:t>
                </a:r>
              </a:p>
              <a:p>
                <a:pPr lvl="1"/>
                <a:r>
                  <a:rPr lang="en-US" dirty="0" smtClean="0"/>
                  <a:t>Since there are m locations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items, there will be a set of n elements that hash to the same location, (</a:t>
                </a:r>
                <a:r>
                  <a:rPr lang="en-US" u="sng" dirty="0" smtClean="0"/>
                  <a:t>the pigeon-hole principle</a:t>
                </a:r>
                <a:r>
                  <a:rPr lang="en-US" dirty="0" smtClean="0"/>
                  <a:t>).</a:t>
                </a:r>
              </a:p>
              <a:p>
                <a:pPr lvl="2"/>
                <a:r>
                  <a:rPr lang="en-US" dirty="0" smtClean="0"/>
                  <a:t>If m is less than the number of items to store, there will be collisions!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0" t="-2679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4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Hashing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Division </a:t>
            </a:r>
            <a:r>
              <a:rPr lang="en-US" dirty="0" smtClean="0"/>
              <a:t>Method</a:t>
            </a:r>
          </a:p>
          <a:p>
            <a:r>
              <a:rPr lang="en-US" dirty="0" smtClean="0"/>
              <a:t>Folding Method</a:t>
            </a:r>
          </a:p>
          <a:p>
            <a:r>
              <a:rPr lang="en-US" dirty="0" smtClean="0"/>
              <a:t>Mid-Square Method</a:t>
            </a:r>
          </a:p>
          <a:p>
            <a:r>
              <a:rPr lang="en-US" dirty="0" smtClean="0"/>
              <a:t>Radix Method</a:t>
            </a:r>
          </a:p>
          <a:p>
            <a:r>
              <a:rPr lang="en-US" dirty="0" smtClean="0"/>
              <a:t>Universal Hashing</a:t>
            </a:r>
          </a:p>
          <a:p>
            <a:r>
              <a:rPr lang="en-US" dirty="0" smtClean="0"/>
              <a:t>Perfect Hashing</a:t>
            </a:r>
          </a:p>
          <a:p>
            <a:r>
              <a:rPr lang="en-US" dirty="0" smtClean="0"/>
              <a:t>Double Hashing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Hash: Division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If nothing is known about the keys prior, the division method is a commonly used solution.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Use simple </a:t>
                </a:r>
                <a:r>
                  <a:rPr lang="en-US" dirty="0" err="1" smtClean="0"/>
                  <a:t>int</a:t>
                </a:r>
                <a:r>
                  <a:rPr lang="en-US" dirty="0" smtClean="0"/>
                  <a:t> interpretation of full binary representation of </a:t>
                </a:r>
                <a:r>
                  <a:rPr lang="en-US" dirty="0"/>
                  <a:t>k, </a:t>
                </a:r>
                <a:r>
                  <a:rPr lang="en-US" dirty="0" err="1"/>
                  <a:t>Hashtable</a:t>
                </a:r>
                <a:r>
                  <a:rPr lang="en-US" dirty="0"/>
                  <a:t> of size </a:t>
                </a:r>
                <a:r>
                  <a:rPr lang="en-US" dirty="0" smtClean="0"/>
                  <a:t>m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Variant: keys of vector of </a:t>
                </a:r>
                <a:r>
                  <a:rPr lang="en-US" dirty="0" err="1" smtClean="0"/>
                  <a:t>ints</a:t>
                </a:r>
                <a:r>
                  <a:rPr lang="en-US" dirty="0" smtClean="0"/>
                  <a:t> 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Pros: fast, maps to valid indices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Cons: unknown (without more information about distribution of keys). No assurances about collisions.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22" t="-2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93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Folding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053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Method.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key is partitioned,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each partition is manipulated,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then the results are aggregated together (folded together) to produce a final index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514350" indent="-457200"/>
            <a:r>
              <a:rPr lang="en-US" dirty="0" smtClean="0"/>
              <a:t>Example. </a:t>
            </a:r>
          </a:p>
          <a:p>
            <a:pPr marL="914400" lvl="1" indent="-457200"/>
            <a:r>
              <a:rPr lang="en-US" dirty="0" smtClean="0"/>
              <a:t>SSN key. </a:t>
            </a:r>
          </a:p>
          <a:p>
            <a:pPr marL="914400" lvl="1" indent="-457200"/>
            <a:r>
              <a:rPr lang="en-US" dirty="0" smtClean="0"/>
              <a:t>Partition into 3 sections.</a:t>
            </a:r>
          </a:p>
          <a:p>
            <a:pPr marL="914400" lvl="1" indent="-457200"/>
            <a:r>
              <a:rPr lang="en-US" dirty="0" smtClean="0"/>
              <a:t>Add three parts </a:t>
            </a:r>
          </a:p>
          <a:p>
            <a:pPr marL="914400" lvl="1" indent="-457200"/>
            <a:r>
              <a:rPr lang="en-US" dirty="0"/>
              <a:t>P</a:t>
            </a:r>
            <a:r>
              <a:rPr lang="en-US" dirty="0" smtClean="0"/>
              <a:t>erform division on resulting scheme (table size m = 1000)</a:t>
            </a:r>
          </a:p>
          <a:p>
            <a:pPr marL="914400" lvl="1" indent="-457200"/>
            <a:endParaRPr lang="en-US" dirty="0" smtClean="0"/>
          </a:p>
          <a:p>
            <a:pPr marL="914400" lvl="1" indent="-457200"/>
            <a:endParaRPr lang="en-US" dirty="0"/>
          </a:p>
          <a:p>
            <a:pPr marL="514350" indent="-457200"/>
            <a:r>
              <a:rPr lang="en-US" dirty="0" smtClean="0"/>
              <a:t>Pros.</a:t>
            </a:r>
          </a:p>
          <a:p>
            <a:pPr marL="914400" lvl="1" indent="-457200"/>
            <a:r>
              <a:rPr lang="en-US" dirty="0" smtClean="0"/>
              <a:t>Provides means to incorporate more digits into index computation.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92340" y="3263094"/>
            <a:ext cx="2091406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Key k:  123- 45-6789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95441" y="3686173"/>
            <a:ext cx="3493136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Partition and Add:  123 + 45 + 6789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21741" y="4109252"/>
            <a:ext cx="1666836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Sum:      6,957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69316" y="4532331"/>
            <a:ext cx="2017709" cy="9233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ndex = </a:t>
            </a:r>
          </a:p>
          <a:p>
            <a:r>
              <a:rPr lang="en-US" dirty="0" smtClean="0"/>
              <a:t>6,957 mod 1000 =</a:t>
            </a:r>
          </a:p>
          <a:p>
            <a:r>
              <a:rPr lang="en-US" dirty="0" smtClean="0"/>
              <a:t>957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Hash: Mid square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69461"/>
            <a:ext cx="10972800" cy="43500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Mid square </a:t>
            </a:r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Interpret binary sequence of key as an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Hash function</a:t>
            </a:r>
          </a:p>
          <a:p>
            <a:pPr lvl="2"/>
            <a:r>
              <a:rPr lang="en-US" dirty="0" smtClean="0"/>
              <a:t>Square the key value</a:t>
            </a:r>
          </a:p>
          <a:p>
            <a:pPr lvl="2"/>
            <a:r>
              <a:rPr lang="en-US" dirty="0" smtClean="0"/>
              <a:t>Use the r-inner bits as the index</a:t>
            </a:r>
          </a:p>
          <a:p>
            <a:pPr lvl="1"/>
            <a:r>
              <a:rPr lang="en-US" dirty="0" smtClean="0"/>
              <a:t>Intuition</a:t>
            </a:r>
          </a:p>
          <a:p>
            <a:pPr lvl="2"/>
            <a:r>
              <a:rPr lang="en-US" dirty="0" smtClean="0"/>
              <a:t>Pro:  </a:t>
            </a:r>
            <a:r>
              <a:rPr lang="en-US" u="sng" dirty="0" smtClean="0"/>
              <a:t>All</a:t>
            </a:r>
            <a:r>
              <a:rPr lang="en-US" dirty="0" smtClean="0"/>
              <a:t> digits will affect the innermost bits of the squared value.</a:t>
            </a:r>
          </a:p>
          <a:p>
            <a:pPr lvl="2"/>
            <a:r>
              <a:rPr lang="en-US" dirty="0" smtClean="0"/>
              <a:t>Generally good uniform distribution</a:t>
            </a:r>
          </a:p>
          <a:p>
            <a:pPr lvl="2"/>
            <a:r>
              <a:rPr lang="en-US" dirty="0" smtClean="0"/>
              <a:t>Con: must compute square</a:t>
            </a:r>
          </a:p>
          <a:p>
            <a:pPr lvl="2"/>
            <a:endParaRPr lang="en-US" dirty="0"/>
          </a:p>
          <a:p>
            <a:r>
              <a:rPr lang="en-US" dirty="0" smtClean="0"/>
              <a:t>Example: </a:t>
            </a:r>
          </a:p>
          <a:p>
            <a:pPr lvl="1"/>
            <a:r>
              <a:rPr lang="en-US" dirty="0" smtClean="0"/>
              <a:t>Key 4567</a:t>
            </a:r>
          </a:p>
          <a:p>
            <a:pPr lvl="1"/>
            <a:r>
              <a:rPr lang="en-US" dirty="0" smtClean="0"/>
              <a:t>R= 2</a:t>
            </a:r>
          </a:p>
          <a:p>
            <a:pPr lvl="1"/>
            <a:r>
              <a:rPr lang="en-US" dirty="0" smtClean="0"/>
              <a:t>Use 2-inner bits of square. 57 is index</a:t>
            </a:r>
          </a:p>
          <a:p>
            <a:pPr lvl="2"/>
            <a:endParaRPr lang="en-US" dirty="0"/>
          </a:p>
        </p:txBody>
      </p:sp>
      <p:pic>
        <p:nvPicPr>
          <p:cNvPr id="1026" name="Picture 2" descr="Image showing squaring of 45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420" y="1569462"/>
            <a:ext cx="1692666" cy="329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7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Radix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Radix transform.</a:t>
                </a:r>
              </a:p>
              <a:p>
                <a:pPr lvl="1"/>
                <a:r>
                  <a:rPr lang="en-US" dirty="0" smtClean="0"/>
                  <a:t>Rescale range of values by changing the number system.</a:t>
                </a:r>
              </a:p>
              <a:p>
                <a:pPr lvl="1"/>
                <a:r>
                  <a:rPr lang="en-US" dirty="0" smtClean="0"/>
                  <a:t>Assume key k is numeric.</a:t>
                </a:r>
              </a:p>
              <a:p>
                <a:pPr lvl="1"/>
                <a:r>
                  <a:rPr lang="en-US" dirty="0" smtClean="0"/>
                  <a:t>Map number to different radix (base)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Example.</a:t>
                </a:r>
              </a:p>
              <a:p>
                <a:pPr lvl="1"/>
                <a:r>
                  <a:rPr lang="en-US" dirty="0" smtClean="0"/>
                  <a:t>Assume k = 345, and table size m = 100</a:t>
                </a:r>
              </a:p>
              <a:p>
                <a:pPr lvl="1"/>
                <a:r>
                  <a:rPr lang="en-US" dirty="0" smtClean="0"/>
                  <a:t>Change radix to 9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345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423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h(423) = 423 mod 100 = 23.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33" t="-2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1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Hashing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Simple Schemes.</a:t>
            </a:r>
          </a:p>
          <a:p>
            <a:pPr lvl="1"/>
            <a:r>
              <a:rPr lang="en-US" dirty="0"/>
              <a:t>Division Method</a:t>
            </a:r>
          </a:p>
          <a:p>
            <a:pPr lvl="1"/>
            <a:r>
              <a:rPr lang="en-US" dirty="0"/>
              <a:t>Folding Method</a:t>
            </a:r>
          </a:p>
          <a:p>
            <a:pPr lvl="1"/>
            <a:r>
              <a:rPr lang="en-US" dirty="0"/>
              <a:t>Mid-Square </a:t>
            </a:r>
            <a:r>
              <a:rPr lang="en-US" dirty="0" smtClean="0"/>
              <a:t>Method</a:t>
            </a:r>
          </a:p>
          <a:p>
            <a:pPr lvl="1"/>
            <a:r>
              <a:rPr lang="en-US" dirty="0" smtClean="0"/>
              <a:t>Radix Method</a:t>
            </a:r>
          </a:p>
          <a:p>
            <a:pPr lvl="1"/>
            <a:endParaRPr lang="en-US" dirty="0"/>
          </a:p>
          <a:p>
            <a:r>
              <a:rPr lang="en-US" dirty="0" smtClean="0"/>
              <a:t>Observations.</a:t>
            </a:r>
          </a:p>
          <a:p>
            <a:pPr lvl="1"/>
            <a:r>
              <a:rPr lang="en-US" dirty="0" smtClean="0"/>
              <a:t>Provide an means to mathematically map keys to index range.</a:t>
            </a:r>
          </a:p>
          <a:p>
            <a:pPr lvl="1"/>
            <a:r>
              <a:rPr lang="en-US" dirty="0" smtClean="0"/>
              <a:t>These mapping schemes are</a:t>
            </a:r>
          </a:p>
          <a:p>
            <a:pPr lvl="2"/>
            <a:r>
              <a:rPr lang="en-US" dirty="0" smtClean="0"/>
              <a:t>Easy to implement</a:t>
            </a:r>
          </a:p>
          <a:p>
            <a:pPr lvl="2"/>
            <a:r>
              <a:rPr lang="en-US" dirty="0" smtClean="0"/>
              <a:t>Hash is fast to compute</a:t>
            </a:r>
          </a:p>
          <a:p>
            <a:pPr lvl="2"/>
            <a:r>
              <a:rPr lang="en-US" dirty="0" smtClean="0"/>
              <a:t>But make no assurances about collisions (unless keys are known </a:t>
            </a:r>
            <a:r>
              <a:rPr lang="en-US" i="1" dirty="0" err="1" smtClean="0"/>
              <a:t>apriori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Designing a Hash. Case Study Chars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04637"/>
            <a:ext cx="10972800" cy="258553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Storing ASCII characters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hars are stored in 8 bits, thus there are 256 unique chars to store</a:t>
            </a:r>
          </a:p>
          <a:p>
            <a:pPr lvl="1"/>
            <a:r>
              <a:rPr lang="en-US" dirty="0" smtClean="0"/>
              <a:t>256 unique data objects</a:t>
            </a:r>
          </a:p>
          <a:p>
            <a:pPr lvl="2"/>
            <a:r>
              <a:rPr lang="en-US" dirty="0" smtClean="0"/>
              <a:t>Not many, lets simply create a hash table of size 256</a:t>
            </a:r>
          </a:p>
          <a:p>
            <a:pPr lvl="1"/>
            <a:r>
              <a:rPr lang="en-US" dirty="0" smtClean="0"/>
              <a:t>What is a good key?</a:t>
            </a:r>
          </a:p>
          <a:p>
            <a:pPr lvl="2"/>
            <a:r>
              <a:rPr lang="en-US" b="1" dirty="0" smtClean="0"/>
              <a:t>Trivial key mapping</a:t>
            </a:r>
            <a:r>
              <a:rPr lang="en-US" dirty="0" smtClean="0"/>
              <a:t>. Each char has a unique binary encoding … which easily can be interpreted as a non-negative integer using polynomial expansion … lets use that!</a:t>
            </a:r>
          </a:p>
          <a:p>
            <a:pPr lvl="1"/>
            <a:r>
              <a:rPr lang="en-US" dirty="0" smtClean="0"/>
              <a:t>Hash is simply the </a:t>
            </a:r>
            <a:r>
              <a:rPr lang="en-US" dirty="0" err="1" smtClean="0"/>
              <a:t>int</a:t>
            </a:r>
            <a:r>
              <a:rPr lang="en-US" dirty="0" smtClean="0"/>
              <a:t> interpretation of the keys binary value</a:t>
            </a:r>
          </a:p>
          <a:p>
            <a:pPr lvl="2"/>
            <a:r>
              <a:rPr lang="en-US" b="1" dirty="0" smtClean="0"/>
              <a:t>Trivial Hash. </a:t>
            </a:r>
            <a:r>
              <a:rPr lang="en-US" dirty="0" smtClean="0"/>
              <a:t>one-to-one correspondence and space efficient!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" t="13567" r="10702" b="34737"/>
          <a:stretch/>
        </p:blipFill>
        <p:spPr>
          <a:xfrm>
            <a:off x="2245894" y="4185735"/>
            <a:ext cx="5646821" cy="26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Designing a Hash. Case Study </a:t>
            </a:r>
            <a:r>
              <a:rPr lang="en-US" dirty="0" smtClean="0"/>
              <a:t>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335378"/>
          </a:xfrm>
        </p:spPr>
        <p:txBody>
          <a:bodyPr>
            <a:normAutofit/>
          </a:bodyPr>
          <a:lstStyle/>
          <a:p>
            <a:r>
              <a:rPr lang="en-US" dirty="0"/>
              <a:t>Store a set of n strings</a:t>
            </a:r>
          </a:p>
          <a:p>
            <a:pPr lvl="1"/>
            <a:r>
              <a:rPr lang="en-US" dirty="0" smtClean="0"/>
              <a:t>String: Simply </a:t>
            </a:r>
            <a:r>
              <a:rPr lang="en-US" dirty="0"/>
              <a:t>a sequence of </a:t>
            </a:r>
            <a:r>
              <a:rPr lang="en-US" dirty="0" smtClean="0"/>
              <a:t>chars</a:t>
            </a:r>
          </a:p>
          <a:p>
            <a:pPr lvl="1"/>
            <a:r>
              <a:rPr lang="en-US" dirty="0" smtClean="0"/>
              <a:t>Key ideas</a:t>
            </a:r>
          </a:p>
          <a:p>
            <a:pPr lvl="2"/>
            <a:r>
              <a:rPr lang="en-US" dirty="0" smtClean="0"/>
              <a:t>Strings are unique based on uniqueness of each char at each location</a:t>
            </a:r>
          </a:p>
          <a:p>
            <a:pPr lvl="2"/>
            <a:r>
              <a:rPr lang="en-US" dirty="0" smtClean="0"/>
              <a:t>Simple concatenation of binary sequence of chars</a:t>
            </a:r>
          </a:p>
          <a:p>
            <a:pPr lvl="1"/>
            <a:r>
              <a:rPr lang="en-US" dirty="0" smtClean="0"/>
              <a:t>Hash ideas</a:t>
            </a:r>
          </a:p>
          <a:p>
            <a:pPr lvl="2"/>
            <a:r>
              <a:rPr lang="en-US" dirty="0" smtClean="0"/>
              <a:t>(Bad) Idea 1: Using </a:t>
            </a:r>
            <a:r>
              <a:rPr lang="en-US" dirty="0" err="1" smtClean="0"/>
              <a:t>int</a:t>
            </a:r>
            <a:r>
              <a:rPr lang="en-US" dirty="0" smtClean="0"/>
              <a:t> interpretation of FULL binary sequence</a:t>
            </a:r>
          </a:p>
          <a:p>
            <a:pPr lvl="3"/>
            <a:r>
              <a:rPr lang="en-US" dirty="0" smtClean="0"/>
              <a:t>Would provide for no collisions, but at what cost!</a:t>
            </a:r>
          </a:p>
          <a:p>
            <a:pPr lvl="4"/>
            <a:r>
              <a:rPr lang="en-US" dirty="0" smtClean="0"/>
              <a:t>Assume: Each char may use up to 8-bits. Longest string will be 25 chars long</a:t>
            </a:r>
          </a:p>
          <a:p>
            <a:pPr lvl="4"/>
            <a:r>
              <a:rPr lang="en-US" dirty="0" smtClean="0"/>
              <a:t>Possible indices needed (for no collisions): 2</a:t>
            </a:r>
            <a:r>
              <a:rPr lang="en-US" baseline="30000" dirty="0" smtClean="0"/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93662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Retrieval Time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Unordered Lists</a:t>
            </a:r>
          </a:p>
          <a:p>
            <a:endParaRPr lang="en-US" dirty="0"/>
          </a:p>
          <a:p>
            <a:r>
              <a:rPr lang="en-US" dirty="0" smtClean="0"/>
              <a:t>Trees or ordered lists</a:t>
            </a:r>
          </a:p>
          <a:p>
            <a:endParaRPr lang="en-US" dirty="0" smtClean="0"/>
          </a:p>
          <a:p>
            <a:r>
              <a:rPr lang="en-US" dirty="0" smtClean="0"/>
              <a:t>Can we improve?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Designing a Hash: Case Study String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Idea 2: Simple design scheme. </a:t>
            </a:r>
            <a:endParaRPr lang="en-US" dirty="0" smtClean="0"/>
          </a:p>
          <a:p>
            <a:pPr lvl="1"/>
            <a:r>
              <a:rPr lang="en-US" i="1" dirty="0" smtClean="0"/>
              <a:t>Fix </a:t>
            </a:r>
            <a:r>
              <a:rPr lang="en-US" i="1" dirty="0"/>
              <a:t>the table size </a:t>
            </a:r>
            <a:r>
              <a:rPr lang="en-US" dirty="0"/>
              <a:t>to something reasonable, m = 1000. 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Folding Scheme</a:t>
            </a:r>
            <a:r>
              <a:rPr lang="en-US" dirty="0"/>
              <a:t>. Sum numeric interpretation of each characters</a:t>
            </a:r>
          </a:p>
          <a:p>
            <a:pPr lvl="2"/>
            <a:r>
              <a:rPr lang="en-US" dirty="0"/>
              <a:t> hash function: h(string) = </a:t>
            </a:r>
            <a:r>
              <a:rPr lang="en-US" dirty="0" smtClean="0"/>
              <a:t>sum mod </a:t>
            </a:r>
            <a:r>
              <a:rPr lang="en-US" dirty="0"/>
              <a:t>1000</a:t>
            </a:r>
          </a:p>
          <a:p>
            <a:pPr lvl="1"/>
            <a:r>
              <a:rPr lang="en-US" dirty="0"/>
              <a:t>Alleviates space concerns, but may result in collisions. </a:t>
            </a:r>
          </a:p>
          <a:p>
            <a:pPr lvl="1"/>
            <a:r>
              <a:rPr lang="en-US" dirty="0"/>
              <a:t>Note here N &lt; |K| is likely and so allocating |K| spaces may be unnecessary and impractical</a:t>
            </a:r>
          </a:p>
          <a:p>
            <a:pPr lvl="1"/>
            <a:endParaRPr lang="en-US" dirty="0"/>
          </a:p>
          <a:p>
            <a:pPr lvl="1"/>
            <a:r>
              <a:rPr lang="en-US" sz="2600" u="sng" dirty="0" smtClean="0"/>
              <a:t>Observation</a:t>
            </a:r>
            <a:r>
              <a:rPr lang="en-US" sz="2600" dirty="0" smtClean="0"/>
              <a:t>: may not map to range 0 – 999 very uniformly. May result in more collisions that desired.</a:t>
            </a:r>
            <a:endParaRPr lang="en-US" u="sng" baseline="30000" dirty="0" smtClean="0"/>
          </a:p>
          <a:p>
            <a:pPr lvl="3"/>
            <a:r>
              <a:rPr lang="en-US" dirty="0" smtClean="0"/>
              <a:t>EG: all of the following strings would map to the same key</a:t>
            </a:r>
          </a:p>
          <a:p>
            <a:pPr lvl="4"/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, </a:t>
            </a:r>
            <a:r>
              <a:rPr lang="en-US" dirty="0" err="1" smtClean="0"/>
              <a:t>za</a:t>
            </a:r>
            <a:r>
              <a:rPr lang="en-US" dirty="0" smtClean="0"/>
              <a:t>, by, </a:t>
            </a:r>
            <a:r>
              <a:rPr lang="en-US" dirty="0" err="1" smtClean="0"/>
              <a:t>yb</a:t>
            </a:r>
            <a:r>
              <a:rPr lang="en-US" dirty="0" smtClean="0"/>
              <a:t>, cx, xc, …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Designing a Hash: Case Study Strings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9427" y="1390879"/>
                <a:ext cx="8296275" cy="5076825"/>
              </a:xfrm>
            </p:spPr>
            <p:txBody>
              <a:bodyPr>
                <a:normAutofit fontScale="70000" lnSpcReduction="20000"/>
              </a:bodyPr>
              <a:lstStyle/>
              <a:p>
                <a:endParaRPr lang="en-US" dirty="0"/>
              </a:p>
              <a:p>
                <a:r>
                  <a:rPr lang="en-US" dirty="0" smtClean="0"/>
                  <a:t>Universal </a:t>
                </a:r>
              </a:p>
              <a:p>
                <a:pPr lvl="1"/>
                <a:r>
                  <a:rPr lang="en-US" dirty="0" smtClean="0"/>
                  <a:t>Randomly </a:t>
                </a:r>
                <a:r>
                  <a:rPr lang="en-US" dirty="0"/>
                  <a:t>construct b-u random </a:t>
                </a:r>
                <a:r>
                  <a:rPr lang="en-US" dirty="0" smtClean="0"/>
                  <a:t>matrix</a:t>
                </a:r>
                <a:endParaRPr lang="en-US" dirty="0"/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u is number of bits for keys (200 bits)</a:t>
                </a:r>
              </a:p>
              <a:p>
                <a:pPr lvl="1"/>
                <a:r>
                  <a:rPr lang="en-US" dirty="0" smtClean="0"/>
                  <a:t>Randomly select k numbers and use variant.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Perfect (using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) space approach)</a:t>
                </a:r>
              </a:p>
              <a:p>
                <a:pPr lvl="1"/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200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(not practical!)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sup>
                            </m:sSup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=40000  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Double Hash</a:t>
                </a:r>
              </a:p>
              <a:p>
                <a:pPr lvl="1"/>
                <a:r>
                  <a:rPr lang="en-US" dirty="0" smtClean="0"/>
                  <a:t>(often) an efficient solution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Another Method. </a:t>
                </a:r>
                <a:r>
                  <a:rPr lang="en-US" b="1" dirty="0" err="1" smtClean="0"/>
                  <a:t>Cichelli’s</a:t>
                </a:r>
                <a:r>
                  <a:rPr lang="en-US" b="1" dirty="0" smtClean="0"/>
                  <a:t> Method.</a:t>
                </a:r>
              </a:p>
              <a:p>
                <a:pPr lvl="1"/>
                <a:r>
                  <a:rPr lang="en-US" dirty="0" smtClean="0"/>
                  <a:t>Searches for a Hash Map that works well.</a:t>
                </a:r>
              </a:p>
              <a:p>
                <a:pPr lvl="1"/>
                <a:r>
                  <a:rPr lang="en-US" dirty="0" smtClean="0"/>
                  <a:t>Search time may be expensive.</a:t>
                </a:r>
              </a:p>
              <a:p>
                <a:pPr lvl="1"/>
                <a:r>
                  <a:rPr lang="en-US" dirty="0" smtClean="0"/>
                  <a:t>See Readings and HW questions.</a:t>
                </a:r>
                <a:endParaRPr lang="en-US" dirty="0"/>
              </a:p>
              <a:p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9427" y="1390879"/>
                <a:ext cx="8296275" cy="5076825"/>
              </a:xfrm>
              <a:blipFill rotWithShape="0">
                <a:blip r:embed="rId2"/>
                <a:stretch>
                  <a:fillRect l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6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Collision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some instances collisions may be hard to avoid. </a:t>
            </a:r>
          </a:p>
          <a:p>
            <a:endParaRPr lang="en-US" dirty="0"/>
          </a:p>
          <a:p>
            <a:r>
              <a:rPr lang="en-US" dirty="0" smtClean="0"/>
              <a:t>Having an efficient resolution scheme is important.</a:t>
            </a:r>
            <a:endParaRPr lang="en-US" dirty="0"/>
          </a:p>
          <a:p>
            <a:pPr lvl="1"/>
            <a:r>
              <a:rPr lang="en-US" dirty="0" smtClean="0"/>
              <a:t>Annex / Cellars</a:t>
            </a:r>
          </a:p>
          <a:p>
            <a:pPr lvl="1"/>
            <a:r>
              <a:rPr lang="en-US" dirty="0" smtClean="0"/>
              <a:t>Probing </a:t>
            </a:r>
            <a:endParaRPr lang="en-US" dirty="0"/>
          </a:p>
          <a:p>
            <a:pPr lvl="1"/>
            <a:r>
              <a:rPr lang="en-US" smtClean="0"/>
              <a:t>Chaining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58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Collision Resolution: Annex or Cellar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4443663" cy="4608094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Example table of size 10</a:t>
            </a:r>
          </a:p>
          <a:p>
            <a:endParaRPr lang="en-US" dirty="0"/>
          </a:p>
          <a:p>
            <a:r>
              <a:rPr lang="en-US" dirty="0" smtClean="0"/>
              <a:t>Scheme: reserve c spots to end of array; designate as cellar. Store collisions there sequentially.</a:t>
            </a:r>
          </a:p>
          <a:p>
            <a:endParaRPr lang="en-US" dirty="0" smtClean="0"/>
          </a:p>
          <a:p>
            <a:r>
              <a:rPr lang="en-US" dirty="0" smtClean="0"/>
              <a:t>Worst Case Complexity: O(c)</a:t>
            </a:r>
          </a:p>
          <a:p>
            <a:endParaRPr lang="en-US" dirty="0"/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Cellar size = c is fixed</a:t>
            </a:r>
          </a:p>
          <a:p>
            <a:pPr lvl="2"/>
            <a:r>
              <a:rPr lang="en-US" dirty="0" smtClean="0"/>
              <a:t>may fill up</a:t>
            </a:r>
          </a:p>
          <a:p>
            <a:pPr lvl="2"/>
            <a:r>
              <a:rPr lang="en-US" dirty="0" smtClean="0"/>
              <a:t>Is unordered and generally large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1834466"/>
            <a:ext cx="536575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9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Collision Resolution Scheme: Probing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4844716" cy="475247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b="1" dirty="0" smtClean="0"/>
                  <a:t>Linear Probing</a:t>
                </a:r>
              </a:p>
              <a:p>
                <a:endParaRPr lang="en-US" dirty="0"/>
              </a:p>
              <a:p>
                <a:r>
                  <a:rPr lang="en-US" dirty="0" smtClean="0"/>
                  <a:t>Scheme: rather than store collisions in cellar, store them in an empty location near correct hash index. Use linear probe to find nearby empty locations.</a:t>
                </a:r>
              </a:p>
              <a:p>
                <a:endParaRPr lang="en-US" dirty="0"/>
              </a:p>
              <a:p>
                <a:r>
                  <a:rPr lang="en-US" dirty="0" smtClean="0"/>
                  <a:t>Linear probe is generally a simple sequential scan (with mod wraparound)</a:t>
                </a:r>
              </a:p>
              <a:p>
                <a:pPr lvl="1"/>
                <a:r>
                  <a:rPr lang="en-US" dirty="0" smtClean="0"/>
                  <a:t>Ex:  h(k) , h(k) + 1, h(k) + 2, … 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Complexity analysis: </a:t>
                </a:r>
              </a:p>
              <a:p>
                <a:pPr lvl="1"/>
                <a:r>
                  <a:rPr lang="en-US" dirty="0" smtClean="0"/>
                  <a:t>Dependent on load of table</a:t>
                </a:r>
              </a:p>
              <a:p>
                <a:pPr lvl="1"/>
                <a:r>
                  <a:rPr lang="en-US" b="1" u="sng" dirty="0" smtClean="0"/>
                  <a:t>Load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,  is percentage of occupied locations</a:t>
                </a:r>
              </a:p>
              <a:p>
                <a:pPr lvl="1"/>
                <a:r>
                  <a:rPr lang="en-US" dirty="0" smtClean="0"/>
                  <a:t>Average Case: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4844716" cy="4752473"/>
              </a:xfrm>
              <a:blipFill rotWithShape="0">
                <a:blip r:embed="rId2"/>
                <a:stretch>
                  <a:fillRect l="-1132" t="-1926" r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68" y="2071004"/>
            <a:ext cx="62833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8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Collision Resolution Scheme</a:t>
            </a:r>
            <a:r>
              <a:rPr lang="en-US" dirty="0" smtClean="0"/>
              <a:t>: Probing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085347" cy="4099828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 Quadratic Probing</a:t>
            </a:r>
          </a:p>
          <a:p>
            <a:endParaRPr lang="en-US" dirty="0"/>
          </a:p>
          <a:p>
            <a:r>
              <a:rPr lang="en-US" dirty="0" smtClean="0"/>
              <a:t>Linear probing may suffer if keys are not uniformly distributed. “Clustering” in some regions of the table will occur which will increase the number of overall collisions.</a:t>
            </a:r>
          </a:p>
          <a:p>
            <a:endParaRPr lang="en-US" dirty="0"/>
          </a:p>
          <a:p>
            <a:r>
              <a:rPr lang="en-US" dirty="0" smtClean="0"/>
              <a:t>Scheme: Search for empty spaces, further away.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(k), h(k)+1, h(k)+4, h(k) + 9, … </a:t>
            </a:r>
          </a:p>
          <a:p>
            <a:pPr lvl="1"/>
            <a:endParaRPr lang="en-US" dirty="0"/>
          </a:p>
          <a:p>
            <a:r>
              <a:rPr lang="en-US" dirty="0" smtClean="0"/>
              <a:t>Complexity:</a:t>
            </a:r>
          </a:p>
          <a:p>
            <a:pPr lvl="1"/>
            <a:r>
              <a:rPr lang="en-US" dirty="0" smtClean="0"/>
              <a:t>Must be sure to traverse indices without repetition.</a:t>
            </a:r>
          </a:p>
          <a:p>
            <a:pPr lvl="1"/>
            <a:r>
              <a:rPr lang="en-US" dirty="0" smtClean="0"/>
              <a:t>This is assured if m is prime.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89" y="1845127"/>
            <a:ext cx="61944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8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Collision Resolution: Chaining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1284"/>
            <a:ext cx="6240379" cy="537410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Each Array entry is a linked list</a:t>
            </a:r>
          </a:p>
          <a:p>
            <a:endParaRPr lang="en-US" dirty="0"/>
          </a:p>
          <a:p>
            <a:r>
              <a:rPr lang="en-US" dirty="0" smtClean="0"/>
              <a:t>Collision is implicitly handled by adding to top of list.</a:t>
            </a:r>
          </a:p>
          <a:p>
            <a:endParaRPr lang="en-US" dirty="0" smtClean="0"/>
          </a:p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Dynamic size, </a:t>
            </a:r>
          </a:p>
          <a:p>
            <a:pPr lvl="1"/>
            <a:r>
              <a:rPr lang="en-US" dirty="0" smtClean="0"/>
              <a:t>Static size issues resolved: cellar overflow, or table overflow (probing)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Complexity:</a:t>
            </a:r>
          </a:p>
          <a:p>
            <a:pPr lvl="1"/>
            <a:r>
              <a:rPr lang="en-US" dirty="0" smtClean="0"/>
              <a:t>Conceptually better than cellar as the collision space is organized by original hash entry</a:t>
            </a:r>
          </a:p>
          <a:p>
            <a:pPr lvl="1"/>
            <a:r>
              <a:rPr lang="en-US" dirty="0" smtClean="0"/>
              <a:t>Assume c is number of total collided items over m buckets. Average case: O(c/m)</a:t>
            </a:r>
          </a:p>
          <a:p>
            <a:pPr lvl="1"/>
            <a:r>
              <a:rPr lang="en-US" dirty="0" smtClean="0"/>
              <a:t>Practical Concerns: memory not contiguous, may have disk access delays</a:t>
            </a:r>
          </a:p>
          <a:p>
            <a:pPr lvl="1"/>
            <a:endParaRPr lang="en-US" dirty="0"/>
          </a:p>
          <a:p>
            <a:r>
              <a:rPr lang="en-US" dirty="0" smtClean="0"/>
              <a:t>Alternative (to linked list) approaches</a:t>
            </a:r>
          </a:p>
          <a:p>
            <a:pPr lvl="1"/>
            <a:r>
              <a:rPr lang="en-US" dirty="0" smtClean="0"/>
              <a:t>Implement Hash table, where each bucket is a B-Tree</a:t>
            </a:r>
          </a:p>
          <a:p>
            <a:pPr lvl="1"/>
            <a:r>
              <a:rPr lang="en-US" dirty="0" smtClean="0"/>
              <a:t>Implement Hash table, where each bucket is a hash table</a:t>
            </a:r>
          </a:p>
          <a:p>
            <a:pPr lvl="2"/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480470"/>
            <a:ext cx="4238625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8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Collision Resolution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Cellar</a:t>
            </a:r>
          </a:p>
          <a:p>
            <a:pPr lvl="1"/>
            <a:r>
              <a:rPr lang="en-US" dirty="0" smtClean="0"/>
              <a:t>Static Size</a:t>
            </a:r>
          </a:p>
          <a:p>
            <a:pPr lvl="1"/>
            <a:r>
              <a:rPr lang="en-US" dirty="0" smtClean="0"/>
              <a:t>Sequential search in cellar if collision</a:t>
            </a:r>
          </a:p>
          <a:p>
            <a:pPr lvl="1"/>
            <a:endParaRPr lang="en-US" dirty="0"/>
          </a:p>
          <a:p>
            <a:r>
              <a:rPr lang="en-US" dirty="0" smtClean="0"/>
              <a:t>Probing</a:t>
            </a:r>
          </a:p>
          <a:p>
            <a:pPr lvl="1"/>
            <a:r>
              <a:rPr lang="en-US" dirty="0" smtClean="0"/>
              <a:t>Static size</a:t>
            </a:r>
          </a:p>
          <a:p>
            <a:pPr lvl="1"/>
            <a:r>
              <a:rPr lang="en-US" dirty="0" smtClean="0"/>
              <a:t>Searching is done locally if collision</a:t>
            </a:r>
          </a:p>
          <a:p>
            <a:pPr lvl="1"/>
            <a:r>
              <a:rPr lang="en-US" dirty="0" smtClean="0"/>
              <a:t>Efficiency highly dependent on average load of table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Chaining</a:t>
            </a:r>
          </a:p>
          <a:p>
            <a:pPr lvl="1"/>
            <a:r>
              <a:rPr lang="en-US" dirty="0" smtClean="0"/>
              <a:t>Dynamic size</a:t>
            </a:r>
          </a:p>
          <a:p>
            <a:pPr lvl="1"/>
            <a:r>
              <a:rPr lang="en-US" dirty="0" smtClean="0"/>
              <a:t>Possible delays related to non-contiguous allocation</a:t>
            </a:r>
          </a:p>
          <a:p>
            <a:pPr lvl="1"/>
            <a:r>
              <a:rPr lang="en-US" dirty="0" smtClean="0"/>
              <a:t>Organized search if collision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850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Avoiding Collisions: Statistical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021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all the keys are known </a:t>
            </a:r>
            <a:r>
              <a:rPr lang="en-US" i="1" dirty="0" err="1" smtClean="0"/>
              <a:t>apriori</a:t>
            </a:r>
            <a:r>
              <a:rPr lang="en-US" dirty="0" smtClean="0"/>
              <a:t>, then we can construct a simple hash that avoids all collisions. However, this is not often the case.</a:t>
            </a:r>
          </a:p>
          <a:p>
            <a:endParaRPr lang="en-US" dirty="0" smtClean="0"/>
          </a:p>
          <a:p>
            <a:r>
              <a:rPr lang="en-US" dirty="0" smtClean="0"/>
              <a:t>Some CS problems are hard (</a:t>
            </a:r>
            <a:r>
              <a:rPr lang="en-US" dirty="0" err="1" smtClean="0"/>
              <a:t>eg</a:t>
            </a:r>
            <a:r>
              <a:rPr lang="en-US" dirty="0" smtClean="0"/>
              <a:t> collision-free hashing when little is known about the keys </a:t>
            </a:r>
            <a:r>
              <a:rPr lang="en-US" i="1" dirty="0" err="1" smtClean="0"/>
              <a:t>apriori</a:t>
            </a:r>
            <a:r>
              <a:rPr lang="en-US" dirty="0" smtClean="0"/>
              <a:t>), and finding an </a:t>
            </a:r>
            <a:r>
              <a:rPr lang="en-US" i="1" dirty="0" smtClean="0"/>
              <a:t>optimal solution </a:t>
            </a:r>
            <a:r>
              <a:rPr lang="en-US" dirty="0" smtClean="0"/>
              <a:t>is impractical. </a:t>
            </a:r>
          </a:p>
          <a:p>
            <a:pPr lvl="1"/>
            <a:r>
              <a:rPr lang="en-US" dirty="0" smtClean="0"/>
              <a:t>Sometimes its more appropriate to find a </a:t>
            </a:r>
            <a:r>
              <a:rPr lang="en-US" i="1" dirty="0" smtClean="0"/>
              <a:t>good</a:t>
            </a:r>
            <a:r>
              <a:rPr lang="en-US" dirty="0" smtClean="0"/>
              <a:t> solution (with high probability) fast. </a:t>
            </a:r>
            <a:endParaRPr lang="en-US" dirty="0"/>
          </a:p>
          <a:p>
            <a:pPr lvl="1"/>
            <a:r>
              <a:rPr lang="en-US" dirty="0" smtClean="0"/>
              <a:t>Statistical approaches: Quantify probability of poor result.</a:t>
            </a:r>
          </a:p>
          <a:p>
            <a:pPr lvl="1"/>
            <a:r>
              <a:rPr lang="en-US" dirty="0" smtClean="0"/>
              <a:t>Rather than trying to avoid all collisions, quantify (</a:t>
            </a:r>
            <a:r>
              <a:rPr lang="en-US" i="1" dirty="0" smtClean="0"/>
              <a:t>minimize</a:t>
            </a:r>
            <a:r>
              <a:rPr lang="en-US" dirty="0" smtClean="0"/>
              <a:t>) how often they might occur.</a:t>
            </a:r>
          </a:p>
          <a:p>
            <a:endParaRPr lang="en-US" dirty="0"/>
          </a:p>
          <a:p>
            <a:r>
              <a:rPr lang="en-US" dirty="0" smtClean="0"/>
              <a:t>Universal Hash Idea. (Monte Carlo Scheme)</a:t>
            </a:r>
          </a:p>
          <a:p>
            <a:pPr lvl="1"/>
            <a:r>
              <a:rPr lang="en-US" dirty="0" smtClean="0"/>
              <a:t> Assume n items are assigned indices randomly by h.</a:t>
            </a:r>
          </a:p>
          <a:p>
            <a:pPr lvl="1"/>
            <a:r>
              <a:rPr lang="en-US" dirty="0" smtClean="0"/>
              <a:t>We can statistically bound the number of collisions, if we construct the hash in a “random” sense.</a:t>
            </a:r>
          </a:p>
          <a:p>
            <a:pPr lvl="2"/>
            <a:r>
              <a:rPr lang="en-US" dirty="0" smtClean="0"/>
              <a:t>We can choose the size of m to bound the number of expected collisions.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70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Uniform Hash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Having a hash function that uniformly assigns keys to buckets is desirable</a:t>
                </a:r>
              </a:p>
              <a:p>
                <a:pPr lvl="1"/>
                <a:r>
                  <a:rPr lang="en-US" dirty="0" smtClean="0"/>
                  <a:t>Reduces </a:t>
                </a:r>
                <a:r>
                  <a:rPr lang="en-US" dirty="0" smtClean="0"/>
                  <a:t>“clustering” and collisions 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 uniform hash has a uniform probability of collision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0" t="-1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87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Motivation: 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we wanted to store a set of unique numbers within the range 1 – 1,000</a:t>
            </a:r>
          </a:p>
          <a:p>
            <a:endParaRPr lang="en-US" dirty="0"/>
          </a:p>
          <a:p>
            <a:r>
              <a:rPr lang="en-US" dirty="0" smtClean="0"/>
              <a:t>Is there a structure and storage scheme that would permit searching, inserting and removing in O(1) time?</a:t>
            </a:r>
          </a:p>
          <a:p>
            <a:pPr lvl="1"/>
            <a:r>
              <a:rPr lang="en-US" dirty="0" smtClean="0"/>
              <a:t>Hint: the answer is yes!</a:t>
            </a:r>
            <a:r>
              <a:rPr lang="en-US" dirty="0"/>
              <a:t> Motivation: Constant Time Example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 Hashing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61009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A </a:t>
                </a:r>
                <a:r>
                  <a:rPr lang="en-US" b="1" dirty="0" smtClean="0"/>
                  <a:t>Universal Class of Hash Functions H</a:t>
                </a:r>
                <a:r>
                  <a:rPr lang="en-US" dirty="0" smtClean="0"/>
                  <a:t> is a set of hash functions with the following bound on collisions.</a:t>
                </a:r>
              </a:p>
              <a:p>
                <a:endParaRPr lang="en-US" dirty="0"/>
              </a:p>
              <a:p>
                <a:r>
                  <a:rPr lang="en-US" dirty="0" smtClean="0"/>
                  <a:t>When any hash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chosen </a:t>
                </a:r>
                <a:r>
                  <a:rPr lang="en-US" u="sng" dirty="0" smtClean="0"/>
                  <a:t>randomly</a:t>
                </a:r>
                <a:r>
                  <a:rPr lang="en-US" dirty="0" smtClean="0"/>
                  <a:t> from H, the </a:t>
                </a:r>
                <a:r>
                  <a:rPr lang="en-US" dirty="0"/>
                  <a:t>probability of collision of </a:t>
                </a:r>
                <a:r>
                  <a:rPr lang="en-US" dirty="0" smtClean="0"/>
                  <a:t>any two keys (key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smtClean="0"/>
                  <a:t>and key j) is bounded as follows:</a:t>
                </a:r>
              </a:p>
              <a:p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)==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 algn="ctr">
                  <a:buNone/>
                </a:pPr>
                <a:r>
                  <a:rPr lang="en-US" dirty="0" smtClean="0"/>
                  <a:t>Observe: The number of collisions of key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with </a:t>
                </a:r>
                <a:r>
                  <a:rPr lang="en-US" b="1" i="1" dirty="0"/>
                  <a:t>any </a:t>
                </a:r>
                <a:r>
                  <a:rPr lang="en-US" b="1" i="1" dirty="0" smtClean="0"/>
                  <a:t>other</a:t>
                </a:r>
                <a:r>
                  <a:rPr lang="en-US" dirty="0" smtClean="0"/>
                  <a:t> key can be bounded</a:t>
                </a:r>
                <a:endParaRPr lang="en-US" dirty="0"/>
              </a:p>
              <a:p>
                <a:pPr marL="457200" lvl="1" indent="0" algn="ctr">
                  <a:buNone/>
                </a:pPr>
                <a:r>
                  <a:rPr lang="en-US" dirty="0" smtClean="0"/>
                  <a:t>(proof upcoming)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Constructing a hash function with this property is not as difficult as it might seem (given some assumptions about the data).</a:t>
                </a:r>
              </a:p>
              <a:p>
                <a:pPr lvl="1"/>
                <a:r>
                  <a:rPr lang="en-US" dirty="0" smtClean="0"/>
                  <a:t>The crux is having the means to randomize the selection.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610099"/>
              </a:xfrm>
              <a:blipFill rotWithShape="0">
                <a:blip r:embed="rId2"/>
                <a:stretch>
                  <a:fillRect l="-611" t="-2249" b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6835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</a:t>
            </a:r>
            <a:r>
              <a:rPr lang="en-US" dirty="0" smtClean="0"/>
              <a:t>Hashing: Expected Number of Collisions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Similar to previous slide (here we take expectation of Boolean variable collision.)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expected number </a:t>
                </a:r>
                <a:r>
                  <a:rPr lang="en-US" dirty="0" smtClean="0"/>
                  <a:t>of collisions </a:t>
                </a:r>
                <a:r>
                  <a:rPr lang="en-US" dirty="0"/>
                  <a:t>between x and </a:t>
                </a:r>
                <a:r>
                  <a:rPr lang="en-US" dirty="0" smtClean="0"/>
                  <a:t>other </a:t>
                </a:r>
                <a:r>
                  <a:rPr lang="en-US" dirty="0"/>
                  <a:t>elements in S is at most </a:t>
                </a:r>
                <a:r>
                  <a:rPr lang="en-US" dirty="0" smtClean="0"/>
                  <a:t>N/M</a:t>
                </a:r>
              </a:p>
              <a:p>
                <a:endParaRPr lang="en-US" dirty="0"/>
              </a:p>
              <a:p>
                <a:r>
                  <a:rPr lang="en-US" dirty="0" smtClean="0"/>
                  <a:t>Proof</a:t>
                </a:r>
                <a:r>
                  <a:rPr lang="en-US" dirty="0"/>
                  <a:t> </a:t>
                </a:r>
                <a:r>
                  <a:rPr lang="en-US" dirty="0" smtClean="0"/>
                  <a:t>…  </a:t>
                </a:r>
              </a:p>
              <a:p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= 1 , when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and j collide.</a:t>
                </a:r>
              </a:p>
              <a:p>
                <a:r>
                  <a:rPr lang="en-US" dirty="0" smtClean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 be the total number of collisions 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 smtClean="0"/>
                  <a:t>We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smtClean="0"/>
                  <a:t>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nary>
                      </m:e>
                      <m:sub/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 smtClean="0"/>
                  <a:t>. , by linearity of expectations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00" t="-2232" b="-2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4809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class or family of functions?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Example: Consider a set of functions 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Observe F is a class of 100 distinct functions, which vary based on some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∈{1,2,…,100}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endParaRPr lang="en-US" dirty="0"/>
              </a:p>
              <a:p>
                <a:r>
                  <a:rPr lang="en-US" dirty="0" smtClean="0"/>
                  <a:t>If we can randomly select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, then we can randomly select a function in F.</a:t>
                </a:r>
              </a:p>
              <a:p>
                <a:pPr lvl="1"/>
                <a:r>
                  <a:rPr lang="en-US" dirty="0" smtClean="0"/>
                  <a:t>Crux: find a family that meets the universal property!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0" t="-2679" b="-1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1280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Designing a Universal Hash Family (Matrix Method)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58958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Assume </a:t>
                </a:r>
              </a:p>
              <a:p>
                <a:pPr lvl="1"/>
                <a:r>
                  <a:rPr lang="en-US" dirty="0" smtClean="0"/>
                  <a:t>keys are u-bits long</a:t>
                </a:r>
              </a:p>
              <a:p>
                <a:pPr lvl="1"/>
                <a:r>
                  <a:rPr lang="en-US" dirty="0" smtClean="0"/>
                  <a:t>Table size m is a power of 2, m = 2</a:t>
                </a:r>
                <a:r>
                  <a:rPr lang="en-US" baseline="30000" dirty="0" smtClean="0"/>
                  <a:t>b</a:t>
                </a:r>
                <a:r>
                  <a:rPr lang="en-US" dirty="0" smtClean="0"/>
                  <a:t> 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Define hash function h in terms of random 0-1 matrix H, that is b x u.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𝐻𝑘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 smtClean="0"/>
                  <a:t>Example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M = 4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Keys: 3-bits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Pro. This is a universal hash, </a:t>
                </a:r>
                <a:r>
                  <a:rPr lang="en-US" i="1" dirty="0" err="1" smtClean="0"/>
                  <a:t>ie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)==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Con. Hash computation cost: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589584"/>
              </a:xfrm>
              <a:blipFill rotWithShape="0">
                <a:blip r:embed="rId2"/>
                <a:stretch>
                  <a:fillRect l="-722" t="-2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24885" y="4234375"/>
                <a:ext cx="2069926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885" y="4234375"/>
                <a:ext cx="2069926" cy="7325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276578" y="3812118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62025" y="3783757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8829" y="3783757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632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Universal Hash </a:t>
            </a:r>
            <a:r>
              <a:rPr lang="en-US" dirty="0" err="1" smtClean="0">
                <a:solidFill>
                  <a:schemeClr val="tx1"/>
                </a:solidFill>
              </a:rPr>
              <a:t>Familty</a:t>
            </a:r>
            <a:r>
              <a:rPr lang="en-US" dirty="0" smtClean="0">
                <a:solidFill>
                  <a:schemeClr val="tx1"/>
                </a:solidFill>
              </a:rPr>
              <a:t>: Division Method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25468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Represent keys as d-dimensional vectors of integers </a:t>
                </a:r>
              </a:p>
              <a:p>
                <a:pPr lvl="1"/>
                <a:r>
                  <a:rPr lang="en-US" dirty="0" smtClean="0"/>
                  <a:t>Rather than vector of binary values, 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Key example.  x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:r>
                  <a:rPr lang="en-US" dirty="0" smtClean="0"/>
                  <a:t>Hash Table</a:t>
                </a:r>
              </a:p>
              <a:p>
                <a:pPr lvl="1"/>
                <a:r>
                  <a:rPr lang="en-US" dirty="0" smtClean="0"/>
                  <a:t>Size: m</a:t>
                </a:r>
              </a:p>
              <a:p>
                <a:pPr lvl="1"/>
                <a:r>
                  <a:rPr lang="en-US" dirty="0" smtClean="0"/>
                  <a:t>Choose d random non-negative integers,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1,…,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Notes:</a:t>
                </a:r>
              </a:p>
              <a:p>
                <a:pPr lvl="1"/>
                <a:r>
                  <a:rPr lang="en-US" dirty="0" smtClean="0"/>
                  <a:t>Computation of key (and storage of hash parameters) is seemingly less than matrix method</a:t>
                </a:r>
              </a:p>
              <a:p>
                <a:pPr lvl="1"/>
                <a:r>
                  <a:rPr lang="en-US" dirty="0" smtClean="0"/>
                  <a:t>If m is prime, then a universal hash is guaranteed.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254689"/>
              </a:xfrm>
              <a:blipFill rotWithShape="0">
                <a:blip r:embed="rId2"/>
                <a:stretch>
                  <a:fillRect l="-611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0778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 Hashing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4067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 perfect hash is a hash function where search, insert and removal are all O(1). </a:t>
                </a:r>
              </a:p>
              <a:p>
                <a:pPr lvl="1"/>
                <a:r>
                  <a:rPr lang="en-US" dirty="0" smtClean="0"/>
                  <a:t>IE, no collisions (or constant bound on collisions).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If the set of keys (to be inserted) is known </a:t>
                </a:r>
                <a:r>
                  <a:rPr lang="en-US" dirty="0" err="1" smtClean="0"/>
                  <a:t>apriori</a:t>
                </a:r>
                <a:r>
                  <a:rPr lang="en-US" dirty="0" smtClean="0"/>
                  <a:t>, finding a perfect hash may be practical.</a:t>
                </a:r>
              </a:p>
              <a:p>
                <a:endParaRPr lang="en-US" dirty="0"/>
              </a:p>
              <a:p>
                <a:r>
                  <a:rPr lang="en-US" dirty="0" smtClean="0"/>
                  <a:t>What if we do not know all keys </a:t>
                </a:r>
                <a:r>
                  <a:rPr lang="en-US" dirty="0" err="1" smtClean="0"/>
                  <a:t>apriori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u="sng" dirty="0" smtClean="0"/>
                  <a:t>One solution:</a:t>
                </a:r>
                <a:r>
                  <a:rPr lang="en-US" dirty="0" smtClean="0"/>
                  <a:t> repeatedly pick a (random) universal hash until it is perfect. </a:t>
                </a:r>
              </a:p>
              <a:p>
                <a:pPr lvl="2"/>
                <a:r>
                  <a:rPr lang="en-US" dirty="0" smtClean="0"/>
                  <a:t>But how long will this take?</a:t>
                </a:r>
              </a:p>
              <a:p>
                <a:pPr lvl="2"/>
                <a:r>
                  <a:rPr lang="en-US" dirty="0" smtClean="0"/>
                  <a:t>If we select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the probability of no collisions is greater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Cost: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) space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406704"/>
              </a:xfrm>
              <a:blipFill rotWithShape="0">
                <a:blip r:embed="rId2"/>
                <a:stretch>
                  <a:fillRect l="-833" t="-3186" r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2819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 Universal Hash: Quadratic Space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Conjecture: Let h be a draw from a Universal Hash family.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then the probability of no collisions is greater than ½ .</a:t>
                </a:r>
              </a:p>
              <a:p>
                <a:endParaRPr lang="en-US" dirty="0"/>
              </a:p>
              <a:p>
                <a:r>
                  <a:rPr lang="en-US" dirty="0" smtClean="0"/>
                  <a:t>Proof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denote a collision between key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and j </a:t>
                </a:r>
              </a:p>
              <a:p>
                <a:pPr lvl="1"/>
                <a:r>
                  <a:rPr lang="en-US" dirty="0" smtClean="0"/>
                  <a:t>The number of pairwise collisions possible in K, where |K| = N is n choose 2,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Thus, the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 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==1)</m:t>
                    </m:r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 smtClean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2!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/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/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/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33" t="-2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2401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Hash of Hashes Scheme: Universal and Perfect!</a:t>
            </a:r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46469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Previously we discussed using a O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 space </a:t>
                </a:r>
                <a:r>
                  <a:rPr lang="en-US" dirty="0" smtClean="0"/>
                  <a:t>approach to attain a perfect hash (by repeatedly, selecting a random universal hash)</a:t>
                </a:r>
              </a:p>
              <a:p>
                <a:pPr lvl="1"/>
                <a:r>
                  <a:rPr lang="en-US" dirty="0" smtClean="0"/>
                  <a:t>Good, but we can do better than </a:t>
                </a:r>
                <a:r>
                  <a:rPr lang="en-US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space! 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Scheme: create a hash table of hash tables!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Create a universal hash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/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(or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, the number of items to insert if we know N </a:t>
                </a:r>
                <a:r>
                  <a:rPr lang="en-US" i="1" dirty="0" err="1" smtClean="0"/>
                  <a:t>apriori</a:t>
                </a:r>
                <a:r>
                  <a:rPr lang="en-US" dirty="0" smtClean="0"/>
                  <a:t>)</a:t>
                </a:r>
              </a:p>
              <a:p>
                <a:pPr marL="1314450" lvl="2" indent="-457200"/>
                <a:r>
                  <a:rPr lang="en-US" dirty="0" smtClean="0"/>
                  <a:t>This may result in some collisions,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for each bin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in the table, which is OK.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For each bin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, create a hash function using the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) space </a:t>
                </a:r>
                <a:r>
                  <a:rPr lang="en-US" dirty="0"/>
                  <a:t>approach</a:t>
                </a:r>
                <a:r>
                  <a:rPr lang="en-US" dirty="0" smtClean="0"/>
                  <a:t> 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1314450" lvl="2" indent="-457200"/>
                <a:r>
                  <a:rPr lang="en-US" dirty="0" smtClean="0"/>
                  <a:t>Intuition: the number of collisions in each bin should not be very much</a:t>
                </a:r>
              </a:p>
              <a:p>
                <a:pPr marL="1314450" lvl="2" indent="-457200"/>
                <a:r>
                  <a:rPr lang="en-US" dirty="0" smtClean="0"/>
                  <a:t>Note: the total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can be bounded linearly by N with high probability. </a:t>
                </a:r>
              </a:p>
              <a:p>
                <a:pPr marL="1314450" lvl="2" indent="-457200"/>
                <a:r>
                  <a:rPr lang="en-US" dirty="0" smtClean="0"/>
                  <a:t>Result: </a:t>
                </a:r>
                <a:r>
                  <a:rPr lang="en-US" dirty="0"/>
                  <a:t>O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dirty="0" smtClean="0"/>
                  <a:t>) space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464697"/>
              </a:xfrm>
              <a:blipFill rotWithShape="0">
                <a:blip r:embed="rId2"/>
                <a:stretch>
                  <a:fillRect l="-833" t="-3142" r="-1389" b="-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0602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 Universal Hash: Linear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Conjecture: Assume a universal hash h is chosen where m = n.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 the number of collisions in bucket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 thus the total space is linearly bound.</a:t>
                </a:r>
              </a:p>
              <a:p>
                <a:endParaRPr lang="en-US" dirty="0"/>
              </a:p>
              <a:p>
                <a:r>
                  <a:rPr lang="en-US" dirty="0" smtClean="0"/>
                  <a:t>Proof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eqAr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  </m:t>
                            </m:r>
                          </m:e>
                        </m:nary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 … </m:t>
                    </m:r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b="0" dirty="0" smtClean="0"/>
                  <a:t>The rest of this proof is left as an exercise.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0" t="-1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6173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RE-Hashing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Sometimes the choice of hash or size of </a:t>
                </a:r>
                <a:r>
                  <a:rPr lang="en-US" dirty="0" err="1" smtClean="0"/>
                  <a:t>hashtable</a:t>
                </a:r>
                <a:r>
                  <a:rPr lang="en-US" dirty="0" smtClean="0"/>
                  <a:t> is poor, and should be changed.</a:t>
                </a:r>
              </a:p>
              <a:p>
                <a:pPr lvl="1"/>
                <a:r>
                  <a:rPr lang="en-US" dirty="0" smtClean="0"/>
                  <a:t>In general this results in a complete reconstruction of the hash table, which is slow: </a:t>
                </a:r>
                <a:r>
                  <a:rPr lang="en-US" dirty="0"/>
                  <a:t>O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0" t="-1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72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Motivation: 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2238374"/>
          </a:xfrm>
        </p:spPr>
        <p:txBody>
          <a:bodyPr/>
          <a:lstStyle/>
          <a:p>
            <a:r>
              <a:rPr lang="en-US" dirty="0" smtClean="0"/>
              <a:t>Simply use an array with indices 1 – 1000.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20695" r="37709" b="57083"/>
          <a:stretch/>
        </p:blipFill>
        <p:spPr>
          <a:xfrm>
            <a:off x="2476499" y="2136684"/>
            <a:ext cx="6471166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Hash Summary and Time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38149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The crux – finding a hash with a good balance of space requirements and minimal collisions. </a:t>
                </a:r>
              </a:p>
              <a:p>
                <a:endParaRPr lang="en-US" dirty="0"/>
              </a:p>
              <a:p>
                <a:r>
                  <a:rPr lang="en-US" dirty="0" smtClean="0"/>
                  <a:t>Hash table of size m allocation: O(m)</a:t>
                </a:r>
              </a:p>
              <a:p>
                <a:endParaRPr lang="en-US" dirty="0"/>
              </a:p>
              <a:p>
                <a:r>
                  <a:rPr lang="en-US" dirty="0" smtClean="0"/>
                  <a:t>Search, Insert, Remove (assuming constant hash computation)</a:t>
                </a:r>
              </a:p>
              <a:p>
                <a:pPr lvl="1"/>
                <a:r>
                  <a:rPr lang="en-US" dirty="0" smtClean="0"/>
                  <a:t>Without collision: O(1)</a:t>
                </a:r>
              </a:p>
              <a:p>
                <a:pPr lvl="1"/>
                <a:r>
                  <a:rPr lang="en-US" dirty="0" smtClean="0"/>
                  <a:t>With collision (cases may be): O(c)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or … </a:t>
                </a:r>
              </a:p>
              <a:p>
                <a:pPr lvl="2"/>
                <a:r>
                  <a:rPr lang="en-US" dirty="0" smtClean="0"/>
                  <a:t>If you expect many collisions, employ an efficient collision resolution scheme (and/or consider increasing the size of your table)</a:t>
                </a:r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Using universal hashing we can statistically bound the number of collisions and space requirements resulting in an Perfect, Linear Space, Hash!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381499"/>
              </a:xfrm>
              <a:blipFill rotWithShape="0">
                <a:blip r:embed="rId2"/>
                <a:stretch>
                  <a:fillRect l="-722" t="-2646" b="-2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957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Bonus:  Radix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048250" cy="3228974"/>
          </a:xfrm>
        </p:spPr>
        <p:txBody>
          <a:bodyPr/>
          <a:lstStyle/>
          <a:p>
            <a:r>
              <a:rPr lang="en-US" dirty="0" smtClean="0"/>
              <a:t>Sort items in list, one digit at a time using a (simple) hash with chaining</a:t>
            </a:r>
          </a:p>
          <a:p>
            <a:endParaRPr lang="en-US" dirty="0"/>
          </a:p>
          <a:p>
            <a:r>
              <a:rPr lang="en-US" dirty="0" smtClean="0"/>
              <a:t>See supplemental PPT for animated example.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0" y="3217034"/>
            <a:ext cx="6525150" cy="364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7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Motivation: 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3629025" cy="40998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Insertion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Example: insert 3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Time Complexity</a:t>
            </a:r>
          </a:p>
          <a:p>
            <a:pPr lvl="1"/>
            <a:r>
              <a:rPr lang="en-US" b="1" u="sng" dirty="0" smtClean="0"/>
              <a:t>Direct</a:t>
            </a:r>
            <a:r>
              <a:rPr lang="en-US" dirty="0" smtClean="0"/>
              <a:t> </a:t>
            </a:r>
            <a:r>
              <a:rPr lang="en-US" b="1" u="sng" dirty="0" smtClean="0"/>
              <a:t>indexing</a:t>
            </a:r>
          </a:p>
          <a:p>
            <a:pPr lvl="1"/>
            <a:r>
              <a:rPr lang="en-US" dirty="0" smtClean="0"/>
              <a:t>O(1)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9861" r="38542" b="56250"/>
          <a:stretch/>
        </p:blipFill>
        <p:spPr>
          <a:xfrm>
            <a:off x="4416387" y="3438524"/>
            <a:ext cx="5559499" cy="1790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20695" r="37709" b="57083"/>
          <a:stretch/>
        </p:blipFill>
        <p:spPr>
          <a:xfrm>
            <a:off x="4314825" y="1384072"/>
            <a:ext cx="5762625" cy="16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Motivation: 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Removal</a:t>
            </a:r>
          </a:p>
          <a:p>
            <a:endParaRPr lang="en-US" dirty="0"/>
          </a:p>
          <a:p>
            <a:r>
              <a:rPr lang="en-US" dirty="0" smtClean="0"/>
              <a:t>Remove 6</a:t>
            </a:r>
          </a:p>
          <a:p>
            <a:endParaRPr lang="en-US" dirty="0"/>
          </a:p>
          <a:p>
            <a:r>
              <a:rPr lang="en-US" dirty="0" smtClean="0"/>
              <a:t>Time Complexity</a:t>
            </a:r>
          </a:p>
          <a:p>
            <a:pPr lvl="1"/>
            <a:r>
              <a:rPr lang="en-US" dirty="0" smtClean="0"/>
              <a:t>Direct Indexing</a:t>
            </a:r>
          </a:p>
          <a:p>
            <a:pPr lvl="1"/>
            <a:r>
              <a:rPr lang="en-US" dirty="0" smtClean="0"/>
              <a:t>O(1)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20695" r="37709" b="57083"/>
          <a:stretch/>
        </p:blipFill>
        <p:spPr>
          <a:xfrm>
            <a:off x="4314825" y="1384072"/>
            <a:ext cx="5762625" cy="1679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t="20416" r="38542" b="55834"/>
          <a:stretch/>
        </p:blipFill>
        <p:spPr>
          <a:xfrm>
            <a:off x="4657725" y="3654653"/>
            <a:ext cx="5854358" cy="192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Motivation: Simple </a:t>
            </a:r>
            <a:r>
              <a:rPr lang="en-US" dirty="0" smtClean="0"/>
              <a:t>Example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we able to attain such a time complexity?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It is known, </a:t>
            </a:r>
            <a:r>
              <a:rPr lang="en-US" i="1" dirty="0" err="1" smtClean="0"/>
              <a:t>apriori</a:t>
            </a:r>
            <a:r>
              <a:rPr lang="en-US" dirty="0" smtClean="0"/>
              <a:t>, where each item is (to be) stored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Direct indexing: indexing is accomplished in constant time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514350" indent="-457200"/>
            <a:r>
              <a:rPr lang="en-US" dirty="0" smtClean="0"/>
              <a:t>We know where to go, and we can get there fast!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20695" r="37709" b="57083"/>
          <a:stretch/>
        </p:blipFill>
        <p:spPr>
          <a:xfrm>
            <a:off x="2514599" y="4060734"/>
            <a:ext cx="6471166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1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</a:t>
            </a:r>
            <a:r>
              <a:rPr lang="en-US" dirty="0" smtClean="0"/>
              <a:t>Example: 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Direct indexing is no mystery. But how did we know, </a:t>
            </a:r>
            <a:r>
              <a:rPr lang="en-US" i="1" dirty="0" err="1"/>
              <a:t>apriori</a:t>
            </a:r>
            <a:r>
              <a:rPr lang="en-US" dirty="0"/>
              <a:t>, where each item is (to be) </a:t>
            </a:r>
            <a:r>
              <a:rPr lang="en-US" dirty="0" smtClean="0"/>
              <a:t>stored</a:t>
            </a:r>
          </a:p>
          <a:p>
            <a:pPr lvl="1"/>
            <a:r>
              <a:rPr lang="en-US" dirty="0" smtClean="0"/>
              <a:t>The value stored was simply the index!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works well if we are storing integers, but what about non-integer data types or values that are not within a good indexing range…?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20695" r="37709" b="57083"/>
          <a:stretch/>
        </p:blipFill>
        <p:spPr>
          <a:xfrm>
            <a:off x="2400299" y="2832009"/>
            <a:ext cx="6471166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rgetown-powerpoint-template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georgetown-powerpoint-template-white</Template>
  <TotalTime>11204</TotalTime>
  <Words>2614</Words>
  <Application>Microsoft Office PowerPoint</Application>
  <PresentationFormat>Widescreen</PresentationFormat>
  <Paragraphs>495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55 Helvetica Roman</vt:lpstr>
      <vt:lpstr>Arial</vt:lpstr>
      <vt:lpstr>Calibri</vt:lpstr>
      <vt:lpstr>Calibri Light</vt:lpstr>
      <vt:lpstr>Cambria Math</vt:lpstr>
      <vt:lpstr>Georgia</vt:lpstr>
      <vt:lpstr>Wingdings 2</vt:lpstr>
      <vt:lpstr>georgetown-powerpoint-template-white</vt:lpstr>
      <vt:lpstr>HDOfficeLightV0</vt:lpstr>
      <vt:lpstr>COSC160: Data Structures Hashing Structures</vt:lpstr>
      <vt:lpstr>Outline</vt:lpstr>
      <vt:lpstr>Retrieval Time Review</vt:lpstr>
      <vt:lpstr>Motivation: Simple Example</vt:lpstr>
      <vt:lpstr>Motivation: Simple Example</vt:lpstr>
      <vt:lpstr>Motivation: Simple Example</vt:lpstr>
      <vt:lpstr>Motivation: Simple Example</vt:lpstr>
      <vt:lpstr>Motivation: Simple Example Analysis</vt:lpstr>
      <vt:lpstr>Simple Example: How?</vt:lpstr>
      <vt:lpstr>Direct Indexing with non-integer types</vt:lpstr>
      <vt:lpstr>The hash function</vt:lpstr>
      <vt:lpstr>Hash Example</vt:lpstr>
      <vt:lpstr>Domain of Keys</vt:lpstr>
      <vt:lpstr>Hashing: Design Concerns</vt:lpstr>
      <vt:lpstr>Hashing: Space concerns</vt:lpstr>
      <vt:lpstr>Hashing: Space concerns</vt:lpstr>
      <vt:lpstr>Hash: Collision Concerns</vt:lpstr>
      <vt:lpstr>Finding a Desirable Hash Functions</vt:lpstr>
      <vt:lpstr>Addressing space efficiency</vt:lpstr>
      <vt:lpstr>Addressing space efficiency</vt:lpstr>
      <vt:lpstr>Addressing Collisions</vt:lpstr>
      <vt:lpstr>Some Hashing Schemes</vt:lpstr>
      <vt:lpstr>Hash: Division Method</vt:lpstr>
      <vt:lpstr>Folding Method</vt:lpstr>
      <vt:lpstr>Hash: Mid square approach</vt:lpstr>
      <vt:lpstr>Radix Method</vt:lpstr>
      <vt:lpstr>Simple Hashing Schemes</vt:lpstr>
      <vt:lpstr>Designing a Hash. Case Study Chars</vt:lpstr>
      <vt:lpstr>Designing a Hash. Case Study Strings</vt:lpstr>
      <vt:lpstr>Designing a Hash: Case Study String (cont)</vt:lpstr>
      <vt:lpstr>Designing a Hash: Case Study Strings</vt:lpstr>
      <vt:lpstr>Collision Resolution</vt:lpstr>
      <vt:lpstr>Collision Resolution: Annex or Cellar</vt:lpstr>
      <vt:lpstr>Collision Resolution Scheme: Probing</vt:lpstr>
      <vt:lpstr>Collision Resolution Scheme: Probing</vt:lpstr>
      <vt:lpstr>Collision Resolution: Chaining</vt:lpstr>
      <vt:lpstr>Collision Resolution Schemes</vt:lpstr>
      <vt:lpstr>Avoiding Collisions: Statistical Perspective</vt:lpstr>
      <vt:lpstr>Uniform Hash</vt:lpstr>
      <vt:lpstr>Universal Hashing</vt:lpstr>
      <vt:lpstr>Universal Hashing: Expected Number of Collisions</vt:lpstr>
      <vt:lpstr>What is a class or family of functions?</vt:lpstr>
      <vt:lpstr>Designing a Universal Hash Family (Matrix Method)</vt:lpstr>
      <vt:lpstr>Universal Hash Familty: Division Method</vt:lpstr>
      <vt:lpstr>Perfect Hashing</vt:lpstr>
      <vt:lpstr>Perfect Universal Hash: Quadratic Space Method</vt:lpstr>
      <vt:lpstr>Hash of Hashes Scheme: Universal and Perfect!</vt:lpstr>
      <vt:lpstr>Perfect Universal Hash: Linear Space</vt:lpstr>
      <vt:lpstr>RE-Hashing</vt:lpstr>
      <vt:lpstr>Hash Summary and Time Complexity</vt:lpstr>
      <vt:lpstr>Bonus:  Radix Sort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 connected with Twitter</dc:title>
  <dc:creator>jeremy bolton</dc:creator>
  <cp:lastModifiedBy>jeremy bolton</cp:lastModifiedBy>
  <cp:revision>302</cp:revision>
  <cp:lastPrinted>2016-11-07T21:05:24Z</cp:lastPrinted>
  <dcterms:created xsi:type="dcterms:W3CDTF">2014-11-11T01:34:56Z</dcterms:created>
  <dcterms:modified xsi:type="dcterms:W3CDTF">2017-11-13T14:25:00Z</dcterms:modified>
</cp:coreProperties>
</file>