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7" r:id="rId2"/>
  </p:sldMasterIdLst>
  <p:notesMasterIdLst>
    <p:notesMasterId r:id="rId41"/>
  </p:notesMasterIdLst>
  <p:handoutMasterIdLst>
    <p:handoutMasterId r:id="rId42"/>
  </p:handoutMasterIdLst>
  <p:sldIdLst>
    <p:sldId id="256" r:id="rId3"/>
    <p:sldId id="257" r:id="rId4"/>
    <p:sldId id="288" r:id="rId5"/>
    <p:sldId id="349" r:id="rId6"/>
    <p:sldId id="290" r:id="rId7"/>
    <p:sldId id="348" r:id="rId8"/>
    <p:sldId id="347" r:id="rId9"/>
    <p:sldId id="291" r:id="rId10"/>
    <p:sldId id="289" r:id="rId11"/>
    <p:sldId id="316" r:id="rId12"/>
    <p:sldId id="322" r:id="rId13"/>
    <p:sldId id="323" r:id="rId14"/>
    <p:sldId id="294" r:id="rId15"/>
    <p:sldId id="309" r:id="rId16"/>
    <p:sldId id="312" r:id="rId17"/>
    <p:sldId id="296" r:id="rId18"/>
    <p:sldId id="310" r:id="rId19"/>
    <p:sldId id="334" r:id="rId20"/>
    <p:sldId id="311" r:id="rId21"/>
    <p:sldId id="335" r:id="rId22"/>
    <p:sldId id="315" r:id="rId23"/>
    <p:sldId id="336" r:id="rId24"/>
    <p:sldId id="313" r:id="rId25"/>
    <p:sldId id="314" r:id="rId26"/>
    <p:sldId id="327" r:id="rId27"/>
    <p:sldId id="326" r:id="rId28"/>
    <p:sldId id="333" r:id="rId29"/>
    <p:sldId id="328" r:id="rId30"/>
    <p:sldId id="297" r:id="rId31"/>
    <p:sldId id="329" r:id="rId32"/>
    <p:sldId id="330" r:id="rId33"/>
    <p:sldId id="331" r:id="rId34"/>
    <p:sldId id="332" r:id="rId35"/>
    <p:sldId id="341" r:id="rId36"/>
    <p:sldId id="302" r:id="rId37"/>
    <p:sldId id="342" r:id="rId38"/>
    <p:sldId id="345" r:id="rId39"/>
    <p:sldId id="346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2868" autoAdjust="0"/>
  </p:normalViewPr>
  <p:slideViewPr>
    <p:cSldViewPr snapToGrid="0">
      <p:cViewPr varScale="1">
        <p:scale>
          <a:sx n="111" d="100"/>
          <a:sy n="111" d="100"/>
        </p:scale>
        <p:origin x="596" y="80"/>
      </p:cViewPr>
      <p:guideLst/>
    </p:cSldViewPr>
  </p:slideViewPr>
  <p:outlineViewPr>
    <p:cViewPr>
      <p:scale>
        <a:sx n="33" d="100"/>
        <a:sy n="33" d="100"/>
      </p:scale>
      <p:origin x="0" y="-1126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040D3-5200-4E20-ADCD-D0905FAB8E97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DBBFC7-89E1-4932-B2E0-735D5A2AB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5774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8156A6-61D7-46F7-A636-803E0056D08B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55468E-81E9-416B-AFCA-2BB763249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53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U_Texture_White_Cov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40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74575" y="907540"/>
            <a:ext cx="5459028" cy="1330933"/>
          </a:xfrm>
        </p:spPr>
        <p:txBody>
          <a:bodyPr>
            <a:normAutofit/>
          </a:bodyPr>
          <a:lstStyle>
            <a:lvl1pPr algn="l">
              <a:defRPr sz="3700">
                <a:solidFill>
                  <a:srgbClr val="002D5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74575" y="2311305"/>
            <a:ext cx="5459029" cy="762263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5194C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114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4020B41-DB8D-4C2C-8A78-690736C61387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339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4020B41-DB8D-4C2C-8A78-690736C61387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627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U_Texture_White_Bac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" y="1"/>
            <a:ext cx="12191188" cy="685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8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A35FF-6CDC-4946-A328-24B81EBFE93B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E7D5-A61D-4411-B16B-F82DEAE3A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463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0B41-DB8D-4C2C-8A78-690736C61387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7238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0B41-DB8D-4C2C-8A78-690736C61387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76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0B41-DB8D-4C2C-8A78-690736C61387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750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0B41-DB8D-4C2C-8A78-690736C61387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7360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0B41-DB8D-4C2C-8A78-690736C61387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238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0B41-DB8D-4C2C-8A78-690736C61387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37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4020B41-DB8D-4C2C-8A78-690736C61387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7363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0B41-DB8D-4C2C-8A78-690736C61387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9526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0B41-DB8D-4C2C-8A78-690736C61387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5486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0B41-DB8D-4C2C-8A78-690736C61387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3060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0B41-DB8D-4C2C-8A78-690736C61387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108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4020B41-DB8D-4C2C-8A78-690736C61387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530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4020B41-DB8D-4C2C-8A78-690736C61387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97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4020B41-DB8D-4C2C-8A78-690736C61387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028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4020B41-DB8D-4C2C-8A78-690736C61387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981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4020B41-DB8D-4C2C-8A78-690736C61387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058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4020B41-DB8D-4C2C-8A78-690736C61387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10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4020B41-DB8D-4C2C-8A78-690736C61387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281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U_Texture_White_Interior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1" y="19136"/>
            <a:ext cx="12191188" cy="685754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51615"/>
            <a:ext cx="10972800" cy="657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099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0525" y="6331823"/>
            <a:ext cx="5241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002D50"/>
                </a:solidFill>
                <a:latin typeface="55 Helvetica Roman"/>
                <a:cs typeface="55 Helvetica Roman"/>
              </a:defRPr>
            </a:lvl1pPr>
          </a:lstStyle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09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3800" b="0" i="1" kern="1200">
          <a:solidFill>
            <a:srgbClr val="002D50"/>
          </a:solidFill>
          <a:latin typeface="Georgia"/>
          <a:ea typeface="+mj-ea"/>
          <a:cs typeface="Georg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chemeClr val="tx1"/>
          </a:solidFill>
          <a:latin typeface="55 Helvetica Roman"/>
          <a:ea typeface="+mn-ea"/>
          <a:cs typeface="55 Helvetica Roma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chemeClr val="tx1"/>
          </a:solidFill>
          <a:latin typeface="55 Helvetica Roman"/>
          <a:ea typeface="+mn-ea"/>
          <a:cs typeface="55 Helvetica Roma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tx1"/>
          </a:solidFill>
          <a:latin typeface="55 Helvetica Roman"/>
          <a:ea typeface="+mn-ea"/>
          <a:cs typeface="55 Helvetica Roma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55 Helvetica Roman"/>
          <a:ea typeface="+mn-ea"/>
          <a:cs typeface="55 Helvetica Roma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solidFill>
            <a:schemeClr val="tx1"/>
          </a:solidFill>
          <a:latin typeface="55 Helvetica Roman"/>
          <a:ea typeface="+mn-ea"/>
          <a:cs typeface="55 Helvetica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86B75A-687E-405C-8A0B-8D00578BA2C3}" type="datetime1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058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COSC160: Data Structures</a:t>
            </a:r>
            <a:br>
              <a:rPr lang="en-US" sz="3200" dirty="0" smtClean="0"/>
            </a:br>
            <a:r>
              <a:rPr lang="en-US" sz="3200" dirty="0" smtClean="0"/>
              <a:t>B-Trees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Jeremy Bolton, PhD</a:t>
            </a:r>
          </a:p>
          <a:p>
            <a:r>
              <a:rPr lang="en-US" dirty="0" smtClean="0"/>
              <a:t>Assistant Teaching Professor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83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B-Tree Nodes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294572"/>
          </a:xfrm>
        </p:spPr>
        <p:txBody>
          <a:bodyPr>
            <a:normAutofit/>
          </a:bodyPr>
          <a:lstStyle/>
          <a:p>
            <a:r>
              <a:rPr lang="en-US" dirty="0" smtClean="0"/>
              <a:t>Each node in a B-Tree of order m has the following information.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Up to m-1 keys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The number of current keys stored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m pointers to children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 smtClean="0"/>
              <a:t>isLeaf</a:t>
            </a:r>
            <a:r>
              <a:rPr lang="en-US" dirty="0" smtClean="0"/>
              <a:t>: is the node a leaf node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514350" indent="-457200"/>
            <a:r>
              <a:rPr lang="en-US" dirty="0" smtClean="0"/>
              <a:t>Even given these standard constraints, there are some variations and design decisions to make. We will discuss some later.</a:t>
            </a:r>
          </a:p>
          <a:p>
            <a:pPr marL="914400" lvl="1" indent="-457200"/>
            <a:r>
              <a:rPr lang="en-US" dirty="0" smtClean="0"/>
              <a:t>Family of B-Trees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351" y="2321141"/>
            <a:ext cx="2334597" cy="172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67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393" y="182940"/>
            <a:ext cx="10972800" cy="65745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B-Tree Node Illustration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493" y="1635711"/>
            <a:ext cx="2675138" cy="470294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Each node contains children array and key array</a:t>
            </a:r>
          </a:p>
          <a:p>
            <a:endParaRPr lang="en-US" dirty="0"/>
          </a:p>
          <a:p>
            <a:r>
              <a:rPr lang="en-US" dirty="0" smtClean="0"/>
              <a:t>Intuitively these two arrays are often illustrated in an interleaved fashion. </a:t>
            </a:r>
            <a:r>
              <a:rPr lang="en-US" i="1" dirty="0" smtClean="0"/>
              <a:t>Keep in mind these are two distinct arrays in implementation!!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86" b="21282"/>
          <a:stretch/>
        </p:blipFill>
        <p:spPr>
          <a:xfrm>
            <a:off x="3048000" y="1518081"/>
            <a:ext cx="9144000" cy="45009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29631" y="6019059"/>
            <a:ext cx="6001305" cy="3817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Leaf Nodes: the children array can be absent or all values are set to NULL</a:t>
            </a:r>
            <a:endParaRPr lang="en-US" sz="1400" dirty="0"/>
          </a:p>
        </p:txBody>
      </p:sp>
      <p:cxnSp>
        <p:nvCxnSpPr>
          <p:cNvPr id="7" name="Straight Arrow Connector 6"/>
          <p:cNvCxnSpPr>
            <a:stCxn id="5" idx="0"/>
          </p:cNvCxnSpPr>
          <p:nvPr/>
        </p:nvCxnSpPr>
        <p:spPr>
          <a:xfrm flipV="1">
            <a:off x="5930284" y="5779363"/>
            <a:ext cx="319596" cy="2396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899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4-way B-Tree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20"/>
          <a:stretch/>
        </p:blipFill>
        <p:spPr>
          <a:xfrm>
            <a:off x="2962182" y="1079840"/>
            <a:ext cx="9144000" cy="48060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8789" y="5956662"/>
            <a:ext cx="6001305" cy="3817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Leaf Nodes: the children arrays are absent in this example</a:t>
            </a:r>
            <a:endParaRPr lang="en-US" sz="14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3542190" y="5752730"/>
            <a:ext cx="381740" cy="2039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959441" y="5726097"/>
            <a:ext cx="79899" cy="2305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959441" y="5752730"/>
            <a:ext cx="852256" cy="2039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445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Searching in a B-Tree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1" y="1600200"/>
                <a:ext cx="6918664" cy="4495799"/>
              </a:xfrm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sz="23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// assumes </a:t>
                </a:r>
                <a:r>
                  <a:rPr lang="en-US" sz="2300" dirty="0" err="1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subtrtree</a:t>
                </a:r>
                <a:r>
                  <a:rPr lang="en-US" sz="23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rooted at root, searching for key value k.</a:t>
                </a:r>
              </a:p>
              <a:p>
                <a:pPr marL="0" indent="0">
                  <a:buNone/>
                </a:pPr>
                <a:r>
                  <a:rPr lang="en-US" sz="2300" b="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// returns pointer to “data object” specified by key k</a:t>
                </a:r>
              </a:p>
              <a:p>
                <a:pPr marL="0" indent="0">
                  <a:buNone/>
                </a:pPr>
                <a:r>
                  <a:rPr lang="en-US" sz="23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// </a:t>
                </a:r>
                <a:r>
                  <a:rPr lang="en-US" sz="2300" b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assumes design 2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𝑓𝑢𝑛𝑐𝑡𝑖𝑜𝑛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𝑠𝑒𝑎𝑟𝑐h𝐵𝑡𝑟𝑒𝑒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𝑟𝑜𝑜𝑡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≔1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𝑤h𝑖𝑙𝑒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𝑟𝑜𝑜𝑡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𝑛𝑢𝑚𝐶h𝑖𝑙𝑑𝑟𝑒𝑛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𝐴𝑁𝐷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𝑟𝑜𝑜𝑡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𝑘𝑒𝑦𝑠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:r>
                  <a:rPr lang="en-US" b="0" dirty="0" smtClean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	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𝑟𝑜𝑜𝑡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𝑛𝑢𝑚𝐶h𝑖𝑙𝑑𝑟𝑒𝑛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𝐴𝑁𝐷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𝑟𝑜𝑜𝑡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𝑘𝑒𝑦𝑠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b="0" dirty="0" smtClean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𝑟𝑒𝑡𝑢𝑟𝑛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𝑟𝑜𝑜𝑡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𝑑𝑎𝑡𝑎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b="0" dirty="0" smtClean="0"/>
                  <a:t> </a:t>
                </a:r>
                <a:r>
                  <a:rPr lang="en-US" b="0" dirty="0" smtClean="0">
                    <a:solidFill>
                      <a:srgbClr val="00B050"/>
                    </a:solidFill>
                  </a:rPr>
                  <a:t>// base case: found it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𝑟𝑜𝑜𝑡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𝑙𝑒𝑎𝑓</m:t>
                      </m:r>
                    </m:oMath>
                  </m:oMathPara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:r>
                  <a:rPr lang="en-US" b="0" dirty="0" smtClean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	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𝑟𝑒𝑡𝑢𝑟𝑛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𝑁𝑈𝐿𝐿</m:t>
                    </m:r>
                  </m:oMath>
                </a14:m>
                <a:r>
                  <a:rPr lang="en-US" b="0" dirty="0" smtClean="0"/>
                  <a:t> </a:t>
                </a:r>
                <a:r>
                  <a:rPr lang="en-US" b="0" dirty="0" smtClean="0">
                    <a:solidFill>
                      <a:srgbClr val="00B050"/>
                    </a:solidFill>
                  </a:rPr>
                  <a:t>// base case: did not find it!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𝑒𝑙𝑠𝑒</m:t>
                    </m:r>
                  </m:oMath>
                </a14:m>
                <a:r>
                  <a:rPr lang="en-US" b="0" dirty="0" smtClean="0"/>
                  <a:t> // recursive case: keep traversing down </a:t>
                </a:r>
              </a:p>
              <a:p>
                <a:pPr marL="0" indent="0">
                  <a:buNone/>
                </a:pPr>
                <a:r>
                  <a:rPr lang="en-US" b="0" dirty="0" smtClean="0"/>
                  <a:t>	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𝑟𝑒𝑡𝑢𝑟𝑛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𝑠𝑒𝑎𝑟𝑐h𝐵𝑡𝑟𝑒𝑒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𝑟𝑜𝑜𝑡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𝑐h𝑖𝑙𝑑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1" y="1600200"/>
                <a:ext cx="6918664" cy="4495799"/>
              </a:xfrm>
              <a:blipFill rotWithShape="0">
                <a:blip r:embed="rId2"/>
                <a:stretch>
                  <a:fillRect l="-616" t="-1894"/>
                </a:stretch>
              </a:blip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701611" y="2104441"/>
                <a:ext cx="4312836" cy="286232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Complexity Analysis (worst case)</a:t>
                </a:r>
              </a:p>
              <a:p>
                <a:endParaRPr lang="en-US" dirty="0"/>
              </a:p>
              <a:p>
                <a:r>
                  <a:rPr lang="en-US" dirty="0" smtClean="0"/>
                  <a:t>Traversing down the tree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At each node in the tree, sequentially search keys: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Total computational steps: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Θ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1611" y="2104441"/>
                <a:ext cx="4312836" cy="2862322"/>
              </a:xfrm>
              <a:prstGeom prst="rect">
                <a:avLst/>
              </a:prstGeom>
              <a:blipFill rotWithShape="0">
                <a:blip r:embed="rId3"/>
                <a:stretch>
                  <a:fillRect l="-986" t="-847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64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Searching B-Tree Complexity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6743700" cy="4099828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Practical Notes:</a:t>
                </a:r>
              </a:p>
              <a:p>
                <a:pPr lvl="1"/>
                <a:r>
                  <a:rPr lang="en-US" sz="2000" dirty="0" smtClean="0"/>
                  <a:t>Not a theoretical improvement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func>
                              <m:func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O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m:rPr>
                                <m:nor/>
                              </m:rPr>
                              <a:rPr lang="en-US" sz="2000" dirty="0"/>
                              <m:t> </m:t>
                            </m:r>
                          </m:e>
                          <m:sub/>
                        </m:sSub>
                      </m:fName>
                      <m:e/>
                    </m:func>
                  </m:oMath>
                </a14:m>
                <a:endParaRPr lang="en-US" sz="2000" dirty="0" smtClean="0"/>
              </a:p>
              <a:p>
                <a:pPr lvl="1"/>
                <a:r>
                  <a:rPr lang="en-US" sz="2000" dirty="0" smtClean="0"/>
                  <a:t>Pro: number of disk accesses is reduced!</a:t>
                </a: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fName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 smtClean="0"/>
              </a:p>
              <a:p>
                <a:pPr lvl="1"/>
                <a:endParaRPr lang="en-US" sz="2000" dirty="0"/>
              </a:p>
              <a:p>
                <a:r>
                  <a:rPr lang="en-US" sz="2400" dirty="0" smtClean="0"/>
                  <a:t>Can we improve upon this?</a:t>
                </a:r>
              </a:p>
              <a:p>
                <a:pPr lvl="1"/>
                <a:r>
                  <a:rPr lang="en-US" sz="2000" dirty="0" smtClean="0"/>
                  <a:t>Try binary search on m-1 keys at each node</a:t>
                </a:r>
              </a:p>
              <a:p>
                <a:pPr lvl="2"/>
                <a:r>
                  <a:rPr lang="en-US" sz="1600" dirty="0" smtClean="0"/>
                  <a:t>Given the overhead, we may not gain much here</a:t>
                </a:r>
                <a:endParaRPr lang="en-US" sz="1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6743700" cy="4099828"/>
              </a:xfrm>
              <a:blipFill rotWithShape="0">
                <a:blip r:embed="rId2"/>
                <a:stretch>
                  <a:fillRect l="-1175" t="-1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778551" y="1829233"/>
                <a:ext cx="3803849" cy="341632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Complexity Analysis (assume m = L)</a:t>
                </a:r>
              </a:p>
              <a:p>
                <a:endParaRPr lang="en-US" dirty="0"/>
              </a:p>
              <a:p>
                <a:r>
                  <a:rPr lang="en-US" dirty="0" smtClean="0"/>
                  <a:t>Traversing down the tree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At each node in the tree, sequentially search keys: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Total computational steps: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8551" y="1829233"/>
                <a:ext cx="3803849" cy="3416320"/>
              </a:xfrm>
              <a:prstGeom prst="rect">
                <a:avLst/>
              </a:prstGeom>
              <a:blipFill rotWithShape="0">
                <a:blip r:embed="rId3"/>
                <a:stretch>
                  <a:fillRect l="-1118" t="-712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039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Inserting a key into a B-Tree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Insertion is always done at a leaf node</a:t>
            </a:r>
          </a:p>
          <a:p>
            <a:r>
              <a:rPr lang="en-US" dirty="0" smtClean="0"/>
              <a:t>Insertion is done in a single pass down the tree</a:t>
            </a:r>
          </a:p>
          <a:p>
            <a:r>
              <a:rPr lang="en-US" dirty="0" smtClean="0"/>
              <a:t>Uses </a:t>
            </a:r>
            <a:r>
              <a:rPr lang="en-US" b="1" i="1" dirty="0" err="1" smtClean="0"/>
              <a:t>splitChildBtree</a:t>
            </a:r>
            <a:r>
              <a:rPr lang="en-US" dirty="0" smtClean="0"/>
              <a:t> function</a:t>
            </a:r>
          </a:p>
          <a:p>
            <a:pPr lvl="1"/>
            <a:r>
              <a:rPr lang="en-US" dirty="0" smtClean="0"/>
              <a:t>This function assures b-tree constraints are not violated.</a:t>
            </a:r>
          </a:p>
          <a:p>
            <a:pPr lvl="1"/>
            <a:r>
              <a:rPr lang="en-US" dirty="0" smtClean="0"/>
              <a:t>During traversal to leaf node for insertion, all nodes encountered that have a maximum number of keys are split (otherwise a violation may occur).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8261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Inserting into a B-Tree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3518517" cy="446324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Inserting into a B-Tree is not simple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If a node’s keys are full, </a:t>
            </a:r>
            <a:r>
              <a:rPr lang="en-US" b="1" i="1" dirty="0" smtClean="0"/>
              <a:t>then the node is split into two nodes</a:t>
            </a:r>
          </a:p>
          <a:p>
            <a:pPr lvl="1"/>
            <a:r>
              <a:rPr lang="en-US" dirty="0" smtClean="0"/>
              <a:t>Splitting around the median key value is intuitive</a:t>
            </a:r>
          </a:p>
          <a:p>
            <a:pPr lvl="1"/>
            <a:r>
              <a:rPr lang="en-US" dirty="0" smtClean="0"/>
              <a:t>Median value is moved to parents key list</a:t>
            </a:r>
          </a:p>
          <a:p>
            <a:pPr lvl="1"/>
            <a:r>
              <a:rPr lang="en-US" dirty="0" smtClean="0"/>
              <a:t>Must maintain a valid B-Tree after the split</a:t>
            </a:r>
          </a:p>
          <a:p>
            <a:pPr lvl="2"/>
            <a:r>
              <a:rPr lang="en-US" dirty="0" smtClean="0"/>
              <a:t>NOTE: promotion of child median value to parent may cause parent to have too many keys!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5" b="32668"/>
          <a:stretch/>
        </p:blipFill>
        <p:spPr>
          <a:xfrm>
            <a:off x="4587291" y="1305017"/>
            <a:ext cx="7604710" cy="475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18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Splitting a node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352929" y="1283368"/>
                <a:ext cx="5959094" cy="5206209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vert="horz" lIns="91440" tIns="45720" rIns="91440" bIns="45720" rtlCol="0">
                <a:normAutofit fontScale="55000" lnSpcReduction="20000"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800" b="0" i="0" kern="1200">
                    <a:solidFill>
                      <a:schemeClr val="tx1"/>
                    </a:solidFill>
                    <a:latin typeface="55 Helvetica Roman"/>
                    <a:ea typeface="+mn-ea"/>
                    <a:cs typeface="55 Helvetica Roman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400" b="0" i="0" kern="1200">
                    <a:solidFill>
                      <a:schemeClr val="tx1"/>
                    </a:solidFill>
                    <a:latin typeface="55 Helvetica Roman"/>
                    <a:ea typeface="+mn-ea"/>
                    <a:cs typeface="55 Helvetica Roman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b="0" i="0" kern="1200">
                    <a:solidFill>
                      <a:schemeClr val="tx1"/>
                    </a:solidFill>
                    <a:latin typeface="55 Helvetica Roman"/>
                    <a:ea typeface="+mn-ea"/>
                    <a:cs typeface="55 Helvetica Roman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800" b="0" i="0" kern="1200">
                    <a:solidFill>
                      <a:schemeClr val="tx1"/>
                    </a:solidFill>
                    <a:latin typeface="55 Helvetica Roman"/>
                    <a:ea typeface="+mn-ea"/>
                    <a:cs typeface="55 Helvetica Roman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1800" b="0" i="0" kern="1200">
                    <a:solidFill>
                      <a:schemeClr val="tx1"/>
                    </a:solidFill>
                    <a:latin typeface="55 Helvetica Roman"/>
                    <a:ea typeface="+mn-ea"/>
                    <a:cs typeface="55 Helvetica Roman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// parent is a “non-full” internal node </a:t>
                </a:r>
              </a:p>
              <a:p>
                <a:pPr marL="0" indent="0">
                  <a:buFont typeface="Arial"/>
                  <a:buNone/>
                </a:pPr>
                <a:r>
                  <a:rPr lang="en-US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// child is a “full” child of root</a:t>
                </a:r>
              </a:p>
              <a:p>
                <a:pPr marL="0" indent="0">
                  <a:buFont typeface="Arial"/>
                  <a:buNone/>
                </a:pPr>
                <a:r>
                  <a:rPr lang="en-US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// </a:t>
                </a:r>
                <a:r>
                  <a:rPr lang="en-US" dirty="0" err="1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index into key</a:t>
                </a:r>
              </a:p>
              <a:p>
                <a:pPr marL="0" indent="0"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𝑓𝑢𝑛𝑐𝑡𝑖𝑜𝑛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𝑠𝑝𝑙𝑖𝑡𝐶h𝑖𝑙𝑑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𝐵𝑡𝑟𝑒𝑒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𝑝𝑎𝑟𝑒𝑛𝑡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𝑐h𝑖𝑙𝑑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𝑛𝑒𝑤𝑁𝑜𝑑𝑒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𝑐𝑟𝑒𝑎𝑡𝑒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𝑛𝑒𝑤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𝑁𝑜𝑑𝑒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𝑛𝑒𝑤𝑁𝑜𝑑𝑒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𝑖𝑠𝐿𝑒𝑎𝑓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𝑐h𝑖𝑙𝑑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𝑖𝑠𝐿𝑒𝑎𝑓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i="1" dirty="0" err="1" smtClean="0">
                    <a:latin typeface="Cambria Math" panose="02040503050406030204" pitchFamily="18" charset="0"/>
                  </a:rPr>
                  <a:t>newNode.numChildren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:=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// </a:t>
                </a:r>
                <a:r>
                  <a:rPr lang="en-US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copy right half of keys to new node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𝑓𝑜𝑟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𝑓𝑟𝑜𝑚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1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𝑡𝑜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  <a:br>
                  <a:rPr lang="en-US" dirty="0" smtClean="0"/>
                </a:b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	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𝑛𝑒𝑤𝑁𝑜𝑑𝑒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𝑘𝑒𝑦𝑠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𝑐h𝑖𝑙𝑑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𝑘𝑒𝑦𝑠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// copy </a:t>
                </a:r>
                <a:r>
                  <a:rPr lang="en-US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right half </a:t>
                </a:r>
                <a:r>
                  <a:rPr lang="en-US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of </a:t>
                </a:r>
                <a:r>
                  <a:rPr lang="en-US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children to </a:t>
                </a:r>
                <a:r>
                  <a:rPr lang="en-US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new </a:t>
                </a:r>
                <a:r>
                  <a:rPr lang="en-US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node 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𝑛𝑜𝑡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𝑐h𝑖𝑙𝑑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𝑖𝑠𝐿𝑒𝑎𝑓</m:t>
                      </m:r>
                    </m:oMath>
                  </m:oMathPara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	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𝑓𝑜𝑟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𝑓𝑟𝑜𝑚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1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𝑡𝑜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𝑛𝑒𝑤𝑁𝑜𝑑𝑒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𝑐h𝑖𝑙𝑑𝑟𝑒𝑛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𝑐h𝑖𝑙𝑑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𝑐h𝑖𝑙𝑑𝑟𝑒𝑛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i="1" dirty="0" err="1" smtClean="0">
                    <a:latin typeface="Cambria Math" panose="02040503050406030204" pitchFamily="18" charset="0"/>
                  </a:rPr>
                  <a:t>child.numChildren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i="1" dirty="0">
                    <a:latin typeface="Cambria Math" panose="02040503050406030204" pitchFamily="18" charset="0"/>
                  </a:rPr>
                  <a:t>:=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// more details required e.g. values copied to 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// </a:t>
                </a:r>
                <a:r>
                  <a:rPr lang="en-US" dirty="0" err="1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newNode</a:t>
                </a:r>
                <a:r>
                  <a:rPr lang="en-US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should be “removed” from child (sometime before end of method)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929" y="1283368"/>
                <a:ext cx="5959094" cy="5206209"/>
              </a:xfrm>
              <a:prstGeom prst="rect">
                <a:avLst/>
              </a:prstGeom>
              <a:blipFill rotWithShape="0">
                <a:blip r:embed="rId2"/>
                <a:stretch>
                  <a:fillRect l="-306" t="-1051" r="-1124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6466114" y="1283368"/>
                <a:ext cx="5438841" cy="5037220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vert="horz" lIns="91440" tIns="45720" rIns="91440" bIns="45720" rtlCol="0">
                <a:normAutofit fontScale="62500" lnSpcReduction="20000"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800" b="0" i="0" kern="1200">
                    <a:solidFill>
                      <a:schemeClr val="tx1"/>
                    </a:solidFill>
                    <a:latin typeface="55 Helvetica Roman"/>
                    <a:ea typeface="+mn-ea"/>
                    <a:cs typeface="55 Helvetica Roman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400" b="0" i="0" kern="1200">
                    <a:solidFill>
                      <a:schemeClr val="tx1"/>
                    </a:solidFill>
                    <a:latin typeface="55 Helvetica Roman"/>
                    <a:ea typeface="+mn-ea"/>
                    <a:cs typeface="55 Helvetica Roman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b="0" i="0" kern="1200">
                    <a:solidFill>
                      <a:schemeClr val="tx1"/>
                    </a:solidFill>
                    <a:latin typeface="55 Helvetica Roman"/>
                    <a:ea typeface="+mn-ea"/>
                    <a:cs typeface="55 Helvetica Roman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800" b="0" i="0" kern="1200">
                    <a:solidFill>
                      <a:schemeClr val="tx1"/>
                    </a:solidFill>
                    <a:latin typeface="55 Helvetica Roman"/>
                    <a:ea typeface="+mn-ea"/>
                    <a:cs typeface="55 Helvetica Roman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1800" b="0" i="0" kern="1200">
                    <a:solidFill>
                      <a:schemeClr val="tx1"/>
                    </a:solidFill>
                    <a:latin typeface="55 Helvetica Roman"/>
                    <a:ea typeface="+mn-ea"/>
                    <a:cs typeface="55 Helvetica Roman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// make room for new child in parent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𝑓𝑟𝑜𝑚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𝑝𝑎𝑟𝑒𝑛𝑡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𝑛𝑢𝑚𝐶h𝑖𝑙𝑑𝑟𝑒𝑛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𝑑𝑜𝑤𝑛𝑡𝑜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	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𝑝𝑎𝑟𝑒𝑛𝑡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𝑐h𝑖𝑙𝑑𝑟𝑒𝑛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𝑝𝑎𝑟𝑒𝑛𝑡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𝑐h𝑖𝑙𝑑𝑟𝑒𝑛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// </a:t>
                </a:r>
                <a:r>
                  <a:rPr lang="en-US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 new child in parent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𝑝𝑎𝑟𝑒𝑛𝑡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𝑐h𝑖𝑙𝑑𝑟𝑒𝑛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𝑛𝑒𝑤𝑁𝑜𝑑𝑒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// make room for new </a:t>
                </a:r>
                <a:r>
                  <a:rPr lang="en-US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key in parent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𝑓𝑟𝑜𝑚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𝑝𝑎𝑟𝑒𝑛𝑡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𝑛𝑢𝑚𝐶h𝑖𝑙𝑑𝑟𝑒𝑛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𝑑𝑜𝑤𝑛𝑡𝑜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𝑝𝑎𝑟𝑒𝑛𝑡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𝑘𝑒𝑦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𝑝𝑎𝑟𝑒𝑛𝑡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𝑘𝑒𝑦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// </a:t>
                </a:r>
                <a:r>
                  <a:rPr lang="en-US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 new </a:t>
                </a:r>
                <a:r>
                  <a:rPr lang="en-US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key in </a:t>
                </a:r>
                <a:r>
                  <a:rPr lang="en-US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parent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𝑝𝑎𝑟𝑒𝑛𝑡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𝑘𝑒𝑦𝑠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𝑐h𝑖𝑙𝑑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𝑘𝑒𝑦𝑠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𝑝𝑎𝑟𝑒𝑛𝑡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𝑛𝑢𝑚𝐶h𝑖𝑙𝑑𝑟𝑒𝑛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𝑝𝑎𝑟𝑒𝑛𝑡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𝑛𝑢𝑚𝐶h𝑖𝑙𝑑𝑟𝑒𝑛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6114" y="1283368"/>
                <a:ext cx="5438841" cy="5037220"/>
              </a:xfrm>
              <a:prstGeom prst="rect">
                <a:avLst/>
              </a:prstGeom>
              <a:blipFill rotWithShape="0">
                <a:blip r:embed="rId3"/>
                <a:stretch>
                  <a:fillRect l="-895" t="-1691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352929" y="1283367"/>
                <a:ext cx="5959094" cy="5206209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vert="horz" lIns="91440" tIns="45720" rIns="91440" bIns="45720" rtlCol="0">
                <a:normAutofit fontScale="55000" lnSpcReduction="20000"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800" b="0" i="0" kern="1200">
                    <a:solidFill>
                      <a:schemeClr val="tx1"/>
                    </a:solidFill>
                    <a:latin typeface="55 Helvetica Roman"/>
                    <a:ea typeface="+mn-ea"/>
                    <a:cs typeface="55 Helvetica Roman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400" b="0" i="0" kern="1200">
                    <a:solidFill>
                      <a:schemeClr val="tx1"/>
                    </a:solidFill>
                    <a:latin typeface="55 Helvetica Roman"/>
                    <a:ea typeface="+mn-ea"/>
                    <a:cs typeface="55 Helvetica Roman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b="0" i="0" kern="1200">
                    <a:solidFill>
                      <a:schemeClr val="tx1"/>
                    </a:solidFill>
                    <a:latin typeface="55 Helvetica Roman"/>
                    <a:ea typeface="+mn-ea"/>
                    <a:cs typeface="55 Helvetica Roman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800" b="0" i="0" kern="1200">
                    <a:solidFill>
                      <a:schemeClr val="tx1"/>
                    </a:solidFill>
                    <a:latin typeface="55 Helvetica Roman"/>
                    <a:ea typeface="+mn-ea"/>
                    <a:cs typeface="55 Helvetica Roman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1800" b="0" i="0" kern="1200">
                    <a:solidFill>
                      <a:schemeClr val="tx1"/>
                    </a:solidFill>
                    <a:latin typeface="55 Helvetica Roman"/>
                    <a:ea typeface="+mn-ea"/>
                    <a:cs typeface="55 Helvetica Roman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// parent is a “non-full” internal node </a:t>
                </a:r>
              </a:p>
              <a:p>
                <a:pPr marL="0" indent="0">
                  <a:buFont typeface="Arial"/>
                  <a:buNone/>
                </a:pPr>
                <a:r>
                  <a:rPr lang="en-US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// child is a “full” child of root</a:t>
                </a:r>
              </a:p>
              <a:p>
                <a:pPr marL="0" indent="0">
                  <a:buFont typeface="Arial"/>
                  <a:buNone/>
                </a:pPr>
                <a:r>
                  <a:rPr lang="en-US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// </a:t>
                </a:r>
                <a:r>
                  <a:rPr lang="en-US" dirty="0" err="1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index into key</a:t>
                </a:r>
              </a:p>
              <a:p>
                <a:pPr marL="0" indent="0"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𝑓𝑢𝑛𝑐𝑡𝑖𝑜𝑛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𝑠𝑝𝑙𝑖𝑡𝐶h𝑖𝑙𝑑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𝐵𝑡𝑟𝑒𝑒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𝑝𝑎𝑟𝑒𝑛𝑡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𝑐h𝑖𝑙𝑑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𝑛𝑒𝑤𝑁𝑜𝑑𝑒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𝑐𝑟𝑒𝑎𝑡𝑒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𝑛𝑒𝑤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𝑁𝑜𝑑𝑒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𝑛𝑒𝑤𝑁𝑜𝑑𝑒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𝑖𝑠𝐿𝑒𝑎𝑓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𝑐h𝑖𝑙𝑑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𝑖𝑠𝐿𝑒𝑎𝑓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i="1" dirty="0" err="1" smtClean="0">
                    <a:latin typeface="Cambria Math" panose="02040503050406030204" pitchFamily="18" charset="0"/>
                  </a:rPr>
                  <a:t>newNode.numChildren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:=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// </a:t>
                </a:r>
                <a:r>
                  <a:rPr lang="en-US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copy right half of keys to new node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𝑓𝑜𝑟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𝑓𝑟𝑜𝑚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1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𝑡𝑜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  <a:br>
                  <a:rPr lang="en-US" dirty="0" smtClean="0"/>
                </a:b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	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𝑛𝑒𝑤𝑁𝑜𝑑𝑒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𝑘𝑒𝑦𝑠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𝑐h𝑖𝑙𝑑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𝑘𝑒𝑦𝑠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// copy </a:t>
                </a:r>
                <a:r>
                  <a:rPr lang="en-US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right half </a:t>
                </a:r>
                <a:r>
                  <a:rPr lang="en-US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of </a:t>
                </a:r>
                <a:r>
                  <a:rPr lang="en-US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children to </a:t>
                </a:r>
                <a:r>
                  <a:rPr lang="en-US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new </a:t>
                </a:r>
                <a:r>
                  <a:rPr lang="en-US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node 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𝑛𝑜𝑡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𝑐h𝑖𝑙𝑑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𝑖𝑠𝐿𝑒𝑎𝑓</m:t>
                      </m:r>
                    </m:oMath>
                  </m:oMathPara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	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𝑓𝑜𝑟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𝑓𝑟𝑜𝑚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1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𝑡𝑜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𝑛𝑒𝑤𝑁𝑜𝑑𝑒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𝑐h𝑖𝑙𝑑𝑟𝑒𝑛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𝑐h𝑖𝑙𝑑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𝑐h𝑖𝑙𝑑𝑟𝑒𝑛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i="1" dirty="0" err="1" smtClean="0">
                    <a:latin typeface="Cambria Math" panose="02040503050406030204" pitchFamily="18" charset="0"/>
                  </a:rPr>
                  <a:t>child.numChildren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i="1" dirty="0">
                    <a:latin typeface="Cambria Math" panose="02040503050406030204" pitchFamily="18" charset="0"/>
                  </a:rPr>
                  <a:t>:=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// more details required e.g. values copied to 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// </a:t>
                </a:r>
                <a:r>
                  <a:rPr lang="en-US" dirty="0" err="1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newNode</a:t>
                </a:r>
                <a:r>
                  <a:rPr lang="en-US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should be “removed” from child (sometime before end of method)</a:t>
                </a:r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929" y="1283367"/>
                <a:ext cx="5959094" cy="5206209"/>
              </a:xfrm>
              <a:prstGeom prst="rect">
                <a:avLst/>
              </a:prstGeom>
              <a:blipFill rotWithShape="0">
                <a:blip r:embed="rId4"/>
                <a:stretch>
                  <a:fillRect l="-306" t="-1051" r="-1124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645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Splitting a node (High-Level)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2918576" y="1296140"/>
                <a:ext cx="5959094" cy="5112311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vert="horz" lIns="91440" tIns="45720" rIns="91440" bIns="45720" rtlCol="0">
                <a:normAutofit fontScale="62500" lnSpcReduction="20000"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800" b="0" i="0" kern="1200">
                    <a:solidFill>
                      <a:schemeClr val="tx1"/>
                    </a:solidFill>
                    <a:latin typeface="55 Helvetica Roman"/>
                    <a:ea typeface="+mn-ea"/>
                    <a:cs typeface="55 Helvetica Roman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400" b="0" i="0" kern="1200">
                    <a:solidFill>
                      <a:schemeClr val="tx1"/>
                    </a:solidFill>
                    <a:latin typeface="55 Helvetica Roman"/>
                    <a:ea typeface="+mn-ea"/>
                    <a:cs typeface="55 Helvetica Roman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b="0" i="0" kern="1200">
                    <a:solidFill>
                      <a:schemeClr val="tx1"/>
                    </a:solidFill>
                    <a:latin typeface="55 Helvetica Roman"/>
                    <a:ea typeface="+mn-ea"/>
                    <a:cs typeface="55 Helvetica Roman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800" b="0" i="0" kern="1200">
                    <a:solidFill>
                      <a:schemeClr val="tx1"/>
                    </a:solidFill>
                    <a:latin typeface="55 Helvetica Roman"/>
                    <a:ea typeface="+mn-ea"/>
                    <a:cs typeface="55 Helvetica Roman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1800" b="0" i="0" kern="1200">
                    <a:solidFill>
                      <a:schemeClr val="tx1"/>
                    </a:solidFill>
                    <a:latin typeface="55 Helvetica Roman"/>
                    <a:ea typeface="+mn-ea"/>
                    <a:cs typeface="55 Helvetica Roman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// parent is a “non-full” internal node </a:t>
                </a:r>
              </a:p>
              <a:p>
                <a:pPr marL="0" indent="0">
                  <a:buFont typeface="Arial"/>
                  <a:buNone/>
                </a:pPr>
                <a:r>
                  <a:rPr lang="en-US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// child is a “full” child of root</a:t>
                </a:r>
              </a:p>
              <a:p>
                <a:pPr marL="0" indent="0">
                  <a:buFont typeface="Arial"/>
                  <a:buNone/>
                </a:pPr>
                <a:r>
                  <a:rPr lang="en-US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// </a:t>
                </a:r>
                <a:r>
                  <a:rPr lang="en-US" dirty="0" err="1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index into key</a:t>
                </a:r>
              </a:p>
              <a:p>
                <a:pPr marL="0" indent="0">
                  <a:buFont typeface="Arial"/>
                  <a:buNone/>
                </a:pPr>
                <a:endParaRPr lang="en-US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𝑓𝑢𝑛𝑐𝑡𝑖𝑜𝑛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𝑠𝑝𝑙𝑖𝑡𝐶h𝑖𝑙𝑑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𝐵𝑡𝑟𝑒𝑒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𝑝𝑎𝑟𝑒𝑛𝑡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𝑐h𝑖𝑙𝑑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i="1" dirty="0" smtClean="0">
                    <a:latin typeface="Cambria Math" panose="02040503050406030204" pitchFamily="18" charset="0"/>
                  </a:rPr>
                  <a:t>Create new node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i="1" dirty="0" smtClean="0">
                    <a:latin typeface="Cambria Math" panose="02040503050406030204" pitchFamily="18" charset="0"/>
                  </a:rPr>
                  <a:t>Identify median entry in </a:t>
                </a:r>
                <a:r>
                  <a:rPr lang="en-US" i="1" dirty="0" err="1" smtClean="0">
                    <a:latin typeface="Cambria Math" panose="02040503050406030204" pitchFamily="18" charset="0"/>
                  </a:rPr>
                  <a:t>child.keys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0" i="1" dirty="0" smtClean="0">
                    <a:latin typeface="Cambria Math" panose="02040503050406030204" pitchFamily="18" charset="0"/>
                  </a:rPr>
                  <a:t>Copy right half (right of median) of  key values into new node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i="1" dirty="0" smtClean="0">
                    <a:latin typeface="Cambria Math" panose="02040503050406030204" pitchFamily="18" charset="0"/>
                  </a:rPr>
                  <a:t>Copy  right half of children pointers to new node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0" i="1" dirty="0" smtClean="0">
                    <a:latin typeface="Cambria Math" panose="02040503050406030204" pitchFamily="18" charset="0"/>
                  </a:rPr>
                  <a:t>Update </a:t>
                </a:r>
                <a:r>
                  <a:rPr lang="en-US" b="0" i="1" dirty="0" err="1" smtClean="0">
                    <a:latin typeface="Cambria Math" panose="02040503050406030204" pitchFamily="18" charset="0"/>
                  </a:rPr>
                  <a:t>child.numKeys</a:t>
                </a:r>
                <a:r>
                  <a:rPr lang="en-US" b="0" i="1" dirty="0" smtClean="0">
                    <a:latin typeface="Cambria Math" panose="02040503050406030204" pitchFamily="18" charset="0"/>
                  </a:rPr>
                  <a:t> and </a:t>
                </a:r>
                <a:r>
                  <a:rPr lang="en-US" b="0" i="1" dirty="0" err="1" smtClean="0">
                    <a:latin typeface="Cambria Math" panose="02040503050406030204" pitchFamily="18" charset="0"/>
                  </a:rPr>
                  <a:t>newNode.numKeys</a:t>
                </a:r>
                <a:r>
                  <a:rPr lang="en-US" b="0" i="1" dirty="0" smtClean="0">
                    <a:latin typeface="Cambria Math" panose="02040503050406030204" pitchFamily="18" charset="0"/>
                  </a:rPr>
                  <a:t> </a:t>
                </a:r>
              </a:p>
              <a:p>
                <a:pPr marL="914400" lvl="1" indent="-514350"/>
                <a:r>
                  <a:rPr lang="en-US" b="0" i="1" dirty="0" smtClean="0">
                    <a:latin typeface="Cambria Math" panose="02040503050406030204" pitchFamily="18" charset="0"/>
                  </a:rPr>
                  <a:t>account for median removal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i="1" dirty="0" smtClean="0">
                    <a:latin typeface="Cambria Math" panose="02040503050406030204" pitchFamily="18" charset="0"/>
                  </a:rPr>
                  <a:t>Promote Median to Parent</a:t>
                </a:r>
              </a:p>
              <a:p>
                <a:pPr marL="914400" lvl="1" indent="-514350"/>
                <a:r>
                  <a:rPr lang="en-US" i="1" dirty="0" smtClean="0">
                    <a:latin typeface="Cambria Math" panose="02040503050406030204" pitchFamily="18" charset="0"/>
                  </a:rPr>
                  <a:t>Make room for and insert median value into </a:t>
                </a:r>
                <a:r>
                  <a:rPr lang="en-US" i="1" dirty="0" err="1" smtClean="0">
                    <a:latin typeface="Cambria Math" panose="02040503050406030204" pitchFamily="18" charset="0"/>
                  </a:rPr>
                  <a:t>parent.key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914400" lvl="1" indent="-514350"/>
                <a:r>
                  <a:rPr lang="en-US" b="0" i="1" dirty="0" smtClean="0">
                    <a:latin typeface="Cambria Math" panose="02040503050406030204" pitchFamily="18" charset="0"/>
                  </a:rPr>
                  <a:t>Make room for and insert pointer for </a:t>
                </a:r>
                <a:r>
                  <a:rPr lang="en-US" b="0" i="1" dirty="0" err="1" smtClean="0">
                    <a:latin typeface="Cambria Math" panose="02040503050406030204" pitchFamily="18" charset="0"/>
                  </a:rPr>
                  <a:t>newNode</a:t>
                </a:r>
                <a:r>
                  <a:rPr lang="en-US" b="0" i="1" dirty="0" smtClean="0">
                    <a:latin typeface="Cambria Math" panose="02040503050406030204" pitchFamily="18" charset="0"/>
                  </a:rPr>
                  <a:t> in </a:t>
                </a:r>
                <a:r>
                  <a:rPr lang="en-US" b="0" i="1" dirty="0" err="1" smtClean="0">
                    <a:latin typeface="Cambria Math" panose="02040503050406030204" pitchFamily="18" charset="0"/>
                  </a:rPr>
                  <a:t>parent.child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914400" lvl="1" indent="-514350"/>
                <a:r>
                  <a:rPr lang="en-US" i="1" dirty="0" smtClean="0">
                    <a:latin typeface="Cambria Math" panose="02040503050406030204" pitchFamily="18" charset="0"/>
                  </a:rPr>
                  <a:t>Update </a:t>
                </a:r>
                <a:r>
                  <a:rPr lang="en-US" i="1" dirty="0" err="1" smtClean="0">
                    <a:latin typeface="Cambria Math" panose="02040503050406030204" pitchFamily="18" charset="0"/>
                  </a:rPr>
                  <a:t>parent.numKey</a:t>
                </a:r>
                <a:r>
                  <a:rPr lang="en-US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b="0" i="1" dirty="0" smtClean="0">
                    <a:latin typeface="Cambria Math" panose="02040503050406030204" pitchFamily="18" charset="0"/>
                  </a:rPr>
                </a:br>
                <a:endParaRPr lang="en-US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8576" y="1296140"/>
                <a:ext cx="5959094" cy="5112311"/>
              </a:xfrm>
              <a:prstGeom prst="rect">
                <a:avLst/>
              </a:prstGeom>
              <a:blipFill rotWithShape="0">
                <a:blip r:embed="rId2"/>
                <a:stretch>
                  <a:fillRect l="-817" t="-1667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107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Inserting: Inserting </a:t>
            </a:r>
            <a:r>
              <a:rPr lang="en-US" dirty="0"/>
              <a:t>into a non-full node </a:t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208550" y="1138989"/>
                <a:ext cx="5996942" cy="5085348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vert="horz" lIns="91440" tIns="45720" rIns="91440" bIns="45720" rtlCol="0">
                <a:normAutofit fontScale="47500" lnSpcReduction="20000"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800" b="0" i="0" kern="1200">
                    <a:solidFill>
                      <a:schemeClr val="tx1"/>
                    </a:solidFill>
                    <a:latin typeface="55 Helvetica Roman"/>
                    <a:ea typeface="+mn-ea"/>
                    <a:cs typeface="55 Helvetica Roman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400" b="0" i="0" kern="1200">
                    <a:solidFill>
                      <a:schemeClr val="tx1"/>
                    </a:solidFill>
                    <a:latin typeface="55 Helvetica Roman"/>
                    <a:ea typeface="+mn-ea"/>
                    <a:cs typeface="55 Helvetica Roman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b="0" i="0" kern="1200">
                    <a:solidFill>
                      <a:schemeClr val="tx1"/>
                    </a:solidFill>
                    <a:latin typeface="55 Helvetica Roman"/>
                    <a:ea typeface="+mn-ea"/>
                    <a:cs typeface="55 Helvetica Roman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800" b="0" i="0" kern="1200">
                    <a:solidFill>
                      <a:schemeClr val="tx1"/>
                    </a:solidFill>
                    <a:latin typeface="55 Helvetica Roman"/>
                    <a:ea typeface="+mn-ea"/>
                    <a:cs typeface="55 Helvetica Roman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1800" b="0" i="0" kern="1200">
                    <a:solidFill>
                      <a:schemeClr val="tx1"/>
                    </a:solidFill>
                    <a:latin typeface="55 Helvetica Roman"/>
                    <a:ea typeface="+mn-ea"/>
                    <a:cs typeface="55 Helvetica Roman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// assumes is leaf</a:t>
                </a:r>
              </a:p>
              <a:p>
                <a:pPr marL="0" indent="0"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𝑓𝑢𝑛𝑐𝑡𝑖𝑜𝑛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𝑖𝑛𝑠𝑒𝑟𝑡𝑁𝑜𝑛𝐹𝑢𝑙𝑙𝐵𝑡𝑟𝑒𝑒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𝑛𝑜𝑑𝑒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𝑛𝑜𝑑𝑒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𝑛𝑢𝑚𝐶h𝑖𝑙𝑑𝑟𝑒𝑛</m:t>
                      </m:r>
                    </m:oMath>
                  </m:oMathPara>
                </a14:m>
                <a:r>
                  <a:rPr lang="en-US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b="0" i="1" dirty="0" smtClean="0">
                    <a:latin typeface="Cambria Math" panose="02040503050406030204" pitchFamily="18" charset="0"/>
                  </a:rPr>
                </a:b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// </a:t>
                </a:r>
                <a:r>
                  <a:rPr lang="en-US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always insert at leaf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𝑛𝑜𝑑𝑒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𝑖𝑠𝐿𝑒𝑎𝑓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// </a:t>
                </a:r>
                <a:r>
                  <a:rPr lang="en-US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find correct index for insertion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b="0" dirty="0" smtClean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𝑤h𝑖𝑙𝑒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𝑛𝑜𝑑𝑒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𝑘𝑒𝑦𝑠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	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		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	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𝑛𝑜𝑑𝑒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𝑘𝑒𝑦𝑠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𝑛𝑜𝑑𝑒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𝑘𝑒𝑦𝑠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	</a:t>
                </a:r>
                <a:r>
                  <a:rPr lang="en-US" dirty="0"/>
                  <a:t> </a:t>
                </a: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−1 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// </a:t>
                </a:r>
                <a:r>
                  <a:rPr lang="en-US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b="0" dirty="0" smtClean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𝑛𝑜𝑑𝑒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𝑘𝑒𝑦𝑠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𝑛𝑜𝑑𝑒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𝑛𝑢𝑚𝐶h𝑖𝑙𝑑𝑟𝑒𝑛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𝑛𝑜𝑑𝑒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𝑛𝑢𝑚𝐶h𝑖𝑙𝑑𝑟𝑒𝑛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𝑒𝑙𝑠𝑒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// </a:t>
                </a:r>
                <a:r>
                  <a:rPr lang="en-US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continue down to leaf and </a:t>
                </a:r>
                <a:r>
                  <a:rPr lang="en-US" b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confirm internal nodes are not full!</a:t>
                </a:r>
                <a:endParaRPr lang="en-US" b="1" dirty="0" smtClean="0"/>
              </a:p>
              <a:p>
                <a:pPr marL="0" indent="0">
                  <a:buNone/>
                </a:pP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𝑤h𝑖𝑙𝑒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≥1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𝑛𝑜𝑑𝑒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𝑘𝑒𝑦𝑠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	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	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1 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𝑛𝑜𝑑𝑒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𝑐h𝑖𝑙𝑑𝑟𝑒𝑛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𝑛𝑢𝑚𝐶h𝑖𝑙𝑑𝑟𝑒𝑛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// </a:t>
                </a:r>
                <a:r>
                  <a:rPr lang="en-US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child is full on path to leaf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// </a:t>
                </a:r>
                <a:r>
                  <a:rPr lang="en-US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split node in the case we need to split a descendent </a:t>
                </a:r>
                <a:br>
                  <a:rPr lang="en-US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𝑠𝑝𝑙𝑖𝑡𝐶h𝑖𝑙𝑑𝐵𝑡𝑟𝑒𝑒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𝑛𝑜𝑑𝑒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𝑛𝑜𝑑𝑒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𝑐h𝑖𝑙𝑑𝑟𝑒𝑛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𝑛𝑜𝑑𝑒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𝑘𝑒𝑦𝑠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+1 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</a:t>
                </a:r>
                <a:r>
                  <a:rPr lang="en-US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// recursion: continue down to leaf for insertion</a:t>
                </a:r>
                <a:r>
                  <a:rPr lang="en-US" dirty="0"/>
                  <a:t>	</a:t>
                </a:r>
                <a:r>
                  <a:rPr lang="en-US" dirty="0" smtClean="0"/>
                  <a:t>	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𝑖𝑛𝑠𝑒𝑟𝑡𝑁𝑜𝑛𝐹𝑢𝑙𝑙𝐵𝑡𝑟𝑒𝑒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𝑛𝑜𝑑𝑒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𝑐h𝑖𝑙𝑑𝑟𝑒𝑛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50" y="1138989"/>
                <a:ext cx="5996942" cy="5085348"/>
              </a:xfrm>
              <a:prstGeom prst="rect">
                <a:avLst/>
              </a:prstGeom>
              <a:blipFill rotWithShape="0">
                <a:blip r:embed="rId2"/>
                <a:stretch>
                  <a:fillRect t="-718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5" b="32668"/>
          <a:stretch/>
        </p:blipFill>
        <p:spPr>
          <a:xfrm>
            <a:off x="6959937" y="1843576"/>
            <a:ext cx="4735239" cy="296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41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624330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B-Trees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/>
              <a:t>Motivation</a:t>
            </a:r>
          </a:p>
          <a:p>
            <a:pPr marL="1371600" lvl="2" indent="-571500">
              <a:buFont typeface="+mj-lt"/>
              <a:buAutoNum type="romanUcPeriod"/>
            </a:pPr>
            <a:r>
              <a:rPr lang="en-US" dirty="0" smtClean="0"/>
              <a:t>Memory hierarchy</a:t>
            </a:r>
            <a:endParaRPr lang="en-US" dirty="0" smtClean="0"/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/>
              <a:t>m-way trees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/>
              <a:t>B-Trees</a:t>
            </a:r>
          </a:p>
          <a:p>
            <a:pPr marL="1371600" lvl="2" indent="-571500">
              <a:buFont typeface="+mj-lt"/>
              <a:buAutoNum type="romanUcPeriod"/>
            </a:pPr>
            <a:r>
              <a:rPr lang="en-US" dirty="0" smtClean="0"/>
              <a:t>Insert / Split</a:t>
            </a:r>
          </a:p>
          <a:p>
            <a:pPr marL="1371600" lvl="2" indent="-571500">
              <a:buFont typeface="+mj-lt"/>
              <a:buAutoNum type="romanUcPeriod"/>
            </a:pPr>
            <a:r>
              <a:rPr lang="en-US" dirty="0" smtClean="0"/>
              <a:t>Remove / Merge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/>
              <a:t>Family of B-Trees</a:t>
            </a:r>
            <a:endParaRPr lang="en-US" dirty="0" smtClean="0"/>
          </a:p>
          <a:p>
            <a:pPr marL="400050" lvl="1" indent="0">
              <a:buNone/>
            </a:pPr>
            <a:endParaRPr lang="en-US" dirty="0"/>
          </a:p>
          <a:p>
            <a:pPr marL="571500" indent="-571500">
              <a:buFont typeface="+mj-lt"/>
              <a:buAutoNum type="romanUcPeriod"/>
            </a:pPr>
            <a:endParaRPr lang="en-US" dirty="0" smtClean="0"/>
          </a:p>
          <a:p>
            <a:pPr marL="400050" lvl="1" indent="0">
              <a:buNone/>
            </a:pPr>
            <a:endParaRPr lang="en-US" dirty="0" smtClean="0"/>
          </a:p>
          <a:p>
            <a:pPr marL="571500" indent="-571500">
              <a:buFont typeface="+mj-lt"/>
              <a:buAutoNum type="romanUcPeriod"/>
            </a:pPr>
            <a:endParaRPr lang="en-US" dirty="0" smtClean="0"/>
          </a:p>
          <a:p>
            <a:pPr marL="571500" indent="-571500">
              <a:buFont typeface="+mj-lt"/>
              <a:buAutoNum type="romanUcPeriod"/>
            </a:pPr>
            <a:endParaRPr lang="en-US" dirty="0" smtClean="0"/>
          </a:p>
          <a:p>
            <a:pPr marL="571500" indent="-571500">
              <a:buFont typeface="+mj-lt"/>
              <a:buAutoNum type="roman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88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Inserting: Inserting </a:t>
            </a:r>
            <a:r>
              <a:rPr lang="en-US" dirty="0"/>
              <a:t>into a non-full </a:t>
            </a:r>
            <a:r>
              <a:rPr lang="en-US" dirty="0" smtClean="0"/>
              <a:t>node</a:t>
            </a:r>
            <a:br>
              <a:rPr lang="en-US" dirty="0" smtClean="0"/>
            </a:br>
            <a:r>
              <a:rPr lang="en-US" dirty="0" smtClean="0"/>
              <a:t>High-Level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208549" y="1138989"/>
                <a:ext cx="6227761" cy="5085348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vert="horz" lIns="91440" tIns="45720" rIns="91440" bIns="45720" rtlCol="0">
                <a:normAutofit fontScale="62500" lnSpcReduction="20000"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800" b="0" i="0" kern="1200">
                    <a:solidFill>
                      <a:schemeClr val="tx1"/>
                    </a:solidFill>
                    <a:latin typeface="55 Helvetica Roman"/>
                    <a:ea typeface="+mn-ea"/>
                    <a:cs typeface="55 Helvetica Roman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400" b="0" i="0" kern="1200">
                    <a:solidFill>
                      <a:schemeClr val="tx1"/>
                    </a:solidFill>
                    <a:latin typeface="55 Helvetica Roman"/>
                    <a:ea typeface="+mn-ea"/>
                    <a:cs typeface="55 Helvetica Roman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b="0" i="0" kern="1200">
                    <a:solidFill>
                      <a:schemeClr val="tx1"/>
                    </a:solidFill>
                    <a:latin typeface="55 Helvetica Roman"/>
                    <a:ea typeface="+mn-ea"/>
                    <a:cs typeface="55 Helvetica Roman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800" b="0" i="0" kern="1200">
                    <a:solidFill>
                      <a:schemeClr val="tx1"/>
                    </a:solidFill>
                    <a:latin typeface="55 Helvetica Roman"/>
                    <a:ea typeface="+mn-ea"/>
                    <a:cs typeface="55 Helvetica Roman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1800" b="0" i="0" kern="1200">
                    <a:solidFill>
                      <a:schemeClr val="tx1"/>
                    </a:solidFill>
                    <a:latin typeface="55 Helvetica Roman"/>
                    <a:ea typeface="+mn-ea"/>
                    <a:cs typeface="55 Helvetica Roman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// assumes is leaf</a:t>
                </a:r>
              </a:p>
              <a:p>
                <a:pPr marL="0" indent="0"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𝑓𝑢𝑛𝑐𝑡𝑖𝑜𝑛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𝑖𝑛𝑠𝑒𝑟𝑡𝑁𝑜𝑛𝐹𝑢𝑙𝑙𝐵𝑡𝑟𝑒𝑒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𝑛𝑜𝑑𝑒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</m:oMath>
                  </m:oMathPara>
                </a14:m>
                <a:r>
                  <a:rPr lang="en-US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b="0" i="1" dirty="0" smtClean="0">
                    <a:latin typeface="Cambria Math" panose="02040503050406030204" pitchFamily="18" charset="0"/>
                  </a:rPr>
                </a:b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Font typeface="Arial"/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i="1" dirty="0" smtClean="0">
                    <a:latin typeface="Cambria Math" panose="02040503050406030204" pitchFamily="18" charset="0"/>
                  </a:rPr>
                  <a:t>If node is leaf</a:t>
                </a: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// </a:t>
                </a:r>
                <a:r>
                  <a:rPr lang="en-US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perform insert</a:t>
                </a:r>
                <a:endParaRPr lang="en-US" dirty="0" smtClean="0"/>
              </a:p>
              <a:p>
                <a:pPr marL="0" indent="0">
                  <a:buFont typeface="Arial"/>
                  <a:buNone/>
                </a:pPr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Find correct index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for insertion of k into </a:t>
                </a:r>
                <a:r>
                  <a:rPr lang="en-US" dirty="0" err="1" smtClean="0"/>
                  <a:t>node.key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]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Insert k into </a:t>
                </a:r>
                <a:r>
                  <a:rPr lang="en-US" dirty="0" err="1" smtClean="0"/>
                  <a:t>node.key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]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Update </a:t>
                </a:r>
                <a:r>
                  <a:rPr lang="en-US" dirty="0" err="1" smtClean="0"/>
                  <a:t>node.numKeys</a:t>
                </a:r>
                <a:r>
                  <a:rPr lang="en-US" dirty="0"/>
                  <a:t>	</a:t>
                </a:r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𝑒𝑙𝑠𝑒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sz="22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// </a:t>
                </a:r>
                <a:r>
                  <a:rPr lang="en-US" sz="22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continue down to leaf and </a:t>
                </a:r>
                <a:r>
                  <a:rPr lang="en-US" sz="2200" b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confirm internal nodes are not full!</a:t>
                </a:r>
              </a:p>
              <a:p>
                <a:pPr marL="0" indent="0">
                  <a:buNone/>
                </a:pPr>
                <a:endParaRPr lang="en-US" sz="2200" b="1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Find correct index </a:t>
                </a:r>
                <a:r>
                  <a:rPr lang="en-US" dirty="0" err="1"/>
                  <a:t>i</a:t>
                </a:r>
                <a:r>
                  <a:rPr lang="en-US" dirty="0"/>
                  <a:t> for </a:t>
                </a:r>
                <a:r>
                  <a:rPr lang="en-US" dirty="0" smtClean="0"/>
                  <a:t>traversal </a:t>
                </a:r>
                <a:r>
                  <a:rPr lang="en-US" dirty="0" err="1" smtClean="0"/>
                  <a:t>node.children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]</a:t>
                </a: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if </a:t>
                </a:r>
                <a:r>
                  <a:rPr lang="en-US" dirty="0" err="1" smtClean="0"/>
                  <a:t>node.child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] is full</a:t>
                </a:r>
                <a:r>
                  <a:rPr lang="en-US" dirty="0"/>
                  <a:t>	</a:t>
                </a:r>
              </a:p>
              <a:p>
                <a:pPr marL="0" indent="0">
                  <a:buNone/>
                </a:pPr>
                <a:r>
                  <a:rPr lang="en-US" dirty="0" smtClean="0"/>
                  <a:t>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𝑠𝑝𝑙𝑖𝑡𝐶h𝑖𝑙𝑑𝐵𝑡𝑟𝑒𝑒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𝑛𝑜𝑑𝑒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𝑛𝑜𝑑𝑒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𝑐h𝑖𝑙𝑑𝑟𝑒𝑛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 </a:t>
                </a:r>
                <a:r>
                  <a:rPr lang="en-US" dirty="0" smtClean="0"/>
                  <a:t> 	 update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as needed, if split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occurred</m:t>
                    </m:r>
                  </m:oMath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3.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𝑖𝑛𝑠𝑒𝑟𝑡𝑁𝑜𝑛𝐹𝑢𝑙𝑙𝐵𝑡𝑟𝑒𝑒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𝑛𝑜𝑑𝑒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𝑐h𝑖𝑙𝑑𝑟𝑒𝑛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49" y="1138989"/>
                <a:ext cx="6227761" cy="5085348"/>
              </a:xfrm>
              <a:prstGeom prst="rect">
                <a:avLst/>
              </a:prstGeom>
              <a:blipFill rotWithShape="0">
                <a:blip r:embed="rId2"/>
                <a:stretch>
                  <a:fillRect l="-684" t="-1675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5" b="32668"/>
          <a:stretch/>
        </p:blipFill>
        <p:spPr>
          <a:xfrm>
            <a:off x="6959937" y="1843576"/>
            <a:ext cx="4735239" cy="296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95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Inserting</a:t>
            </a:r>
            <a:r>
              <a:rPr lang="en-US" dirty="0"/>
              <a:t> </a:t>
            </a:r>
            <a:r>
              <a:rPr lang="en-US" dirty="0" smtClean="0"/>
              <a:t>into a B-Tree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6220968" cy="4608575"/>
              </a:xfrm>
            </p:spPr>
            <p:txBody>
              <a:bodyPr>
                <a:normAutofit fontScale="550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// The only reason we need this wrapper function is to account for the 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// case where the root is full! The main work is being done by the helper 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// methods previously defined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𝑓𝑢𝑛𝑐𝑡𝑖𝑜𝑛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𝑖𝑛𝑠𝑒𝑟𝑡𝐵𝑡𝑟𝑒𝑒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</m:oMath>
                  </m:oMathPara>
                </a14:m>
                <a:r>
                  <a:rPr lang="en-US" i="1" dirty="0">
                    <a:latin typeface="Cambria Math" panose="02040503050406030204" pitchFamily="18" charset="0"/>
                  </a:rPr>
                  <a:t/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𝑟𝑜𝑜𝑡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𝑇𝑟𝑒𝑒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𝑟𝑜𝑜𝑡</m:t>
                      </m:r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// </a:t>
                </a:r>
                <a:r>
                  <a:rPr lang="en-US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if root is full, we must create a new root and increase tree depth by 1</a:t>
                </a:r>
                <a:r>
                  <a:rPr lang="en-US" i="1" dirty="0">
                    <a:latin typeface="Cambria Math" panose="02040503050406030204" pitchFamily="18" charset="0"/>
                  </a:rPr>
                  <a:t/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𝑖𝑓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𝑟𝑜𝑜𝑡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𝑛𝑢𝑚𝐶h𝑖𝑙𝑑𝑟𝑒𝑛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𝑛𝑒𝑤𝑅𝑜𝑜𝑡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𝑐𝑟𝑒𝑎𝑡𝑒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𝑛𝑒𝑤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𝑛𝑜𝑑𝑒</m:t>
                    </m:r>
                  </m:oMath>
                </a14:m>
                <a:r>
                  <a:rPr lang="en-US" dirty="0"/>
                  <a:t>	</a:t>
                </a:r>
                <a:r>
                  <a:rPr lang="en-US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𝑇𝑟𝑒𝑒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𝑟𝑜𝑜𝑡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𝑛𝑒𝑤𝑅𝑜𝑜𝑡</m:t>
                    </m:r>
                  </m:oMath>
                </a14:m>
                <a:endParaRPr lang="en-US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 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𝑛𝑒𝑤𝑅𝑜𝑜𝑡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𝑖𝑠𝐿𝑒𝑎𝑓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𝑓𝑎𝑙𝑠𝑒</m:t>
                    </m:r>
                  </m:oMath>
                </a14:m>
                <a:endParaRPr lang="en-US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𝑛𝑒𝑤𝑅𝑜𝑜𝑡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𝑛𝑢𝑚𝐶h𝑖𝑙𝑑𝑟𝑒𝑛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 // </a:t>
                </a:r>
                <a:r>
                  <a:rPr lang="en-US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make old root, the </a:t>
                </a:r>
                <a:r>
                  <a:rPr lang="en-US" dirty="0" err="1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newRoots</a:t>
                </a:r>
                <a:r>
                  <a:rPr lang="en-US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child</a:t>
                </a:r>
                <a:endParaRPr lang="en-US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𝑛𝑒𝑤𝑅𝑜𝑜𝑡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𝑐h𝑖𝑙𝑑𝑟𝑒𝑛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𝑟𝑜𝑜𝑡</m:t>
                    </m:r>
                  </m:oMath>
                </a14:m>
                <a:endParaRPr lang="en-US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 // </a:t>
                </a:r>
                <a:r>
                  <a:rPr lang="en-US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old root is full, need to split it before we can insert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𝑠𝑝𝑙𝑖𝑡𝐶h𝑖𝑙𝑑𝐵𝑡𝑟𝑒𝑒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𝑛𝑒𝑤𝑅𝑜𝑜𝑡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𝑟𝑜𝑜𝑡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,1)</m:t>
                    </m:r>
                  </m:oMath>
                </a14:m>
                <a:endParaRPr lang="en-US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// </a:t>
                </a:r>
                <a:r>
                  <a:rPr lang="en-US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now continue with insert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𝑖𝑛𝑠𝑒𝑟𝑡𝑁𝑜𝑛𝐹𝑢𝑙𝑙𝐵𝑡𝑟𝑒𝑒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𝑛𝑒𝑤𝑅𝑜𝑜𝑡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en-US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𝑒𝑙𝑠𝑒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// </a:t>
                </a:r>
                <a:r>
                  <a:rPr lang="en-US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if root is not full, we can use standard insert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𝑖𝑛𝑠𝑒𝑟𝑡𝑁𝑜𝑛𝐹𝑢𝑙𝑙𝐵𝑡𝑟𝑒𝑒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𝑟𝑜𝑜𝑡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/>
                  <a:t>	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6220968" cy="4608575"/>
              </a:xfrm>
              <a:blipFill rotWithShape="0">
                <a:blip r:embed="rId2"/>
                <a:stretch>
                  <a:fillRect l="-392" t="-1325" r="-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272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Inserting</a:t>
            </a:r>
            <a:r>
              <a:rPr lang="en-US" dirty="0"/>
              <a:t> </a:t>
            </a:r>
            <a:r>
              <a:rPr lang="en-US" dirty="0" smtClean="0"/>
              <a:t>into a B-Tree</a:t>
            </a:r>
            <a:br>
              <a:rPr lang="en-US" dirty="0" smtClean="0"/>
            </a:br>
            <a:r>
              <a:rPr lang="en-US" dirty="0" smtClean="0"/>
              <a:t>High-Level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6220968" cy="4608575"/>
              </a:xfrm>
            </p:spPr>
            <p:txBody>
              <a:bodyPr>
                <a:normAutofit fontScale="550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// The only reason we need this “wrapper” function is to account for the 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// case where the root is full! The main work is being done by the helper 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// methods previously defined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𝑓𝑢𝑛𝑐𝑡𝑖𝑜𝑛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𝑖𝑛𝑠𝑒𝑟𝑡𝐵𝑡𝑟𝑒𝑒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</m:oMath>
                  </m:oMathPara>
                </a14:m>
                <a:r>
                  <a:rPr lang="en-US" i="1" dirty="0">
                    <a:latin typeface="Cambria Math" panose="02040503050406030204" pitchFamily="18" charset="0"/>
                  </a:rPr>
                  <a:t/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𝑜𝑙𝑑𝑅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𝑜𝑜𝑡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𝑇𝑟𝑒𝑒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𝑟𝑜𝑜𝑡</m:t>
                      </m:r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// </a:t>
                </a:r>
                <a:r>
                  <a:rPr lang="en-US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if root is full, we must create a new root and increase tree depth by 1</a:t>
                </a:r>
                <a:r>
                  <a:rPr lang="en-US" i="1" dirty="0">
                    <a:latin typeface="Cambria Math" panose="02040503050406030204" pitchFamily="18" charset="0"/>
                  </a:rPr>
                  <a:t/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𝑖𝑓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𝑟𝑜𝑜𝑡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𝑓𝑢𝑙𝑙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Create </a:t>
                </a:r>
                <a:r>
                  <a:rPr lang="en-US" dirty="0" err="1" smtClean="0"/>
                  <a:t>newRoot</a:t>
                </a:r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Make </a:t>
                </a:r>
                <a:r>
                  <a:rPr lang="en-US" dirty="0" err="1" smtClean="0"/>
                  <a:t>oldRoot</a:t>
                </a:r>
                <a:r>
                  <a:rPr lang="en-US" dirty="0" smtClean="0"/>
                  <a:t> the first child of </a:t>
                </a:r>
                <a:r>
                  <a:rPr lang="en-US" dirty="0" err="1" smtClean="0"/>
                  <a:t>newRoot</a:t>
                </a:r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𝑠𝑝𝑙𝑖𝑡𝐶h𝑖𝑙𝑑𝐵𝑡𝑟𝑒𝑒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𝑛𝑒𝑤𝑅𝑜𝑜𝑡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𝑟𝑜𝑜𝑡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,1)</m:t>
                    </m:r>
                  </m:oMath>
                </a14:m>
                <a:endParaRPr lang="en-US" dirty="0" smtClean="0">
                  <a:solidFill>
                    <a:srgbClr val="00B050"/>
                  </a:solidFill>
                  <a:latin typeface="Cambria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 // </a:t>
                </a:r>
                <a:r>
                  <a:rPr lang="en-US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old root is full, need to split it before we can insert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𝑖𝑛𝑠𝑒𝑟𝑡𝑁𝑜𝑛𝐹𝑢𝑙𝑙𝐵𝑡𝑟𝑒𝑒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𝑛𝑒𝑤𝑅𝑜𝑜𝑡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en-US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𝑒𝑙𝑠𝑒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// </a:t>
                </a:r>
                <a:r>
                  <a:rPr lang="en-US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if root is not full, we can use standard insert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𝑖𝑛𝑠𝑒𝑟𝑡𝑁𝑜𝑛𝐹𝑢𝑙𝑙𝐵𝑡𝑟𝑒𝑒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𝑟𝑜𝑜𝑡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/>
                  <a:t>	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6220968" cy="4608575"/>
              </a:xfrm>
              <a:blipFill rotWithShape="0">
                <a:blip r:embed="rId2"/>
                <a:stretch>
                  <a:fillRect l="-392" t="-1325" r="-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834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Insert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3536272" cy="4099828"/>
          </a:xfrm>
        </p:spPr>
        <p:txBody>
          <a:bodyPr/>
          <a:lstStyle/>
          <a:p>
            <a:r>
              <a:rPr lang="en-US" dirty="0" smtClean="0"/>
              <a:t>B-tree, m = 6</a:t>
            </a:r>
          </a:p>
          <a:p>
            <a:pPr marL="457200" lvl="1" indent="0">
              <a:buNone/>
            </a:pPr>
            <a:r>
              <a:rPr lang="en-US" dirty="0"/>
              <a:t>m</a:t>
            </a:r>
            <a:r>
              <a:rPr lang="en-US" dirty="0" smtClean="0"/>
              <a:t>ax keys is 5</a:t>
            </a:r>
          </a:p>
          <a:p>
            <a:endParaRPr lang="en-US" dirty="0"/>
          </a:p>
          <a:p>
            <a:r>
              <a:rPr lang="en-US" dirty="0" smtClean="0"/>
              <a:t>Example Insert 7</a:t>
            </a:r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643021" y="1240653"/>
            <a:ext cx="7371425" cy="5528569"/>
            <a:chOff x="4643021" y="1240653"/>
            <a:chExt cx="7371425" cy="552856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3021" y="1240653"/>
              <a:ext cx="7371425" cy="5528569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4909351" y="1600201"/>
              <a:ext cx="923278" cy="4771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6100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Insert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3704948" cy="4099828"/>
          </a:xfrm>
        </p:spPr>
        <p:txBody>
          <a:bodyPr/>
          <a:lstStyle/>
          <a:p>
            <a:r>
              <a:rPr lang="en-US" dirty="0"/>
              <a:t>B-tree, m = 6</a:t>
            </a:r>
          </a:p>
          <a:p>
            <a:pPr marL="457200" lvl="1" indent="0">
              <a:buNone/>
            </a:pPr>
            <a:r>
              <a:rPr lang="en-US" dirty="0"/>
              <a:t>max keys is </a:t>
            </a:r>
            <a:r>
              <a:rPr lang="en-US" dirty="0" smtClean="0"/>
              <a:t>5</a:t>
            </a:r>
          </a:p>
          <a:p>
            <a:endParaRPr lang="en-US" dirty="0"/>
          </a:p>
          <a:p>
            <a:r>
              <a:rPr lang="en-US" dirty="0" smtClean="0"/>
              <a:t>Insert into full node.</a:t>
            </a:r>
          </a:p>
          <a:p>
            <a:endParaRPr lang="en-US" dirty="0"/>
          </a:p>
          <a:p>
            <a:r>
              <a:rPr lang="en-US" dirty="0" smtClean="0"/>
              <a:t>Run split node procedure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656" y="1216242"/>
            <a:ext cx="7522344" cy="564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1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Deleting a Key from a B-tree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 to insertion, but a few more cases to consider</a:t>
            </a:r>
          </a:p>
          <a:p>
            <a:r>
              <a:rPr lang="en-US" dirty="0" smtClean="0"/>
              <a:t>Single pass down the tree, key to be deleted is “moved” to the leaf and deletion occurs at the leaf</a:t>
            </a:r>
          </a:p>
          <a:p>
            <a:r>
              <a:rPr lang="en-US" dirty="0" smtClean="0"/>
              <a:t>If key is deleted from internal node, then there are a few cases of concern.</a:t>
            </a:r>
          </a:p>
          <a:p>
            <a:pPr lvl="1"/>
            <a:r>
              <a:rPr lang="en-US" dirty="0" smtClean="0"/>
              <a:t>Is resulting b-tree valid</a:t>
            </a:r>
          </a:p>
          <a:p>
            <a:pPr lvl="1"/>
            <a:r>
              <a:rPr lang="en-US" dirty="0" smtClean="0"/>
              <a:t>Constraint: </a:t>
            </a:r>
            <a:r>
              <a:rPr lang="en-US" dirty="0"/>
              <a:t>All non-leaf nodes (except the root) have between m/2 and m children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89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Deleting a Key from a B-tree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496365" cy="4880499"/>
          </a:xfrm>
        </p:spPr>
        <p:txBody>
          <a:bodyPr>
            <a:normAutofit/>
          </a:bodyPr>
          <a:lstStyle/>
          <a:p>
            <a:r>
              <a:rPr lang="en-US" dirty="0" smtClean="0"/>
              <a:t>During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traversal </a:t>
            </a:r>
            <a:r>
              <a:rPr lang="en-US" dirty="0" smtClean="0"/>
              <a:t>for deletion there are 3 Cases</a:t>
            </a:r>
          </a:p>
          <a:p>
            <a:pPr lvl="1"/>
            <a:r>
              <a:rPr lang="en-US" dirty="0" smtClean="0"/>
              <a:t>General idea: </a:t>
            </a:r>
          </a:p>
          <a:p>
            <a:pPr lvl="1"/>
            <a:r>
              <a:rPr lang="en-US" dirty="0" smtClean="0"/>
              <a:t>Traverse down the tree in search of key k, </a:t>
            </a:r>
            <a:r>
              <a:rPr lang="en-US" b="1" u="sng" dirty="0" smtClean="0"/>
              <a:t>at each node identify the case and proceed appropriately </a:t>
            </a:r>
          </a:p>
          <a:p>
            <a:pPr lvl="2"/>
            <a:r>
              <a:rPr lang="en-US" dirty="0" smtClean="0"/>
              <a:t>If a node with a min number of keys is encountered, we will “adjust” keys so that the number is not min.  (case 3)</a:t>
            </a:r>
          </a:p>
          <a:p>
            <a:pPr lvl="3"/>
            <a:r>
              <a:rPr lang="en-US" dirty="0" smtClean="0"/>
              <a:t>(Why? Removal in the subtree may decrease the number of keys in a parent potentially causing a violation. )</a:t>
            </a:r>
          </a:p>
          <a:p>
            <a:pPr lvl="2"/>
            <a:r>
              <a:rPr lang="en-US" dirty="0" smtClean="0"/>
              <a:t>Key to remove is found in internal node, recursively demote the key down to a leaf node for deletion. (case 2)</a:t>
            </a:r>
          </a:p>
          <a:p>
            <a:pPr lvl="2"/>
            <a:r>
              <a:rPr lang="en-US" dirty="0" smtClean="0"/>
              <a:t>Key is found in leaf node. Delete key (case 1)</a:t>
            </a:r>
          </a:p>
          <a:p>
            <a:pPr lvl="2"/>
            <a:endParaRPr lang="en-US" dirty="0" smtClean="0"/>
          </a:p>
          <a:p>
            <a:pPr marL="857250" lvl="2" indent="0">
              <a:buNone/>
            </a:pPr>
            <a:endParaRPr lang="en-US" baseline="-25000" dirty="0"/>
          </a:p>
          <a:p>
            <a:pPr marL="1314450" lvl="2" indent="-457200">
              <a:buFont typeface="+mj-lt"/>
              <a:buAutoNum type="arabicPeriod"/>
            </a:pPr>
            <a:endParaRPr lang="en-US" baseline="-25000" dirty="0"/>
          </a:p>
          <a:p>
            <a:pPr marL="1314450" lvl="2" indent="-457200">
              <a:buFont typeface="+mj-lt"/>
              <a:buAutoNum type="arabicPeriod"/>
            </a:pP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97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Deleting a Key from a B-tree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en-US" dirty="0" smtClean="0"/>
              <a:t>Cases 1 + 2</a:t>
            </a:r>
          </a:p>
          <a:p>
            <a:pPr lvl="1"/>
            <a:r>
              <a:rPr lang="en-US" dirty="0" smtClean="0"/>
              <a:t>Key </a:t>
            </a:r>
            <a:r>
              <a:rPr lang="en-US" dirty="0"/>
              <a:t>k is deleted from node </a:t>
            </a:r>
            <a:r>
              <a:rPr lang="en-US" dirty="0" err="1"/>
              <a:t>thisNode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 err="1"/>
              <a:t>thisNode</a:t>
            </a:r>
            <a:r>
              <a:rPr lang="en-US" dirty="0"/>
              <a:t> is a leaf node. Simple – just delete k.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base case.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/>
              <a:t>thisNode</a:t>
            </a:r>
            <a:r>
              <a:rPr lang="en-US" dirty="0"/>
              <a:t> is an internal node</a:t>
            </a:r>
          </a:p>
          <a:p>
            <a:pPr marL="1314450" lvl="2" indent="-457200">
              <a:buFont typeface="+mj-lt"/>
              <a:buAutoNum type="arabicPeriod"/>
            </a:pPr>
            <a:r>
              <a:rPr lang="en-US" dirty="0"/>
              <a:t>Assume k is the i</a:t>
            </a:r>
            <a:r>
              <a:rPr lang="en-US" baseline="30000" dirty="0"/>
              <a:t>th</a:t>
            </a:r>
            <a:r>
              <a:rPr lang="en-US" dirty="0"/>
              <a:t> key in </a:t>
            </a:r>
            <a:r>
              <a:rPr lang="en-US" dirty="0" err="1"/>
              <a:t>thisNode</a:t>
            </a:r>
            <a:r>
              <a:rPr lang="en-US" dirty="0"/>
              <a:t>. </a:t>
            </a:r>
            <a:r>
              <a:rPr lang="en-US" dirty="0" err="1"/>
              <a:t>thisNode.child</a:t>
            </a:r>
            <a:r>
              <a:rPr lang="en-US" baseline="-25000" dirty="0" err="1"/>
              <a:t>i</a:t>
            </a:r>
            <a:r>
              <a:rPr lang="en-US" dirty="0"/>
              <a:t> has more than the minimum number of keys, find predecessor key k’ in subtree rooted by </a:t>
            </a:r>
            <a:r>
              <a:rPr lang="en-US" dirty="0" err="1"/>
              <a:t>thisNode.child</a:t>
            </a:r>
            <a:r>
              <a:rPr lang="en-US" baseline="-25000" dirty="0" err="1"/>
              <a:t>i</a:t>
            </a:r>
            <a:r>
              <a:rPr lang="en-US" dirty="0"/>
              <a:t> . </a:t>
            </a:r>
            <a:r>
              <a:rPr lang="en-US" dirty="0" smtClean="0"/>
              <a:t>Delete </a:t>
            </a:r>
            <a:r>
              <a:rPr lang="en-US" dirty="0"/>
              <a:t>k’  and replace k with k’ in </a:t>
            </a:r>
            <a:r>
              <a:rPr lang="en-US" dirty="0" err="1"/>
              <a:t>thisNode</a:t>
            </a:r>
            <a:r>
              <a:rPr lang="en-US" dirty="0"/>
              <a:t>.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00B050"/>
                </a:solidFill>
              </a:rPr>
              <a:t>Goal: repeatedly demote k </a:t>
            </a:r>
            <a:r>
              <a:rPr lang="en-US" dirty="0">
                <a:solidFill>
                  <a:srgbClr val="00B050"/>
                </a:solidFill>
              </a:rPr>
              <a:t>down to a leaf node with a series of </a:t>
            </a:r>
            <a:r>
              <a:rPr lang="en-US" dirty="0" smtClean="0">
                <a:solidFill>
                  <a:srgbClr val="00B050"/>
                </a:solidFill>
              </a:rPr>
              <a:t>“swaps”</a:t>
            </a:r>
            <a:r>
              <a:rPr lang="en-US" dirty="0" smtClean="0"/>
              <a:t>).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Continue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traversal down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tree (to continue demotion).</a:t>
            </a:r>
            <a:endParaRPr lang="en-US" dirty="0"/>
          </a:p>
          <a:p>
            <a:pPr marL="1314450" lvl="2" indent="-457200">
              <a:buFont typeface="+mj-lt"/>
              <a:buAutoNum type="arabicPeriod"/>
            </a:pPr>
            <a:r>
              <a:rPr lang="en-US" dirty="0"/>
              <a:t>ELSE if </a:t>
            </a:r>
            <a:r>
              <a:rPr lang="en-US" dirty="0" err="1"/>
              <a:t>thisNode.child</a:t>
            </a:r>
            <a:r>
              <a:rPr lang="en-US" baseline="-25000" dirty="0" err="1"/>
              <a:t>i</a:t>
            </a:r>
            <a:r>
              <a:rPr lang="en-US" dirty="0"/>
              <a:t> does not have more than minimum number of keys: perform the step above with the thisNode.child</a:t>
            </a:r>
            <a:r>
              <a:rPr lang="en-US" baseline="-25000" dirty="0"/>
              <a:t>i+1.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Continue traversal down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tree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(to continue demotion).</a:t>
            </a:r>
            <a:endParaRPr lang="en-US" baseline="-25000" dirty="0"/>
          </a:p>
          <a:p>
            <a:pPr marL="1314450" lvl="2" indent="-457200">
              <a:buFont typeface="+mj-lt"/>
              <a:buAutoNum type="arabicPeriod"/>
            </a:pPr>
            <a:r>
              <a:rPr lang="en-US" dirty="0"/>
              <a:t>ELSE if both </a:t>
            </a:r>
            <a:r>
              <a:rPr lang="en-US" dirty="0" err="1"/>
              <a:t>thisNode.child</a:t>
            </a:r>
            <a:r>
              <a:rPr lang="en-US" baseline="-25000" dirty="0" err="1"/>
              <a:t>i</a:t>
            </a:r>
            <a:r>
              <a:rPr lang="en-US" dirty="0"/>
              <a:t> and thisNode.child</a:t>
            </a:r>
            <a:r>
              <a:rPr lang="en-US" baseline="-25000" dirty="0"/>
              <a:t>i+1</a:t>
            </a:r>
            <a:r>
              <a:rPr lang="en-US" dirty="0"/>
              <a:t> do not have the minimum number of keys, demote k and merge k and the contents of thisNode.child</a:t>
            </a:r>
            <a:r>
              <a:rPr lang="en-US" baseline="-25000" dirty="0"/>
              <a:t>i+1 </a:t>
            </a:r>
            <a:r>
              <a:rPr lang="en-US" dirty="0"/>
              <a:t>into </a:t>
            </a:r>
            <a:r>
              <a:rPr lang="en-US" dirty="0" err="1"/>
              <a:t>thisNode.child</a:t>
            </a:r>
            <a:r>
              <a:rPr lang="en-US" baseline="-25000" dirty="0" err="1"/>
              <a:t>i</a:t>
            </a:r>
            <a:r>
              <a:rPr lang="en-US" baseline="-25000" dirty="0"/>
              <a:t>. </a:t>
            </a:r>
            <a:r>
              <a:rPr lang="en-US" dirty="0"/>
              <a:t>Adjust </a:t>
            </a:r>
            <a:r>
              <a:rPr lang="en-US" dirty="0" err="1"/>
              <a:t>thisNodes</a:t>
            </a:r>
            <a:r>
              <a:rPr lang="en-US" dirty="0"/>
              <a:t> keys appropriately.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Continue traversal down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tree (to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continue demotion).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90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Deleting a Key from a B-tree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41885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Final Case: traversing down tree, searching for key k. Ensure appropriate number of keys on the way down</a:t>
            </a:r>
          </a:p>
          <a:p>
            <a:pPr marL="914400" lvl="1" indent="-457200">
              <a:buFont typeface="+mj-lt"/>
              <a:buAutoNum type="arabicPeriod" startAt="3"/>
            </a:pPr>
            <a:r>
              <a:rPr lang="en-US" dirty="0" smtClean="0"/>
              <a:t>k is not contained in internal node </a:t>
            </a:r>
            <a:r>
              <a:rPr lang="en-US" dirty="0" err="1" smtClean="0"/>
              <a:t>iNode</a:t>
            </a:r>
            <a:r>
              <a:rPr lang="en-US" dirty="0" smtClean="0"/>
              <a:t>. Determine which child iNode.child</a:t>
            </a:r>
            <a:r>
              <a:rPr lang="en-US" baseline="-25000" dirty="0" smtClean="0"/>
              <a:t>i</a:t>
            </a:r>
            <a:r>
              <a:rPr lang="en-US" dirty="0" smtClean="0"/>
              <a:t> roots the subtree that contains k </a:t>
            </a:r>
          </a:p>
          <a:p>
            <a:pPr marL="1314450" lvl="2" indent="-457200">
              <a:buFont typeface="+mj-lt"/>
              <a:buAutoNum type="arabicPeriod"/>
            </a:pPr>
            <a:r>
              <a:rPr lang="en-US" dirty="0" smtClean="0"/>
              <a:t>If iNode.child</a:t>
            </a:r>
            <a:r>
              <a:rPr lang="en-US" baseline="-25000" dirty="0" smtClean="0"/>
              <a:t>i</a:t>
            </a:r>
            <a:r>
              <a:rPr lang="en-US" dirty="0" smtClean="0"/>
              <a:t> has the minimum number of keys, but has a sibling with more than the minimum number of keys. Transfer an extra key into </a:t>
            </a:r>
            <a:r>
              <a:rPr lang="en-US" dirty="0"/>
              <a:t>iNode.child</a:t>
            </a:r>
            <a:r>
              <a:rPr lang="en-US" baseline="-25000" dirty="0"/>
              <a:t>i</a:t>
            </a:r>
            <a:r>
              <a:rPr lang="en-US" dirty="0"/>
              <a:t> </a:t>
            </a:r>
            <a:r>
              <a:rPr lang="en-US" dirty="0" smtClean="0"/>
              <a:t>from </a:t>
            </a:r>
            <a:r>
              <a:rPr lang="en-US" dirty="0" err="1" smtClean="0"/>
              <a:t>iNode</a:t>
            </a:r>
            <a:r>
              <a:rPr lang="en-US" dirty="0" smtClean="0"/>
              <a:t>: move a key from sibling </a:t>
            </a:r>
            <a:r>
              <a:rPr lang="en-US" dirty="0"/>
              <a:t> </a:t>
            </a:r>
            <a:r>
              <a:rPr lang="en-US" dirty="0" smtClean="0"/>
              <a:t>iNode.child</a:t>
            </a:r>
            <a:r>
              <a:rPr lang="en-US" baseline="-25000" dirty="0" smtClean="0"/>
              <a:t>i+1</a:t>
            </a:r>
            <a:r>
              <a:rPr lang="en-US" dirty="0" smtClean="0"/>
              <a:t> or iNode.child</a:t>
            </a:r>
            <a:r>
              <a:rPr lang="en-US" baseline="-25000" dirty="0" smtClean="0"/>
              <a:t>i-1 </a:t>
            </a:r>
            <a:r>
              <a:rPr lang="en-US" dirty="0" smtClean="0"/>
              <a:t>to </a:t>
            </a:r>
            <a:r>
              <a:rPr lang="en-US" dirty="0" err="1" smtClean="0"/>
              <a:t>iNode</a:t>
            </a:r>
            <a:r>
              <a:rPr lang="en-US" dirty="0" smtClean="0"/>
              <a:t> , and “promote” the appropriate child from sibling to </a:t>
            </a:r>
            <a:r>
              <a:rPr lang="en-US" dirty="0" err="1" smtClean="0"/>
              <a:t>iNode</a:t>
            </a:r>
            <a:r>
              <a:rPr lang="en-US" dirty="0" smtClean="0"/>
              <a:t>.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Continue traversal down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tree (in search of k).</a:t>
            </a:r>
            <a:endParaRPr lang="en-US" dirty="0" smtClean="0"/>
          </a:p>
          <a:p>
            <a:pPr marL="1314450" lvl="2" indent="-457200">
              <a:buFont typeface="+mj-lt"/>
              <a:buAutoNum type="arabicPeriod"/>
            </a:pPr>
            <a:r>
              <a:rPr lang="en-US" dirty="0" smtClean="0"/>
              <a:t>If all children of </a:t>
            </a:r>
            <a:r>
              <a:rPr lang="en-US" dirty="0" err="1"/>
              <a:t>iNode</a:t>
            </a:r>
            <a:r>
              <a:rPr lang="en-US" dirty="0"/>
              <a:t> </a:t>
            </a:r>
            <a:r>
              <a:rPr lang="en-US" dirty="0" smtClean="0"/>
              <a:t>have the minimum number of keys, merge two of the sibling into one. Move a key down from </a:t>
            </a:r>
            <a:r>
              <a:rPr lang="en-US" dirty="0" err="1" smtClean="0"/>
              <a:t>iNode</a:t>
            </a:r>
            <a:r>
              <a:rPr lang="en-US" dirty="0" smtClean="0"/>
              <a:t> to the new merged node to become the median key for the new node. Adjust </a:t>
            </a:r>
            <a:r>
              <a:rPr lang="en-US" dirty="0" err="1" smtClean="0"/>
              <a:t>iNodes</a:t>
            </a:r>
            <a:r>
              <a:rPr lang="en-US" dirty="0" smtClean="0"/>
              <a:t> appropriately.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Continue traversal down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tree (in search of k).</a:t>
            </a:r>
          </a:p>
          <a:p>
            <a:pPr marL="1314450" lvl="2" indent="-457200">
              <a:buFont typeface="+mj-lt"/>
              <a:buAutoNum type="arabicPeriod"/>
            </a:pPr>
            <a:r>
              <a:rPr lang="en-US" dirty="0" smtClean="0"/>
              <a:t>iNode.child</a:t>
            </a:r>
            <a:r>
              <a:rPr lang="en-US" baseline="-25000" dirty="0" smtClean="0"/>
              <a:t>i </a:t>
            </a:r>
            <a:r>
              <a:rPr lang="en-US" dirty="0"/>
              <a:t>has </a:t>
            </a:r>
            <a:r>
              <a:rPr lang="en-US" dirty="0" smtClean="0"/>
              <a:t>the MORE THAN </a:t>
            </a:r>
            <a:r>
              <a:rPr lang="en-US" dirty="0"/>
              <a:t>minimum number of </a:t>
            </a:r>
            <a:r>
              <a:rPr lang="en-US" dirty="0" smtClean="0"/>
              <a:t>keys,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Continue traversal down tree (in search of k).</a:t>
            </a:r>
          </a:p>
          <a:p>
            <a:pPr marL="85725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39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Deleting from a B-Tree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3224463" cy="4099828"/>
          </a:xfrm>
        </p:spPr>
        <p:txBody>
          <a:bodyPr/>
          <a:lstStyle/>
          <a:p>
            <a:r>
              <a:rPr lang="en-US" dirty="0" smtClean="0"/>
              <a:t>Case 1:</a:t>
            </a:r>
          </a:p>
          <a:p>
            <a:endParaRPr lang="en-US" dirty="0"/>
          </a:p>
          <a:p>
            <a:r>
              <a:rPr lang="en-US" dirty="0" smtClean="0"/>
              <a:t>Remove 22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548" y="1171073"/>
            <a:ext cx="7411452" cy="555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38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memory hierarchy von neuman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94" b="17192"/>
          <a:stretch/>
        </p:blipFill>
        <p:spPr bwMode="auto">
          <a:xfrm>
            <a:off x="7074239" y="1461834"/>
            <a:ext cx="4744899" cy="247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Depth, Time Complexity, and Disk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93376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Logarithmic time complexity is quite efficient.</a:t>
            </a:r>
          </a:p>
          <a:p>
            <a:pPr lvl="1"/>
            <a:r>
              <a:rPr lang="en-US" dirty="0" smtClean="0"/>
              <a:t>Can we improve efficiency further?</a:t>
            </a:r>
          </a:p>
          <a:p>
            <a:pPr lvl="1"/>
            <a:r>
              <a:rPr lang="en-US" dirty="0" smtClean="0"/>
              <a:t>How?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Motivation</a:t>
            </a:r>
          </a:p>
          <a:p>
            <a:pPr lvl="1"/>
            <a:r>
              <a:rPr lang="en-US" dirty="0" smtClean="0"/>
              <a:t>Practical Improvements: Disk, Memory and Cache delays</a:t>
            </a:r>
          </a:p>
          <a:p>
            <a:pPr lvl="2"/>
            <a:r>
              <a:rPr lang="en-US" dirty="0" smtClean="0"/>
              <a:t>Useful for databases.</a:t>
            </a:r>
          </a:p>
          <a:p>
            <a:pPr lvl="2"/>
            <a:r>
              <a:rPr lang="en-US" dirty="0" smtClean="0"/>
              <a:t>Linear search (with no memory delays) may be better than a logarithmic search with delays</a:t>
            </a:r>
          </a:p>
          <a:p>
            <a:pPr lvl="2"/>
            <a:r>
              <a:rPr lang="en-US" dirty="0" smtClean="0"/>
              <a:t>Von </a:t>
            </a:r>
            <a:r>
              <a:rPr lang="en-US" dirty="0" err="1" smtClean="0"/>
              <a:t>Neuman</a:t>
            </a:r>
            <a:r>
              <a:rPr lang="en-US" dirty="0" smtClean="0"/>
              <a:t> Bottleneck: accessing low levels of memory hierarchy is slow</a:t>
            </a:r>
          </a:p>
          <a:p>
            <a:pPr lvl="1"/>
            <a:r>
              <a:rPr lang="en-US" dirty="0" smtClean="0"/>
              <a:t>How can we reduce the computational steps associated with a search tree?</a:t>
            </a:r>
          </a:p>
          <a:p>
            <a:pPr lvl="2"/>
            <a:r>
              <a:rPr lang="en-US" dirty="0" smtClean="0"/>
              <a:t>Reduce its height?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80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Deleting from a B-Tree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137" y="1228100"/>
            <a:ext cx="7032959" cy="5274720"/>
          </a:xfrm>
        </p:spPr>
      </p:pic>
    </p:spTree>
    <p:extLst>
      <p:ext uri="{BB962C8B-B14F-4D97-AF65-F5344CB8AC3E}">
        <p14:creationId xmlns:p14="http://schemas.microsoft.com/office/powerpoint/2010/main" val="33375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Deleting from a B-Tree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3349841" cy="4099828"/>
          </a:xfrm>
        </p:spPr>
        <p:txBody>
          <a:bodyPr>
            <a:noAutofit/>
          </a:bodyPr>
          <a:lstStyle/>
          <a:p>
            <a:r>
              <a:rPr lang="en-US" sz="1800" dirty="0" smtClean="0"/>
              <a:t>Case 2.3</a:t>
            </a:r>
          </a:p>
          <a:p>
            <a:endParaRPr lang="en-US" sz="1800" dirty="0"/>
          </a:p>
          <a:p>
            <a:r>
              <a:rPr lang="en-US" sz="1800" dirty="0" smtClean="0"/>
              <a:t>Note that </a:t>
            </a:r>
            <a:r>
              <a:rPr lang="en-US" sz="1800" dirty="0" err="1" smtClean="0"/>
              <a:t>thisNode’s</a:t>
            </a:r>
            <a:r>
              <a:rPr lang="en-US" sz="1800" dirty="0" smtClean="0"/>
              <a:t> children do not have more than the minimum number of keys</a:t>
            </a:r>
          </a:p>
          <a:p>
            <a:endParaRPr lang="en-US" sz="1800" dirty="0"/>
          </a:p>
          <a:p>
            <a:r>
              <a:rPr lang="en-US" sz="1800" dirty="0" smtClean="0"/>
              <a:t>Therefore merge two children into a new node 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042" y="1155030"/>
            <a:ext cx="7603958" cy="570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34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Deleting from a B-Tree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3172287" cy="409982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Case 3.1</a:t>
            </a:r>
          </a:p>
          <a:p>
            <a:endParaRPr lang="en-US" dirty="0"/>
          </a:p>
          <a:p>
            <a:r>
              <a:rPr lang="en-US" dirty="0" smtClean="0"/>
              <a:t>Remove 7</a:t>
            </a:r>
          </a:p>
          <a:p>
            <a:endParaRPr lang="en-US" dirty="0"/>
          </a:p>
          <a:p>
            <a:r>
              <a:rPr lang="en-US" dirty="0" smtClean="0"/>
              <a:t>The resulting node, </a:t>
            </a:r>
            <a:r>
              <a:rPr lang="en-US" dirty="0" err="1" smtClean="0"/>
              <a:t>thisNode</a:t>
            </a:r>
            <a:r>
              <a:rPr lang="en-US" dirty="0" smtClean="0"/>
              <a:t>, will not have a sufficient number of keys.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Therefore “demote” key from </a:t>
            </a:r>
            <a:r>
              <a:rPr lang="en-US" dirty="0" err="1" smtClean="0"/>
              <a:t>iNode</a:t>
            </a:r>
            <a:r>
              <a:rPr lang="en-US" dirty="0" smtClean="0"/>
              <a:t> and “promote” key from sibling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432" y="1009074"/>
            <a:ext cx="7798568" cy="584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2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Deleting from a B-Tree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3793724" cy="4676312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Case 3.2 </a:t>
            </a:r>
          </a:p>
          <a:p>
            <a:endParaRPr lang="en-US" dirty="0"/>
          </a:p>
          <a:p>
            <a:r>
              <a:rPr lang="en-US" dirty="0" smtClean="0"/>
              <a:t>Since both siblings (5,11) and (58,70) do not have more than the min number of keys we cannot simply perform a demotion-promotion swap (case 3.1)</a:t>
            </a:r>
          </a:p>
          <a:p>
            <a:endParaRPr lang="en-US" dirty="0"/>
          </a:p>
          <a:p>
            <a:r>
              <a:rPr lang="en-US" dirty="0" smtClean="0"/>
              <a:t>Therefore we must merge node (5,11) with one of its siblings and use </a:t>
            </a:r>
            <a:r>
              <a:rPr lang="en-US" dirty="0" err="1" smtClean="0"/>
              <a:t>iNodes</a:t>
            </a:r>
            <a:r>
              <a:rPr lang="en-US" dirty="0" smtClean="0"/>
              <a:t> key as the new median</a:t>
            </a:r>
          </a:p>
          <a:p>
            <a:pPr lvl="1"/>
            <a:r>
              <a:rPr lang="en-US" dirty="0" smtClean="0"/>
              <a:t>Special case: demoting the root. Since the only key in </a:t>
            </a:r>
            <a:r>
              <a:rPr lang="en-US" dirty="0" err="1" smtClean="0"/>
              <a:t>iNode</a:t>
            </a:r>
            <a:r>
              <a:rPr lang="en-US" dirty="0" smtClean="0"/>
              <a:t> has been demoted. All other keys at </a:t>
            </a:r>
            <a:r>
              <a:rPr lang="en-US" dirty="0" err="1" smtClean="0"/>
              <a:t>iNode</a:t>
            </a:r>
            <a:r>
              <a:rPr lang="en-US" dirty="0" smtClean="0"/>
              <a:t> must be adjusted (but there are no others!) </a:t>
            </a:r>
          </a:p>
          <a:p>
            <a:pPr lvl="2"/>
            <a:r>
              <a:rPr lang="en-US" dirty="0" smtClean="0"/>
              <a:t>Delete </a:t>
            </a:r>
            <a:r>
              <a:rPr lang="en-US" dirty="0" err="1" smtClean="0"/>
              <a:t>oldRoot</a:t>
            </a:r>
            <a:endParaRPr lang="en-US" dirty="0" smtClean="0"/>
          </a:p>
          <a:p>
            <a:pPr lvl="1"/>
            <a:r>
              <a:rPr lang="en-US" dirty="0" smtClean="0"/>
              <a:t>Observe the height of the tree changes only in this case – with the deletion of the </a:t>
            </a:r>
            <a:r>
              <a:rPr lang="en-US" dirty="0" err="1" smtClean="0"/>
              <a:t>oldRoot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Once this merge occurs, the recursive search for the key 10 can proceed. 10 is finally removed (case 1)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495" y="1379621"/>
            <a:ext cx="7304505" cy="547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56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Readings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Family of B-Trees</a:t>
                </a:r>
              </a:p>
              <a:p>
                <a:pPr lvl="1"/>
                <a:r>
                  <a:rPr lang="en-US" dirty="0" smtClean="0"/>
                  <a:t>B* Trees</a:t>
                </a:r>
              </a:p>
              <a:p>
                <a:pPr lvl="2"/>
                <a:r>
                  <a:rPr lang="en-US" dirty="0" smtClean="0"/>
                  <a:t>If node is full, only split if sibling is also full; otherwise swap values with parent and sibling to avoid split.</a:t>
                </a:r>
              </a:p>
              <a:p>
                <a:pPr lvl="3"/>
                <a:r>
                  <a:rPr lang="en-US" dirty="0" smtClean="0"/>
                  <a:t>Idea: reduces the frequency of splitting which can be time consuming.</a:t>
                </a:r>
                <a:endParaRPr lang="en-US" dirty="0"/>
              </a:p>
              <a:p>
                <a:pPr lvl="2"/>
                <a:r>
                  <a:rPr lang="en-US" dirty="0"/>
                  <a:t>Variation of “fullness” constraint for splitting nodes. </a:t>
                </a:r>
              </a:p>
              <a:p>
                <a:pPr lvl="2"/>
                <a:r>
                  <a:rPr lang="en-US" dirty="0" smtClean="0"/>
                  <a:t>Result minimum fullness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 smtClean="0"/>
                  <a:t> instead of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. </a:t>
                </a:r>
              </a:p>
              <a:p>
                <a:pPr lvl="2"/>
                <a:r>
                  <a:rPr lang="en-US" dirty="0" smtClean="0"/>
                  <a:t>B</a:t>
                </a:r>
                <a:r>
                  <a:rPr lang="en-US" baseline="30000" dirty="0" smtClean="0"/>
                  <a:t>n</a:t>
                </a:r>
                <a:r>
                  <a:rPr lang="en-US" dirty="0" smtClean="0"/>
                  <a:t> Trees (generalization): a node is full at ratio (n+1)/(n+2) </a:t>
                </a:r>
                <a:endParaRPr lang="en-US" dirty="0"/>
              </a:p>
              <a:p>
                <a:pPr lvl="2"/>
                <a:endParaRPr lang="en-US" dirty="0" smtClean="0"/>
              </a:p>
              <a:p>
                <a:pPr lvl="1"/>
                <a:r>
                  <a:rPr lang="en-US" dirty="0" smtClean="0"/>
                  <a:t>B+ Trees</a:t>
                </a:r>
              </a:p>
              <a:p>
                <a:pPr lvl="2"/>
                <a:r>
                  <a:rPr lang="en-US" dirty="0" smtClean="0"/>
                  <a:t>Observe: B-tree still have a very inefficient in-order traversal.</a:t>
                </a:r>
              </a:p>
              <a:p>
                <a:pPr lvl="2"/>
                <a:r>
                  <a:rPr lang="en-US" dirty="0" smtClean="0"/>
                  <a:t>Internal nodes contain keys (only)</a:t>
                </a:r>
              </a:p>
              <a:p>
                <a:pPr lvl="2"/>
                <a:r>
                  <a:rPr lang="en-US" dirty="0" smtClean="0"/>
                  <a:t>Leaf nodes contain keys and pointers associated with corresponding data</a:t>
                </a:r>
              </a:p>
              <a:p>
                <a:pPr lvl="3"/>
                <a:r>
                  <a:rPr lang="en-US" dirty="0" smtClean="0"/>
                  <a:t>Leaves also generally contain pointer to the next leaf node (in order)</a:t>
                </a:r>
              </a:p>
              <a:p>
                <a:pPr lvl="2"/>
                <a:r>
                  <a:rPr lang="en-US" dirty="0" smtClean="0"/>
                  <a:t>Result </a:t>
                </a:r>
              </a:p>
              <a:p>
                <a:pPr lvl="3"/>
                <a:r>
                  <a:rPr lang="en-US" dirty="0" smtClean="0"/>
                  <a:t>Leaves contain all keys and all data references</a:t>
                </a:r>
              </a:p>
              <a:p>
                <a:pPr lvl="3"/>
                <a:r>
                  <a:rPr lang="en-US" dirty="0" smtClean="0"/>
                  <a:t>Internal nodes are only used as indices to search for data. </a:t>
                </a:r>
              </a:p>
              <a:p>
                <a:pPr lvl="3"/>
                <a:r>
                  <a:rPr lang="en-US" dirty="0" smtClean="0"/>
                  <a:t>Thus a key found in an internal node is also found in a leaf node!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00" t="-2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347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 of B-Trees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2400" dirty="0" smtClean="0"/>
                  <a:t>Practical benefits to be gained when storing large structures in memory</a:t>
                </a:r>
              </a:p>
              <a:p>
                <a:endParaRPr lang="en-US" sz="2400" dirty="0"/>
              </a:p>
              <a:p>
                <a:r>
                  <a:rPr lang="en-US" sz="2400" dirty="0" smtClean="0"/>
                  <a:t>Accessing memory off chip is slow! B-trees reduce the number of memory accesses in the worst case as compared to BSTs</a:t>
                </a:r>
                <a:endParaRPr lang="en-US" sz="2400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O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fName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sz="2000" dirty="0"/>
                      <m:t> </m:t>
                    </m:r>
                  </m:oMath>
                </a14:m>
                <a:r>
                  <a:rPr lang="en-US" sz="2000" dirty="0" smtClean="0"/>
                  <a:t> vs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O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( 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sz="2000" dirty="0"/>
                      <m:t> 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sz="2000" dirty="0" smtClean="0"/>
                  <a:t>Number </a:t>
                </a:r>
                <a:r>
                  <a:rPr lang="en-US" sz="2000" dirty="0"/>
                  <a:t>of disk accesses is </a:t>
                </a:r>
                <a:r>
                  <a:rPr lang="en-US" sz="2000" dirty="0" smtClean="0"/>
                  <a:t>reduced for large m.</a:t>
                </a:r>
                <a:endParaRPr lang="en-US" sz="2000" dirty="0"/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fName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 smtClean="0"/>
              </a:p>
              <a:p>
                <a:pPr lvl="2"/>
                <a:endParaRPr lang="en-US" sz="1800" dirty="0"/>
              </a:p>
              <a:p>
                <a:r>
                  <a:rPr lang="en-US" sz="2600" dirty="0" smtClean="0"/>
                  <a:t>Investigation: How does the choice of m affect the overall complexity?</a:t>
                </a:r>
              </a:p>
              <a:p>
                <a:pPr lvl="1"/>
                <a:r>
                  <a:rPr lang="en-US" sz="2200" dirty="0" smtClean="0"/>
                  <a:t>Theoretically?</a:t>
                </a:r>
              </a:p>
              <a:p>
                <a:pPr lvl="1"/>
                <a:r>
                  <a:rPr lang="en-US" sz="2200" dirty="0" smtClean="0"/>
                  <a:t>In practice?</a:t>
                </a:r>
                <a:endParaRPr lang="en-US" sz="22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33" t="-1935" b="-1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675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Appendix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Jeremy Bolton, PhD</a:t>
            </a:r>
          </a:p>
          <a:p>
            <a:r>
              <a:rPr lang="en-US" dirty="0" smtClean="0"/>
              <a:t>Assistant Teaching Professor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64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Design Scheme: </a:t>
            </a:r>
            <a:r>
              <a:rPr lang="en-US" dirty="0" smtClean="0"/>
              <a:t>B+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435" y="2093194"/>
            <a:ext cx="3101266" cy="311384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Data only at the leaves</a:t>
            </a:r>
          </a:p>
          <a:p>
            <a:endParaRPr lang="en-US" dirty="0"/>
          </a:p>
          <a:p>
            <a:r>
              <a:rPr lang="en-US" dirty="0" smtClean="0"/>
              <a:t>Keys are only used to guide a search to data</a:t>
            </a:r>
          </a:p>
          <a:p>
            <a:endParaRPr lang="en-US" dirty="0"/>
          </a:p>
          <a:p>
            <a:r>
              <a:rPr lang="en-US" dirty="0" smtClean="0"/>
              <a:t>Key values are by standard the smallest value in the right subtree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81"/>
          <a:stretch/>
        </p:blipFill>
        <p:spPr>
          <a:xfrm>
            <a:off x="4289212" y="1309973"/>
            <a:ext cx="8029382" cy="468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65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Design Scheme: B+ trees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54"/>
          <a:stretch/>
        </p:blipFill>
        <p:spPr>
          <a:xfrm>
            <a:off x="2931695" y="1395663"/>
            <a:ext cx="9144000" cy="5366084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649706"/>
            <a:ext cx="2073442" cy="381401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Data only at the leaves</a:t>
            </a:r>
          </a:p>
          <a:p>
            <a:endParaRPr lang="en-US" dirty="0"/>
          </a:p>
          <a:p>
            <a:r>
              <a:rPr lang="en-US" dirty="0" smtClean="0"/>
              <a:t>Keys are only used to guide a search to data</a:t>
            </a:r>
          </a:p>
          <a:p>
            <a:endParaRPr lang="en-US" dirty="0"/>
          </a:p>
          <a:p>
            <a:r>
              <a:rPr lang="en-US" dirty="0" smtClean="0"/>
              <a:t>Key values are by standard the smallest value in the right subtree</a:t>
            </a:r>
          </a:p>
          <a:p>
            <a:endParaRPr lang="en-US" dirty="0"/>
          </a:p>
          <a:p>
            <a:r>
              <a:rPr lang="en-US" dirty="0" smtClean="0"/>
              <a:t>Here </a:t>
            </a:r>
            <a:r>
              <a:rPr lang="en-US" dirty="0" smtClean="0"/>
              <a:t>m </a:t>
            </a:r>
            <a:r>
              <a:rPr lang="en-US" dirty="0" smtClean="0"/>
              <a:t>=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81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Memory Penalties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4290874" cy="4809477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Memory is hierarchical to mitigate the effects of the Von Neumann bottleneck</a:t>
            </a:r>
          </a:p>
          <a:p>
            <a:endParaRPr lang="en-US" dirty="0" smtClean="0"/>
          </a:p>
          <a:p>
            <a:r>
              <a:rPr lang="en-US" dirty="0" smtClean="0"/>
              <a:t>However: Accessing </a:t>
            </a:r>
            <a:r>
              <a:rPr lang="en-US" dirty="0"/>
              <a:t>secondary memory </a:t>
            </a:r>
            <a:r>
              <a:rPr lang="en-US" dirty="0" smtClean="0"/>
              <a:t>still incurs a significant </a:t>
            </a:r>
            <a:r>
              <a:rPr lang="en-US" dirty="0"/>
              <a:t>penalty (delay</a:t>
            </a:r>
            <a:r>
              <a:rPr lang="en-US" dirty="0" smtClean="0"/>
              <a:t>!)</a:t>
            </a:r>
          </a:p>
          <a:p>
            <a:endParaRPr lang="en-US" dirty="0"/>
          </a:p>
          <a:p>
            <a:r>
              <a:rPr lang="en-US" dirty="0" smtClean="0"/>
              <a:t>This penalty is high enough to offset many orders of magnitude of theoretical time complexity reduction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098" name="Picture 2" descr="Image result for memory hierarc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458" y="1282052"/>
            <a:ext cx="6324600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34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</a:t>
            </a:r>
            <a:r>
              <a:rPr lang="en-US" dirty="0" smtClean="0"/>
              <a:t>-way Search Tree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0972800" cy="465622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Observations of multiple branches</a:t>
                </a:r>
              </a:p>
              <a:p>
                <a:pPr lvl="1"/>
                <a:r>
                  <a:rPr lang="en-US" dirty="0" smtClean="0"/>
                  <a:t>Height</a:t>
                </a:r>
              </a:p>
              <a:p>
                <a:pPr lvl="2"/>
                <a:r>
                  <a:rPr lang="en-US" dirty="0" smtClean="0"/>
                  <a:t>Height of balanced binary (2-way) tree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Height of balanced m-way tree is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fName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As m increases the height </a:t>
                </a:r>
                <a:r>
                  <a:rPr lang="en-US" dirty="0"/>
                  <a:t>of </a:t>
                </a:r>
                <a:r>
                  <a:rPr lang="en-US" dirty="0" smtClean="0"/>
                  <a:t>tree decreases. </a:t>
                </a:r>
                <a:r>
                  <a:rPr lang="en-US" dirty="0"/>
                  <a:t>“Less” </a:t>
                </a:r>
                <a:r>
                  <a:rPr lang="en-US" dirty="0" smtClean="0"/>
                  <a:t>node traversals.</a:t>
                </a:r>
              </a:p>
              <a:p>
                <a:pPr lvl="1"/>
                <a:r>
                  <a:rPr lang="en-US" dirty="0" smtClean="0"/>
                  <a:t>However this design allows (and may require) multiple keys (m-1) stored at each node. The search time at each node increases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0972800" cy="4656220"/>
              </a:xfrm>
              <a:blipFill rotWithShape="0">
                <a:blip r:embed="rId2"/>
                <a:stretch>
                  <a:fillRect l="-1000" t="-1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Image result for m-ary tre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14"/>
          <a:stretch/>
        </p:blipFill>
        <p:spPr bwMode="auto">
          <a:xfrm>
            <a:off x="1734993" y="5058221"/>
            <a:ext cx="5946904" cy="1511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16 node binary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5"/>
          <a:stretch/>
        </p:blipFill>
        <p:spPr bwMode="auto">
          <a:xfrm>
            <a:off x="8302505" y="1600201"/>
            <a:ext cx="3523627" cy="127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69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m-way Search 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392745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Contiguous vs Non-Contiguous storage:</a:t>
            </a:r>
            <a:endParaRPr lang="en-US" dirty="0"/>
          </a:p>
          <a:p>
            <a:pPr lvl="1"/>
            <a:r>
              <a:rPr lang="en-US" dirty="0"/>
              <a:t>Each time a nodes keys are accessed, they are loaded from memory</a:t>
            </a:r>
          </a:p>
          <a:p>
            <a:pPr lvl="1"/>
            <a:r>
              <a:rPr lang="en-US" dirty="0"/>
              <a:t>THUS Reduce the height of the tree, reduce memory </a:t>
            </a:r>
            <a:r>
              <a:rPr lang="en-US" dirty="0" smtClean="0"/>
              <a:t>accesses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Notes: </a:t>
            </a:r>
          </a:p>
          <a:p>
            <a:pPr lvl="1"/>
            <a:r>
              <a:rPr lang="en-US" dirty="0"/>
              <a:t>But multiple keys in each node will increase searching time over keys in each node </a:t>
            </a:r>
          </a:p>
          <a:p>
            <a:pPr lvl="2"/>
            <a:r>
              <a:rPr lang="en-US" dirty="0"/>
              <a:t>If keys in each node are stored contiguously, this is likely done with only 1 access to memory chuck.  </a:t>
            </a:r>
          </a:p>
          <a:p>
            <a:pPr lvl="1"/>
            <a:r>
              <a:rPr lang="en-US" dirty="0"/>
              <a:t>Crux: May not reduce step count but may reduce the total number of disk access (where disk access might have a memory delay).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Image result for 5-ary b tree visualiza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44"/>
          <a:stretch/>
        </p:blipFill>
        <p:spPr bwMode="auto">
          <a:xfrm>
            <a:off x="3094082" y="5589034"/>
            <a:ext cx="4549591" cy="126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44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keys to represent large data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Key </a:t>
            </a:r>
            <a:r>
              <a:rPr lang="en-US" dirty="0"/>
              <a:t>should uniquely identify </a:t>
            </a:r>
            <a:r>
              <a:rPr lang="en-US" dirty="0" smtClean="0"/>
              <a:t>a data </a:t>
            </a:r>
            <a:r>
              <a:rPr lang="en-US" dirty="0"/>
              <a:t>entry</a:t>
            </a:r>
          </a:p>
          <a:p>
            <a:pPr lvl="1"/>
            <a:r>
              <a:rPr lang="en-US" dirty="0"/>
              <a:t>Example database entries</a:t>
            </a:r>
          </a:p>
          <a:p>
            <a:pPr lvl="2"/>
            <a:r>
              <a:rPr lang="en-US" dirty="0"/>
              <a:t>Data entry may be </a:t>
            </a:r>
            <a:r>
              <a:rPr lang="en-US" dirty="0" smtClean="0"/>
              <a:t>a </a:t>
            </a:r>
            <a:r>
              <a:rPr lang="en-US" dirty="0"/>
              <a:t>tuple ( </a:t>
            </a:r>
            <a:r>
              <a:rPr lang="en-US" dirty="0" err="1"/>
              <a:t>ssn</a:t>
            </a:r>
            <a:r>
              <a:rPr lang="en-US" dirty="0"/>
              <a:t>, first name, last name, image, … )</a:t>
            </a:r>
          </a:p>
          <a:p>
            <a:pPr lvl="2"/>
            <a:r>
              <a:rPr lang="en-US" b="1" u="sng" dirty="0"/>
              <a:t>Key</a:t>
            </a:r>
            <a:r>
              <a:rPr lang="en-US" dirty="0"/>
              <a:t> should uniquely </a:t>
            </a:r>
            <a:r>
              <a:rPr lang="en-US" dirty="0" smtClean="0"/>
              <a:t>identify </a:t>
            </a:r>
            <a:r>
              <a:rPr lang="en-US" dirty="0"/>
              <a:t>each data entry, e.g. </a:t>
            </a:r>
            <a:r>
              <a:rPr lang="en-US" dirty="0" err="1" smtClean="0"/>
              <a:t>ssn</a:t>
            </a:r>
            <a:endParaRPr lang="en-US" dirty="0" smtClean="0"/>
          </a:p>
          <a:p>
            <a:pPr lvl="2"/>
            <a:endParaRPr lang="en-US" dirty="0"/>
          </a:p>
          <a:p>
            <a:r>
              <a:rPr lang="en-US" dirty="0" smtClean="0"/>
              <a:t>Keys should be “light weight” and stored contiguously in node structure.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Bulky data can then be accessed by pointers associated with each key</a:t>
            </a:r>
          </a:p>
          <a:p>
            <a:pPr lvl="1"/>
            <a:r>
              <a:rPr lang="en-US" dirty="0" smtClean="0"/>
              <a:t>We neglect these pointers in our conceptual introduction here, but they will be necessary for a real-world implementation.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15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Operations on m-way Search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Similar to BST, but may have m children at most.</a:t>
            </a:r>
          </a:p>
          <a:p>
            <a:endParaRPr lang="en-US" dirty="0" smtClean="0"/>
          </a:p>
          <a:p>
            <a:r>
              <a:rPr lang="en-US" dirty="0" smtClean="0"/>
              <a:t>m-way or m-</a:t>
            </a:r>
            <a:r>
              <a:rPr lang="en-US" dirty="0" err="1" smtClean="0"/>
              <a:t>ary</a:t>
            </a:r>
            <a:r>
              <a:rPr lang="en-US" dirty="0" smtClean="0"/>
              <a:t> tree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ach node has up to m children and m-1 keys</a:t>
            </a:r>
          </a:p>
          <a:p>
            <a:pPr lvl="1"/>
            <a:r>
              <a:rPr lang="en-US" dirty="0"/>
              <a:t>k</a:t>
            </a:r>
            <a:r>
              <a:rPr lang="en-US" dirty="0" smtClean="0"/>
              <a:t>eys are in some order</a:t>
            </a:r>
          </a:p>
          <a:p>
            <a:pPr lvl="1"/>
            <a:r>
              <a:rPr lang="en-US" dirty="0" smtClean="0"/>
              <a:t>All keys within first </a:t>
            </a:r>
            <a:r>
              <a:rPr lang="en-US" dirty="0" err="1" smtClean="0"/>
              <a:t>i</a:t>
            </a:r>
            <a:r>
              <a:rPr lang="en-US" dirty="0" smtClean="0"/>
              <a:t> children are less than the i</a:t>
            </a:r>
            <a:r>
              <a:rPr lang="en-US" baseline="30000" dirty="0" smtClean="0"/>
              <a:t>th</a:t>
            </a:r>
            <a:r>
              <a:rPr lang="en-US" dirty="0" smtClean="0"/>
              <a:t> key</a:t>
            </a:r>
          </a:p>
          <a:p>
            <a:pPr lvl="1"/>
            <a:r>
              <a:rPr lang="en-US" dirty="0"/>
              <a:t>All keys within </a:t>
            </a:r>
            <a:r>
              <a:rPr lang="en-US" dirty="0" smtClean="0"/>
              <a:t>last m-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/>
              <a:t>children are </a:t>
            </a:r>
            <a:r>
              <a:rPr lang="en-US" dirty="0" smtClean="0"/>
              <a:t>greater than </a:t>
            </a:r>
            <a:r>
              <a:rPr lang="en-US" dirty="0"/>
              <a:t>the i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smtClean="0"/>
              <a:t>key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Operations: </a:t>
            </a:r>
          </a:p>
          <a:p>
            <a:pPr lvl="1"/>
            <a:r>
              <a:rPr lang="en-US" dirty="0" smtClean="0"/>
              <a:t>Search</a:t>
            </a:r>
          </a:p>
          <a:p>
            <a:pPr lvl="1"/>
            <a:r>
              <a:rPr lang="en-US" dirty="0" smtClean="0"/>
              <a:t>Insert</a:t>
            </a:r>
          </a:p>
          <a:p>
            <a:pPr lvl="1"/>
            <a:r>
              <a:rPr lang="en-US" dirty="0" smtClean="0"/>
              <a:t>Remove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79078" y="3907567"/>
            <a:ext cx="2143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Example:  5-way tree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974672" y="4276899"/>
            <a:ext cx="6134469" cy="2423977"/>
            <a:chOff x="5974672" y="4276899"/>
            <a:chExt cx="6134469" cy="2423977"/>
          </a:xfrm>
        </p:grpSpPr>
        <p:grpSp>
          <p:nvGrpSpPr>
            <p:cNvPr id="7" name="Group 6"/>
            <p:cNvGrpSpPr/>
            <p:nvPr/>
          </p:nvGrpSpPr>
          <p:grpSpPr>
            <a:xfrm>
              <a:off x="5974672" y="4276899"/>
              <a:ext cx="6134469" cy="2423977"/>
              <a:chOff x="5983550" y="4092233"/>
              <a:chExt cx="6134469" cy="2423977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52" t="3540" r="13528" b="52527"/>
              <a:stretch/>
            </p:blipFill>
            <p:spPr>
              <a:xfrm>
                <a:off x="5983550" y="4092233"/>
                <a:ext cx="6134469" cy="2423977"/>
              </a:xfrm>
              <a:prstGeom prst="rect">
                <a:avLst/>
              </a:prstGeom>
            </p:spPr>
          </p:pic>
          <p:sp>
            <p:nvSpPr>
              <p:cNvPr id="6" name="Rectangle 5"/>
              <p:cNvSpPr/>
              <p:nvPr/>
            </p:nvSpPr>
            <p:spPr>
              <a:xfrm>
                <a:off x="6096000" y="4276899"/>
                <a:ext cx="722050" cy="38387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10733103" y="6241002"/>
              <a:ext cx="648070" cy="4598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7426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B-Trees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0972800" cy="464819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Definition:</a:t>
                </a:r>
              </a:p>
              <a:p>
                <a:pPr lvl="1"/>
                <a:r>
                  <a:rPr lang="en-US" sz="2000" dirty="0" smtClean="0"/>
                  <a:t>A </a:t>
                </a:r>
                <a:r>
                  <a:rPr lang="en-US" sz="2000" b="1" i="1" dirty="0" smtClean="0"/>
                  <a:t>b-tree</a:t>
                </a:r>
                <a:r>
                  <a:rPr lang="en-US" sz="2000" dirty="0" smtClean="0"/>
                  <a:t> of </a:t>
                </a:r>
                <a:r>
                  <a:rPr lang="en-US" sz="2000" b="1" i="1" dirty="0" smtClean="0"/>
                  <a:t>order m </a:t>
                </a:r>
                <a:r>
                  <a:rPr lang="en-US" sz="2000" dirty="0" smtClean="0"/>
                  <a:t>is a m-</a:t>
                </a:r>
                <a:r>
                  <a:rPr lang="en-US" sz="2000" dirty="0" err="1" smtClean="0"/>
                  <a:t>ary</a:t>
                </a:r>
                <a:r>
                  <a:rPr lang="en-US" sz="2000" dirty="0" smtClean="0"/>
                  <a:t> (m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≥4</m:t>
                    </m:r>
                  </m:oMath>
                </a14:m>
                <a:r>
                  <a:rPr lang="en-US" sz="2000" dirty="0" smtClean="0"/>
                  <a:t> ) search tree, with the following properties.</a:t>
                </a:r>
              </a:p>
              <a:p>
                <a:pPr lvl="2"/>
                <a:r>
                  <a:rPr lang="en-US" sz="1800" dirty="0" smtClean="0"/>
                  <a:t>The root has between 2 and m children (unless it is a leaf)</a:t>
                </a:r>
              </a:p>
              <a:p>
                <a:pPr lvl="2"/>
                <a:r>
                  <a:rPr lang="en-US" sz="1800" dirty="0" smtClean="0"/>
                  <a:t>All non-leaf nodes (except the root) have between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1800" dirty="0"/>
                          <m:t>m</m:t>
                        </m:r>
                        <m:r>
                          <m:rPr>
                            <m:nor/>
                          </m:rPr>
                          <a:rPr lang="en-US" sz="1800" dirty="0"/>
                          <m:t>/2</m:t>
                        </m:r>
                      </m:e>
                    </m:d>
                    <m:r>
                      <a:rPr lang="en-US" sz="1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 smtClean="0"/>
                  <a:t>and m children</a:t>
                </a:r>
              </a:p>
              <a:p>
                <a:pPr lvl="2"/>
                <a:r>
                  <a:rPr lang="en-US" sz="1800" dirty="0" smtClean="0"/>
                  <a:t>All non-root nodes contain k-1 keys and k pointers to children where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1800" dirty="0"/>
                          <m:t>m</m:t>
                        </m:r>
                        <m:r>
                          <m:rPr>
                            <m:nor/>
                          </m:rPr>
                          <a:rPr lang="en-US" sz="1800" dirty="0"/>
                          <m:t>/2</m:t>
                        </m:r>
                      </m:e>
                    </m:d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1800" dirty="0" smtClean="0"/>
              </a:p>
              <a:p>
                <a:pPr lvl="2"/>
                <a:r>
                  <a:rPr lang="en-US" sz="1800" dirty="0" smtClean="0"/>
                  <a:t>All </a:t>
                </a:r>
                <a:r>
                  <a:rPr lang="en-US" sz="1800" dirty="0"/>
                  <a:t>leaf nodes are the same depth</a:t>
                </a:r>
                <a:endParaRPr lang="en-US" sz="1800" dirty="0" smtClean="0"/>
              </a:p>
              <a:p>
                <a:pPr lvl="2"/>
                <a:endParaRPr lang="en-US" sz="1800" dirty="0" smtClean="0"/>
              </a:p>
              <a:p>
                <a:pPr lvl="2"/>
                <a:endParaRPr lang="en-US" dirty="0"/>
              </a:p>
              <a:p>
                <a:r>
                  <a:rPr lang="en-US" dirty="0" smtClean="0"/>
                  <a:t>Strict balance </a:t>
                </a:r>
                <a:r>
                  <a:rPr lang="en-US" dirty="0"/>
                  <a:t>constraint.</a:t>
                </a:r>
              </a:p>
              <a:p>
                <a:pPr lvl="1"/>
                <a:r>
                  <a:rPr lang="en-US" u="sng" dirty="0" smtClean="0"/>
                  <a:t>Note</a:t>
                </a:r>
                <a:r>
                  <a:rPr lang="en-US" dirty="0" smtClean="0"/>
                  <a:t>: The depth of </a:t>
                </a:r>
                <a:r>
                  <a:rPr lang="en-US" dirty="0"/>
                  <a:t>all </a:t>
                </a:r>
                <a:r>
                  <a:rPr lang="en-US" dirty="0" smtClean="0"/>
                  <a:t>leaf nodes are the same</a:t>
                </a:r>
                <a:endParaRPr lang="en-US" dirty="0"/>
              </a:p>
              <a:p>
                <a:pPr lvl="2"/>
                <a:r>
                  <a:rPr lang="en-US" dirty="0" smtClean="0"/>
                  <a:t>How is this maintained? Height only changes by adding or removing root.</a:t>
                </a:r>
                <a:endParaRPr lang="en-US" dirty="0"/>
              </a:p>
              <a:p>
                <a:pPr lvl="1"/>
                <a:r>
                  <a:rPr lang="en-US" dirty="0" smtClean="0"/>
                  <a:t>Rotations (reorganization) </a:t>
                </a:r>
                <a:r>
                  <a:rPr lang="en-US" dirty="0"/>
                  <a:t>“similar” to </a:t>
                </a:r>
                <a:r>
                  <a:rPr lang="en-US" dirty="0" smtClean="0"/>
                  <a:t>AVL but a bit more complex</a:t>
                </a:r>
                <a:endParaRPr lang="en-US" dirty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0972800" cy="4648199"/>
              </a:xfrm>
              <a:blipFill rotWithShape="0">
                <a:blip r:embed="rId2"/>
                <a:stretch>
                  <a:fillRect l="-1000" t="-2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225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orgetown-powerpoint-template-wh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georgetown-powerpoint-template-white</Template>
  <TotalTime>11845</TotalTime>
  <Words>2044</Words>
  <Application>Microsoft Office PowerPoint</Application>
  <PresentationFormat>Widescreen</PresentationFormat>
  <Paragraphs>405</Paragraphs>
  <Slides>38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55 Helvetica Roman</vt:lpstr>
      <vt:lpstr>Arial</vt:lpstr>
      <vt:lpstr>Calibri</vt:lpstr>
      <vt:lpstr>Calibri Light</vt:lpstr>
      <vt:lpstr>Cambria</vt:lpstr>
      <vt:lpstr>Cambria Math</vt:lpstr>
      <vt:lpstr>Georgia</vt:lpstr>
      <vt:lpstr>Wingdings 2</vt:lpstr>
      <vt:lpstr>georgetown-powerpoint-template-white</vt:lpstr>
      <vt:lpstr>HDOfficeLightV0</vt:lpstr>
      <vt:lpstr>COSC160: Data Structures B-Trees</vt:lpstr>
      <vt:lpstr>Outline</vt:lpstr>
      <vt:lpstr>Depth, Time Complexity, and Disk Access</vt:lpstr>
      <vt:lpstr>Memory Penalties </vt:lpstr>
      <vt:lpstr>m-way Search Tree</vt:lpstr>
      <vt:lpstr>m-way Search Tree</vt:lpstr>
      <vt:lpstr>Using keys to represent large data file</vt:lpstr>
      <vt:lpstr>Operations on m-way Search Tree</vt:lpstr>
      <vt:lpstr>B-Trees</vt:lpstr>
      <vt:lpstr>B-Tree Nodes</vt:lpstr>
      <vt:lpstr>B-Tree Node Illustration</vt:lpstr>
      <vt:lpstr>Example: 4-way B-Tree</vt:lpstr>
      <vt:lpstr>Searching in a B-Tree</vt:lpstr>
      <vt:lpstr>Searching B-Tree Complexity</vt:lpstr>
      <vt:lpstr>Inserting a key into a B-Tree</vt:lpstr>
      <vt:lpstr>Inserting into a B-Tree</vt:lpstr>
      <vt:lpstr>Splitting a node</vt:lpstr>
      <vt:lpstr>Splitting a node (High-Level)</vt:lpstr>
      <vt:lpstr>Inserting: Inserting into a non-full node  </vt:lpstr>
      <vt:lpstr>Inserting: Inserting into a non-full node High-Level  </vt:lpstr>
      <vt:lpstr>Inserting into a B-Tree</vt:lpstr>
      <vt:lpstr>Inserting into a B-Tree High-Level</vt:lpstr>
      <vt:lpstr>Insert Examples</vt:lpstr>
      <vt:lpstr>Insert Example</vt:lpstr>
      <vt:lpstr>Deleting a Key from a B-tree</vt:lpstr>
      <vt:lpstr>Deleting a Key from a B-tree</vt:lpstr>
      <vt:lpstr>Deleting a Key from a B-tree</vt:lpstr>
      <vt:lpstr>Deleting a Key from a B-tree</vt:lpstr>
      <vt:lpstr>Example: Deleting from a B-Tree</vt:lpstr>
      <vt:lpstr>Example: Deleting from a B-Tree</vt:lpstr>
      <vt:lpstr>Example: Deleting from a B-Tree</vt:lpstr>
      <vt:lpstr>Example: Deleting from a B-Tree</vt:lpstr>
      <vt:lpstr>Example: Deleting from a B-Tree</vt:lpstr>
      <vt:lpstr>Readings</vt:lpstr>
      <vt:lpstr>Summary of B-Trees</vt:lpstr>
      <vt:lpstr>Appendix</vt:lpstr>
      <vt:lpstr>Design Scheme: B+ trees</vt:lpstr>
      <vt:lpstr>Design Scheme: B+ trees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Stay connected with Twitter</dc:title>
  <dc:creator>jeremy bolton</dc:creator>
  <cp:lastModifiedBy>jeremy bolton</cp:lastModifiedBy>
  <cp:revision>367</cp:revision>
  <cp:lastPrinted>2016-11-03T18:53:51Z</cp:lastPrinted>
  <dcterms:created xsi:type="dcterms:W3CDTF">2014-11-11T01:34:56Z</dcterms:created>
  <dcterms:modified xsi:type="dcterms:W3CDTF">2017-11-06T16:27:15Z</dcterms:modified>
</cp:coreProperties>
</file>