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72" r:id="rId5"/>
    <p:sldId id="277" r:id="rId6"/>
    <p:sldId id="279" r:id="rId7"/>
    <p:sldId id="306" r:id="rId8"/>
    <p:sldId id="282" r:id="rId9"/>
    <p:sldId id="280" r:id="rId10"/>
    <p:sldId id="316" r:id="rId11"/>
    <p:sldId id="317" r:id="rId12"/>
    <p:sldId id="321" r:id="rId13"/>
    <p:sldId id="283" r:id="rId14"/>
    <p:sldId id="284" r:id="rId15"/>
    <p:sldId id="322" r:id="rId16"/>
    <p:sldId id="323" r:id="rId17"/>
    <p:sldId id="331" r:id="rId18"/>
    <p:sldId id="324" r:id="rId19"/>
    <p:sldId id="329" r:id="rId20"/>
    <p:sldId id="330" r:id="rId21"/>
    <p:sldId id="333" r:id="rId22"/>
    <p:sldId id="308" r:id="rId23"/>
    <p:sldId id="327" r:id="rId24"/>
    <p:sldId id="326" r:id="rId25"/>
    <p:sldId id="332" r:id="rId26"/>
    <p:sldId id="286" r:id="rId27"/>
    <p:sldId id="287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68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-112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6A84-4F5A-45E5-95F6-781565ED49A1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636B-6553-4B84-9191-ADAD8782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8156A6-61D7-46F7-A636-803E0056D08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COSC160: Data Structures</a:t>
            </a:r>
            <a:br>
              <a:rPr lang="en-US" sz="3200" dirty="0" smtClean="0"/>
            </a:br>
            <a:r>
              <a:rPr lang="en-US" sz="3200" dirty="0" smtClean="0"/>
              <a:t>Balanced Trees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351615"/>
            <a:ext cx="4186989" cy="1974490"/>
          </a:xfrm>
        </p:spPr>
        <p:txBody>
          <a:bodyPr>
            <a:normAutofit/>
          </a:bodyPr>
          <a:lstStyle/>
          <a:p>
            <a:r>
              <a:rPr lang="en-US" dirty="0"/>
              <a:t>Balancing by Single </a:t>
            </a:r>
            <a:r>
              <a:rPr lang="en-US" dirty="0" smtClean="0"/>
              <a:t>Rotation</a:t>
            </a:r>
            <a:br>
              <a:rPr lang="en-US" dirty="0" smtClean="0"/>
            </a:br>
            <a:r>
              <a:rPr lang="en-US" dirty="0" smtClean="0"/>
              <a:t>Case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1265" y="4034589"/>
                <a:ext cx="11582397" cy="282341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rotate AVL tree single rotation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solution for </a:t>
                </a:r>
                <a:r>
                  <a:rPr lang="en-US" dirty="0">
                    <a:solidFill>
                      <a:srgbClr val="00B050"/>
                    </a:solidFill>
                  </a:rPr>
                  <a:t>Case 1: Insertion into left subtree of the </a:t>
                </a:r>
                <a:r>
                  <a:rPr lang="en-US" dirty="0" err="1">
                    <a:solidFill>
                      <a:srgbClr val="00B050"/>
                    </a:solidFill>
                  </a:rPr>
                  <a:t>leftChild</a:t>
                </a:r>
                <a:r>
                  <a:rPr lang="en-US" dirty="0">
                    <a:solidFill>
                      <a:srgbClr val="00B050"/>
                    </a:solidFill>
                  </a:rPr>
                  <a:t> of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thisNode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// performs rotation and returns new root of subtree,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oldLeftChild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𝑟𝑜𝑡𝑎𝑡𝑒𝑊𝑖𝑡h𝐿𝑒𝑓𝑡𝐶h𝑖𝑙𝑑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𝑡h𝑖𝑠𝑁𝑜𝑑𝑒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b="0" dirty="0" smtClean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𝑜𝑙𝑑𝐿𝑒𝑓𝑡𝐶h𝑖𝑙𝑑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𝑙𝑒𝑓𝑡𝐶h𝑖𝑙𝑑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𝑜𝑙𝑑𝐿𝑒𝑓𝑡𝐶h𝑖𝑙𝑑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𝑟𝑖𝑔h𝑡𝐶h𝑖𝑙𝑑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𝑜𝑙𝑑𝐿𝑒𝑓𝑡𝐶h𝑖𝑙𝑑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return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oldLeftChild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5" y="4034589"/>
                <a:ext cx="11582397" cy="2823411"/>
              </a:xfrm>
              <a:prstGeom prst="rect">
                <a:avLst/>
              </a:prstGeom>
              <a:blipFill rotWithShape="0">
                <a:blip r:embed="rId2"/>
                <a:stretch>
                  <a:fillRect l="-526" t="-30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8655" r="11755" b="28655"/>
          <a:stretch/>
        </p:blipFill>
        <p:spPr>
          <a:xfrm>
            <a:off x="5550568" y="176463"/>
            <a:ext cx="6224337" cy="37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4379495" cy="1830111"/>
          </a:xfrm>
        </p:spPr>
        <p:txBody>
          <a:bodyPr>
            <a:normAutofit/>
          </a:bodyPr>
          <a:lstStyle/>
          <a:p>
            <a:r>
              <a:rPr lang="en-US" dirty="0"/>
              <a:t>Balancing by Single </a:t>
            </a:r>
            <a:r>
              <a:rPr lang="en-US" dirty="0" smtClean="0"/>
              <a:t>Rotation</a:t>
            </a:r>
            <a:br>
              <a:rPr lang="en-US" dirty="0" smtClean="0"/>
            </a:br>
            <a:r>
              <a:rPr lang="en-US" dirty="0" smtClean="0"/>
              <a:t>Case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1265" y="4034589"/>
                <a:ext cx="11582397" cy="282341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rotate AVL tree single rotation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solution for </a:t>
                </a:r>
                <a:r>
                  <a:rPr lang="en-US" dirty="0">
                    <a:solidFill>
                      <a:srgbClr val="00B050"/>
                    </a:solidFill>
                  </a:rPr>
                  <a:t>Case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4: </a:t>
                </a:r>
                <a:r>
                  <a:rPr lang="en-US" dirty="0">
                    <a:solidFill>
                      <a:srgbClr val="00B050"/>
                    </a:solidFill>
                  </a:rPr>
                  <a:t>Insertion into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right subtree </a:t>
                </a:r>
                <a:r>
                  <a:rPr lang="en-US" dirty="0">
                    <a:solidFill>
                      <a:srgbClr val="00B050"/>
                    </a:solidFill>
                  </a:rPr>
                  <a:t>of the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rightChild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of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thisNode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// performs rotation and returns new root of subtree,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oldRightChild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𝑟𝑜𝑡𝑎𝑡𝑒𝑊𝑖𝑡h𝑅𝑖𝑔h𝑡𝐶h𝑖𝑙𝑑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𝑡h𝑖𝑠𝑁𝑜𝑑𝑒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b="0" dirty="0" smtClean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𝑜𝑙𝑑𝑅𝑖𝑔h𝑡𝐶h𝑖𝑙𝑑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𝑟𝑖𝑔h𝑡𝐶h𝑖𝑙𝑑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𝑜𝑙𝑑𝑅𝑖𝑔h𝑡𝐶h𝑖𝑙𝑑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𝑙𝑒𝑓𝑡𝐶h𝑖𝑙𝑑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𝑜𝑙𝑑𝑅𝑖𝑔h𝑡𝐶h𝑖𝑙𝑑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return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oldRightChild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5" y="4034589"/>
                <a:ext cx="11582397" cy="2823411"/>
              </a:xfrm>
              <a:prstGeom prst="rect">
                <a:avLst/>
              </a:prstGeom>
              <a:blipFill rotWithShape="0">
                <a:blip r:embed="rId2"/>
                <a:stretch>
                  <a:fillRect l="-526" t="-30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8186" r="16667" b="33334"/>
          <a:stretch/>
        </p:blipFill>
        <p:spPr>
          <a:xfrm>
            <a:off x="4989095" y="24064"/>
            <a:ext cx="6689558" cy="4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8758" y="143068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Balancing by Single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3743" r="8596" b="25380"/>
          <a:stretch/>
        </p:blipFill>
        <p:spPr>
          <a:xfrm>
            <a:off x="2523545" y="1009074"/>
            <a:ext cx="9668455" cy="57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Rotation fails when “inner” subtree is largest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8889" r="11579" b="27953"/>
          <a:stretch/>
        </p:blipFill>
        <p:spPr>
          <a:xfrm>
            <a:off x="1604211" y="1137507"/>
            <a:ext cx="9512968" cy="57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 </a:t>
            </a:r>
            <a:r>
              <a:rPr lang="en-US" dirty="0" smtClean="0"/>
              <a:t>Rotations.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Double rotation balances case 2 (and 3)</a:t>
            </a:r>
          </a:p>
          <a:p>
            <a:pPr lvl="1"/>
            <a:r>
              <a:rPr lang="en-US" dirty="0" smtClean="0"/>
              <a:t>Rotate between </a:t>
            </a:r>
            <a:r>
              <a:rPr lang="en-US" dirty="0" err="1" smtClean="0"/>
              <a:t>thisNode’s</a:t>
            </a:r>
            <a:r>
              <a:rPr lang="en-US" dirty="0" smtClean="0"/>
              <a:t> child and grandchild</a:t>
            </a:r>
          </a:p>
          <a:p>
            <a:pPr lvl="1"/>
            <a:r>
              <a:rPr lang="en-US" dirty="0" smtClean="0"/>
              <a:t>Rotate between </a:t>
            </a:r>
            <a:r>
              <a:rPr lang="en-US" dirty="0" err="1" smtClean="0"/>
              <a:t>thisNode</a:t>
            </a:r>
            <a:r>
              <a:rPr lang="en-US" dirty="0" smtClean="0"/>
              <a:t> and its new child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7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3818021" cy="1830111"/>
          </a:xfrm>
        </p:spPr>
        <p:txBody>
          <a:bodyPr>
            <a:normAutofit/>
          </a:bodyPr>
          <a:lstStyle/>
          <a:p>
            <a:r>
              <a:rPr lang="en-US" dirty="0" smtClean="0"/>
              <a:t>Double rotate with left child:</a:t>
            </a:r>
            <a:br>
              <a:rPr lang="en-US" dirty="0" smtClean="0"/>
            </a:br>
            <a:r>
              <a:rPr lang="en-US" dirty="0" smtClean="0"/>
              <a:t>Case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5222" y="3930315"/>
                <a:ext cx="11582397" cy="214162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rotate AVL tree single rotation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solution for </a:t>
                </a:r>
                <a:r>
                  <a:rPr lang="en-US" dirty="0">
                    <a:solidFill>
                      <a:srgbClr val="00B050"/>
                    </a:solidFill>
                  </a:rPr>
                  <a:t>Case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2: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// performs double rotation and returns new root of subtree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𝑑𝑜𝑢𝑏𝑙𝑒𝑅𝑜𝑡𝑎𝑡𝑒𝑊𝑖𝑡h𝐿𝑒𝑓𝑡𝐶h𝑖𝑙𝑑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𝑡h𝑖𝑠𝑁𝑜𝑑𝑒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𝑟𝑜𝑡𝑎𝑡𝑒𝑊𝑖𝑡h𝑅𝑖𝑔h𝑡𝐶h𝑖𝑙𝑑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𝑡h𝑖𝑠𝑁𝑜𝑑𝑒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𝑙𝑒𝑓𝑡𝐶h𝑖𝑙𝑑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𝑟𝑜𝑡𝑎𝑡𝑒𝑊𝑖𝑡h𝐿𝑒𝑓𝑡𝐶h𝑖𝑙𝑑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𝑡h𝑖𝑠𝑁𝑜𝑑𝑒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2" y="3930315"/>
                <a:ext cx="11582397" cy="2141621"/>
              </a:xfrm>
              <a:prstGeom prst="rect">
                <a:avLst/>
              </a:prstGeom>
              <a:blipFill rotWithShape="0">
                <a:blip r:embed="rId2"/>
                <a:stretch>
                  <a:fillRect l="-473" t="-3966" b="-14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0760" r="15088" b="30761"/>
          <a:stretch/>
        </p:blipFill>
        <p:spPr>
          <a:xfrm>
            <a:off x="5021178" y="0"/>
            <a:ext cx="6785811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7258" y="0"/>
            <a:ext cx="10972800" cy="657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Balancing by Double Rotation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6"/>
          <a:stretch/>
        </p:blipFill>
        <p:spPr>
          <a:xfrm>
            <a:off x="2272684" y="719424"/>
            <a:ext cx="9732885" cy="6138576"/>
          </a:xfrm>
        </p:spPr>
      </p:pic>
    </p:spTree>
    <p:extLst>
      <p:ext uri="{BB962C8B-B14F-4D97-AF65-F5344CB8AC3E}">
        <p14:creationId xmlns:p14="http://schemas.microsoft.com/office/powerpoint/2010/main" val="300685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3420862" cy="1352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rotate with right child:</a:t>
            </a:r>
            <a:br>
              <a:rPr lang="en-US" dirty="0" smtClean="0"/>
            </a:br>
            <a:r>
              <a:rPr lang="en-US" dirty="0" smtClean="0"/>
              <a:t>Case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5222" y="3930315"/>
                <a:ext cx="11582397" cy="214162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chemeClr val="tx1"/>
                    </a:solidFill>
                    <a:latin typeface="55 Helvetica Roman"/>
                    <a:ea typeface="+mn-ea"/>
                    <a:cs typeface="55 Helvetica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rotate AVL tree single rotation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solution for </a:t>
                </a:r>
                <a:r>
                  <a:rPr lang="en-US" dirty="0">
                    <a:solidFill>
                      <a:srgbClr val="00B050"/>
                    </a:solidFill>
                  </a:rPr>
                  <a:t>Case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3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// performs double rotation and returns new root of subtree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𝑑𝑜𝑢𝑏𝑙𝑒𝑅𝑜𝑡𝑎𝑡𝑒𝑊𝑖𝑡h𝑅𝑖𝑔h𝑡𝐶h𝑖𝑙𝑑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𝑡h𝑖𝑠𝑁𝑜𝑑𝑒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𝑡h𝑖𝑠𝑁𝑜𝑑𝑒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𝑟𝑖𝑔h𝑡𝐶h𝑖𝑙𝑑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𝑟𝑜𝑡𝑎𝑡𝑒𝑊𝑖𝑡h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𝐿𝑒𝑓𝑡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𝐶h𝑖𝑙𝑑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𝑡h𝑖𝑠𝑁𝑜𝑑𝑒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𝑟𝑖𝑔h𝑡𝐶h𝑖𝑙𝑑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𝑟𝑜𝑡𝑎𝑡𝑒𝑊𝑖𝑡h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𝐶h𝑖𝑙𝑑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𝑡h𝑖𝑠𝑁𝑜𝑑𝑒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2" y="3930315"/>
                <a:ext cx="11582397" cy="2141621"/>
              </a:xfrm>
              <a:prstGeom prst="rect">
                <a:avLst/>
              </a:prstGeom>
              <a:blipFill rotWithShape="0">
                <a:blip r:embed="rId2"/>
                <a:stretch>
                  <a:fillRect l="-473" t="-3966" b="-14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9709" r="6763" b="29968"/>
          <a:stretch/>
        </p:blipFill>
        <p:spPr>
          <a:xfrm>
            <a:off x="5246703" y="142042"/>
            <a:ext cx="6800916" cy="369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8679" y="559294"/>
            <a:ext cx="2929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0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into AVL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2926" y="1600201"/>
                <a:ext cx="11229474" cy="488081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// insert key in AVL tree rooted at root</a:t>
                </a:r>
                <a:endParaRPr lang="en-US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𝑖𝑛𝑠𝑒𝑟𝑡𝐴𝑉𝐿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(&amp;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𝑁𝑈𝐿𝐿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 //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base case: insert node here!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𝑛𝑒𝑤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𝑛𝑜𝑑𝑒</m:t>
                    </m:r>
                  </m:oMath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assume no duplicates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continue down left subtree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𝑖𝑛𝑠𝑒𝑟𝑡𝐴𝑉𝐿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𝑙𝑒𝑓𝑡𝐶h𝑖𝑙𝑑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𝑙𝑒𝑓𝑡𝐶h𝑖𝑙𝑑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𝑟𝑖𝑔h𝑡𝐶h𝑖𝑙𝑑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|==2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𝑙𝑒𝑓𝑡𝐶h𝑖𝑙𝑑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// case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1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𝑟𝑜𝑡𝑎𝑡𝑒𝑊𝑖𝑡h𝐿𝑒𝑓𝑡𝐶h𝑖𝑙𝑑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𝑒𝑙𝑠𝑒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// case 2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𝑑𝑜𝑢𝑏𝑙𝑒𝑅𝑜𝑡𝑎𝑡𝑒𝑊𝑖𝑡h𝐿𝑒𝑓𝑡𝐶h𝑖𝑙𝑑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// continue down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right subtree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𝑖𝑛𝑠𝑒𝑟𝑡𝐴𝑉𝐿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𝑟𝑖𝑔h𝑡𝐶h𝑖𝑙𝑑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𝑙𝑒𝑓𝑡𝐶h𝑖𝑙𝑑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𝑟𝑜𝑜𝑡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𝑟𝑖𝑔h𝑡𝐶h𝑖𝑙𝑑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|==2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𝑙𝑒𝑓𝑡𝐶h𝑖𝑙𝑑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// case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𝑟𝑜𝑡𝑎𝑡𝑒𝑊𝑖𝑡h𝑅𝑖𝑔h𝑡𝐶h𝑖𝑙𝑑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// case 3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𝑑𝑜𝑢𝑏𝑙𝑒𝑅𝑜𝑡𝑎𝑡𝑒𝑊𝑖𝑡h𝑅𝑖𝑔h𝑡𝐶h𝑖𝑙𝑑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926" y="1600201"/>
                <a:ext cx="11229474" cy="4880810"/>
              </a:xfrm>
              <a:blipFill rotWithShape="0">
                <a:blip r:embed="rId2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833997" y="1507868"/>
            <a:ext cx="341696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Note: root must be passed by </a:t>
            </a:r>
            <a:r>
              <a:rPr lang="en-US" b="1" i="1" u="sng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 this implementation! This allows for appropriate linking to parents for base case and rotations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995" y="3394275"/>
            <a:ext cx="341696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Code facilitating insertion shown in blue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3996" y="4456104"/>
            <a:ext cx="341696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Code enforcing balance shown in orange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0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this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we must check the height of each subtree to check for balance. Change the insert pseudocode so we do not need to </a:t>
            </a:r>
            <a:r>
              <a:rPr lang="en-US" dirty="0" err="1"/>
              <a:t>recompute</a:t>
            </a:r>
            <a:r>
              <a:rPr lang="en-US" dirty="0"/>
              <a:t> the height during each step of traversal for an insert!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the pseudocode provided, this was done by calling a height function</a:t>
            </a:r>
          </a:p>
          <a:p>
            <a:pPr lvl="2"/>
            <a:r>
              <a:rPr lang="en-US" dirty="0" smtClean="0"/>
              <a:t>This is slow! How slow?</a:t>
            </a:r>
          </a:p>
          <a:p>
            <a:pPr lvl="2"/>
            <a:r>
              <a:rPr lang="en-US" dirty="0" smtClean="0"/>
              <a:t>Instead a height attribute -- AKA </a:t>
            </a:r>
            <a:r>
              <a:rPr lang="en-US" i="1" dirty="0" smtClean="0"/>
              <a:t>balance factor </a:t>
            </a:r>
            <a:r>
              <a:rPr lang="en-US" dirty="0" smtClean="0"/>
              <a:t>-- should be maintained at each node and updated during any insertion or removal.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8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2433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Balanced Trees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AVL Trees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Balance Constraint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Examples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Searching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Insertions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Removals</a:t>
            </a:r>
          </a:p>
          <a:p>
            <a:pPr marL="1371600" lvl="2" indent="-571500">
              <a:buFont typeface="+mj-lt"/>
              <a:buAutoNum type="romanUcPeriod"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Balance Factor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37" y="1484791"/>
            <a:ext cx="7421732" cy="4099828"/>
          </a:xfrm>
        </p:spPr>
        <p:txBody>
          <a:bodyPr/>
          <a:lstStyle/>
          <a:p>
            <a:r>
              <a:rPr lang="en-US" dirty="0" smtClean="0"/>
              <a:t>Balance Factor.</a:t>
            </a:r>
          </a:p>
          <a:p>
            <a:pPr lvl="1"/>
            <a:r>
              <a:rPr lang="en-US" dirty="0" smtClean="0"/>
              <a:t>Stored at each node in AVL tree</a:t>
            </a:r>
          </a:p>
          <a:p>
            <a:pPr lvl="1"/>
            <a:r>
              <a:rPr lang="en-US" dirty="0" err="1" smtClean="0"/>
              <a:t>balanceFactor</a:t>
            </a:r>
            <a:r>
              <a:rPr lang="en-US" dirty="0" smtClean="0"/>
              <a:t> = height of right subtree less height of left subtree </a:t>
            </a:r>
          </a:p>
          <a:p>
            <a:pPr lvl="1"/>
            <a:r>
              <a:rPr lang="en-US" dirty="0" smtClean="0"/>
              <a:t>Valid values are -1, 0, and +1.</a:t>
            </a:r>
          </a:p>
          <a:p>
            <a:pPr lvl="1"/>
            <a:r>
              <a:rPr lang="en-US" dirty="0" smtClean="0"/>
              <a:t>During insertion and removal, all affected balance factors must be updated</a:t>
            </a:r>
          </a:p>
          <a:p>
            <a:pPr lvl="1"/>
            <a:r>
              <a:rPr lang="en-US" dirty="0" smtClean="0"/>
              <a:t>Balance factors are then checked to determine if rotation is necessary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69" y="1564652"/>
            <a:ext cx="13430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6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AVL Tree: </a:t>
            </a:r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is similar to insertion: perform alteration, then rebalance</a:t>
            </a:r>
          </a:p>
          <a:p>
            <a:pPr lvl="1"/>
            <a:r>
              <a:rPr lang="en-US" dirty="0" smtClean="0"/>
              <a:t>Rebalance using single and double rotations</a:t>
            </a:r>
          </a:p>
          <a:p>
            <a:pPr lvl="1"/>
            <a:r>
              <a:rPr lang="en-US" dirty="0" smtClean="0"/>
              <a:t>Difference: imbalance may propagate upwards, rotations at multiple nodes along the path to the root may be necessary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0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Cases </a:t>
            </a:r>
            <a:r>
              <a:rPr lang="en-US" dirty="0" smtClean="0"/>
              <a:t>for Removal from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60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cases for standard BST</a:t>
            </a:r>
          </a:p>
          <a:p>
            <a:r>
              <a:rPr lang="en-US" dirty="0" smtClean="0"/>
              <a:t>Delete node from AVL tree</a:t>
            </a:r>
          </a:p>
          <a:p>
            <a:pPr lvl="1"/>
            <a:r>
              <a:rPr lang="en-US" dirty="0" smtClean="0"/>
              <a:t>Case 0: 0 children. delete node.</a:t>
            </a:r>
          </a:p>
          <a:p>
            <a:pPr lvl="1"/>
            <a:r>
              <a:rPr lang="en-US" dirty="0" smtClean="0"/>
              <a:t>Case 1: 1 child. Connect child to parent.</a:t>
            </a:r>
          </a:p>
          <a:p>
            <a:pPr lvl="1"/>
            <a:r>
              <a:rPr lang="en-US" dirty="0"/>
              <a:t>Case </a:t>
            </a:r>
            <a:r>
              <a:rPr lang="en-US" dirty="0" smtClean="0"/>
              <a:t>2: 2 children. Choose replacement node (e.g. min </a:t>
            </a:r>
            <a:r>
              <a:rPr lang="en-US" dirty="0" err="1" smtClean="0"/>
              <a:t>val</a:t>
            </a:r>
            <a:r>
              <a:rPr lang="en-US" dirty="0" smtClean="0"/>
              <a:t> in right subtree) and make the appropriate substitution.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e-balance as needed</a:t>
            </a:r>
          </a:p>
          <a:p>
            <a:pPr lvl="1"/>
            <a:r>
              <a:rPr lang="en-US" dirty="0" smtClean="0"/>
              <a:t>Case 0: all nodes from removed node to root must be checked </a:t>
            </a:r>
          </a:p>
          <a:p>
            <a:pPr lvl="1"/>
            <a:r>
              <a:rPr lang="en-US" dirty="0" smtClean="0"/>
              <a:t>Case 1: </a:t>
            </a:r>
            <a:r>
              <a:rPr lang="en-US" dirty="0"/>
              <a:t>all nodes from removed node to root must be </a:t>
            </a:r>
            <a:r>
              <a:rPr lang="en-US" dirty="0" smtClean="0"/>
              <a:t>checked</a:t>
            </a:r>
          </a:p>
          <a:p>
            <a:pPr lvl="1"/>
            <a:r>
              <a:rPr lang="en-US" dirty="0" smtClean="0"/>
              <a:t>Case 2: </a:t>
            </a:r>
            <a:r>
              <a:rPr lang="en-US" dirty="0"/>
              <a:t>all nodes from </a:t>
            </a:r>
            <a:r>
              <a:rPr lang="en-US" i="1" dirty="0" smtClean="0"/>
              <a:t>deleted replacement node </a:t>
            </a:r>
            <a:r>
              <a:rPr lang="en-US" dirty="0" smtClean="0"/>
              <a:t>to </a:t>
            </a:r>
            <a:r>
              <a:rPr lang="en-US" dirty="0"/>
              <a:t>root must be checked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Can rebalance while returning along the path.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6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-777" r="7056" b="39159"/>
          <a:stretch/>
        </p:blipFill>
        <p:spPr>
          <a:xfrm>
            <a:off x="1035728" y="1094092"/>
            <a:ext cx="9706252" cy="48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pseudocode for AVL node removal</a:t>
            </a:r>
          </a:p>
          <a:p>
            <a:pPr lvl="1"/>
            <a:r>
              <a:rPr lang="en-US" dirty="0" smtClean="0"/>
              <a:t>Cases and reconnection of separated tree similar to BST node removal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eight condition checks and rotations similar to AVL insert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7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Complexity including 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Search: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Note: </a:t>
                </a:r>
                <a:r>
                  <a:rPr lang="en-US" i="1" dirty="0" smtClean="0"/>
                  <a:t>Height Balancing </a:t>
                </a:r>
                <a:r>
                  <a:rPr lang="en-US" dirty="0" smtClean="0"/>
                  <a:t>only adds constant factor to complexity since </a:t>
                </a:r>
              </a:p>
              <a:p>
                <a:pPr lvl="1"/>
                <a:r>
                  <a:rPr lang="en-US" dirty="0" smtClean="0"/>
                  <a:t>Balancing is performed while simultaneously traversing the tree for insert or remove </a:t>
                </a:r>
              </a:p>
              <a:p>
                <a:pPr lvl="1"/>
                <a:r>
                  <a:rPr lang="en-US" i="1" dirty="0" err="1" smtClean="0"/>
                  <a:t>ie</a:t>
                </a:r>
                <a:r>
                  <a:rPr lang="en-US" dirty="0" smtClean="0"/>
                  <a:t> the traversal is “free”, and each balance case in done in a constant number of operations. </a:t>
                </a:r>
                <a:endParaRPr lang="en-US" dirty="0"/>
              </a:p>
              <a:p>
                <a:pPr lvl="1"/>
                <a:r>
                  <a:rPr lang="en-US" dirty="0" smtClean="0"/>
                  <a:t>Should keep height attribute at each node; otherwise complexity may increase</a:t>
                </a:r>
              </a:p>
              <a:p>
                <a:endParaRPr lang="en-US" dirty="0"/>
              </a:p>
              <a:p>
                <a:r>
                  <a:rPr lang="en-US" dirty="0" smtClean="0"/>
                  <a:t>Insertion: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Removal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282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9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Constraint ensures logarithmic depth</a:t>
            </a:r>
          </a:p>
          <a:p>
            <a:pPr lvl="1"/>
            <a:endParaRPr lang="en-US" dirty="0"/>
          </a:p>
          <a:p>
            <a:r>
              <a:rPr lang="en-US" dirty="0" smtClean="0"/>
              <a:t>Theoretically fast, but rebalancing will decrease </a:t>
            </a:r>
            <a:r>
              <a:rPr lang="en-US" dirty="0" smtClean="0"/>
              <a:t>execution by </a:t>
            </a:r>
            <a:r>
              <a:rPr lang="en-US" dirty="0" smtClean="0"/>
              <a:t>a constant factor.</a:t>
            </a:r>
          </a:p>
          <a:p>
            <a:endParaRPr lang="en-US" dirty="0"/>
          </a:p>
          <a:p>
            <a:r>
              <a:rPr lang="en-US" dirty="0" smtClean="0"/>
              <a:t>Other Notes: </a:t>
            </a:r>
          </a:p>
          <a:p>
            <a:pPr lvl="1"/>
            <a:r>
              <a:rPr lang="en-US" dirty="0" smtClean="0"/>
              <a:t>For large trees, the log time will be a huge savings</a:t>
            </a:r>
          </a:p>
          <a:p>
            <a:pPr lvl="1"/>
            <a:r>
              <a:rPr lang="en-US" dirty="0" smtClean="0"/>
              <a:t>But there are practical issues related to cache, memory, and other delays to consider</a:t>
            </a:r>
          </a:p>
          <a:p>
            <a:pPr lvl="2"/>
            <a:r>
              <a:rPr lang="en-US" dirty="0" smtClean="0"/>
              <a:t>For example linear search time (without any memory delays) may be better than log search time (with memory delays). </a:t>
            </a:r>
          </a:p>
          <a:p>
            <a:pPr lvl="2"/>
            <a:r>
              <a:rPr lang="en-US" dirty="0" smtClean="0"/>
              <a:t>B-Trees … </a:t>
            </a:r>
          </a:p>
        </p:txBody>
      </p:sp>
    </p:spTree>
    <p:extLst>
      <p:ext uri="{BB962C8B-B14F-4D97-AF65-F5344CB8AC3E}">
        <p14:creationId xmlns:p14="http://schemas.microsoft.com/office/powerpoint/2010/main" val="41629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trees lack a depth constraint. As a result the worst case insertion, removal and retrieval times are O(n).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 r="31042" b="24196"/>
          <a:stretch/>
        </p:blipFill>
        <p:spPr>
          <a:xfrm>
            <a:off x="2141142" y="2825275"/>
            <a:ext cx="6152625" cy="40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Balanced Trees: Time Complexity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tree is “balanced” in some sense. The time complexity of insertions, removals and retrievals will have a logarithmic bound.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25580" r="67540" b="42296"/>
          <a:stretch/>
        </p:blipFill>
        <p:spPr>
          <a:xfrm>
            <a:off x="3673642" y="2773561"/>
            <a:ext cx="3753852" cy="35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AVL trees</a:t>
            </a:r>
          </a:p>
          <a:p>
            <a:pPr lvl="1"/>
            <a:r>
              <a:rPr lang="en-US" dirty="0" smtClean="0"/>
              <a:t>Binary Search Tree with added </a:t>
            </a:r>
            <a:r>
              <a:rPr lang="en-US" i="1" dirty="0" smtClean="0"/>
              <a:t>balance</a:t>
            </a:r>
            <a:r>
              <a:rPr lang="en-US" dirty="0" smtClean="0"/>
              <a:t> constraint</a:t>
            </a:r>
          </a:p>
          <a:p>
            <a:pPr lvl="1"/>
            <a:r>
              <a:rPr lang="en-US" dirty="0" smtClean="0"/>
              <a:t>Adelson, </a:t>
            </a:r>
            <a:r>
              <a:rPr lang="en-US" dirty="0" err="1" smtClean="0"/>
              <a:t>Veliskii</a:t>
            </a:r>
            <a:r>
              <a:rPr lang="en-US" dirty="0" smtClean="0"/>
              <a:t> and Landis</a:t>
            </a:r>
          </a:p>
          <a:p>
            <a:pPr lvl="1"/>
            <a:r>
              <a:rPr lang="en-US" dirty="0" smtClean="0"/>
              <a:t>Definition: AVL constraint</a:t>
            </a:r>
          </a:p>
          <a:p>
            <a:pPr lvl="2"/>
            <a:r>
              <a:rPr lang="en-US" b="1" i="1" u="sng" dirty="0" smtClean="0"/>
              <a:t>For any node in the tree, the height of the left and subtrees can differ in height only by one.</a:t>
            </a:r>
          </a:p>
          <a:p>
            <a:endParaRPr lang="en-US" dirty="0"/>
          </a:p>
          <a:p>
            <a:r>
              <a:rPr lang="en-US" dirty="0" smtClean="0"/>
              <a:t>Uses weak notion of “balance”</a:t>
            </a:r>
          </a:p>
          <a:p>
            <a:pPr lvl="1"/>
            <a:r>
              <a:rPr lang="en-US" dirty="0" smtClean="0"/>
              <a:t>Sufficient to ensure logarithmic </a:t>
            </a:r>
            <a:r>
              <a:rPr lang="en-US" dirty="0" smtClean="0"/>
              <a:t>depth in worst case!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AVL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5380" r="9474" b="27018"/>
          <a:stretch/>
        </p:blipFill>
        <p:spPr>
          <a:xfrm>
            <a:off x="1684419" y="1009074"/>
            <a:ext cx="9208168" cy="52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Logarithmic Depth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3611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AVL trees are guaranteed to have logarithmic depth.</a:t>
                </a:r>
              </a:p>
              <a:p>
                <a:pPr lvl="1"/>
                <a:r>
                  <a:rPr lang="en-US" dirty="0" smtClean="0"/>
                  <a:t>As a result, the </a:t>
                </a:r>
                <a:r>
                  <a:rPr lang="en-US" b="1" dirty="0" smtClean="0"/>
                  <a:t>worst case time complexities </a:t>
                </a:r>
                <a:r>
                  <a:rPr lang="en-US" dirty="0" smtClean="0"/>
                  <a:t>for insert, removal and retrieve is O(log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n).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Proof idea: Prove the height can be represented as a logarithmic function of n the number of nodes.</a:t>
                </a:r>
              </a:p>
              <a:p>
                <a:pPr lvl="1"/>
                <a:r>
                  <a:rPr lang="en-US" dirty="0" smtClean="0"/>
                  <a:t>By </a:t>
                </a:r>
                <a:r>
                  <a:rPr lang="en-US" dirty="0"/>
                  <a:t>definition, the </a:t>
                </a:r>
                <a:r>
                  <a:rPr lang="en-US" b="1" i="1" dirty="0"/>
                  <a:t>minimum number of </a:t>
                </a:r>
                <a:r>
                  <a:rPr lang="en-US" b="1" i="1" dirty="0" smtClean="0"/>
                  <a:t>nodes </a:t>
                </a:r>
                <a:r>
                  <a:rPr lang="en-US" b="1" i="1" dirty="0"/>
                  <a:t>is in AVL tree of height h </a:t>
                </a:r>
                <a:r>
                  <a:rPr lang="en-US" dirty="0"/>
                  <a:t>is defined by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𝐴𝑉𝐿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𝐴𝑉𝐿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𝐴𝑉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𝐴𝑉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𝐴𝑉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𝐴𝑉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Solving and bounding this recurrence we get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&lt;1.4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𝐴𝑉𝐿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</m:func>
                      </m:e>
                      <m:sub/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See Appendix A.5</a:t>
                </a:r>
              </a:p>
              <a:p>
                <a:pPr lvl="1"/>
                <a:r>
                  <a:rPr lang="en-US" dirty="0" smtClean="0"/>
                  <a:t>Thus worst case operations based on traversing the height </a:t>
                </a:r>
                <a:r>
                  <a:rPr lang="en-US" dirty="0" smtClean="0"/>
                  <a:t>h </a:t>
                </a:r>
                <a:r>
                  <a:rPr lang="en-US" dirty="0" smtClean="0"/>
                  <a:t>of the tree are </a:t>
                </a:r>
                <a:r>
                  <a:rPr lang="en-US" dirty="0"/>
                  <a:t>O(log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𝐴𝑉𝐿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36110"/>
              </a:xfrm>
              <a:blipFill rotWithShape="0">
                <a:blip r:embed="rId2"/>
                <a:stretch>
                  <a:fillRect l="-611" t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1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Valid State of A Balanced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on an AVL tree may result in an “invalid” state.</a:t>
            </a:r>
            <a:endParaRPr lang="en-US" dirty="0"/>
          </a:p>
          <a:p>
            <a:pPr lvl="1"/>
            <a:r>
              <a:rPr lang="en-US" dirty="0" smtClean="0"/>
              <a:t>Insert</a:t>
            </a:r>
          </a:p>
          <a:p>
            <a:pPr lvl="2"/>
            <a:r>
              <a:rPr lang="en-US" dirty="0" smtClean="0"/>
              <a:t>Nodes along the path from the inserted node to the root might violate the balance condition.</a:t>
            </a:r>
          </a:p>
          <a:p>
            <a:pPr lvl="1"/>
            <a:r>
              <a:rPr lang="en-US" dirty="0" smtClean="0"/>
              <a:t>Remove</a:t>
            </a:r>
          </a:p>
          <a:p>
            <a:pPr lvl="2"/>
            <a:r>
              <a:rPr lang="en-US" dirty="0"/>
              <a:t>Nodes along the path from the </a:t>
            </a:r>
            <a:r>
              <a:rPr lang="en-US" i="1" dirty="0" smtClean="0"/>
              <a:t>replacement node </a:t>
            </a:r>
            <a:r>
              <a:rPr lang="en-US" dirty="0"/>
              <a:t>to the root might violate the balance condition.</a:t>
            </a:r>
          </a:p>
          <a:p>
            <a:pPr lvl="2"/>
            <a:endParaRPr lang="en-US" dirty="0"/>
          </a:p>
          <a:p>
            <a:r>
              <a:rPr lang="en-US" dirty="0" smtClean="0"/>
              <a:t>Re-balancing must be incorporated into these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into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node </a:t>
            </a:r>
            <a:r>
              <a:rPr lang="en-US" i="1" dirty="0" err="1" smtClean="0"/>
              <a:t>thisNode</a:t>
            </a:r>
            <a:r>
              <a:rPr lang="en-US" dirty="0" smtClean="0"/>
              <a:t> is the deepest node that violates the balance constraint and must be rebalanced.</a:t>
            </a:r>
          </a:p>
          <a:p>
            <a:endParaRPr lang="en-US" dirty="0" smtClean="0"/>
          </a:p>
          <a:p>
            <a:r>
              <a:rPr lang="en-US" dirty="0" smtClean="0"/>
              <a:t>The violation may occur as a result of 1 of 4 Cases:</a:t>
            </a:r>
          </a:p>
          <a:p>
            <a:pPr lvl="1"/>
            <a:r>
              <a:rPr lang="en-US" dirty="0" smtClean="0"/>
              <a:t>Case 1: Insertion into left subtree of the </a:t>
            </a:r>
            <a:r>
              <a:rPr lang="en-US" dirty="0" err="1" smtClean="0"/>
              <a:t>leftChild</a:t>
            </a:r>
            <a:r>
              <a:rPr lang="en-US" dirty="0" smtClean="0"/>
              <a:t> of </a:t>
            </a:r>
            <a:r>
              <a:rPr lang="en-US" dirty="0" err="1" smtClean="0"/>
              <a:t>thisNode</a:t>
            </a:r>
            <a:endParaRPr lang="en-US" dirty="0" smtClean="0"/>
          </a:p>
          <a:p>
            <a:pPr lvl="1"/>
            <a:r>
              <a:rPr lang="en-US" dirty="0" smtClean="0"/>
              <a:t>Case 2: Insertion into the right subtree of the </a:t>
            </a:r>
            <a:r>
              <a:rPr lang="en-US" dirty="0" err="1" smtClean="0"/>
              <a:t>leftChild</a:t>
            </a:r>
            <a:r>
              <a:rPr lang="en-US" dirty="0" smtClean="0"/>
              <a:t> of </a:t>
            </a:r>
            <a:r>
              <a:rPr lang="en-US" dirty="0" err="1" smtClean="0"/>
              <a:t>thisNode</a:t>
            </a:r>
            <a:endParaRPr lang="en-US" dirty="0"/>
          </a:p>
          <a:p>
            <a:pPr lvl="1"/>
            <a:r>
              <a:rPr lang="en-US" dirty="0"/>
              <a:t>Case </a:t>
            </a:r>
            <a:r>
              <a:rPr lang="en-US" dirty="0" smtClean="0"/>
              <a:t>3: </a:t>
            </a:r>
            <a:r>
              <a:rPr lang="en-US" dirty="0"/>
              <a:t>Insertion into the </a:t>
            </a:r>
            <a:r>
              <a:rPr lang="en-US" dirty="0" smtClean="0"/>
              <a:t>left subtree </a:t>
            </a:r>
            <a:r>
              <a:rPr lang="en-US" dirty="0"/>
              <a:t>of the </a:t>
            </a:r>
            <a:r>
              <a:rPr lang="en-US" dirty="0" err="1" smtClean="0"/>
              <a:t>rightChild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 smtClean="0"/>
              <a:t>thisNode</a:t>
            </a:r>
            <a:endParaRPr lang="en-US" dirty="0" smtClean="0"/>
          </a:p>
          <a:p>
            <a:pPr lvl="1"/>
            <a:r>
              <a:rPr lang="en-US" dirty="0"/>
              <a:t>Case </a:t>
            </a:r>
            <a:r>
              <a:rPr lang="en-US" dirty="0" smtClean="0"/>
              <a:t>4: </a:t>
            </a:r>
            <a:r>
              <a:rPr lang="en-US" dirty="0"/>
              <a:t>Insertion into </a:t>
            </a:r>
            <a:r>
              <a:rPr lang="en-US" dirty="0" smtClean="0"/>
              <a:t>right subtree </a:t>
            </a:r>
            <a:r>
              <a:rPr lang="en-US" dirty="0"/>
              <a:t>of the </a:t>
            </a:r>
            <a:r>
              <a:rPr lang="en-US" dirty="0" err="1" smtClean="0"/>
              <a:t>rightChild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thisNode</a:t>
            </a:r>
            <a:endParaRPr lang="en-US" dirty="0"/>
          </a:p>
          <a:p>
            <a:pPr lvl="1"/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9540</TotalTime>
  <Words>1030</Words>
  <Application>Microsoft Office PowerPoint</Application>
  <PresentationFormat>Widescreen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55 Helvetica Roman</vt:lpstr>
      <vt:lpstr>Arial</vt:lpstr>
      <vt:lpstr>Calibri</vt:lpstr>
      <vt:lpstr>Calibri Light</vt:lpstr>
      <vt:lpstr>Cambria Math</vt:lpstr>
      <vt:lpstr>Georgia</vt:lpstr>
      <vt:lpstr>Wingdings 2</vt:lpstr>
      <vt:lpstr>georgetown-powerpoint-template-white</vt:lpstr>
      <vt:lpstr>HDOfficeLightV0</vt:lpstr>
      <vt:lpstr>COSC160: Data Structures Balanced Trees</vt:lpstr>
      <vt:lpstr>Outline</vt:lpstr>
      <vt:lpstr>Balancing a Tree</vt:lpstr>
      <vt:lpstr>Balanced Trees: Time Complexity Implications</vt:lpstr>
      <vt:lpstr>AVL Trees</vt:lpstr>
      <vt:lpstr>Example AVL trees</vt:lpstr>
      <vt:lpstr>Logarithmic Depth</vt:lpstr>
      <vt:lpstr>The Valid State of A Balanced Tree</vt:lpstr>
      <vt:lpstr>Insert into AVL Tree</vt:lpstr>
      <vt:lpstr>Balancing by Single Rotation Case 1</vt:lpstr>
      <vt:lpstr>Balancing by Single Rotation Case 4</vt:lpstr>
      <vt:lpstr>Balancing by Single Rotation</vt:lpstr>
      <vt:lpstr>Single Rotation fails when “inner” subtree is largest</vt:lpstr>
      <vt:lpstr>Double Rotations. </vt:lpstr>
      <vt:lpstr>Double rotate with left child: Case 2</vt:lpstr>
      <vt:lpstr>Example: Balancing by Double Rotation</vt:lpstr>
      <vt:lpstr>Double rotate with right child: Case 3</vt:lpstr>
      <vt:lpstr>Insert into AVL Tree</vt:lpstr>
      <vt:lpstr>Try this at home</vt:lpstr>
      <vt:lpstr>Balance Factor</vt:lpstr>
      <vt:lpstr>AVL Tree: Remove</vt:lpstr>
      <vt:lpstr>Cases for Removal from AVL tree</vt:lpstr>
      <vt:lpstr>Remove Example</vt:lpstr>
      <vt:lpstr>Try at home</vt:lpstr>
      <vt:lpstr>Time Complexity including Balance</vt:lpstr>
      <vt:lpstr>Summary: AVL Trees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274</cp:revision>
  <cp:lastPrinted>2016-10-24T00:44:05Z</cp:lastPrinted>
  <dcterms:created xsi:type="dcterms:W3CDTF">2014-11-11T01:34:56Z</dcterms:created>
  <dcterms:modified xsi:type="dcterms:W3CDTF">2017-10-29T23:38:01Z</dcterms:modified>
</cp:coreProperties>
</file>