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9"/>
  </p:notesMasterIdLst>
  <p:handoutMasterIdLst>
    <p:handoutMasterId r:id="rId50"/>
  </p:handoutMasterIdLst>
  <p:sldIdLst>
    <p:sldId id="256" r:id="rId3"/>
    <p:sldId id="257" r:id="rId4"/>
    <p:sldId id="354" r:id="rId5"/>
    <p:sldId id="355" r:id="rId6"/>
    <p:sldId id="304" r:id="rId7"/>
    <p:sldId id="308" r:id="rId8"/>
    <p:sldId id="342" r:id="rId9"/>
    <p:sldId id="309" r:id="rId10"/>
    <p:sldId id="311" r:id="rId11"/>
    <p:sldId id="310" r:id="rId12"/>
    <p:sldId id="327" r:id="rId13"/>
    <p:sldId id="313" r:id="rId14"/>
    <p:sldId id="315" r:id="rId15"/>
    <p:sldId id="343" r:id="rId16"/>
    <p:sldId id="344" r:id="rId17"/>
    <p:sldId id="329" r:id="rId18"/>
    <p:sldId id="330" r:id="rId19"/>
    <p:sldId id="345" r:id="rId20"/>
    <p:sldId id="356" r:id="rId21"/>
    <p:sldId id="358" r:id="rId22"/>
    <p:sldId id="359" r:id="rId23"/>
    <p:sldId id="317" r:id="rId24"/>
    <p:sldId id="318" r:id="rId25"/>
    <p:sldId id="319" r:id="rId26"/>
    <p:sldId id="321" r:id="rId27"/>
    <p:sldId id="349" r:id="rId28"/>
    <p:sldId id="350" r:id="rId29"/>
    <p:sldId id="346" r:id="rId30"/>
    <p:sldId id="352" r:id="rId31"/>
    <p:sldId id="353" r:id="rId32"/>
    <p:sldId id="351" r:id="rId33"/>
    <p:sldId id="326" r:id="rId34"/>
    <p:sldId id="333" r:id="rId35"/>
    <p:sldId id="324" r:id="rId36"/>
    <p:sldId id="325" r:id="rId37"/>
    <p:sldId id="331" r:id="rId38"/>
    <p:sldId id="332" r:id="rId39"/>
    <p:sldId id="312" r:id="rId40"/>
    <p:sldId id="335" r:id="rId41"/>
    <p:sldId id="336" r:id="rId42"/>
    <p:sldId id="337" r:id="rId43"/>
    <p:sldId id="338" r:id="rId44"/>
    <p:sldId id="340" r:id="rId45"/>
    <p:sldId id="348" r:id="rId46"/>
    <p:sldId id="339" r:id="rId47"/>
    <p:sldId id="341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68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outlineViewPr>
    <p:cViewPr>
      <p:scale>
        <a:sx n="33" d="100"/>
        <a:sy n="33" d="100"/>
      </p:scale>
      <p:origin x="0" y="-11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D66F029-9D79-4DDC-B23E-2A419AA353D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F5F074-D972-42F9-A353-D9047379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8156A6-61D7-46F7-A636-803E0056D08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COSC160: Data Structures</a:t>
            </a:r>
            <a:br>
              <a:rPr lang="en-US" sz="3200" dirty="0" smtClean="0"/>
            </a:br>
            <a:r>
              <a:rPr lang="en-US" sz="3200" dirty="0" smtClean="0"/>
              <a:t>Heaps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Conceptually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Insert the key k in the leftmost available position at height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If heap order is not violated by k, then done.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Else, swap k with parent key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Repeat at step 2.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Implementation</a:t>
                </a:r>
              </a:p>
              <a:p>
                <a:pPr lvl="1"/>
                <a:r>
                  <a:rPr lang="en-US" dirty="0" smtClean="0"/>
                  <a:t>Inserting and swapping occurs in array. </a:t>
                </a:r>
              </a:p>
              <a:p>
                <a:pPr lvl="1"/>
                <a:r>
                  <a:rPr lang="en-US" dirty="0" smtClean="0"/>
                  <a:t>Must be able to determine parents index.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70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16979" b="4860"/>
          <a:stretch/>
        </p:blipFill>
        <p:spPr>
          <a:xfrm>
            <a:off x="6607736" y="514350"/>
            <a:ext cx="5584264" cy="634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Insertion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50" y="2009776"/>
                <a:ext cx="6305550" cy="2867024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Assumes array size sufficient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insert hole into next leftmost location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swaps hole up to maintain heap order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inserts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hole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𝑖𝑛𝑠𝑒𝑟𝑡𝐻𝑒𝑎𝑝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hole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+ 1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while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val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&lt;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[hole/2] 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swap keys/priorities down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[hole]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[hole/2]</a:t>
                </a:r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	hole := hole/2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𝑎𝑟𝑟𝑎𝑦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[hole] :=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val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  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inserts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stopped hole location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2009776"/>
                <a:ext cx="6305550" cy="2867024"/>
              </a:xfrm>
              <a:blipFill rotWithShape="0">
                <a:blip r:embed="rId3"/>
                <a:stretch>
                  <a:fillRect l="-290" t="-19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5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12813"/>
          <a:stretch/>
        </p:blipFill>
        <p:spPr>
          <a:xfrm>
            <a:off x="4466418" y="-79813"/>
            <a:ext cx="5482444" cy="486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424815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1" y="2466976"/>
            <a:ext cx="3619500" cy="27527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hole in leftmost position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Repeatedly swap up until insertion does not violate heap order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insert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9445" r="11042" b="38888"/>
          <a:stretch/>
        </p:blipFill>
        <p:spPr>
          <a:xfrm>
            <a:off x="7705724" y="4467463"/>
            <a:ext cx="4486276" cy="24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0998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min </a:t>
            </a:r>
          </a:p>
          <a:p>
            <a:pPr lvl="1"/>
            <a:r>
              <a:rPr lang="en-US" dirty="0" smtClean="0"/>
              <a:t>The min value (in a </a:t>
            </a:r>
            <a:r>
              <a:rPr lang="en-US" dirty="0" err="1" smtClean="0"/>
              <a:t>minHeap</a:t>
            </a:r>
            <a:r>
              <a:rPr lang="en-US" dirty="0" smtClean="0"/>
              <a:t>) is simply the root of the tree (if heap is </a:t>
            </a:r>
            <a:r>
              <a:rPr lang="en-US" dirty="0" err="1" smtClean="0"/>
              <a:t>inOrder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Remove Min</a:t>
            </a:r>
          </a:p>
          <a:p>
            <a:pPr lvl="1"/>
            <a:r>
              <a:rPr lang="en-US" dirty="0" smtClean="0"/>
              <a:t>The item to remove from the priority queue is the item with “highest” priority (always the root in a heap!)</a:t>
            </a:r>
          </a:p>
          <a:p>
            <a:pPr lvl="1"/>
            <a:r>
              <a:rPr lang="en-US" dirty="0" smtClean="0"/>
              <a:t>The “last” item is detached (for future insertion at hole) since the number of elements is decremented</a:t>
            </a:r>
          </a:p>
          <a:p>
            <a:pPr lvl="1"/>
            <a:r>
              <a:rPr lang="en-US" dirty="0" smtClean="0"/>
              <a:t>Result will be a tree with a hole for a root </a:t>
            </a:r>
          </a:p>
          <a:p>
            <a:pPr lvl="2"/>
            <a:r>
              <a:rPr lang="en-US" dirty="0" smtClean="0"/>
              <a:t>Fix: propagate hole down and insert the “last” item into the hole when possible</a:t>
            </a:r>
          </a:p>
          <a:p>
            <a:pPr lvl="2"/>
            <a:r>
              <a:rPr lang="en-US" dirty="0" smtClean="0"/>
              <a:t>“last” refers to order in a BF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4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Removal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3895725" cy="384265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root (always root if heap is </a:t>
            </a:r>
            <a:r>
              <a:rPr lang="en-US" dirty="0" err="1" smtClean="0"/>
              <a:t>inOrder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Detach “last” item from tree to insert  into new location</a:t>
            </a:r>
          </a:p>
          <a:p>
            <a:pPr marL="914400" lvl="1" indent="-514350"/>
            <a:r>
              <a:rPr lang="en-US" dirty="0"/>
              <a:t>Last in BF </a:t>
            </a:r>
            <a:r>
              <a:rPr lang="en-US" dirty="0" smtClean="0"/>
              <a:t>scan</a:t>
            </a:r>
          </a:p>
          <a:p>
            <a:pPr marL="914400" lvl="1" indent="-514350"/>
            <a:r>
              <a:rPr lang="en-US" dirty="0"/>
              <a:t>Right most item at max </a:t>
            </a:r>
            <a:r>
              <a:rPr lang="en-US" dirty="0" smtClean="0"/>
              <a:t>depth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Swap hole down until we can insert the “last” item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066800"/>
            <a:ext cx="772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Heap Removal </a:t>
            </a:r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1457324"/>
            <a:ext cx="7226300" cy="54197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57375"/>
            <a:ext cx="3895725" cy="384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root (always root if heap is </a:t>
            </a:r>
            <a:r>
              <a:rPr lang="en-US" dirty="0" err="1" smtClean="0"/>
              <a:t>inOrder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Detach “last” item from tree to insert  into new location</a:t>
            </a:r>
          </a:p>
          <a:p>
            <a:pPr marL="914400" lvl="1" indent="-514350"/>
            <a:r>
              <a:rPr lang="en-US" dirty="0" smtClean="0"/>
              <a:t>Last in BF scan</a:t>
            </a:r>
          </a:p>
          <a:p>
            <a:pPr marL="914400" lvl="1" indent="-514350"/>
            <a:r>
              <a:rPr lang="en-US" dirty="0" smtClean="0"/>
              <a:t>Right most item at max depth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Swap hole down until we can insert the “last” item</a:t>
            </a:r>
          </a:p>
        </p:txBody>
      </p:sp>
    </p:spTree>
    <p:extLst>
      <p:ext uri="{BB962C8B-B14F-4D97-AF65-F5344CB8AC3E}">
        <p14:creationId xmlns:p14="http://schemas.microsoft.com/office/powerpoint/2010/main" val="188980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Removal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0639425" cy="4981574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Removes item with highest priority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detaches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lastItem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Swaps hole down and reinserts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lastItem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heap is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inOrder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𝑅𝑒𝑚𝑜𝑣𝑒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returnVal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[1] 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temp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– 1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hole := 1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while hole &lt;=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while there exists a child , traverse down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child := hole * 2  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check left 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if child !=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AND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[child+1] &lt;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[child] 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swap down to lesser of two children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	child := child + 1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if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[child] &lt; temp  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not ready to insert … continue swapping down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[hole]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[child]</a:t>
                </a:r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	else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	break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ready  to insert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[hole]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toInsert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return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returnVal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0639425" cy="4981574"/>
              </a:xfrm>
              <a:blipFill rotWithShape="0">
                <a:blip r:embed="rId2"/>
                <a:stretch>
                  <a:fillRect l="-172" t="-10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44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RE-write removal using helper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450" y="1381125"/>
                <a:ext cx="10972800" cy="2828923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𝑠𝑤𝑎𝑝𝐷𝑜𝑤𝑛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h𝑒𝑎𝑝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h𝑜𝑙𝑒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temp :=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[hole]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assumes last item was copied to hole location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while </a:t>
                </a:r>
                <a:r>
                  <a:rPr lang="en-US" i="1" dirty="0">
                    <a:latin typeface="Cambria Math" panose="02040503050406030204" pitchFamily="18" charset="0"/>
                  </a:rPr>
                  <a:t>hole &lt;=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while there exists a child , traverse down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child := hole * 2  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check left child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if child !=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>
                    <a:latin typeface="Cambria Math" panose="02040503050406030204" pitchFamily="18" charset="0"/>
                  </a:rPr>
                  <a:t>  AND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[child+1] &lt;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[child] 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swap down to lesser of two children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child := child + 1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if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[child] &lt; temp  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not ready to insert … continue swapping down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[hole] :=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	hole := child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else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break </a:t>
                </a: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ready  to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insert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hole := child  </a:t>
                </a:r>
                <a:r>
                  <a:rPr lang="en-US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// update and continue traversal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[hole] :=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temp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381125"/>
                <a:ext cx="10972800" cy="2828923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52450" y="4400549"/>
                <a:ext cx="8391525" cy="225742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Removes item with highest priority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detaches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lastItem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Swaps hole down and reinserts </a:t>
                </a:r>
                <a:r>
                  <a:rPr lang="en-US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lastItem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heap is </a:t>
                </a:r>
                <a:r>
                  <a:rPr lang="en-US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inOrder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𝑅𝑒𝑚𝑜𝑣𝑒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h𝑒𝑎𝑝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>
                    <a:latin typeface="Cambria Math" panose="02040503050406030204" pitchFamily="18" charset="0"/>
                  </a:rPr>
                  <a:t>returnVal</a:t>
                </a:r>
                <a:r>
                  <a:rPr lang="en-US" i="1" dirty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[1]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[1]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:=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]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copy last item to hold location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:=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>
                    <a:latin typeface="Cambria Math" panose="02040503050406030204" pitchFamily="18" charset="0"/>
                  </a:rPr>
                  <a:t> –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1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swapDown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(heap , 1)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return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returnVal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4400549"/>
                <a:ext cx="8391525" cy="2257425"/>
              </a:xfrm>
              <a:prstGeom prst="rect">
                <a:avLst/>
              </a:prstGeom>
              <a:blipFill rotWithShape="0">
                <a:blip r:embed="rId3"/>
                <a:stretch>
                  <a:fillRect l="-73" t="-161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1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Insert and 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Insert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Add hole to next leftmost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up hole until insertion does not violate heap order</a:t>
            </a:r>
          </a:p>
          <a:p>
            <a:pPr lvl="1"/>
            <a:r>
              <a:rPr lang="en-US" dirty="0" smtClean="0"/>
              <a:t>Worst case: O(log n)</a:t>
            </a:r>
          </a:p>
          <a:p>
            <a:pPr lvl="1"/>
            <a:endParaRPr lang="en-US" dirty="0"/>
          </a:p>
          <a:p>
            <a:r>
              <a:rPr lang="en-US" dirty="0" smtClean="0"/>
              <a:t>Remove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Replace root with hole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Detach rightmost item at max depth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hole down until insertion of detached item does not violate heap order</a:t>
            </a:r>
          </a:p>
          <a:p>
            <a:pPr lvl="1"/>
            <a:r>
              <a:rPr lang="en-US" dirty="0" smtClean="0"/>
              <a:t>Worst case: O(log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we have sacrificed “order” for “balance”</a:t>
            </a:r>
          </a:p>
          <a:p>
            <a:endParaRPr lang="en-US" dirty="0"/>
          </a:p>
          <a:p>
            <a:r>
              <a:rPr lang="en-US" dirty="0" smtClean="0"/>
              <a:t>When can we make use of a heap?</a:t>
            </a:r>
          </a:p>
          <a:p>
            <a:endParaRPr lang="en-US" dirty="0"/>
          </a:p>
          <a:p>
            <a:r>
              <a:rPr lang="en-US" dirty="0" smtClean="0"/>
              <a:t>Only partial order matters</a:t>
            </a:r>
          </a:p>
          <a:p>
            <a:pPr lvl="1"/>
            <a:r>
              <a:rPr lang="en-US" dirty="0" smtClean="0"/>
              <a:t>Min or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2433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Priority Queue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Heaps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Binary Heaps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Skew Heaps</a:t>
            </a:r>
          </a:p>
          <a:p>
            <a:pPr marL="400050" lvl="1" indent="0">
              <a:buNone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FIFO and LIFO</a:t>
            </a:r>
          </a:p>
          <a:p>
            <a:pPr lvl="1"/>
            <a:r>
              <a:rPr lang="en-US" dirty="0" smtClean="0"/>
              <a:t>Removal from queue is based on order of entry</a:t>
            </a:r>
          </a:p>
          <a:p>
            <a:pPr lvl="1"/>
            <a:r>
              <a:rPr lang="en-US" dirty="0" smtClean="0"/>
              <a:t>As a result, access can be restricted to head </a:t>
            </a:r>
            <a:r>
              <a:rPr lang="en-US" dirty="0"/>
              <a:t>or tail (base or top) only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Priority Queue</a:t>
            </a:r>
          </a:p>
          <a:p>
            <a:pPr lvl="1"/>
            <a:r>
              <a:rPr lang="en-US" dirty="0" smtClean="0"/>
              <a:t>Removal is based on priority ranking</a:t>
            </a:r>
          </a:p>
          <a:p>
            <a:pPr lvl="1"/>
            <a:r>
              <a:rPr lang="en-US" dirty="0" smtClean="0"/>
              <a:t>Tracking priority rankings is necessary to determine removal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8689" r="12286" b="37678"/>
          <a:stretch/>
        </p:blipFill>
        <p:spPr>
          <a:xfrm>
            <a:off x="8467725" y="823998"/>
            <a:ext cx="3022420" cy="15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Using a list implementation</a:t>
            </a:r>
          </a:p>
          <a:p>
            <a:pPr lvl="1"/>
            <a:r>
              <a:rPr lang="en-US" dirty="0" smtClean="0"/>
              <a:t>Array or linked list</a:t>
            </a:r>
          </a:p>
          <a:p>
            <a:pPr lvl="1"/>
            <a:r>
              <a:rPr lang="en-US" dirty="0" smtClean="0"/>
              <a:t>Option 1 unordered:</a:t>
            </a:r>
          </a:p>
          <a:p>
            <a:pPr lvl="2"/>
            <a:r>
              <a:rPr lang="en-US" dirty="0" smtClean="0"/>
              <a:t>Insert: O(1)</a:t>
            </a:r>
          </a:p>
          <a:p>
            <a:pPr lvl="2"/>
            <a:r>
              <a:rPr lang="en-US" dirty="0" smtClean="0"/>
              <a:t>Remove: O(n)</a:t>
            </a:r>
          </a:p>
          <a:p>
            <a:pPr lvl="1"/>
            <a:r>
              <a:rPr lang="en-US" dirty="0" smtClean="0"/>
              <a:t>Option 2 ordered:</a:t>
            </a:r>
          </a:p>
          <a:p>
            <a:pPr lvl="2"/>
            <a:r>
              <a:rPr lang="en-US" dirty="0" smtClean="0"/>
              <a:t>Insert: O(n)</a:t>
            </a:r>
          </a:p>
          <a:p>
            <a:pPr lvl="2"/>
            <a:r>
              <a:rPr lang="en-US" dirty="0" smtClean="0"/>
              <a:t>Remove: O(1)</a:t>
            </a:r>
          </a:p>
          <a:p>
            <a:pPr lvl="2"/>
            <a:endParaRPr lang="en-US" dirty="0"/>
          </a:p>
          <a:p>
            <a:r>
              <a:rPr lang="en-US" dirty="0" smtClean="0"/>
              <a:t>Using a BST</a:t>
            </a:r>
          </a:p>
          <a:p>
            <a:pPr lvl="1"/>
            <a:r>
              <a:rPr lang="en-US" dirty="0" smtClean="0"/>
              <a:t>Insert, remove, search: Average case, O(log n)</a:t>
            </a:r>
          </a:p>
          <a:p>
            <a:pPr lvl="1"/>
            <a:r>
              <a:rPr lang="en-US" dirty="0" smtClean="0"/>
              <a:t>AVL: worst case O(log n</a:t>
            </a:r>
            <a:r>
              <a:rPr lang="en-US" dirty="0" smtClean="0"/>
              <a:t>) ** (later!)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7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“Lazy” </a:t>
            </a:r>
            <a:r>
              <a:rPr lang="en-US" dirty="0" smtClean="0"/>
              <a:t>Insertion: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O(log n) insertion time is not bad.</a:t>
            </a:r>
          </a:p>
          <a:p>
            <a:endParaRPr lang="en-US" dirty="0"/>
          </a:p>
          <a:p>
            <a:r>
              <a:rPr lang="en-US" dirty="0" smtClean="0"/>
              <a:t>Can we do better … ? Sometimes.</a:t>
            </a:r>
            <a:endParaRPr lang="en-US" dirty="0"/>
          </a:p>
          <a:p>
            <a:pPr lvl="1"/>
            <a:r>
              <a:rPr lang="en-US" dirty="0" smtClean="0"/>
              <a:t>Lazy insertion.</a:t>
            </a:r>
          </a:p>
          <a:p>
            <a:pPr lvl="2"/>
            <a:r>
              <a:rPr lang="en-US" dirty="0" smtClean="0"/>
              <a:t>Simply place the item in the heap, without consideration for heap order.</a:t>
            </a:r>
          </a:p>
          <a:p>
            <a:pPr lvl="2"/>
            <a:r>
              <a:rPr lang="en-US" dirty="0" smtClean="0"/>
              <a:t>Time: O(1)</a:t>
            </a:r>
          </a:p>
          <a:p>
            <a:pPr lvl="2"/>
            <a:r>
              <a:rPr lang="en-US" dirty="0" smtClean="0"/>
              <a:t>Why? … If we plan to perform many insertions, before attempting any removals, then why waste time maintaining hash order. Instead delay ordering until the next removal.</a:t>
            </a:r>
          </a:p>
          <a:p>
            <a:pPr lvl="2"/>
            <a:r>
              <a:rPr lang="en-US" dirty="0" smtClean="0"/>
              <a:t>Before a removal must “</a:t>
            </a:r>
            <a:r>
              <a:rPr lang="en-US" dirty="0" err="1" smtClean="0"/>
              <a:t>fixHeap</a:t>
            </a:r>
            <a:r>
              <a:rPr lang="en-US" dirty="0" smtClean="0"/>
              <a:t>” aka “</a:t>
            </a:r>
            <a:r>
              <a:rPr lang="en-US" dirty="0" err="1" smtClean="0"/>
              <a:t>heapify</a:t>
            </a:r>
            <a:r>
              <a:rPr lang="en-US" dirty="0" smtClean="0"/>
              <a:t>” </a:t>
            </a:r>
            <a:r>
              <a:rPr lang="en-US" dirty="0" smtClean="0"/>
              <a:t>– update heap such that heap order is maintained.</a:t>
            </a:r>
          </a:p>
        </p:txBody>
      </p:sp>
    </p:spTree>
    <p:extLst>
      <p:ext uri="{BB962C8B-B14F-4D97-AF65-F5344CB8AC3E}">
        <p14:creationId xmlns:p14="http://schemas.microsoft.com/office/powerpoint/2010/main" val="324444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"/>
          <a:stretch/>
        </p:blipFill>
        <p:spPr>
          <a:xfrm>
            <a:off x="229397" y="990023"/>
            <a:ext cx="7310521" cy="5867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Lazy insert or “</a:t>
            </a:r>
            <a:r>
              <a:rPr lang="en-US" dirty="0" err="1" smtClean="0"/>
              <a:t>tossIn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2301" y="3448051"/>
                <a:ext cx="4610099" cy="1676399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insert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vals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into next leftmost location, no check for heap order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𝑡𝑜𝑠𝑠𝐼𝑛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+ 1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𝑎𝑟𝑟𝑎𝑦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currentSize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] :=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val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if(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val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&lt;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/2])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heap.inOrder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false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 flag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2301" y="3448051"/>
                <a:ext cx="4610099" cy="1676399"/>
              </a:xfrm>
              <a:blipFill rotWithShape="0">
                <a:blip r:embed="rId3"/>
                <a:stretch>
                  <a:fillRect l="-132" t="-216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29903" y="1647484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Lazy Insert: 12, 33,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099" y="265158"/>
            <a:ext cx="8724901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Binary Heap Example: </a:t>
            </a:r>
            <a:r>
              <a:rPr lang="en-US" dirty="0" err="1" smtClean="0"/>
              <a:t>fixHeap</a:t>
            </a:r>
            <a:r>
              <a:rPr lang="en-US" dirty="0" smtClean="0"/>
              <a:t> aka </a:t>
            </a:r>
            <a:r>
              <a:rPr lang="en-US" dirty="0" err="1" smtClean="0"/>
              <a:t>heapify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143750" y="1752599"/>
                <a:ext cx="4667250" cy="2638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for use with lazy insert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repeatedly check with swap down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𝑓𝑖𝑥𝐻𝑒𝑎𝑝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/ 2</a:t>
                </a:r>
              </a:p>
              <a:p>
                <a:pPr marL="0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w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hile 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&gt; 0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swapDown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(heap ,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- 1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 err="1">
                    <a:latin typeface="Cambria Math" panose="02040503050406030204" pitchFamily="18" charset="0"/>
                  </a:rPr>
                  <a:t>h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eap.inOrder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= true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0" y="1752599"/>
                <a:ext cx="4667250" cy="2638425"/>
              </a:xfrm>
              <a:prstGeom prst="rect">
                <a:avLst/>
              </a:prstGeom>
              <a:blipFill rotWithShape="0">
                <a:blip r:embed="rId3"/>
                <a:stretch>
                  <a:fillRect l="-1436" t="-3233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1171575"/>
            <a:ext cx="6724650" cy="4876800"/>
            <a:chOff x="152400" y="1600200"/>
            <a:chExt cx="6724650" cy="487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9" t="29201"/>
            <a:stretch/>
          </p:blipFill>
          <p:spPr>
            <a:xfrm>
              <a:off x="333375" y="2152650"/>
              <a:ext cx="6543675" cy="43243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2400" y="1600200"/>
              <a:ext cx="1847850" cy="1114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18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94"/>
            <a:ext cx="8181473" cy="61361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7099" y="265158"/>
            <a:ext cx="8724901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Binary Heap Example: </a:t>
            </a:r>
            <a:r>
              <a:rPr lang="en-US" dirty="0" err="1" smtClean="0"/>
              <a:t>fixHeap</a:t>
            </a:r>
            <a:r>
              <a:rPr lang="en-US" dirty="0" smtClean="0"/>
              <a:t> aka </a:t>
            </a:r>
            <a:r>
              <a:rPr lang="en-US" dirty="0" err="1" smtClean="0"/>
              <a:t>heapify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7143750" y="2600325"/>
                <a:ext cx="4667250" cy="179069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for use with lazy insert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repeatedly check with swap down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𝑓𝑖𝑥𝐻𝑒𝑎𝑝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heap.currentSize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/ 2</a:t>
                </a:r>
              </a:p>
              <a:p>
                <a:pPr marL="0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w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hile 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&gt; 0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swapDown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(heap ,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- 1</a:t>
                </a:r>
              </a:p>
              <a:p>
                <a:pPr marL="400050" lvl="1" indent="0">
                  <a:buFont typeface="Arial"/>
                  <a:buNone/>
                </a:pPr>
                <a:r>
                  <a:rPr lang="en-US" i="1" dirty="0" err="1">
                    <a:latin typeface="Cambria Math" panose="02040503050406030204" pitchFamily="18" charset="0"/>
                  </a:rPr>
                  <a:t>h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eap.inOrder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= true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0" y="2600325"/>
                <a:ext cx="4667250" cy="1790699"/>
              </a:xfrm>
              <a:prstGeom prst="rect">
                <a:avLst/>
              </a:prstGeom>
              <a:blipFill rotWithShape="0">
                <a:blip r:embed="rId3"/>
                <a:stretch>
                  <a:fillRect l="-130" t="-203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8125" y="5619750"/>
            <a:ext cx="2552700" cy="108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at home: create a worst case unordered heap. How many swaps are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3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442" y="351615"/>
            <a:ext cx="6079958" cy="657459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Heap Example: </a:t>
            </a:r>
            <a:r>
              <a:rPr lang="en-US" dirty="0" err="1"/>
              <a:t>fixHeap</a:t>
            </a:r>
            <a:r>
              <a:rPr lang="en-US" dirty="0"/>
              <a:t> aka </a:t>
            </a:r>
            <a:r>
              <a:rPr lang="en-US" dirty="0" err="1"/>
              <a:t>heapify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9817" y="3411380"/>
            <a:ext cx="212715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Another heap order violation. Swap down is applied.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619875" y="3873045"/>
            <a:ext cx="2289942" cy="1537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6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5"/>
            <a:ext cx="8206153" cy="615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48" y="351615"/>
            <a:ext cx="7249551" cy="657459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Heap Example: </a:t>
            </a:r>
            <a:r>
              <a:rPr lang="en-US" dirty="0" err="1"/>
              <a:t>fixHeap</a:t>
            </a:r>
            <a:r>
              <a:rPr lang="en-US" dirty="0"/>
              <a:t> aka </a:t>
            </a:r>
            <a:r>
              <a:rPr lang="en-US" dirty="0" err="1"/>
              <a:t>heapify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714" y="1590676"/>
            <a:ext cx="3519735" cy="40998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Observations:  The initial swap of 12 and 35 is progress, however, there is a violation still with 35 and 33. The swap down method will repeatedly swap down, thus assuring heap property order.</a:t>
            </a:r>
          </a:p>
          <a:p>
            <a:endParaRPr lang="en-US" dirty="0"/>
          </a:p>
          <a:p>
            <a:r>
              <a:rPr lang="en-US" dirty="0" smtClean="0"/>
              <a:t>Result: Swap down in the worst case will result in O(log n); swapping down the height of the tree.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5270" y="1360844"/>
            <a:ext cx="23115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Swap Down may need to perform repeated swaps to ensure heap order is preserved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124222" y="1961009"/>
            <a:ext cx="2931048" cy="458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1733550" y="1905890"/>
            <a:ext cx="3321720" cy="55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38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tossIn</a:t>
            </a:r>
            <a:r>
              <a:rPr lang="en-US" dirty="0" smtClean="0"/>
              <a:t> and </a:t>
            </a:r>
            <a:r>
              <a:rPr lang="en-US" dirty="0" err="1" smtClean="0"/>
              <a:t>fixHeap</a:t>
            </a:r>
            <a:r>
              <a:rPr lang="en-US" dirty="0" smtClean="0"/>
              <a:t> (</a:t>
            </a:r>
            <a:r>
              <a:rPr lang="en-US" dirty="0" err="1" smtClean="0"/>
              <a:t>heapify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tossIn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cases time (assuming size is sufficient): O(1)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fixHeap</a:t>
            </a:r>
            <a:endParaRPr lang="en-US" dirty="0" smtClean="0"/>
          </a:p>
          <a:p>
            <a:pPr lvl="1"/>
            <a:r>
              <a:rPr lang="en-US" dirty="0" smtClean="0"/>
              <a:t>Fix heap performs a reverse BFS O(n) and potentially swaps down at each step of the traversal O(log n), for a total </a:t>
            </a:r>
            <a:r>
              <a:rPr lang="en-US" dirty="0" err="1" smtClean="0"/>
              <a:t>upperbound</a:t>
            </a:r>
            <a:r>
              <a:rPr lang="en-US" dirty="0" smtClean="0"/>
              <a:t> of O(n log n)</a:t>
            </a:r>
          </a:p>
          <a:p>
            <a:pPr lvl="2"/>
            <a:r>
              <a:rPr lang="en-US" dirty="0" smtClean="0"/>
              <a:t>Swap down has a worst case of O(log n), BUT is this worst case possible in every iteration of our reverse  BFS in </a:t>
            </a:r>
            <a:r>
              <a:rPr lang="en-US" dirty="0" err="1" smtClean="0"/>
              <a:t>fixHeap</a:t>
            </a:r>
            <a:r>
              <a:rPr lang="en-US" dirty="0" smtClean="0"/>
              <a:t> </a:t>
            </a:r>
            <a:r>
              <a:rPr lang="en-US" sz="2600" b="1" dirty="0" smtClean="0"/>
              <a:t>– NO. </a:t>
            </a:r>
          </a:p>
          <a:p>
            <a:pPr lvl="2"/>
            <a:r>
              <a:rPr lang="en-US" dirty="0" smtClean="0"/>
              <a:t>In fact we can limit the total number of swaps performed by swap down when used in conjunction with this reverse BFS.</a:t>
            </a:r>
          </a:p>
          <a:p>
            <a:pPr lvl="2"/>
            <a:r>
              <a:rPr lang="en-US" b="1" dirty="0" smtClean="0"/>
              <a:t>The Result: O(n)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Bounding </a:t>
            </a:r>
            <a:r>
              <a:rPr lang="en-US" dirty="0" err="1" smtClean="0"/>
              <a:t>fixHeap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6404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can we more tightly bound </a:t>
            </a:r>
            <a:r>
              <a:rPr lang="en-US" dirty="0" err="1" smtClean="0"/>
              <a:t>fixHeap</a:t>
            </a:r>
            <a:r>
              <a:rPr lang="en-US" dirty="0"/>
              <a:t> </a:t>
            </a:r>
            <a:r>
              <a:rPr lang="en-US" dirty="0" smtClean="0"/>
              <a:t>by O(n) ?</a:t>
            </a:r>
          </a:p>
          <a:p>
            <a:endParaRPr lang="en-US" dirty="0"/>
          </a:p>
          <a:p>
            <a:r>
              <a:rPr lang="en-US" dirty="0" smtClean="0"/>
              <a:t>Proof idea: </a:t>
            </a:r>
          </a:p>
          <a:p>
            <a:pPr lvl="1"/>
            <a:r>
              <a:rPr lang="en-US" dirty="0" smtClean="0"/>
              <a:t>Observe: Each node can be swapped down, at maximum the distance to its furthest leaf node (the height of that specific node)</a:t>
            </a:r>
          </a:p>
          <a:p>
            <a:pPr lvl="1"/>
            <a:r>
              <a:rPr lang="en-US" dirty="0" smtClean="0"/>
              <a:t>Thus we need only compute the sum of the heights of all nodes to compute an upper bound (teaser alert! Its O(n)).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6725" y="4114800"/>
            <a:ext cx="4472353" cy="2602365"/>
            <a:chOff x="1123950" y="3524250"/>
            <a:chExt cx="4472353" cy="26023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93" t="59762"/>
            <a:stretch/>
          </p:blipFill>
          <p:spPr>
            <a:xfrm>
              <a:off x="1238250" y="3650115"/>
              <a:ext cx="4358053" cy="2476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23950" y="3524250"/>
              <a:ext cx="762000" cy="619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4338536" y="5194570"/>
            <a:ext cx="1764152" cy="122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2688" y="4578281"/>
            <a:ext cx="238955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maximum number of swaps 25 could potentially have is 2 (the distance to 89), this is its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7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trees lack a depth constraint. As a result the worst case insertion, removal and retrieval times are O(n).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r="31042" b="24196"/>
          <a:stretch/>
        </p:blipFill>
        <p:spPr>
          <a:xfrm>
            <a:off x="2141142" y="2825275"/>
            <a:ext cx="6152625" cy="4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idea: </a:t>
            </a:r>
            <a:r>
              <a:rPr lang="en-US" dirty="0" err="1" smtClean="0"/>
              <a:t>fixHeap</a:t>
            </a:r>
            <a:r>
              <a:rPr lang="en-US" dirty="0" smtClean="0"/>
              <a:t> is O(n)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Show the sum of the heights of all nodes in a BST is linear.</a:t>
                </a:r>
              </a:p>
              <a:p>
                <a:pPr lvl="1"/>
                <a:r>
                  <a:rPr lang="en-US" dirty="0" smtClean="0"/>
                  <a:t>1 node (the root node), will have the maximum height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, its children (2 nodes) will have heights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- 1, continuing on in this fashion we have the following sum of heights: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Sum of heights =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 smtClean="0"/>
                  <a:t>…+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…+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1" t="-253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92176" y="4521714"/>
            <a:ext cx="909814" cy="781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0"/>
            <a:endCxn id="4" idx="2"/>
          </p:cNvCxnSpPr>
          <p:nvPr/>
        </p:nvCxnSpPr>
        <p:spPr>
          <a:xfrm flipH="1" flipV="1">
            <a:off x="1547083" y="5302764"/>
            <a:ext cx="2363208" cy="491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3054" y="5794040"/>
            <a:ext cx="215447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Note that when h approaches </a:t>
            </a:r>
            <a:r>
              <a:rPr lang="en-US" sz="1400" dirty="0" err="1" smtClean="0"/>
              <a:t>inf</a:t>
            </a:r>
            <a:r>
              <a:rPr lang="en-US" sz="1400" dirty="0" smtClean="0"/>
              <a:t>, this sum converges to 2, thus we can </a:t>
            </a:r>
            <a:r>
              <a:rPr lang="en-US" sz="1400" dirty="0" err="1" smtClean="0"/>
              <a:t>upperbound</a:t>
            </a:r>
            <a:r>
              <a:rPr lang="en-US" sz="1400" dirty="0" smtClean="0"/>
              <a:t> it.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8436061" y="4230356"/>
            <a:ext cx="3684958" cy="2517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 note: this proof shows that we can upper bound the number of total swaps linearly! In fact we can more strictly bound this expression:</a:t>
            </a:r>
          </a:p>
          <a:p>
            <a:pPr algn="ctr"/>
            <a:r>
              <a:rPr lang="en-US" dirty="0" smtClean="0"/>
              <a:t>Sum of heights = n – h.</a:t>
            </a:r>
          </a:p>
          <a:p>
            <a:pPr algn="ctr"/>
            <a:r>
              <a:rPr lang="en-US" dirty="0" smtClean="0"/>
              <a:t>Try a proof by induction.</a:t>
            </a:r>
          </a:p>
          <a:p>
            <a:pPr algn="ctr"/>
            <a:r>
              <a:rPr lang="en-US" dirty="0"/>
              <a:t>See our example on previous </a:t>
            </a:r>
            <a:r>
              <a:rPr lang="en-US" dirty="0" smtClean="0"/>
              <a:t>slide:</a:t>
            </a:r>
          </a:p>
          <a:p>
            <a:pPr algn="ctr"/>
            <a:r>
              <a:rPr lang="en-US" i="1" dirty="0" smtClean="0"/>
              <a:t>Sum of heights = 9</a:t>
            </a:r>
          </a:p>
          <a:p>
            <a:pPr algn="ctr"/>
            <a:r>
              <a:rPr lang="en-US" i="1" dirty="0" smtClean="0"/>
              <a:t>n – h =  12 - 3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411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Repeated inserts vs. toss and </a:t>
            </a:r>
            <a:r>
              <a:rPr lang="en-US" dirty="0" err="1" smtClean="0"/>
              <a:t>heapify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more efficient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Assume we start with an empty heap and perform n inserts.</a:t>
            </a:r>
            <a:endParaRPr lang="en-US" dirty="0"/>
          </a:p>
          <a:p>
            <a:pPr lvl="1"/>
            <a:r>
              <a:rPr lang="en-US" dirty="0" err="1"/>
              <a:t>tossIn</a:t>
            </a:r>
            <a:r>
              <a:rPr lang="en-US" dirty="0"/>
              <a:t> and </a:t>
            </a:r>
            <a:r>
              <a:rPr lang="en-US" dirty="0" err="1" smtClean="0"/>
              <a:t>fixHeap</a:t>
            </a:r>
            <a:endParaRPr lang="en-US" dirty="0" smtClean="0"/>
          </a:p>
          <a:p>
            <a:pPr lvl="2"/>
            <a:r>
              <a:rPr lang="en-US" dirty="0" smtClean="0"/>
              <a:t>O(n) + O(n) = O(n)</a:t>
            </a:r>
            <a:endParaRPr lang="en-US" dirty="0"/>
          </a:p>
          <a:p>
            <a:pPr lvl="1"/>
            <a:r>
              <a:rPr lang="en-US" dirty="0" smtClean="0"/>
              <a:t>Repeated Inserts</a:t>
            </a:r>
          </a:p>
          <a:p>
            <a:pPr lvl="2"/>
            <a:r>
              <a:rPr lang="en-US" dirty="0" smtClean="0"/>
              <a:t>O(n log 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4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Queues (with changing priorities)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implementation permits efficient implementation </a:t>
            </a:r>
          </a:p>
          <a:p>
            <a:pPr lvl="1"/>
            <a:r>
              <a:rPr lang="en-US" dirty="0" smtClean="0"/>
              <a:t>Previous implementation priorities were fixed</a:t>
            </a:r>
          </a:p>
          <a:p>
            <a:pPr lvl="1"/>
            <a:endParaRPr lang="en-US" dirty="0"/>
          </a:p>
          <a:p>
            <a:r>
              <a:rPr lang="en-US" dirty="0" smtClean="0"/>
              <a:t>Permitting priority updates</a:t>
            </a:r>
          </a:p>
          <a:p>
            <a:pPr lvl="1"/>
            <a:r>
              <a:rPr lang="en-US" dirty="0" smtClean="0"/>
              <a:t>Concerns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Identifying item to be updated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Updating item and updating heap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8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updatePriority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Updating a nodes priority</a:t>
            </a:r>
          </a:p>
          <a:p>
            <a:pPr lvl="1"/>
            <a:r>
              <a:rPr lang="en-US" dirty="0" smtClean="0"/>
              <a:t>Assume location of priority to be updated is known.</a:t>
            </a:r>
          </a:p>
          <a:p>
            <a:pPr lvl="1"/>
            <a:r>
              <a:rPr lang="en-US" dirty="0" smtClean="0"/>
              <a:t>**If location is not assumed, must search heap before update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09850" y="3543301"/>
                <a:ext cx="5362575" cy="201929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updates priority value at node index with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newVal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𝑢𝑝𝑑𝑎𝑡𝑒𝑃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h𝑒𝑎𝑝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𝑛𝑒𝑤𝑉𝑎𝑙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if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[index] &lt;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newVal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lowering priority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[index]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newVal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swapDown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(heap, index)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else 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increasing priority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i="1" dirty="0" err="1">
                    <a:latin typeface="Cambria Math" panose="02040503050406030204" pitchFamily="18" charset="0"/>
                  </a:rPr>
                  <a:t>heap.array</a:t>
                </a:r>
                <a:r>
                  <a:rPr lang="en-US" i="1" dirty="0">
                    <a:latin typeface="Cambria Math" panose="02040503050406030204" pitchFamily="18" charset="0"/>
                  </a:rPr>
                  <a:t>[index] := </a:t>
                </a:r>
                <a:r>
                  <a:rPr lang="en-US" i="1" dirty="0" err="1">
                    <a:latin typeface="Cambria Math" panose="02040503050406030204" pitchFamily="18" charset="0"/>
                  </a:rPr>
                  <a:t>newVal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swapUp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(heap</a:t>
                </a:r>
                <a:r>
                  <a:rPr lang="en-US" i="1" dirty="0">
                    <a:latin typeface="Cambria Math" panose="02040503050406030204" pitchFamily="18" charset="0"/>
                  </a:rPr>
                  <a:t>, index)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543301"/>
                <a:ext cx="5362575" cy="2019299"/>
              </a:xfrm>
              <a:prstGeom prst="rect">
                <a:avLst/>
              </a:prstGeom>
              <a:blipFill rotWithShape="0">
                <a:blip r:embed="rId2"/>
                <a:stretch>
                  <a:fillRect l="-340" t="-23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35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Note: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</a:p>
          <a:p>
            <a:endParaRPr lang="en-US" dirty="0"/>
          </a:p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Data structures are used to store data</a:t>
            </a:r>
          </a:p>
          <a:p>
            <a:pPr lvl="1"/>
            <a:r>
              <a:rPr lang="en-US" dirty="0" smtClean="0"/>
              <a:t>Data structures are also used to help facilitate computational tasks efficiently</a:t>
            </a:r>
          </a:p>
          <a:p>
            <a:pPr lvl="1"/>
            <a:r>
              <a:rPr lang="en-US" dirty="0" smtClean="0"/>
              <a:t>Heaps are useful for sorting </a:t>
            </a:r>
          </a:p>
          <a:p>
            <a:pPr lvl="2"/>
            <a:r>
              <a:rPr lang="en-US" dirty="0" smtClean="0"/>
              <a:t>Takes advantage of efficiency of </a:t>
            </a:r>
            <a:r>
              <a:rPr lang="en-US" dirty="0" err="1" smtClean="0"/>
              <a:t>fixHeap</a:t>
            </a:r>
            <a:r>
              <a:rPr lang="en-US" dirty="0" smtClean="0"/>
              <a:t> (aka </a:t>
            </a:r>
            <a:r>
              <a:rPr lang="en-US" dirty="0" err="1" smtClean="0"/>
              <a:t>heapify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First weakly orders elements, then removes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90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n orderable items</a:t>
            </a:r>
          </a:p>
          <a:p>
            <a:r>
              <a:rPr lang="en-US" dirty="0" smtClean="0"/>
              <a:t>Heap sort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Build heap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 smtClean="0"/>
              <a:t>tossIn</a:t>
            </a:r>
            <a:r>
              <a:rPr lang="en-US" dirty="0" smtClean="0"/>
              <a:t> all n items  ,  O(n)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 smtClean="0"/>
              <a:t>fixHeap</a:t>
            </a:r>
            <a:r>
              <a:rPr lang="en-US" dirty="0" smtClean="0"/>
              <a:t> ,  O(n)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Iteratively disassemble </a:t>
            </a:r>
            <a:r>
              <a:rPr lang="en-US" dirty="0"/>
              <a:t>h</a:t>
            </a:r>
            <a:r>
              <a:rPr lang="en-US" dirty="0" smtClean="0"/>
              <a:t>eap and build ordered list </a:t>
            </a:r>
          </a:p>
          <a:p>
            <a:pPr marL="1314450" lvl="2" indent="-457200"/>
            <a:r>
              <a:rPr lang="en-US" dirty="0" smtClean="0"/>
              <a:t>Repeatedly Remove O(n log n)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dirty="0" smtClean="0"/>
              <a:t>remove root (min thus far) and add to tail of growing list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dirty="0" err="1" smtClean="0"/>
              <a:t>swapDown</a:t>
            </a:r>
            <a:r>
              <a:rPr lang="en-US" dirty="0" smtClean="0"/>
              <a:t>(heap,1)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982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some 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877994" cy="40998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Worst Case: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Best Case: O(n)</a:t>
            </a:r>
          </a:p>
          <a:p>
            <a:pPr lvl="1"/>
            <a:r>
              <a:rPr lang="en-US" dirty="0" smtClean="0"/>
              <a:t>Space:</a:t>
            </a:r>
          </a:p>
          <a:p>
            <a:pPr lvl="2"/>
            <a:r>
              <a:rPr lang="en-US" dirty="0" smtClean="0"/>
              <a:t>In-place: YES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Heap Sort</a:t>
            </a:r>
          </a:p>
          <a:p>
            <a:pPr lvl="1"/>
            <a:r>
              <a:rPr lang="en-US" dirty="0"/>
              <a:t>Time</a:t>
            </a:r>
          </a:p>
          <a:p>
            <a:pPr lvl="2"/>
            <a:r>
              <a:rPr lang="en-US" dirty="0"/>
              <a:t>Worst Case</a:t>
            </a:r>
            <a:r>
              <a:rPr lang="en-US" dirty="0" smtClean="0"/>
              <a:t>: ?</a:t>
            </a:r>
            <a:endParaRPr lang="en-US" dirty="0"/>
          </a:p>
          <a:p>
            <a:pPr lvl="2"/>
            <a:r>
              <a:rPr lang="en-US" dirty="0"/>
              <a:t>Best Case</a:t>
            </a:r>
            <a:r>
              <a:rPr lang="en-US" dirty="0" smtClean="0"/>
              <a:t>: ?</a:t>
            </a:r>
            <a:endParaRPr lang="en-US" dirty="0"/>
          </a:p>
          <a:p>
            <a:pPr lvl="1"/>
            <a:r>
              <a:rPr lang="en-US" dirty="0"/>
              <a:t>Space:</a:t>
            </a:r>
          </a:p>
          <a:p>
            <a:pPr lvl="2"/>
            <a:r>
              <a:rPr lang="en-US" dirty="0" smtClean="0"/>
              <a:t>In-place: YES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600201"/>
            <a:ext cx="3877994" cy="409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Bubble Sort</a:t>
            </a:r>
          </a:p>
          <a:p>
            <a:pPr lvl="1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Worst Case: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Best Case: O(n)</a:t>
            </a:r>
          </a:p>
          <a:p>
            <a:pPr lvl="1"/>
            <a:r>
              <a:rPr lang="en-US" dirty="0" smtClean="0"/>
              <a:t>Space:</a:t>
            </a:r>
          </a:p>
          <a:p>
            <a:pPr lvl="2"/>
            <a:r>
              <a:rPr lang="en-US" dirty="0" smtClean="0"/>
              <a:t>In-place: YES</a:t>
            </a:r>
          </a:p>
          <a:p>
            <a:endParaRPr lang="en-US" dirty="0" smtClean="0"/>
          </a:p>
          <a:p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Time</a:t>
            </a:r>
          </a:p>
          <a:p>
            <a:pPr lvl="2"/>
            <a:r>
              <a:rPr lang="en-US" dirty="0"/>
              <a:t>Worst Case: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Best Case: O(n)</a:t>
            </a:r>
          </a:p>
          <a:p>
            <a:pPr lvl="1"/>
            <a:r>
              <a:rPr lang="en-US" dirty="0" smtClean="0"/>
              <a:t>Space:</a:t>
            </a:r>
          </a:p>
          <a:p>
            <a:pPr lvl="2"/>
            <a:r>
              <a:rPr lang="en-US" dirty="0" smtClean="0"/>
              <a:t>In-place: YES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some applications, merging or combining priority queues is fundamental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a set of queues is formed for set of resources and a resource is eliminated.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Implications</a:t>
            </a:r>
          </a:p>
          <a:p>
            <a:pPr lvl="1"/>
            <a:r>
              <a:rPr lang="en-US" dirty="0" smtClean="0"/>
              <a:t>Array</a:t>
            </a:r>
          </a:p>
          <a:p>
            <a:pPr lvl="2"/>
            <a:r>
              <a:rPr lang="en-US" dirty="0" smtClean="0"/>
              <a:t>Idea: copy items from array into appropriate locations into other array (likely with some extra rearrangements)</a:t>
            </a:r>
          </a:p>
          <a:p>
            <a:pPr lvl="2"/>
            <a:r>
              <a:rPr lang="en-US" dirty="0" smtClean="0"/>
              <a:t>At best, linear time given contiguous allocation (must at least copy over one of the hashes)</a:t>
            </a:r>
          </a:p>
          <a:p>
            <a:pPr lvl="2"/>
            <a:r>
              <a:rPr lang="en-US" dirty="0" smtClean="0"/>
              <a:t>One simple scheme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err="1" smtClean="0"/>
              <a:t>newHeap</a:t>
            </a:r>
            <a:r>
              <a:rPr lang="en-US" dirty="0" smtClean="0"/>
              <a:t> := concatenate(heap1 ,heap2) // repeated lazy insertions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err="1" smtClean="0"/>
              <a:t>fixHeap</a:t>
            </a:r>
            <a:r>
              <a:rPr lang="en-US" dirty="0" smtClean="0"/>
              <a:t>(</a:t>
            </a:r>
            <a:r>
              <a:rPr lang="en-US" dirty="0" err="1" smtClean="0"/>
              <a:t>newHeap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06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459105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Merging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8"/>
          <a:stretch/>
        </p:blipFill>
        <p:spPr>
          <a:xfrm>
            <a:off x="4972050" y="104775"/>
            <a:ext cx="78676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71526" y="2333446"/>
            <a:ext cx="6257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/>
              <a:t>One simple </a:t>
            </a:r>
            <a:r>
              <a:rPr lang="en-US" dirty="0" smtClean="0"/>
              <a:t>scheme (assuming array implementation)</a:t>
            </a:r>
          </a:p>
          <a:p>
            <a:pPr lvl="2"/>
            <a:endParaRPr lang="en-US" dirty="0"/>
          </a:p>
          <a:p>
            <a:pPr marL="1714500" lvl="3" indent="-342900">
              <a:buFont typeface="+mj-lt"/>
              <a:buAutoNum type="arabicPeriod"/>
            </a:pPr>
            <a:r>
              <a:rPr lang="en-US" dirty="0" err="1"/>
              <a:t>newHeap</a:t>
            </a:r>
            <a:r>
              <a:rPr lang="en-US" dirty="0"/>
              <a:t> := concatenate(heap1 ,</a:t>
            </a:r>
            <a:r>
              <a:rPr lang="en-US" dirty="0" smtClean="0"/>
              <a:t>heap2) 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// </a:t>
            </a:r>
            <a:r>
              <a:rPr lang="en-US" dirty="0"/>
              <a:t>repeated lazy </a:t>
            </a:r>
            <a:r>
              <a:rPr lang="en-US" dirty="0" smtClean="0"/>
              <a:t>insertions</a:t>
            </a:r>
          </a:p>
          <a:p>
            <a:pPr marL="1714500" lvl="3" indent="-342900">
              <a:buFont typeface="+mj-lt"/>
              <a:buAutoNum type="arabicPeriod" startAt="2"/>
            </a:pPr>
            <a:r>
              <a:rPr lang="en-US" dirty="0" err="1" smtClean="0"/>
              <a:t>fixHeap</a:t>
            </a:r>
            <a:r>
              <a:rPr lang="en-US" dirty="0" smtClean="0"/>
              <a:t>(</a:t>
            </a:r>
            <a:r>
              <a:rPr lang="en-US" dirty="0" err="1" smtClean="0"/>
              <a:t>newHeap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625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Array vs. Chaining</a:t>
            </a:r>
          </a:p>
          <a:p>
            <a:pPr lvl="1"/>
            <a:r>
              <a:rPr lang="en-US" dirty="0" smtClean="0"/>
              <a:t>Simple merging for array implementation required O(sizeHeap1 + sizeHeap2)</a:t>
            </a:r>
          </a:p>
          <a:p>
            <a:endParaRPr lang="en-US" dirty="0"/>
          </a:p>
          <a:p>
            <a:r>
              <a:rPr lang="en-US" dirty="0" smtClean="0"/>
              <a:t>Chaining</a:t>
            </a:r>
            <a:endParaRPr lang="en-US" dirty="0"/>
          </a:p>
          <a:p>
            <a:pPr lvl="2"/>
            <a:r>
              <a:rPr lang="en-US" dirty="0"/>
              <a:t>If the priority queue requires </a:t>
            </a:r>
            <a:r>
              <a:rPr lang="en-US" dirty="0" smtClean="0"/>
              <a:t>a merging operation, </a:t>
            </a:r>
            <a:r>
              <a:rPr lang="en-US" dirty="0"/>
              <a:t>then a chaining </a:t>
            </a:r>
            <a:r>
              <a:rPr lang="en-US" dirty="0" smtClean="0"/>
              <a:t>implementation may be more efficient.</a:t>
            </a:r>
            <a:endParaRPr lang="en-US" dirty="0"/>
          </a:p>
          <a:p>
            <a:pPr lvl="2"/>
            <a:r>
              <a:rPr lang="en-US" dirty="0"/>
              <a:t>Merging can be done with O(log n) with the following design changes</a:t>
            </a:r>
          </a:p>
          <a:p>
            <a:pPr lvl="3"/>
            <a:r>
              <a:rPr lang="en-US" dirty="0" smtClean="0"/>
              <a:t>Chaining with nodes (not </a:t>
            </a:r>
            <a:r>
              <a:rPr lang="en-US" dirty="0"/>
              <a:t>array)</a:t>
            </a:r>
          </a:p>
          <a:p>
            <a:pPr lvl="3"/>
            <a:r>
              <a:rPr lang="en-US" dirty="0"/>
              <a:t>Relax height constraint (really ?!?)</a:t>
            </a:r>
          </a:p>
          <a:p>
            <a:pPr lvl="2"/>
            <a:r>
              <a:rPr lang="en-US" dirty="0"/>
              <a:t>The skew heap!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9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Balanced Trees: Time Complexity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tree is “balanced” in some sense. The time complexity of insertions, removals and retrievals may have a logarithmic bound.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25580" r="67540" b="42296"/>
          <a:stretch/>
        </p:blipFill>
        <p:spPr>
          <a:xfrm>
            <a:off x="3673642" y="2773561"/>
            <a:ext cx="3753852" cy="35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Skew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skew heap is a binary tree with heap order (and no balance constraint) and a skew merging scheme</a:t>
            </a:r>
          </a:p>
          <a:p>
            <a:pPr lvl="1"/>
            <a:r>
              <a:rPr lang="en-US" dirty="0" smtClean="0"/>
              <a:t>Result: may have linear depth in worst case (though as we have shown, with BST, the average depth is logarithmic)</a:t>
            </a:r>
          </a:p>
          <a:p>
            <a:pPr lvl="1"/>
            <a:r>
              <a:rPr lang="en-US" dirty="0" smtClean="0"/>
              <a:t>All operations will have logarithmic time for the average case.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(structurally)</a:t>
            </a:r>
          </a:p>
          <a:p>
            <a:pPr lvl="1"/>
            <a:r>
              <a:rPr lang="en-US" dirty="0" smtClean="0"/>
              <a:t>Chaining with pointers: </a:t>
            </a:r>
            <a:r>
              <a:rPr lang="en-US" dirty="0" err="1" smtClean="0"/>
              <a:t>leftChild</a:t>
            </a:r>
            <a:r>
              <a:rPr lang="en-US" dirty="0" smtClean="0"/>
              <a:t> and </a:t>
            </a:r>
            <a:r>
              <a:rPr lang="en-US" dirty="0" err="1" smtClean="0"/>
              <a:t>rightChild</a:t>
            </a:r>
            <a:endParaRPr lang="en-US" dirty="0" smtClean="0"/>
          </a:p>
          <a:p>
            <a:pPr lvl="1"/>
            <a:r>
              <a:rPr lang="en-US" dirty="0" smtClean="0"/>
              <a:t>Node similar to node used in BST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3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Merging Skew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to merge heap</a:t>
            </a:r>
            <a:r>
              <a:rPr lang="en-US" baseline="-25000" dirty="0" smtClean="0"/>
              <a:t>1</a:t>
            </a:r>
            <a:r>
              <a:rPr lang="en-US" dirty="0" smtClean="0"/>
              <a:t> and heap</a:t>
            </a:r>
            <a:r>
              <a:rPr lang="en-US" baseline="-25000" dirty="0" smtClean="0"/>
              <a:t>2</a:t>
            </a:r>
            <a:r>
              <a:rPr lang="en-US" dirty="0" smtClean="0"/>
              <a:t>, with root nodes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Repeatedly merge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Base Case: if one tree is empty, return the other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Recursive Case: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emp := r</a:t>
            </a:r>
            <a:r>
              <a:rPr lang="en-US" baseline="-25000" dirty="0" smtClean="0"/>
              <a:t>1</a:t>
            </a:r>
            <a:r>
              <a:rPr lang="en-US" dirty="0" smtClean="0"/>
              <a:t>.rightChild</a:t>
            </a:r>
            <a:endParaRPr lang="en-US" baseline="-25000" dirty="0" smtClean="0"/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.rightChild := r</a:t>
            </a:r>
            <a:r>
              <a:rPr lang="en-US" baseline="-25000" dirty="0" smtClean="0"/>
              <a:t>1</a:t>
            </a:r>
            <a:r>
              <a:rPr lang="en-US" dirty="0" smtClean="0"/>
              <a:t>.leftChild</a:t>
            </a:r>
            <a:endParaRPr lang="en-US" baseline="-25000" dirty="0"/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.leftChild := merge(temp, 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return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4745" y="3274539"/>
            <a:ext cx="4578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 Remove right child of left tree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 Make left child of left tree, the right child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 Make new left child of left tree, the result of merging the right tree with the old right child.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5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 Skew 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628899" y="1600201"/>
                <a:ext cx="7324725" cy="409982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the roots of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initially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recursively merges the heaps using skew scheme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𝑚𝑒𝑟𝑔𝑒𝑆𝑘𝑒𝑤𝐻𝑒𝑎𝑝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temp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mergeSkewHeap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𝑡𝑒𝑚𝑝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8899" y="1600201"/>
                <a:ext cx="7324725" cy="4099828"/>
              </a:xfrm>
              <a:prstGeom prst="rect">
                <a:avLst/>
              </a:prstGeom>
              <a:blipFill rotWithShape="0">
                <a:blip r:embed="rId2"/>
                <a:stretch>
                  <a:fillRect l="-581" t="-20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555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54" y="680344"/>
            <a:ext cx="2386818" cy="162675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Merge Skew Heaps Example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2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0" y="2307102"/>
                <a:ext cx="3493476" cy="2634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the roots of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initially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recursively merges the heaps using skew scheme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𝑚𝑒𝑟𝑔𝑒𝑆𝑘𝑒𝑤𝐻𝑒𝑎𝑝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temp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mergeSkewHeap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𝑡𝑒𝑚𝑝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𝑚𝑒𝑟𝑔𝑒𝑆𝑘𝑒𝑤𝐻𝑒𝑎𝑝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07102"/>
                <a:ext cx="3493476" cy="2634174"/>
              </a:xfrm>
              <a:prstGeom prst="rect">
                <a:avLst/>
              </a:prstGeom>
              <a:blipFill rotWithShape="0">
                <a:blip r:embed="rId3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905250" y="2009775"/>
            <a:ext cx="19621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8575" y="4019550"/>
            <a:ext cx="19621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86650" y="2307102"/>
            <a:ext cx="39338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58050" y="4688352"/>
            <a:ext cx="39338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219450" y="171450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85769" y="2116602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10375" y="4105496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984024" y="254244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29804" y="2518705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29804" y="4831812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86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54" y="680344"/>
            <a:ext cx="2386818" cy="162675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Merge Skew Heaps Example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26609" y="2560320"/>
                <a:ext cx="4445391" cy="3643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the roots of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heap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initially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recursively merges the heaps using skew scheme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𝑚𝑒𝑟𝑔𝑒𝑆𝑘𝑒𝑤𝐻𝑒𝑎𝑝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𝑁𝑈𝐿𝐿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𝑝𝑟𝑖𝑜𝑟𝑖𝑡𝑦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temp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rChild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lChild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:=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mergeSkewHeap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𝑡𝑒𝑚𝑝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𝑚𝑒𝑟𝑔𝑒𝑆𝑘𝑒𝑤𝐻𝑒𝑎𝑝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609" y="2560320"/>
                <a:ext cx="4445391" cy="3643532"/>
              </a:xfrm>
              <a:prstGeom prst="rect">
                <a:avLst/>
              </a:prstGeom>
              <a:blipFill rotWithShape="0">
                <a:blip r:embed="rId3"/>
                <a:stretch>
                  <a:fillRect l="-549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734071" y="2249952"/>
            <a:ext cx="5676754" cy="1714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58150" y="200757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34071" y="4276725"/>
            <a:ext cx="3828904" cy="190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16252" y="2560320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49652" y="4495947"/>
            <a:ext cx="274026" cy="21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7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60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operations on skew heaps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Since Skew </a:t>
            </a:r>
            <a:r>
              <a:rPr lang="en-US" dirty="0"/>
              <a:t>H</a:t>
            </a:r>
            <a:r>
              <a:rPr lang="en-US" dirty="0" smtClean="0"/>
              <a:t>eaps are not array implementations, nor are they balanced, the insertion operation and update priority operations are somewhat different as compared to the Binary Heap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Interestingly, these operations can be managed with using merges</a:t>
            </a:r>
          </a:p>
          <a:p>
            <a:pPr lvl="2"/>
            <a:r>
              <a:rPr lang="en-US" dirty="0" smtClean="0"/>
              <a:t>Insert(</a:t>
            </a:r>
            <a:r>
              <a:rPr lang="en-US" dirty="0" err="1" smtClean="0"/>
              <a:t>val</a:t>
            </a:r>
            <a:r>
              <a:rPr lang="en-US" dirty="0" smtClean="0"/>
              <a:t>):  merge(</a:t>
            </a:r>
            <a:r>
              <a:rPr lang="en-US" dirty="0" err="1" smtClean="0"/>
              <a:t>heapRoot</a:t>
            </a:r>
            <a:r>
              <a:rPr lang="en-US" dirty="0" smtClean="0"/>
              <a:t>, </a:t>
            </a:r>
            <a:r>
              <a:rPr lang="en-US" dirty="0" err="1" smtClean="0"/>
              <a:t>newNode</a:t>
            </a:r>
            <a:r>
              <a:rPr lang="en-US" dirty="0" smtClean="0"/>
              <a:t>(</a:t>
            </a:r>
            <a:r>
              <a:rPr lang="en-US" dirty="0" err="1" smtClean="0"/>
              <a:t>val</a:t>
            </a:r>
            <a:r>
              <a:rPr lang="en-US" dirty="0" smtClean="0"/>
              <a:t>))</a:t>
            </a:r>
          </a:p>
          <a:p>
            <a:pPr lvl="2"/>
            <a:r>
              <a:rPr lang="en-US" dirty="0" smtClean="0"/>
              <a:t>Remove: 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err="1" smtClean="0"/>
              <a:t>newRoot</a:t>
            </a:r>
            <a:r>
              <a:rPr lang="en-US" dirty="0" smtClean="0"/>
              <a:t> : =merge(</a:t>
            </a:r>
            <a:r>
              <a:rPr lang="en-US" dirty="0" err="1" smtClean="0"/>
              <a:t>root.lChild</a:t>
            </a:r>
            <a:r>
              <a:rPr lang="en-US" dirty="0" smtClean="0"/>
              <a:t>, </a:t>
            </a:r>
            <a:r>
              <a:rPr lang="en-US" dirty="0" err="1" smtClean="0"/>
              <a:t>root.rChild</a:t>
            </a:r>
            <a:r>
              <a:rPr lang="en-US" dirty="0" smtClean="0"/>
              <a:t>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return </a:t>
            </a:r>
            <a:r>
              <a:rPr lang="en-US" dirty="0" err="1" smtClean="0"/>
              <a:t>oldRoot</a:t>
            </a:r>
            <a:endParaRPr lang="en-US" dirty="0" smtClean="0"/>
          </a:p>
          <a:p>
            <a:pPr lvl="2"/>
            <a:r>
              <a:rPr lang="en-US" dirty="0" err="1" smtClean="0"/>
              <a:t>updatePriority</a:t>
            </a:r>
            <a:r>
              <a:rPr lang="en-US" dirty="0" smtClean="0"/>
              <a:t>(node, </a:t>
            </a:r>
            <a:r>
              <a:rPr lang="en-US" dirty="0" err="1" smtClean="0"/>
              <a:t>newVal</a:t>
            </a:r>
            <a:r>
              <a:rPr lang="en-US" dirty="0" smtClean="0"/>
              <a:t>):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err="1"/>
              <a:t>n</a:t>
            </a:r>
            <a:r>
              <a:rPr lang="en-US" dirty="0" err="1" smtClean="0"/>
              <a:t>ode.priority</a:t>
            </a:r>
            <a:r>
              <a:rPr lang="en-US" dirty="0" smtClean="0"/>
              <a:t> := </a:t>
            </a:r>
            <a:r>
              <a:rPr lang="en-US" dirty="0" err="1" smtClean="0"/>
              <a:t>newVal</a:t>
            </a:r>
            <a:endParaRPr lang="en-US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etach node from parent // this requires pointer to parent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err="1" smtClean="0"/>
              <a:t>newRoot</a:t>
            </a:r>
            <a:r>
              <a:rPr lang="en-US" dirty="0" smtClean="0"/>
              <a:t> := merge(root, node)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01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Binary Heaps</a:t>
            </a:r>
          </a:p>
          <a:p>
            <a:pPr lvl="1"/>
            <a:r>
              <a:rPr lang="en-US" dirty="0" smtClean="0"/>
              <a:t>Relaxed order compared to BSTs</a:t>
            </a:r>
          </a:p>
          <a:p>
            <a:pPr lvl="1"/>
            <a:r>
              <a:rPr lang="en-US" dirty="0" smtClean="0"/>
              <a:t>Strict balance and leftmost structure</a:t>
            </a:r>
          </a:p>
          <a:p>
            <a:pPr lvl="1"/>
            <a:r>
              <a:rPr lang="en-US" dirty="0" smtClean="0"/>
              <a:t>Provides for log time worst case for all operations except merge</a:t>
            </a:r>
          </a:p>
          <a:p>
            <a:pPr lvl="1"/>
            <a:r>
              <a:rPr lang="en-US" dirty="0" smtClean="0"/>
              <a:t>Array implementation provides for efficient space and time</a:t>
            </a:r>
          </a:p>
          <a:p>
            <a:pPr lvl="1"/>
            <a:r>
              <a:rPr lang="en-US" dirty="0" smtClean="0"/>
              <a:t>Not bad for sorting</a:t>
            </a:r>
          </a:p>
          <a:p>
            <a:pPr lvl="1"/>
            <a:endParaRPr lang="en-US" dirty="0"/>
          </a:p>
          <a:p>
            <a:r>
              <a:rPr lang="en-US" dirty="0" smtClean="0"/>
              <a:t>Skew Heaps</a:t>
            </a:r>
          </a:p>
          <a:p>
            <a:pPr lvl="1"/>
            <a:r>
              <a:rPr lang="en-US" dirty="0" smtClean="0"/>
              <a:t>Chaining implementation</a:t>
            </a:r>
          </a:p>
          <a:p>
            <a:pPr lvl="1"/>
            <a:r>
              <a:rPr lang="en-US" dirty="0" smtClean="0"/>
              <a:t>Binary Tree with Heap order (but no balance constraint)</a:t>
            </a:r>
          </a:p>
          <a:p>
            <a:pPr lvl="1"/>
            <a:r>
              <a:rPr lang="en-US" dirty="0" smtClean="0"/>
              <a:t>Provides </a:t>
            </a:r>
            <a:r>
              <a:rPr lang="en-US" smtClean="0"/>
              <a:t>for average </a:t>
            </a:r>
            <a:r>
              <a:rPr lang="en-US" dirty="0" smtClean="0"/>
              <a:t>logarithmic time for all operations, including merge</a:t>
            </a:r>
          </a:p>
        </p:txBody>
      </p:sp>
    </p:spTree>
    <p:extLst>
      <p:ext uri="{BB962C8B-B14F-4D97-AF65-F5344CB8AC3E}">
        <p14:creationId xmlns:p14="http://schemas.microsoft.com/office/powerpoint/2010/main" val="200132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Another tree structure well suited for a priority queue is a Heap.</a:t>
                </a:r>
              </a:p>
              <a:p>
                <a:pPr lvl="1"/>
                <a:r>
                  <a:rPr lang="en-US" dirty="0" smtClean="0"/>
                  <a:t>Similar to other BSTs, BUT key order is determined by parent-child relationship alone, not necessarily which child (left and right child have no order constraint).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 binary </a:t>
                </a:r>
                <a:r>
                  <a:rPr lang="en-US" b="1" dirty="0" smtClean="0"/>
                  <a:t>heap</a:t>
                </a:r>
                <a:r>
                  <a:rPr lang="en-US" dirty="0" smtClean="0"/>
                  <a:t> of size n, is a complete, binary tree where key order is determined by the heap-order property.</a:t>
                </a:r>
              </a:p>
              <a:p>
                <a:pPr lvl="1"/>
                <a:r>
                  <a:rPr lang="en-US" dirty="0" smtClean="0"/>
                  <a:t>A complete binary tree of size n has a height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the tree is completely filled up to depth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 complete tree, has all nodes at the maximum depth in leftmost position.</a:t>
                </a:r>
              </a:p>
              <a:p>
                <a:pPr lvl="2"/>
                <a:r>
                  <a:rPr lang="en-US" dirty="0"/>
                  <a:t>If the tree was implemented as an array and ordered by a BFS, all nodes would be </a:t>
                </a:r>
                <a:r>
                  <a:rPr lang="en-US" dirty="0" smtClean="0"/>
                  <a:t>contiguous (no vacant spaces until BFS is complete).</a:t>
                </a:r>
              </a:p>
              <a:p>
                <a:pPr lvl="1"/>
                <a:r>
                  <a:rPr lang="en-US" dirty="0" smtClean="0"/>
                  <a:t>(min) Heap-order: a parents key is less than its children’s key</a:t>
                </a:r>
              </a:p>
              <a:p>
                <a:pPr lvl="2"/>
                <a:r>
                  <a:rPr lang="en-US" dirty="0" smtClean="0"/>
                  <a:t>min-heap or max-heap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2827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06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Heap Example: Heap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3978442" cy="481664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(min) Heap-order: a parents key is less than its children’s key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Structural constraints</a:t>
                </a:r>
              </a:p>
              <a:p>
                <a:pPr lvl="1"/>
                <a:r>
                  <a:rPr lang="en-US" dirty="0"/>
                  <a:t>A complete binary tree of size n has a height 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the tree is completely filled up to depth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 complete tree, has all nodes at the maximum depth in leftmost position.</a:t>
                </a:r>
              </a:p>
              <a:p>
                <a:pPr lvl="2"/>
                <a:r>
                  <a:rPr lang="en-US" dirty="0"/>
                  <a:t>If the tree was implemented as an array and ordered by a BFS, all nodes would be contiguous (no vacant spaces until BFS is complete).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3978442" cy="4816641"/>
              </a:xfrm>
              <a:blipFill rotWithShape="0">
                <a:blip r:embed="rId2"/>
                <a:stretch>
                  <a:fillRect l="-1685" t="-2152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8421" r="36141" b="21169"/>
          <a:stretch/>
        </p:blipFill>
        <p:spPr>
          <a:xfrm>
            <a:off x="6112042" y="990979"/>
            <a:ext cx="6096000" cy="5957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79126" y="3475783"/>
                <a:ext cx="19067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26" y="3475783"/>
                <a:ext cx="190674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010275" y="1323975"/>
            <a:ext cx="9525" cy="2066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39326" y="1276350"/>
            <a:ext cx="3784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39326" y="3390900"/>
            <a:ext cx="342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0958" y="6579101"/>
                <a:ext cx="19067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58" y="6579101"/>
                <a:ext cx="190674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5952107" y="4427293"/>
            <a:ext cx="9525" cy="2066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81158" y="4379668"/>
            <a:ext cx="3784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81158" y="6494218"/>
            <a:ext cx="342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625999" y="4512176"/>
            <a:ext cx="9526" cy="1450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55050" y="4464551"/>
            <a:ext cx="3784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54799" y="5988551"/>
            <a:ext cx="342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77970" y="4187552"/>
                <a:ext cx="21521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0" dirty="0" smtClean="0"/>
                  <a:t>minDepth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⌊"/>
                        <m:endChr m:val="⌋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func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−1=2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70" y="4187552"/>
                <a:ext cx="2152105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9036393" y="6366306"/>
            <a:ext cx="19365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10751" y="6366306"/>
            <a:ext cx="3947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/>
              <a:t>has all nodes at the maximum depth in leftmost position.</a:t>
            </a:r>
          </a:p>
        </p:txBody>
      </p:sp>
    </p:spTree>
    <p:extLst>
      <p:ext uri="{BB962C8B-B14F-4D97-AF65-F5344CB8AC3E}">
        <p14:creationId xmlns:p14="http://schemas.microsoft.com/office/powerpoint/2010/main" val="3810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7134225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Binary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9" y="1704976"/>
            <a:ext cx="3781425" cy="2419349"/>
          </a:xfrm>
        </p:spPr>
        <p:txBody>
          <a:bodyPr/>
          <a:lstStyle/>
          <a:p>
            <a:r>
              <a:rPr lang="en-US" dirty="0" smtClean="0"/>
              <a:t>Violations of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Min filled depth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Heap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Leftmost position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t="3056" r="48853" b="3610"/>
          <a:stretch/>
        </p:blipFill>
        <p:spPr>
          <a:xfrm>
            <a:off x="7115175" y="351615"/>
            <a:ext cx="4924426" cy="6400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1296652" y="1781177"/>
            <a:ext cx="742949" cy="4762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0182225" y="4486275"/>
            <a:ext cx="838200" cy="27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43825" y="5438775"/>
            <a:ext cx="733425" cy="742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8195" r="1250" b="28056"/>
          <a:stretch/>
        </p:blipFill>
        <p:spPr>
          <a:xfrm>
            <a:off x="4857750" y="3265234"/>
            <a:ext cx="7334250" cy="359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that the heap is complete in leftmost position, it is reasonable to implement as an array.</a:t>
            </a:r>
          </a:p>
          <a:p>
            <a:pPr lvl="1"/>
            <a:r>
              <a:rPr lang="en-US" dirty="0" smtClean="0"/>
              <a:t>In the simple case, no need for left and right child pointers</a:t>
            </a:r>
          </a:p>
          <a:p>
            <a:pPr lvl="1"/>
            <a:r>
              <a:rPr lang="en-US" dirty="0" smtClean="0"/>
              <a:t>Con: static maximum size (use dynamic array)</a:t>
            </a:r>
          </a:p>
          <a:p>
            <a:pPr lvl="1"/>
            <a:r>
              <a:rPr lang="en-US" dirty="0" smtClean="0"/>
              <a:t>Attributes: </a:t>
            </a:r>
          </a:p>
          <a:p>
            <a:pPr lvl="2"/>
            <a:r>
              <a:rPr lang="en-US" dirty="0" smtClean="0"/>
              <a:t>Array (for keys / priorities)</a:t>
            </a:r>
          </a:p>
          <a:p>
            <a:pPr lvl="3"/>
            <a:r>
              <a:rPr lang="en-US" dirty="0" smtClean="0"/>
              <a:t>Some use sentinel at 0</a:t>
            </a:r>
            <a:r>
              <a:rPr lang="en-US" baseline="30000" dirty="0" smtClean="0"/>
              <a:t>th</a:t>
            </a:r>
            <a:r>
              <a:rPr lang="en-US" dirty="0" smtClean="0"/>
              <a:t> position </a:t>
            </a:r>
          </a:p>
          <a:p>
            <a:pPr lvl="2"/>
            <a:r>
              <a:rPr lang="en-US" dirty="0" err="1" smtClean="0"/>
              <a:t>currentSize</a:t>
            </a:r>
            <a:endParaRPr lang="en-US" dirty="0" smtClean="0"/>
          </a:p>
          <a:p>
            <a:pPr lvl="2"/>
            <a:r>
              <a:rPr lang="en-US" dirty="0" err="1" smtClean="0"/>
              <a:t>maxSize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inOrder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Chaining implementation</a:t>
            </a:r>
          </a:p>
          <a:p>
            <a:pPr lvl="1"/>
            <a:r>
              <a:rPr lang="en-US" dirty="0" smtClean="0"/>
              <a:t>Binary Tree Node </a:t>
            </a:r>
          </a:p>
        </p:txBody>
      </p:sp>
    </p:spTree>
    <p:extLst>
      <p:ext uri="{BB962C8B-B14F-4D97-AF65-F5344CB8AC3E}">
        <p14:creationId xmlns:p14="http://schemas.microsoft.com/office/powerpoint/2010/main" val="7483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8195" r="1250" b="28056"/>
          <a:stretch/>
        </p:blipFill>
        <p:spPr>
          <a:xfrm>
            <a:off x="6296024" y="4019549"/>
            <a:ext cx="5895975" cy="283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Traversing an array implementation of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86249"/>
          </a:xfrm>
        </p:spPr>
        <p:txBody>
          <a:bodyPr>
            <a:normAutofit/>
          </a:bodyPr>
          <a:lstStyle/>
          <a:p>
            <a:r>
              <a:rPr lang="en-US" dirty="0" smtClean="0"/>
              <a:t>Assume a (BF) level-ordering of keys in the array.</a:t>
            </a:r>
          </a:p>
          <a:p>
            <a:endParaRPr lang="en-US" dirty="0"/>
          </a:p>
          <a:p>
            <a:r>
              <a:rPr lang="en-US" dirty="0" smtClean="0"/>
              <a:t>Review and Examples of array implementation of trees:	</a:t>
            </a:r>
          </a:p>
          <a:p>
            <a:pPr lvl="1"/>
            <a:r>
              <a:rPr lang="en-US" dirty="0" smtClean="0"/>
              <a:t>Implement a method to traverse and print keys in BF order</a:t>
            </a:r>
          </a:p>
          <a:p>
            <a:pPr lvl="1"/>
            <a:r>
              <a:rPr lang="en-US" dirty="0" smtClean="0"/>
              <a:t>Implement a method to traverse and print keys in a DF order</a:t>
            </a:r>
          </a:p>
          <a:p>
            <a:pPr lvl="2"/>
            <a:r>
              <a:rPr lang="en-US" dirty="0" smtClean="0"/>
              <a:t>Observations</a:t>
            </a:r>
          </a:p>
          <a:p>
            <a:pPr lvl="3"/>
            <a:r>
              <a:rPr lang="en-US" dirty="0" smtClean="0"/>
              <a:t>Doubling </a:t>
            </a:r>
            <a:r>
              <a:rPr lang="en-US" dirty="0" err="1" smtClean="0"/>
              <a:t>parentIndex</a:t>
            </a:r>
            <a:r>
              <a:rPr lang="en-US" dirty="0" smtClean="0"/>
              <a:t>: </a:t>
            </a:r>
            <a:r>
              <a:rPr lang="en-US" dirty="0" err="1" smtClean="0"/>
              <a:t>leftChild</a:t>
            </a:r>
            <a:r>
              <a:rPr lang="en-US" dirty="0" smtClean="0"/>
              <a:t> index</a:t>
            </a:r>
          </a:p>
          <a:p>
            <a:pPr lvl="3"/>
            <a:r>
              <a:rPr lang="en-US" dirty="0" smtClean="0"/>
              <a:t>Double </a:t>
            </a:r>
            <a:r>
              <a:rPr lang="en-US" dirty="0" err="1" smtClean="0"/>
              <a:t>parentIndex</a:t>
            </a:r>
            <a:r>
              <a:rPr lang="en-US" dirty="0" smtClean="0"/>
              <a:t> + 1: </a:t>
            </a:r>
            <a:r>
              <a:rPr lang="en-US" dirty="0" err="1" smtClean="0"/>
              <a:t>rightChild</a:t>
            </a:r>
            <a:r>
              <a:rPr lang="en-US" dirty="0" smtClean="0"/>
              <a:t> index</a:t>
            </a:r>
          </a:p>
          <a:p>
            <a:pPr lvl="3"/>
            <a:r>
              <a:rPr lang="en-US" dirty="0" err="1" smtClean="0"/>
              <a:t>childIndex</a:t>
            </a:r>
            <a:r>
              <a:rPr lang="en-US" dirty="0" smtClean="0"/>
              <a:t>/2 : </a:t>
            </a:r>
            <a:r>
              <a:rPr lang="en-US" dirty="0" err="1" smtClean="0"/>
              <a:t>parentIndex</a:t>
            </a:r>
            <a:endParaRPr lang="en-US" dirty="0" smtClean="0"/>
          </a:p>
          <a:p>
            <a:pPr lvl="4"/>
            <a:r>
              <a:rPr lang="en-US" dirty="0" smtClean="0"/>
              <a:t>Assume floor when odd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72674" y="2586036"/>
            <a:ext cx="1914525" cy="638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this at home!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363075" y="3224212"/>
            <a:ext cx="609599" cy="395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04402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10575</TotalTime>
  <Words>2211</Words>
  <Application>Microsoft Office PowerPoint</Application>
  <PresentationFormat>Widescreen</PresentationFormat>
  <Paragraphs>480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55 Helvetica Roman</vt:lpstr>
      <vt:lpstr>Arial</vt:lpstr>
      <vt:lpstr>Calibri</vt:lpstr>
      <vt:lpstr>Calibri Light</vt:lpstr>
      <vt:lpstr>Cambria Math</vt:lpstr>
      <vt:lpstr>Georgia</vt:lpstr>
      <vt:lpstr>Wingdings 2</vt:lpstr>
      <vt:lpstr>georgetown-powerpoint-template-white</vt:lpstr>
      <vt:lpstr>HDOfficeLightV0</vt:lpstr>
      <vt:lpstr>COSC160: Data Structures Heaps</vt:lpstr>
      <vt:lpstr>Outline</vt:lpstr>
      <vt:lpstr>Balancing a Tree</vt:lpstr>
      <vt:lpstr>Balanced Trees: Time Complexity Implications</vt:lpstr>
      <vt:lpstr>Heaps</vt:lpstr>
      <vt:lpstr>Heap Example: Heap Order</vt:lpstr>
      <vt:lpstr>Not Binary Heaps</vt:lpstr>
      <vt:lpstr>Implementation</vt:lpstr>
      <vt:lpstr>Traversing an array implementation of a tree</vt:lpstr>
      <vt:lpstr>Insertion</vt:lpstr>
      <vt:lpstr>Heap Insertion</vt:lpstr>
      <vt:lpstr>Insertion Example</vt:lpstr>
      <vt:lpstr>Removal</vt:lpstr>
      <vt:lpstr>Heap Removal Example</vt:lpstr>
      <vt:lpstr>Heap Removal Example (cont)</vt:lpstr>
      <vt:lpstr>Heap Removal </vt:lpstr>
      <vt:lpstr>RE-write removal using helper function</vt:lpstr>
      <vt:lpstr>Analysis of Insert and Remove</vt:lpstr>
      <vt:lpstr>Heap uses</vt:lpstr>
      <vt:lpstr>Queue</vt:lpstr>
      <vt:lpstr>Priority Queue</vt:lpstr>
      <vt:lpstr>“Lazy” Insertion: Heap</vt:lpstr>
      <vt:lpstr>Lazy insert or “tossIn”</vt:lpstr>
      <vt:lpstr>Binary Heap Example: fixHeap aka heapify</vt:lpstr>
      <vt:lpstr>Binary Heap Example: fixHeap aka heapify</vt:lpstr>
      <vt:lpstr>Binary Heap Example: fixHeap aka heapify</vt:lpstr>
      <vt:lpstr>Binary Heap Example: fixHeap aka heapify</vt:lpstr>
      <vt:lpstr>Analysis of tossIn and fixHeap (heapify)</vt:lpstr>
      <vt:lpstr>Bounding fixHeap</vt:lpstr>
      <vt:lpstr>Proof idea: fixHeap is O(n)</vt:lpstr>
      <vt:lpstr>Repeated inserts vs. toss and heapify </vt:lpstr>
      <vt:lpstr>Priority Queues (with changing priorities)</vt:lpstr>
      <vt:lpstr>updatePriority</vt:lpstr>
      <vt:lpstr>Side Note: Applications</vt:lpstr>
      <vt:lpstr>Heap Sort</vt:lpstr>
      <vt:lpstr>Analysis of some sorting algorithms</vt:lpstr>
      <vt:lpstr>Merging Heaps</vt:lpstr>
      <vt:lpstr>Merging Examples</vt:lpstr>
      <vt:lpstr>Merging Heaps</vt:lpstr>
      <vt:lpstr>Skew heaps</vt:lpstr>
      <vt:lpstr>Merging Skew Heaps</vt:lpstr>
      <vt:lpstr>Merge Skew Heap</vt:lpstr>
      <vt:lpstr>Merge Skew Heaps Example</vt:lpstr>
      <vt:lpstr>Merge Skew Heaps Example</vt:lpstr>
      <vt:lpstr>Notes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389</cp:revision>
  <cp:lastPrinted>2016-11-14T14:53:24Z</cp:lastPrinted>
  <dcterms:created xsi:type="dcterms:W3CDTF">2014-11-11T01:34:56Z</dcterms:created>
  <dcterms:modified xsi:type="dcterms:W3CDTF">2017-10-25T00:44:29Z</dcterms:modified>
</cp:coreProperties>
</file>