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7" r:id="rId2"/>
  </p:sldMasterIdLst>
  <p:notesMasterIdLst>
    <p:notesMasterId r:id="rId26"/>
  </p:notesMasterIdLst>
  <p:sldIdLst>
    <p:sldId id="256" r:id="rId3"/>
    <p:sldId id="257" r:id="rId4"/>
    <p:sldId id="268" r:id="rId5"/>
    <p:sldId id="275" r:id="rId6"/>
    <p:sldId id="264" r:id="rId7"/>
    <p:sldId id="276" r:id="rId8"/>
    <p:sldId id="269" r:id="rId9"/>
    <p:sldId id="274" r:id="rId10"/>
    <p:sldId id="273" r:id="rId11"/>
    <p:sldId id="277" r:id="rId12"/>
    <p:sldId id="285" r:id="rId13"/>
    <p:sldId id="278" r:id="rId14"/>
    <p:sldId id="279" r:id="rId15"/>
    <p:sldId id="286" r:id="rId16"/>
    <p:sldId id="287" r:id="rId17"/>
    <p:sldId id="280" r:id="rId18"/>
    <p:sldId id="281" r:id="rId19"/>
    <p:sldId id="288" r:id="rId20"/>
    <p:sldId id="282" r:id="rId21"/>
    <p:sldId id="283" r:id="rId22"/>
    <p:sldId id="289" r:id="rId23"/>
    <p:sldId id="284" r:id="rId24"/>
    <p:sldId id="27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868" autoAdjust="0"/>
  </p:normalViewPr>
  <p:slideViewPr>
    <p:cSldViewPr snapToGrid="0">
      <p:cViewPr varScale="1">
        <p:scale>
          <a:sx n="100" d="100"/>
          <a:sy n="100" d="100"/>
        </p:scale>
        <p:origin x="990" y="84"/>
      </p:cViewPr>
      <p:guideLst/>
    </p:cSldViewPr>
  </p:slideViewPr>
  <p:outlineViewPr>
    <p:cViewPr>
      <p:scale>
        <a:sx n="33" d="100"/>
        <a:sy n="33" d="100"/>
      </p:scale>
      <p:origin x="0" y="-1126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8156A6-61D7-46F7-A636-803E0056D08B}" type="datetimeFigureOut">
              <a:rPr lang="en-US" smtClean="0"/>
              <a:t>10/16/2017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55468E-81E9-416B-AFCA-2BB763249966}" type="slidenum">
              <a:rPr lang="en-US" smtClean="0"/>
              <a:t>‹#›</a:t>
            </a:fld>
            <a:endParaRPr lang="en-US"/>
          </a:p>
        </p:txBody>
      </p:sp>
    </p:spTree>
    <p:extLst>
      <p:ext uri="{BB962C8B-B14F-4D97-AF65-F5344CB8AC3E}">
        <p14:creationId xmlns:p14="http://schemas.microsoft.com/office/powerpoint/2010/main" val="3546553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descr="GU_Texture_White_Cov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9403" cy="6858000"/>
          </a:xfrm>
          <a:prstGeom prst="rect">
            <a:avLst/>
          </a:prstGeom>
        </p:spPr>
      </p:pic>
      <p:sp>
        <p:nvSpPr>
          <p:cNvPr id="2" name="Title 1"/>
          <p:cNvSpPr>
            <a:spLocks noGrp="1"/>
          </p:cNvSpPr>
          <p:nvPr>
            <p:ph type="ctrTitle" hasCustomPrompt="1"/>
          </p:nvPr>
        </p:nvSpPr>
        <p:spPr>
          <a:xfrm>
            <a:off x="6374575" y="907540"/>
            <a:ext cx="5459028" cy="1330933"/>
          </a:xfrm>
        </p:spPr>
        <p:txBody>
          <a:bodyPr>
            <a:normAutofit/>
          </a:bodyPr>
          <a:lstStyle>
            <a:lvl1pPr algn="l">
              <a:defRPr sz="3700">
                <a:solidFill>
                  <a:srgbClr val="002D50"/>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6374575" y="2311305"/>
            <a:ext cx="5459029" cy="762263"/>
          </a:xfrm>
        </p:spPr>
        <p:txBody>
          <a:bodyPr>
            <a:normAutofit/>
          </a:bodyPr>
          <a:lstStyle>
            <a:lvl1pPr marL="0" indent="0" algn="l">
              <a:buNone/>
              <a:defRPr sz="2000">
                <a:solidFill>
                  <a:srgbClr val="5194C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570114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4020B41-DB8D-4C2C-8A78-690736C61387}" type="datetimeFigureOut">
              <a:rPr lang="en-US" smtClean="0"/>
              <a:t>10/16/2017</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935339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4020B41-DB8D-4C2C-8A78-690736C61387}" type="datetimeFigureOut">
              <a:rPr lang="en-US" smtClean="0"/>
              <a:t>10/16/2017</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3931627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Blank Slide">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Picture 1" descr="GU_Texture_White_Bac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 y="1"/>
            <a:ext cx="12191188" cy="6857543"/>
          </a:xfrm>
          <a:prstGeom prst="rect">
            <a:avLst/>
          </a:prstGeom>
        </p:spPr>
      </p:pic>
    </p:spTree>
    <p:extLst>
      <p:ext uri="{BB962C8B-B14F-4D97-AF65-F5344CB8AC3E}">
        <p14:creationId xmlns:p14="http://schemas.microsoft.com/office/powerpoint/2010/main" val="360682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11A35FF-6CDC-4946-A328-24B81EBFE93B}"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95E7D5-A61D-4411-B16B-F82DEAE3A15A}" type="slidenum">
              <a:rPr lang="en-US" smtClean="0"/>
              <a:t>‹#›</a:t>
            </a:fld>
            <a:endParaRPr lang="en-US"/>
          </a:p>
        </p:txBody>
      </p:sp>
    </p:spTree>
    <p:extLst>
      <p:ext uri="{BB962C8B-B14F-4D97-AF65-F5344CB8AC3E}">
        <p14:creationId xmlns:p14="http://schemas.microsoft.com/office/powerpoint/2010/main" val="39764638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020B41-DB8D-4C2C-8A78-690736C61387}"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26857238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020B41-DB8D-4C2C-8A78-690736C61387}"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28664769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4020B41-DB8D-4C2C-8A78-690736C61387}" type="datetimeFigureOut">
              <a:rPr lang="en-US" smtClean="0"/>
              <a:t>10/16/2017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29147509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020B41-DB8D-4C2C-8A78-690736C61387}" type="datetimeFigureOut">
              <a:rPr lang="en-US" smtClean="0"/>
              <a:t>10/16/2017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D3912D-2944-4FEC-9366-12BD47BBF39B}"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522736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4020B41-DB8D-4C2C-8A78-690736C61387}" type="datetimeFigureOut">
              <a:rPr lang="en-US" smtClean="0"/>
              <a:t>10/16/2017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D3912D-2944-4FEC-9366-12BD47BBF39B}"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75238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020B41-DB8D-4C2C-8A78-690736C61387}" type="datetimeFigureOut">
              <a:rPr lang="en-US" smtClean="0"/>
              <a:t>10/16/2017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1806037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4020B41-DB8D-4C2C-8A78-690736C61387}" type="datetimeFigureOut">
              <a:rPr lang="en-US" smtClean="0"/>
              <a:t>10/16/2017</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22817363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020B41-DB8D-4C2C-8A78-690736C61387}" type="datetimeFigureOut">
              <a:rPr lang="en-US" smtClean="0"/>
              <a:t>10/16/2017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38459526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020B41-DB8D-4C2C-8A78-690736C61387}" type="datetimeFigureOut">
              <a:rPr lang="en-US" smtClean="0"/>
              <a:t>10/16/2017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20125486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020B41-DB8D-4C2C-8A78-690736C61387}"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41393060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020B41-DB8D-4C2C-8A78-690736C61387}"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3680108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4020B41-DB8D-4C2C-8A78-690736C61387}" type="datetimeFigureOut">
              <a:rPr lang="en-US" smtClean="0"/>
              <a:t>10/16/2017</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3411530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4020B41-DB8D-4C2C-8A78-690736C61387}" type="datetimeFigureOut">
              <a:rPr lang="en-US" smtClean="0"/>
              <a:t>10/16/2017</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2145797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A4020B41-DB8D-4C2C-8A78-690736C61387}" type="datetimeFigureOut">
              <a:rPr lang="en-US" smtClean="0"/>
              <a:t>10/16/2017</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3707028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A4020B41-DB8D-4C2C-8A78-690736C61387}" type="datetimeFigureOut">
              <a:rPr lang="en-US" smtClean="0"/>
              <a:t>10/16/2017</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3278981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A4020B41-DB8D-4C2C-8A78-690736C61387}" type="datetimeFigureOut">
              <a:rPr lang="en-US" smtClean="0"/>
              <a:t>10/16/2017</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1581058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4020B41-DB8D-4C2C-8A78-690736C61387}" type="datetimeFigureOut">
              <a:rPr lang="en-US" smtClean="0"/>
              <a:t>10/16/2017</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66210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4020B41-DB8D-4C2C-8A78-690736C61387}" type="datetimeFigureOut">
              <a:rPr lang="en-US" smtClean="0"/>
              <a:t>10/16/2017</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559281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GU_Texture_White_Interior.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2451" y="19136"/>
            <a:ext cx="12191188" cy="6857543"/>
          </a:xfrm>
          <a:prstGeom prst="rect">
            <a:avLst/>
          </a:prstGeom>
        </p:spPr>
      </p:pic>
      <p:sp>
        <p:nvSpPr>
          <p:cNvPr id="2" name="Title Placeholder 1"/>
          <p:cNvSpPr>
            <a:spLocks noGrp="1"/>
          </p:cNvSpPr>
          <p:nvPr>
            <p:ph type="title"/>
          </p:nvPr>
        </p:nvSpPr>
        <p:spPr>
          <a:xfrm>
            <a:off x="609600" y="351615"/>
            <a:ext cx="10972800" cy="65745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1"/>
            <a:ext cx="10972800" cy="409982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570525" y="6331823"/>
            <a:ext cx="524129" cy="365125"/>
          </a:xfrm>
          <a:prstGeom prst="rect">
            <a:avLst/>
          </a:prstGeom>
        </p:spPr>
        <p:txBody>
          <a:bodyPr vert="horz" lIns="91440" tIns="45720" rIns="91440" bIns="45720" rtlCol="0" anchor="ctr"/>
          <a:lstStyle>
            <a:lvl1pPr algn="l">
              <a:defRPr sz="1000">
                <a:solidFill>
                  <a:srgbClr val="002D50"/>
                </a:solidFill>
                <a:latin typeface="55 Helvetica Roman"/>
                <a:cs typeface="55 Helvetica Roman"/>
              </a:defRPr>
            </a:lvl1pPr>
          </a:lstStyle>
          <a:p>
            <a:fld id="{E7D3912D-2944-4FEC-9366-12BD47BBF39B}" type="slidenum">
              <a:rPr lang="en-US" smtClean="0"/>
              <a:t>‹#›</a:t>
            </a:fld>
            <a:endParaRPr lang="en-US"/>
          </a:p>
        </p:txBody>
      </p:sp>
    </p:spTree>
    <p:extLst>
      <p:ext uri="{BB962C8B-B14F-4D97-AF65-F5344CB8AC3E}">
        <p14:creationId xmlns:p14="http://schemas.microsoft.com/office/powerpoint/2010/main" val="28780090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457200" rtl="0" eaLnBrk="1" latinLnBrk="0" hangingPunct="1">
        <a:spcBef>
          <a:spcPct val="0"/>
        </a:spcBef>
        <a:buNone/>
        <a:defRPr sz="3800" b="0" i="1" kern="1200">
          <a:solidFill>
            <a:srgbClr val="002D50"/>
          </a:solidFill>
          <a:latin typeface="Georgia"/>
          <a:ea typeface="+mj-ea"/>
          <a:cs typeface="Georgia"/>
        </a:defRPr>
      </a:lvl1pPr>
    </p:titleStyle>
    <p:bodyStyle>
      <a:lvl1pPr marL="342900" indent="-342900" algn="l" defTabSz="457200" rtl="0" eaLnBrk="1" latinLnBrk="0" hangingPunct="1">
        <a:spcBef>
          <a:spcPct val="20000"/>
        </a:spcBef>
        <a:buFont typeface="Arial"/>
        <a:buChar char="•"/>
        <a:defRPr sz="2800" b="0" i="0" kern="1200">
          <a:solidFill>
            <a:schemeClr val="tx1"/>
          </a:solidFill>
          <a:latin typeface="55 Helvetica Roman"/>
          <a:ea typeface="+mn-ea"/>
          <a:cs typeface="55 Helvetica Roman"/>
        </a:defRPr>
      </a:lvl1pPr>
      <a:lvl2pPr marL="742950" indent="-285750" algn="l" defTabSz="457200" rtl="0" eaLnBrk="1" latinLnBrk="0" hangingPunct="1">
        <a:spcBef>
          <a:spcPct val="20000"/>
        </a:spcBef>
        <a:buFont typeface="Arial"/>
        <a:buChar char="–"/>
        <a:defRPr sz="2400" b="0" i="0" kern="1200">
          <a:solidFill>
            <a:schemeClr val="tx1"/>
          </a:solidFill>
          <a:latin typeface="55 Helvetica Roman"/>
          <a:ea typeface="+mn-ea"/>
          <a:cs typeface="55 Helvetica Roman"/>
        </a:defRPr>
      </a:lvl2pPr>
      <a:lvl3pPr marL="1143000" indent="-228600" algn="l" defTabSz="457200" rtl="0" eaLnBrk="1" latinLnBrk="0" hangingPunct="1">
        <a:spcBef>
          <a:spcPct val="20000"/>
        </a:spcBef>
        <a:buFont typeface="Arial"/>
        <a:buChar char="•"/>
        <a:defRPr sz="2000" b="0" i="0" kern="1200">
          <a:solidFill>
            <a:schemeClr val="tx1"/>
          </a:solidFill>
          <a:latin typeface="55 Helvetica Roman"/>
          <a:ea typeface="+mn-ea"/>
          <a:cs typeface="55 Helvetica Roman"/>
        </a:defRPr>
      </a:lvl3pPr>
      <a:lvl4pPr marL="1600200" indent="-228600" algn="l" defTabSz="457200" rtl="0" eaLnBrk="1" latinLnBrk="0" hangingPunct="1">
        <a:spcBef>
          <a:spcPct val="20000"/>
        </a:spcBef>
        <a:buFont typeface="Arial"/>
        <a:buChar char="–"/>
        <a:defRPr sz="1800" b="0" i="0" kern="1200">
          <a:solidFill>
            <a:schemeClr val="tx1"/>
          </a:solidFill>
          <a:latin typeface="55 Helvetica Roman"/>
          <a:ea typeface="+mn-ea"/>
          <a:cs typeface="55 Helvetica Roman"/>
        </a:defRPr>
      </a:lvl4pPr>
      <a:lvl5pPr marL="2057400" indent="-228600" algn="l" defTabSz="457200" rtl="0" eaLnBrk="1" latinLnBrk="0" hangingPunct="1">
        <a:spcBef>
          <a:spcPct val="20000"/>
        </a:spcBef>
        <a:buFont typeface="Arial"/>
        <a:buChar char="»"/>
        <a:defRPr sz="1800" b="0" i="0" kern="1200">
          <a:solidFill>
            <a:schemeClr val="tx1"/>
          </a:solidFill>
          <a:latin typeface="55 Helvetica Roman"/>
          <a:ea typeface="+mn-ea"/>
          <a:cs typeface="55 Helvetica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5586B75A-687E-405C-8A0B-8D00578BA2C3}" type="datetime1">
              <a:rPr lang="en-US" smtClean="0"/>
              <a:t>10/16/2017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E7D3912D-2944-4FEC-9366-12BD47BBF39B}" type="slidenum">
              <a:rPr lang="en-US" smtClean="0"/>
              <a:t>‹#›</a:t>
            </a:fld>
            <a:endParaRPr lang="en-US"/>
          </a:p>
        </p:txBody>
      </p:sp>
    </p:spTree>
    <p:extLst>
      <p:ext uri="{BB962C8B-B14F-4D97-AF65-F5344CB8AC3E}">
        <p14:creationId xmlns:p14="http://schemas.microsoft.com/office/powerpoint/2010/main" val="260405819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dirty="0" smtClean="0"/>
              <a:t>COSC160: Data Structures</a:t>
            </a:r>
            <a:br>
              <a:rPr lang="en-US" sz="3200" dirty="0" smtClean="0"/>
            </a:br>
            <a:r>
              <a:rPr lang="en-US" sz="3200" dirty="0" smtClean="0"/>
              <a:t>Binary Trees</a:t>
            </a:r>
            <a:endParaRPr lang="en-US" sz="3200" dirty="0"/>
          </a:p>
        </p:txBody>
      </p:sp>
      <p:sp>
        <p:nvSpPr>
          <p:cNvPr id="3" name="Subtitle 2"/>
          <p:cNvSpPr>
            <a:spLocks noGrp="1"/>
          </p:cNvSpPr>
          <p:nvPr>
            <p:ph type="subTitle" idx="1"/>
          </p:nvPr>
        </p:nvSpPr>
        <p:spPr/>
        <p:txBody>
          <a:bodyPr/>
          <a:lstStyle/>
          <a:p>
            <a:r>
              <a:rPr lang="en-US" dirty="0" smtClean="0"/>
              <a:t>Jeremy Bolton, PhD</a:t>
            </a:r>
          </a:p>
          <a:p>
            <a:r>
              <a:rPr lang="en-US" dirty="0" smtClean="0"/>
              <a:t>Assistant Teaching Professor</a:t>
            </a:r>
            <a:endParaRPr lang="en-US" dirty="0"/>
          </a:p>
        </p:txBody>
      </p:sp>
    </p:spTree>
    <p:extLst>
      <p:ext uri="{BB962C8B-B14F-4D97-AF65-F5344CB8AC3E}">
        <p14:creationId xmlns:p14="http://schemas.microsoft.com/office/powerpoint/2010/main" val="6848312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Binary Search Tree: Binary Search using a Tree</a:t>
            </a:r>
            <a:endParaRPr lang="en-US" dirty="0"/>
          </a:p>
        </p:txBody>
      </p:sp>
      <p:sp>
        <p:nvSpPr>
          <p:cNvPr id="3" name="Content Placeholder 2"/>
          <p:cNvSpPr>
            <a:spLocks noGrp="1"/>
          </p:cNvSpPr>
          <p:nvPr>
            <p:ph idx="1"/>
          </p:nvPr>
        </p:nvSpPr>
        <p:spPr>
          <a:xfrm>
            <a:off x="609600" y="1600201"/>
            <a:ext cx="10972800" cy="2046382"/>
          </a:xfrm>
        </p:spPr>
        <p:txBody>
          <a:bodyPr>
            <a:normAutofit fontScale="85000" lnSpcReduction="20000"/>
          </a:bodyPr>
          <a:lstStyle/>
          <a:p>
            <a:r>
              <a:rPr lang="en-US" dirty="0" smtClean="0"/>
              <a:t>The data stored in each node is referred to as </a:t>
            </a:r>
            <a:r>
              <a:rPr lang="en-US" u="sng" dirty="0" smtClean="0"/>
              <a:t>the key. </a:t>
            </a:r>
          </a:p>
          <a:p>
            <a:r>
              <a:rPr lang="en-US" u="sng" dirty="0" smtClean="0"/>
              <a:t>Binary Search Tree </a:t>
            </a:r>
            <a:r>
              <a:rPr lang="en-US" dirty="0" smtClean="0"/>
              <a:t>is a binary tree where, for each node n all the keys in the left subtree are less than the key of n, and all keys in the right subtree are greater than the key at n. </a:t>
            </a:r>
          </a:p>
          <a:p>
            <a:r>
              <a:rPr lang="en-US" b="1" dirty="0" smtClean="0"/>
              <a:t>Note </a:t>
            </a:r>
            <a:r>
              <a:rPr lang="en-US" dirty="0" smtClean="0"/>
              <a:t>that we get a </a:t>
            </a:r>
            <a:r>
              <a:rPr lang="en-US" i="1" dirty="0" smtClean="0"/>
              <a:t>similar traversal by using an explicit BST or a sorted array using binary search </a:t>
            </a:r>
            <a:endParaRPr lang="en-US" i="1"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47470"/>
          <a:stretch/>
        </p:blipFill>
        <p:spPr>
          <a:xfrm>
            <a:off x="411296" y="3916495"/>
            <a:ext cx="7466205" cy="2941505"/>
          </a:xfrm>
          <a:prstGeom prst="rect">
            <a:avLst/>
          </a:prstGeom>
        </p:spPr>
      </p:pic>
    </p:spTree>
    <p:extLst>
      <p:ext uri="{BB962C8B-B14F-4D97-AF65-F5344CB8AC3E}">
        <p14:creationId xmlns:p14="http://schemas.microsoft.com/office/powerpoint/2010/main" val="1005683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Binary Search Tree</a:t>
            </a:r>
            <a:endParaRPr lang="en-US" dirty="0"/>
          </a:p>
        </p:txBody>
      </p:sp>
      <p:sp>
        <p:nvSpPr>
          <p:cNvPr id="3" name="Content Placeholder 2"/>
          <p:cNvSpPr>
            <a:spLocks noGrp="1"/>
          </p:cNvSpPr>
          <p:nvPr>
            <p:ph idx="1"/>
          </p:nvPr>
        </p:nvSpPr>
        <p:spPr/>
        <p:txBody>
          <a:bodyPr/>
          <a:lstStyle/>
          <a:p>
            <a:r>
              <a:rPr lang="en-US" dirty="0" smtClean="0"/>
              <a:t>Search Binary Search Tree for key i.</a:t>
            </a:r>
          </a:p>
          <a:p>
            <a:pPr lvl="1"/>
            <a:r>
              <a:rPr lang="en-US" dirty="0" smtClean="0"/>
              <a:t>How should we traverse the tree: DF-like or BF-like?</a:t>
            </a:r>
          </a:p>
          <a:p>
            <a:pPr lvl="2"/>
            <a:r>
              <a:rPr lang="en-US" dirty="0" smtClean="0"/>
              <a:t>Note, there is no need to “backtrack” so we do not need a stack</a:t>
            </a:r>
            <a:endParaRPr lang="en-US" dirty="0"/>
          </a:p>
          <a:p>
            <a:endParaRPr lang="en-US" dirty="0" smtClean="0"/>
          </a:p>
          <a:p>
            <a:endParaRPr lang="en-US" dirty="0"/>
          </a:p>
        </p:txBody>
      </p:sp>
      <mc:AlternateContent xmlns:mc="http://schemas.openxmlformats.org/markup-compatibility/2006" xmlns:a14="http://schemas.microsoft.com/office/drawing/2010/main">
        <mc:Choice Requires="a14">
          <p:sp>
            <p:nvSpPr>
              <p:cNvPr id="4" name="Rectangle 3"/>
              <p:cNvSpPr/>
              <p:nvPr/>
            </p:nvSpPr>
            <p:spPr>
              <a:xfrm>
                <a:off x="1371601" y="3066481"/>
                <a:ext cx="7663542" cy="286232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i="1" smtClean="0">
                          <a:latin typeface="Cambria Math" panose="02040503050406030204" pitchFamily="18" charset="0"/>
                        </a:rPr>
                        <m:t>𝑓𝑢𝑛𝑐𝑡𝑖𝑜𝑛</m:t>
                      </m:r>
                      <m:r>
                        <a:rPr lang="en-US" i="1" smtClean="0">
                          <a:latin typeface="Cambria Math" panose="02040503050406030204" pitchFamily="18" charset="0"/>
                        </a:rPr>
                        <m:t> </m:t>
                      </m:r>
                      <m:r>
                        <a:rPr lang="en-US" b="0" i="1" smtClean="0">
                          <a:latin typeface="Cambria Math" panose="02040503050406030204" pitchFamily="18" charset="0"/>
                        </a:rPr>
                        <m:t>𝑠𝑒𝑎𝑟𝑐h</m:t>
                      </m:r>
                      <m:d>
                        <m:dPr>
                          <m:ctrlPr>
                            <a:rPr lang="en-US" i="1">
                              <a:latin typeface="Cambria Math" panose="02040503050406030204" pitchFamily="18" charset="0"/>
                            </a:rPr>
                          </m:ctrlPr>
                        </m:dPr>
                        <m:e>
                          <m:r>
                            <a:rPr lang="en-US" i="1">
                              <a:latin typeface="Cambria Math" panose="02040503050406030204" pitchFamily="18" charset="0"/>
                            </a:rPr>
                            <m:t>𝑟𝑜𝑜𝑡</m:t>
                          </m:r>
                          <m:r>
                            <a:rPr lang="en-US" b="0" i="1" smtClean="0">
                              <a:latin typeface="Cambria Math" panose="02040503050406030204" pitchFamily="18" charset="0"/>
                            </a:rPr>
                            <m:t>, </m:t>
                          </m:r>
                          <m:r>
                            <a:rPr lang="en-US" b="0" i="1" smtClean="0">
                              <a:latin typeface="Cambria Math" panose="02040503050406030204" pitchFamily="18" charset="0"/>
                            </a:rPr>
                            <m:t>𝑖</m:t>
                          </m:r>
                        </m:e>
                      </m:d>
                    </m:oMath>
                  </m:oMathPara>
                </a14:m>
                <a:endParaRPr lang="en-US" dirty="0" smtClean="0"/>
              </a:p>
              <a:p>
                <a:r>
                  <a:rPr lang="en-US" dirty="0"/>
                  <a:t>	</a:t>
                </a:r>
                <a14:m>
                  <m:oMath xmlns:m="http://schemas.openxmlformats.org/officeDocument/2006/math">
                    <m:r>
                      <a:rPr lang="en-US" i="1">
                        <a:latin typeface="Cambria Math" panose="02040503050406030204" pitchFamily="18" charset="0"/>
                      </a:rPr>
                      <m:t>𝑡h𝑖𝑠𝑁𝑜𝑑𝑒</m:t>
                    </m:r>
                    <m:r>
                      <a:rPr lang="en-US" i="1">
                        <a:latin typeface="Cambria Math" panose="02040503050406030204" pitchFamily="18" charset="0"/>
                      </a:rPr>
                      <m:t> ≔</m:t>
                    </m:r>
                    <m:r>
                      <a:rPr lang="en-US" b="0" i="1" smtClean="0">
                        <a:latin typeface="Cambria Math" panose="02040503050406030204" pitchFamily="18" charset="0"/>
                      </a:rPr>
                      <m:t>𝑟𝑜𝑜𝑡</m:t>
                    </m:r>
                  </m:oMath>
                </a14:m>
                <a:r>
                  <a:rPr lang="en-US" dirty="0"/>
                  <a:t/>
                </a:r>
                <a:br>
                  <a:rPr lang="en-US" dirty="0"/>
                </a:br>
                <a:r>
                  <a:rPr lang="en-US" dirty="0"/>
                  <a:t>	</a:t>
                </a:r>
                <a14:m>
                  <m:oMath xmlns:m="http://schemas.openxmlformats.org/officeDocument/2006/math">
                    <m:r>
                      <a:rPr lang="en-US" i="1">
                        <a:latin typeface="Cambria Math" panose="02040503050406030204" pitchFamily="18" charset="0"/>
                      </a:rPr>
                      <m:t>𝑤h</m:t>
                    </m:r>
                    <m:r>
                      <a:rPr lang="en-US" i="1" smtClean="0">
                        <a:solidFill>
                          <a:schemeClr val="tx1"/>
                        </a:solidFill>
                        <a:latin typeface="Cambria Math" panose="02040503050406030204" pitchFamily="18" charset="0"/>
                      </a:rPr>
                      <m:t>𝑖𝑙𝑒</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𝑡h𝑖𝑠𝑁𝑜𝑑𝑒</m:t>
                        </m:r>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𝑁𝑈𝐿𝐿</m:t>
                        </m:r>
                      </m:e>
                    </m:d>
                  </m:oMath>
                </a14:m>
                <a:r>
                  <a:rPr lang="en-US" dirty="0" smtClean="0"/>
                  <a:t/>
                </a:r>
                <a:br>
                  <a:rPr lang="en-US" dirty="0" smtClean="0"/>
                </a:br>
                <a:r>
                  <a:rPr lang="en-US" dirty="0" smtClean="0"/>
                  <a:t>		</a:t>
                </a:r>
                <a14:m>
                  <m:oMath xmlns:m="http://schemas.openxmlformats.org/officeDocument/2006/math">
                    <m:r>
                      <a:rPr lang="en-US" b="0" i="1" smtClean="0">
                        <a:latin typeface="Cambria Math" panose="02040503050406030204" pitchFamily="18" charset="0"/>
                      </a:rPr>
                      <m:t>𝑖𝑓</m:t>
                    </m:r>
                    <m:d>
                      <m:dPr>
                        <m:ctrlPr>
                          <a:rPr lang="en-US" b="0"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&gt; </m:t>
                        </m:r>
                        <m:r>
                          <a:rPr lang="en-US" b="0" i="1" smtClean="0">
                            <a:latin typeface="Cambria Math" panose="02040503050406030204" pitchFamily="18" charset="0"/>
                          </a:rPr>
                          <m:t>𝑡h𝑖𝑠𝑁𝑜𝑑𝑒</m:t>
                        </m:r>
                        <m:r>
                          <a:rPr lang="en-US" b="0" i="1" smtClean="0">
                            <a:latin typeface="Cambria Math" panose="02040503050406030204" pitchFamily="18" charset="0"/>
                          </a:rPr>
                          <m:t>.</m:t>
                        </m:r>
                        <m:r>
                          <a:rPr lang="en-US" b="0" i="1" smtClean="0">
                            <a:latin typeface="Cambria Math" panose="02040503050406030204" pitchFamily="18" charset="0"/>
                          </a:rPr>
                          <m:t>𝑘𝑒𝑦</m:t>
                        </m:r>
                      </m:e>
                    </m:d>
                  </m:oMath>
                </a14:m>
                <a:r>
                  <a:rPr lang="en-US" dirty="0" smtClean="0"/>
                  <a:t> // go to right subtree </a:t>
                </a:r>
              </a:p>
              <a:p>
                <a:r>
                  <a:rPr lang="en-US" dirty="0" smtClean="0"/>
                  <a:t>			 </a:t>
                </a:r>
                <a14:m>
                  <m:oMath xmlns:m="http://schemas.openxmlformats.org/officeDocument/2006/math">
                    <m:r>
                      <a:rPr lang="en-US" b="0" i="1" dirty="0" smtClean="0">
                        <a:latin typeface="Cambria Math" panose="02040503050406030204" pitchFamily="18" charset="0"/>
                      </a:rPr>
                      <m:t>𝑡h𝑖</m:t>
                    </m:r>
                    <m:r>
                      <a:rPr lang="en-US" i="1">
                        <a:latin typeface="Cambria Math" panose="02040503050406030204" pitchFamily="18" charset="0"/>
                      </a:rPr>
                      <m:t>𝑠𝑁𝑜𝑑𝑒</m:t>
                    </m:r>
                    <m:r>
                      <a:rPr lang="en-US" b="0" i="1" smtClean="0">
                        <a:latin typeface="Cambria Math" panose="02040503050406030204" pitchFamily="18" charset="0"/>
                      </a:rPr>
                      <m:t> ≔</m:t>
                    </m:r>
                    <m:r>
                      <a:rPr lang="en-US" b="0" i="1" smtClean="0">
                        <a:latin typeface="Cambria Math" panose="02040503050406030204" pitchFamily="18" charset="0"/>
                      </a:rPr>
                      <m:t>𝑡h𝑖𝑠𝑁𝑜𝑑𝑒</m:t>
                    </m:r>
                    <m:r>
                      <a:rPr lang="en-US" i="1">
                        <a:latin typeface="Cambria Math" panose="02040503050406030204" pitchFamily="18" charset="0"/>
                      </a:rPr>
                      <m:t>.</m:t>
                    </m:r>
                    <m:r>
                      <a:rPr lang="en-US" b="0" i="1" smtClean="0">
                        <a:latin typeface="Cambria Math" panose="02040503050406030204" pitchFamily="18" charset="0"/>
                      </a:rPr>
                      <m:t>𝑟𝑖𝑔h𝑡𝐶h𝑖𝑙𝑑</m:t>
                    </m:r>
                  </m:oMath>
                </a14:m>
                <a:r>
                  <a:rPr lang="en-US" dirty="0"/>
                  <a:t/>
                </a:r>
                <a:br>
                  <a:rPr lang="en-US" dirty="0"/>
                </a:br>
                <a:r>
                  <a:rPr lang="en-US" dirty="0"/>
                  <a:t>	</a:t>
                </a:r>
                <a:r>
                  <a:rPr lang="en-US" dirty="0" smtClean="0"/>
                  <a:t>	</a:t>
                </a:r>
                <a14:m>
                  <m:oMath xmlns:m="http://schemas.openxmlformats.org/officeDocument/2006/math">
                    <m:r>
                      <m:rPr>
                        <m:sty m:val="p"/>
                      </m:rPr>
                      <a:rPr lang="en-US" b="0" i="0" smtClean="0">
                        <a:latin typeface="Cambria Math" panose="02040503050406030204" pitchFamily="18" charset="0"/>
                      </a:rPr>
                      <m:t>el</m:t>
                    </m:r>
                    <m:r>
                      <a:rPr lang="en-US" b="0" i="1" smtClean="0">
                        <a:latin typeface="Cambria Math" panose="02040503050406030204" pitchFamily="18" charset="0"/>
                      </a:rPr>
                      <m:t>𝑠𝑒</m:t>
                    </m:r>
                    <m:r>
                      <a:rPr lang="en-US" i="1">
                        <a:latin typeface="Cambria Math" panose="02040503050406030204" pitchFamily="18" charset="0"/>
                      </a:rPr>
                      <m:t>𝑖𝑓</m:t>
                    </m:r>
                    <m:d>
                      <m:dPr>
                        <m:ctrlPr>
                          <a:rPr lang="en-US" i="1">
                            <a:latin typeface="Cambria Math" panose="02040503050406030204" pitchFamily="18" charset="0"/>
                          </a:rPr>
                        </m:ctrlPr>
                      </m:dPr>
                      <m:e>
                        <m:r>
                          <a:rPr lang="en-US" i="1">
                            <a:latin typeface="Cambria Math" panose="02040503050406030204" pitchFamily="18" charset="0"/>
                          </a:rPr>
                          <m:t>𝑖</m:t>
                        </m:r>
                        <m:r>
                          <a:rPr lang="en-US" b="0" i="1" smtClean="0">
                            <a:latin typeface="Cambria Math" panose="02040503050406030204" pitchFamily="18" charset="0"/>
                          </a:rPr>
                          <m:t>&lt;</m:t>
                        </m:r>
                        <m:r>
                          <a:rPr lang="en-US" i="1">
                            <a:latin typeface="Cambria Math" panose="02040503050406030204" pitchFamily="18" charset="0"/>
                          </a:rPr>
                          <m:t> </m:t>
                        </m:r>
                        <m:r>
                          <a:rPr lang="en-US" i="1">
                            <a:latin typeface="Cambria Math" panose="02040503050406030204" pitchFamily="18" charset="0"/>
                          </a:rPr>
                          <m:t>𝑡h𝑖𝑠𝑁𝑜𝑑𝑒</m:t>
                        </m:r>
                        <m:r>
                          <a:rPr lang="en-US" i="1">
                            <a:latin typeface="Cambria Math" panose="02040503050406030204" pitchFamily="18" charset="0"/>
                          </a:rPr>
                          <m:t>.</m:t>
                        </m:r>
                        <m:r>
                          <a:rPr lang="en-US" i="1">
                            <a:latin typeface="Cambria Math" panose="02040503050406030204" pitchFamily="18" charset="0"/>
                          </a:rPr>
                          <m:t>𝑘𝑒𝑦</m:t>
                        </m:r>
                      </m:e>
                    </m:d>
                  </m:oMath>
                </a14:m>
                <a:r>
                  <a:rPr lang="en-US" dirty="0"/>
                  <a:t>	// go to </a:t>
                </a:r>
                <a:r>
                  <a:rPr lang="en-US" dirty="0" smtClean="0"/>
                  <a:t>left subtree </a:t>
                </a:r>
                <a:endParaRPr lang="en-US" dirty="0"/>
              </a:p>
              <a:p>
                <a:r>
                  <a:rPr lang="en-US" dirty="0" smtClean="0"/>
                  <a:t>			 </a:t>
                </a:r>
                <a14:m>
                  <m:oMath xmlns:m="http://schemas.openxmlformats.org/officeDocument/2006/math">
                    <m:r>
                      <a:rPr lang="en-US" i="1" dirty="0">
                        <a:latin typeface="Cambria Math" panose="02040503050406030204" pitchFamily="18" charset="0"/>
                      </a:rPr>
                      <m:t>𝑡h𝑖</m:t>
                    </m:r>
                    <m:r>
                      <a:rPr lang="en-US" i="1">
                        <a:latin typeface="Cambria Math" panose="02040503050406030204" pitchFamily="18" charset="0"/>
                      </a:rPr>
                      <m:t>𝑠𝑁𝑜𝑑𝑒</m:t>
                    </m:r>
                    <m:r>
                      <a:rPr lang="en-US" i="1">
                        <a:latin typeface="Cambria Math" panose="02040503050406030204" pitchFamily="18" charset="0"/>
                      </a:rPr>
                      <m:t> ≔</m:t>
                    </m:r>
                    <m:r>
                      <a:rPr lang="en-US" i="1">
                        <a:latin typeface="Cambria Math" panose="02040503050406030204" pitchFamily="18" charset="0"/>
                      </a:rPr>
                      <m:t>𝑡h𝑖𝑠𝑁𝑜𝑑𝑒</m:t>
                    </m:r>
                    <m:r>
                      <a:rPr lang="en-US" i="1">
                        <a:latin typeface="Cambria Math" panose="02040503050406030204" pitchFamily="18" charset="0"/>
                      </a:rPr>
                      <m:t>.</m:t>
                    </m:r>
                    <m:r>
                      <a:rPr lang="en-US" b="0" i="1" smtClean="0">
                        <a:latin typeface="Cambria Math" panose="02040503050406030204" pitchFamily="18" charset="0"/>
                      </a:rPr>
                      <m:t>𝑙𝑒𝑓𝑡</m:t>
                    </m:r>
                    <m:r>
                      <a:rPr lang="en-US" i="1">
                        <a:latin typeface="Cambria Math" panose="02040503050406030204" pitchFamily="18" charset="0"/>
                      </a:rPr>
                      <m:t>𝐶h𝑖𝑙𝑑</m:t>
                    </m:r>
                  </m:oMath>
                </a14:m>
                <a:r>
                  <a:rPr lang="en-US" dirty="0"/>
                  <a:t/>
                </a:r>
                <a:br>
                  <a:rPr lang="en-US" dirty="0"/>
                </a:br>
                <a:r>
                  <a:rPr lang="en-US" dirty="0"/>
                  <a:t>	</a:t>
                </a:r>
                <a:r>
                  <a:rPr lang="en-US" dirty="0" smtClean="0"/>
                  <a:t>	else </a:t>
                </a:r>
                <a:r>
                  <a:rPr lang="en-US" dirty="0"/>
                  <a:t>	</a:t>
                </a:r>
                <a:r>
                  <a:rPr lang="en-US" dirty="0" smtClean="0"/>
                  <a:t>//  </a:t>
                </a:r>
                <a14:m>
                  <m:oMath xmlns:m="http://schemas.openxmlformats.org/officeDocument/2006/math">
                    <m:r>
                      <a:rPr lang="en-US" i="1">
                        <a:latin typeface="Cambria Math" panose="02040503050406030204" pitchFamily="18" charset="0"/>
                      </a:rPr>
                      <m:t>𝑖</m:t>
                    </m:r>
                    <m:r>
                      <a:rPr lang="en-US" b="0" i="1" smtClean="0">
                        <a:latin typeface="Cambria Math" panose="02040503050406030204" pitchFamily="18" charset="0"/>
                      </a:rPr>
                      <m:t>==</m:t>
                    </m:r>
                    <m:r>
                      <a:rPr lang="en-US" i="1">
                        <a:latin typeface="Cambria Math" panose="02040503050406030204" pitchFamily="18" charset="0"/>
                      </a:rPr>
                      <m:t> </m:t>
                    </m:r>
                    <m:r>
                      <a:rPr lang="en-US" i="1">
                        <a:latin typeface="Cambria Math" panose="02040503050406030204" pitchFamily="18" charset="0"/>
                      </a:rPr>
                      <m:t>𝑡h𝑖𝑠𝑁𝑜𝑑𝑒</m:t>
                    </m:r>
                    <m:r>
                      <a:rPr lang="en-US" i="1">
                        <a:latin typeface="Cambria Math" panose="02040503050406030204" pitchFamily="18" charset="0"/>
                      </a:rPr>
                      <m:t>.</m:t>
                    </m:r>
                    <m:r>
                      <a:rPr lang="en-US" i="1">
                        <a:latin typeface="Cambria Math" panose="02040503050406030204" pitchFamily="18" charset="0"/>
                      </a:rPr>
                      <m:t>𝑘𝑒𝑦</m:t>
                    </m:r>
                    <m:r>
                      <a:rPr lang="en-US" i="1">
                        <a:latin typeface="Cambria Math" panose="02040503050406030204" pitchFamily="18" charset="0"/>
                      </a:rPr>
                      <m:t> </m:t>
                    </m:r>
                  </m:oMath>
                </a14:m>
                <a:r>
                  <a:rPr lang="en-US" dirty="0" smtClean="0"/>
                  <a:t>	</a:t>
                </a:r>
                <a:endParaRPr lang="en-US" dirty="0"/>
              </a:p>
              <a:p>
                <a:r>
                  <a:rPr lang="en-US" dirty="0"/>
                  <a:t>		</a:t>
                </a:r>
                <a:r>
                  <a:rPr lang="en-US" dirty="0" smtClean="0"/>
                  <a:t>	return </a:t>
                </a:r>
                <a:r>
                  <a:rPr lang="en-US" dirty="0" err="1" smtClean="0"/>
                  <a:t>thisNode</a:t>
                </a:r>
                <a:endParaRPr lang="en-US" dirty="0" smtClean="0"/>
              </a:p>
              <a:p>
                <a:r>
                  <a:rPr lang="en-US" dirty="0"/>
                  <a:t>	</a:t>
                </a:r>
                <a:r>
                  <a:rPr lang="en-US" i="1" dirty="0" smtClean="0">
                    <a:latin typeface="Cambria Math" panose="02040503050406030204" pitchFamily="18" charset="0"/>
                    <a:ea typeface="Cambria Math" panose="02040503050406030204" pitchFamily="18" charset="0"/>
                  </a:rPr>
                  <a:t>return NULL; // not found</a:t>
                </a:r>
                <a:endParaRPr lang="en-US" i="1" dirty="0">
                  <a:latin typeface="Cambria Math" panose="02040503050406030204" pitchFamily="18" charset="0"/>
                  <a:ea typeface="Cambria Math" panose="020405030504060302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371601" y="3066481"/>
                <a:ext cx="7663542" cy="2862322"/>
              </a:xfrm>
              <a:prstGeom prst="rect">
                <a:avLst/>
              </a:prstGeom>
              <a:blipFill rotWithShape="0">
                <a:blip r:embed="rId2"/>
                <a:stretch>
                  <a:fillRect l="-239" b="-1915"/>
                </a:stretch>
              </a:blipFill>
            </p:spPr>
            <p:txBody>
              <a:bodyPr/>
              <a:lstStyle/>
              <a:p>
                <a:r>
                  <a:rPr lang="en-US">
                    <a:noFill/>
                  </a:rPr>
                  <a:t> </a:t>
                </a:r>
              </a:p>
            </p:txBody>
          </p:sp>
        </mc:Fallback>
      </mc:AlternateContent>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3831" r="6657" b="47470"/>
          <a:stretch/>
        </p:blipFill>
        <p:spPr>
          <a:xfrm>
            <a:off x="8757559" y="3433482"/>
            <a:ext cx="3434441" cy="3424518"/>
          </a:xfrm>
          <a:prstGeom prst="rect">
            <a:avLst/>
          </a:prstGeom>
        </p:spPr>
      </p:pic>
    </p:spTree>
    <p:extLst>
      <p:ext uri="{BB962C8B-B14F-4D97-AF65-F5344CB8AC3E}">
        <p14:creationId xmlns:p14="http://schemas.microsoft.com/office/powerpoint/2010/main" val="3381081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BST: Insert</a:t>
            </a:r>
            <a:endParaRPr lang="en-US" dirty="0"/>
          </a:p>
        </p:txBody>
      </p:sp>
      <p:sp>
        <p:nvSpPr>
          <p:cNvPr id="3" name="Content Placeholder 2"/>
          <p:cNvSpPr>
            <a:spLocks noGrp="1"/>
          </p:cNvSpPr>
          <p:nvPr>
            <p:ph idx="1"/>
          </p:nvPr>
        </p:nvSpPr>
        <p:spPr>
          <a:xfrm>
            <a:off x="609600" y="4724400"/>
            <a:ext cx="10972800" cy="1578429"/>
          </a:xfrm>
        </p:spPr>
        <p:txBody>
          <a:bodyPr>
            <a:noAutofit/>
          </a:bodyPr>
          <a:lstStyle/>
          <a:p>
            <a:r>
              <a:rPr lang="en-US" sz="2000" dirty="0" smtClean="0"/>
              <a:t>Worse Case Time Complexity: O(h), where h is the height of the tree. </a:t>
            </a:r>
          </a:p>
          <a:p>
            <a:pPr lvl="1"/>
            <a:r>
              <a:rPr lang="en-US" sz="1600" dirty="0"/>
              <a:t> </a:t>
            </a:r>
            <a:r>
              <a:rPr lang="en-US" sz="1600" dirty="0" smtClean="0"/>
              <a:t>… but what is this in terms of the number of nodes n?</a:t>
            </a:r>
          </a:p>
          <a:p>
            <a:pPr lvl="1"/>
            <a:r>
              <a:rPr lang="en-US" sz="1600" dirty="0" smtClean="0"/>
              <a:t>This depends on the structure of the tree. (More discussion later.)</a:t>
            </a:r>
            <a:endParaRPr lang="en-US" sz="1600" dirty="0"/>
          </a:p>
        </p:txBody>
      </p:sp>
      <mc:AlternateContent xmlns:mc="http://schemas.openxmlformats.org/markup-compatibility/2006" xmlns:a14="http://schemas.microsoft.com/office/drawing/2010/main">
        <mc:Choice Requires="a14">
          <p:sp>
            <p:nvSpPr>
              <p:cNvPr id="4" name="Rectangle 3"/>
              <p:cNvSpPr/>
              <p:nvPr/>
            </p:nvSpPr>
            <p:spPr>
              <a:xfrm>
                <a:off x="957262" y="1505742"/>
                <a:ext cx="8254093" cy="2893100"/>
              </a:xfrm>
              <a:prstGeom prst="rect">
                <a:avLst/>
              </a:prstGeom>
              <a:ln>
                <a:solidFill>
                  <a:schemeClr val="accent1"/>
                </a:solidFill>
              </a:ln>
            </p:spPr>
            <p:txBody>
              <a:bodyPr wrap="square">
                <a:spAutoFit/>
              </a:bodyPr>
              <a:lstStyle/>
              <a:p>
                <a:pPr/>
                <a14:m>
                  <m:oMathPara xmlns:m="http://schemas.openxmlformats.org/officeDocument/2006/math">
                    <m:oMathParaPr>
                      <m:jc m:val="left"/>
                    </m:oMathParaPr>
                    <m:oMath xmlns:m="http://schemas.openxmlformats.org/officeDocument/2006/math">
                      <m:r>
                        <a:rPr lang="en-US" sz="1600" i="1" smtClean="0">
                          <a:latin typeface="Cambria Math" panose="02040503050406030204" pitchFamily="18" charset="0"/>
                        </a:rPr>
                        <m:t>𝑓𝑢𝑛𝑐𝑡𝑖𝑜𝑛</m:t>
                      </m:r>
                      <m:r>
                        <a:rPr lang="en-US" sz="1600" i="1" smtClean="0">
                          <a:latin typeface="Cambria Math" panose="02040503050406030204" pitchFamily="18" charset="0"/>
                        </a:rPr>
                        <m:t> </m:t>
                      </m:r>
                      <m:r>
                        <a:rPr lang="en-US" sz="1600" b="0" i="1" smtClean="0">
                          <a:latin typeface="Cambria Math" panose="02040503050406030204" pitchFamily="18" charset="0"/>
                        </a:rPr>
                        <m:t>𝑖𝑛𝑠𝑒𝑟𝑡</m:t>
                      </m:r>
                      <m:d>
                        <m:dPr>
                          <m:ctrlPr>
                            <a:rPr lang="en-US" sz="1600" i="1">
                              <a:latin typeface="Cambria Math" panose="02040503050406030204" pitchFamily="18" charset="0"/>
                            </a:rPr>
                          </m:ctrlPr>
                        </m:dPr>
                        <m:e>
                          <m:r>
                            <a:rPr lang="en-US" sz="1600" i="1">
                              <a:latin typeface="Cambria Math" panose="02040503050406030204" pitchFamily="18" charset="0"/>
                            </a:rPr>
                            <m:t>𝑟𝑜𝑜𝑡</m:t>
                          </m:r>
                          <m:r>
                            <a:rPr lang="en-US" sz="1600" b="0" i="1" smtClean="0">
                              <a:latin typeface="Cambria Math" panose="02040503050406030204" pitchFamily="18" charset="0"/>
                            </a:rPr>
                            <m:t>, </m:t>
                          </m:r>
                          <m:r>
                            <a:rPr lang="en-US" sz="1600" b="0" i="1" smtClean="0">
                              <a:latin typeface="Cambria Math" panose="02040503050406030204" pitchFamily="18" charset="0"/>
                            </a:rPr>
                            <m:t>𝑖</m:t>
                          </m:r>
                        </m:e>
                      </m:d>
                    </m:oMath>
                  </m:oMathPara>
                </a14:m>
                <a:endParaRPr lang="en-US" sz="1600" dirty="0" smtClean="0"/>
              </a:p>
              <a:p>
                <a:r>
                  <a:rPr lang="en-US" sz="1600" dirty="0"/>
                  <a:t>	</a:t>
                </a:r>
                <a14:m>
                  <m:oMath xmlns:m="http://schemas.openxmlformats.org/officeDocument/2006/math">
                    <m:r>
                      <a:rPr lang="en-US" sz="1600" i="1">
                        <a:latin typeface="Cambria Math" panose="02040503050406030204" pitchFamily="18" charset="0"/>
                      </a:rPr>
                      <m:t>𝑡h𝑖𝑠𝑁𝑜𝑑𝑒</m:t>
                    </m:r>
                    <m:r>
                      <a:rPr lang="en-US" sz="1600" i="1">
                        <a:latin typeface="Cambria Math" panose="02040503050406030204" pitchFamily="18" charset="0"/>
                      </a:rPr>
                      <m:t> ≔</m:t>
                    </m:r>
                    <m:r>
                      <a:rPr lang="en-US" sz="1600" b="0" i="1" smtClean="0">
                        <a:latin typeface="Cambria Math" panose="02040503050406030204" pitchFamily="18" charset="0"/>
                      </a:rPr>
                      <m:t>𝑟𝑜𝑜𝑡</m:t>
                    </m:r>
                  </m:oMath>
                </a14:m>
                <a:r>
                  <a:rPr lang="en-US" sz="1600" dirty="0"/>
                  <a:t/>
                </a:r>
                <a:br>
                  <a:rPr lang="en-US" sz="1600" dirty="0"/>
                </a:br>
                <a:r>
                  <a:rPr lang="en-US" sz="1600" dirty="0"/>
                  <a:t>	</a:t>
                </a:r>
                <a14:m>
                  <m:oMath xmlns:m="http://schemas.openxmlformats.org/officeDocument/2006/math">
                    <m:r>
                      <a:rPr lang="en-US" sz="1600" i="1">
                        <a:latin typeface="Cambria Math" panose="02040503050406030204" pitchFamily="18" charset="0"/>
                      </a:rPr>
                      <m:t>𝑤h</m:t>
                    </m:r>
                    <m:r>
                      <a:rPr lang="en-US" sz="1600" i="1" smtClean="0">
                        <a:solidFill>
                          <a:schemeClr val="tx1"/>
                        </a:solidFill>
                        <a:latin typeface="Cambria Math" panose="02040503050406030204" pitchFamily="18" charset="0"/>
                      </a:rPr>
                      <m:t>𝑖𝑙𝑒</m:t>
                    </m:r>
                    <m:d>
                      <m:dPr>
                        <m:ctrlPr>
                          <a:rPr lang="en-US" sz="1600" i="1">
                            <a:solidFill>
                              <a:schemeClr val="tx1"/>
                            </a:solidFill>
                            <a:latin typeface="Cambria Math" panose="02040503050406030204" pitchFamily="18" charset="0"/>
                          </a:rPr>
                        </m:ctrlPr>
                      </m:dPr>
                      <m:e>
                        <m:r>
                          <a:rPr lang="en-US" sz="1600" i="1">
                            <a:solidFill>
                              <a:schemeClr val="tx1"/>
                            </a:solidFill>
                            <a:latin typeface="Cambria Math" panose="02040503050406030204" pitchFamily="18" charset="0"/>
                          </a:rPr>
                          <m:t>  </m:t>
                        </m:r>
                        <m:r>
                          <a:rPr lang="en-US" sz="1600" b="0" i="1" smtClean="0">
                            <a:solidFill>
                              <a:schemeClr val="tx1"/>
                            </a:solidFill>
                            <a:latin typeface="Cambria Math" panose="02040503050406030204" pitchFamily="18" charset="0"/>
                          </a:rPr>
                          <m:t>𝑡h𝑖𝑠𝑁𝑜𝑑𝑒</m:t>
                        </m:r>
                        <m:r>
                          <a:rPr lang="en-US" sz="1600" b="0" i="1" smtClean="0">
                            <a:solidFill>
                              <a:schemeClr val="tx1"/>
                            </a:solidFill>
                            <a:latin typeface="Cambria Math" panose="02040503050406030204" pitchFamily="18" charset="0"/>
                          </a:rPr>
                          <m:t> !=</m:t>
                        </m:r>
                        <m:r>
                          <a:rPr lang="en-US" sz="1600" b="0" i="1" smtClean="0">
                            <a:solidFill>
                              <a:schemeClr val="tx1"/>
                            </a:solidFill>
                            <a:latin typeface="Cambria Math" panose="02040503050406030204" pitchFamily="18" charset="0"/>
                          </a:rPr>
                          <m:t>𝑁𝑈𝐿𝐿</m:t>
                        </m:r>
                      </m:e>
                    </m:d>
                  </m:oMath>
                </a14:m>
                <a:r>
                  <a:rPr lang="en-US" sz="1600" dirty="0" smtClean="0"/>
                  <a:t/>
                </a:r>
                <a:br>
                  <a:rPr lang="en-US" sz="1600" dirty="0" smtClean="0"/>
                </a:br>
                <a:r>
                  <a:rPr lang="en-US" sz="1600" dirty="0" smtClean="0"/>
                  <a:t>		</a:t>
                </a:r>
                <a14:m>
                  <m:oMath xmlns:m="http://schemas.openxmlformats.org/officeDocument/2006/math">
                    <m:r>
                      <a:rPr lang="en-US" sz="1600" b="0" i="1" smtClean="0">
                        <a:latin typeface="Cambria Math" panose="02040503050406030204" pitchFamily="18" charset="0"/>
                      </a:rPr>
                      <m:t>𝑖𝑓</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𝑖</m:t>
                        </m:r>
                        <m:r>
                          <a:rPr lang="en-US" sz="1600" b="0" i="1" smtClean="0">
                            <a:latin typeface="Cambria Math" panose="02040503050406030204" pitchFamily="18" charset="0"/>
                          </a:rPr>
                          <m:t>&gt; </m:t>
                        </m:r>
                        <m:r>
                          <a:rPr lang="en-US" sz="1600" b="0" i="1" smtClean="0">
                            <a:latin typeface="Cambria Math" panose="02040503050406030204" pitchFamily="18" charset="0"/>
                          </a:rPr>
                          <m:t>𝑡h𝑖𝑠𝑁𝑜𝑑𝑒</m:t>
                        </m:r>
                        <m:r>
                          <a:rPr lang="en-US" sz="1600" b="0" i="1" smtClean="0">
                            <a:latin typeface="Cambria Math" panose="02040503050406030204" pitchFamily="18" charset="0"/>
                          </a:rPr>
                          <m:t>.</m:t>
                        </m:r>
                        <m:r>
                          <a:rPr lang="en-US" sz="1600" b="0" i="1" smtClean="0">
                            <a:latin typeface="Cambria Math" panose="02040503050406030204" pitchFamily="18" charset="0"/>
                          </a:rPr>
                          <m:t>𝑘𝑒𝑦</m:t>
                        </m:r>
                      </m:e>
                    </m:d>
                  </m:oMath>
                </a14:m>
                <a:r>
                  <a:rPr lang="en-US" sz="1600" dirty="0" smtClean="0"/>
                  <a:t> // go to right subtree </a:t>
                </a:r>
              </a:p>
              <a:p>
                <a:r>
                  <a:rPr lang="en-US" sz="1600" dirty="0" smtClean="0"/>
                  <a:t>			 </a:t>
                </a:r>
                <a14:m>
                  <m:oMath xmlns:m="http://schemas.openxmlformats.org/officeDocument/2006/math">
                    <m:r>
                      <m:rPr>
                        <m:sty m:val="p"/>
                      </m:rPr>
                      <a:rPr lang="en-US" sz="1600" b="0" i="0" smtClean="0">
                        <a:latin typeface="Cambria Math" panose="02040503050406030204" pitchFamily="18" charset="0"/>
                      </a:rPr>
                      <m:t>if</m:t>
                    </m:r>
                    <m:r>
                      <a:rPr lang="en-US" sz="1600" b="0" i="0" smtClean="0">
                        <a:latin typeface="Cambria Math" panose="02040503050406030204" pitchFamily="18" charset="0"/>
                      </a:rPr>
                      <m:t> </m:t>
                    </m:r>
                    <m:r>
                      <a:rPr lang="en-US" sz="1600" i="1">
                        <a:latin typeface="Cambria Math" panose="02040503050406030204" pitchFamily="18" charset="0"/>
                      </a:rPr>
                      <m:t>𝑟𝑖𝑔h𝑡𝐶h𝑖𝑙𝑑</m:t>
                    </m:r>
                    <m:r>
                      <a:rPr lang="en-US" sz="1600" i="1">
                        <a:latin typeface="Cambria Math" panose="02040503050406030204" pitchFamily="18" charset="0"/>
                      </a:rPr>
                      <m:t> </m:t>
                    </m:r>
                    <m:r>
                      <a:rPr lang="en-US" sz="1600" b="0" i="1" smtClean="0">
                        <a:latin typeface="Cambria Math" panose="02040503050406030204" pitchFamily="18" charset="0"/>
                      </a:rPr>
                      <m:t>𝑛𝑜𝑡</m:t>
                    </m:r>
                    <m:r>
                      <a:rPr lang="en-US" sz="1600" b="0" i="1" smtClean="0">
                        <a:latin typeface="Cambria Math" panose="02040503050406030204" pitchFamily="18" charset="0"/>
                      </a:rPr>
                      <m:t> </m:t>
                    </m:r>
                    <m:r>
                      <a:rPr lang="en-US" sz="1600" b="0" i="1" smtClean="0">
                        <a:latin typeface="Cambria Math" panose="02040503050406030204" pitchFamily="18" charset="0"/>
                      </a:rPr>
                      <m:t>𝑛𝑢𝑙𝑙</m:t>
                    </m:r>
                    <m:r>
                      <a:rPr lang="en-US" sz="1600" b="0" i="1" smtClean="0">
                        <a:latin typeface="Cambria Math" panose="02040503050406030204" pitchFamily="18" charset="0"/>
                      </a:rPr>
                      <m:t>, </m:t>
                    </m:r>
                    <m:r>
                      <a:rPr lang="en-US" sz="1600" b="0" i="1" dirty="0" smtClean="0">
                        <a:latin typeface="Cambria Math" panose="02040503050406030204" pitchFamily="18" charset="0"/>
                      </a:rPr>
                      <m:t>𝑡h𝑖</m:t>
                    </m:r>
                    <m:r>
                      <a:rPr lang="en-US" sz="1600" i="1">
                        <a:latin typeface="Cambria Math" panose="02040503050406030204" pitchFamily="18" charset="0"/>
                      </a:rPr>
                      <m:t>𝑠𝑁𝑜𝑑𝑒</m:t>
                    </m:r>
                    <m:r>
                      <a:rPr lang="en-US" sz="1600" b="0" i="1" smtClean="0">
                        <a:latin typeface="Cambria Math" panose="02040503050406030204" pitchFamily="18" charset="0"/>
                      </a:rPr>
                      <m:t> ≔</m:t>
                    </m:r>
                    <m:r>
                      <a:rPr lang="en-US" sz="1600" b="0" i="1" smtClean="0">
                        <a:latin typeface="Cambria Math" panose="02040503050406030204" pitchFamily="18" charset="0"/>
                      </a:rPr>
                      <m:t>𝑡h𝑖𝑠𝑁𝑜𝑑𝑒</m:t>
                    </m:r>
                    <m:r>
                      <a:rPr lang="en-US" sz="1600" i="1">
                        <a:latin typeface="Cambria Math" panose="02040503050406030204" pitchFamily="18" charset="0"/>
                      </a:rPr>
                      <m:t>.</m:t>
                    </m:r>
                    <m:r>
                      <a:rPr lang="en-US" sz="1600" b="0" i="1" smtClean="0">
                        <a:latin typeface="Cambria Math" panose="02040503050406030204" pitchFamily="18" charset="0"/>
                      </a:rPr>
                      <m:t>𝑟𝑖𝑔h𝑡𝐶h𝑖𝑙𝑑</m:t>
                    </m:r>
                  </m:oMath>
                </a14:m>
                <a:endParaRPr lang="en-US" sz="1600" b="0" dirty="0" smtClean="0"/>
              </a:p>
              <a:p>
                <a:r>
                  <a:rPr lang="en-US" sz="1600" dirty="0" smtClean="0"/>
                  <a:t>			</a:t>
                </a:r>
                <a:r>
                  <a:rPr lang="en-US" sz="1600" dirty="0"/>
                  <a:t> </a:t>
                </a:r>
                <a14:m>
                  <m:oMath xmlns:m="http://schemas.openxmlformats.org/officeDocument/2006/math">
                    <m:r>
                      <a:rPr lang="en-US" sz="1600" b="0" i="1" smtClean="0">
                        <a:latin typeface="Cambria Math" panose="02040503050406030204" pitchFamily="18" charset="0"/>
                      </a:rPr>
                      <m:t>𝑒𝑙𝑠𝑒</m:t>
                    </m:r>
                    <m:r>
                      <a:rPr lang="en-US" sz="1600" b="0" i="1" smtClean="0">
                        <a:latin typeface="Cambria Math" panose="02040503050406030204" pitchFamily="18" charset="0"/>
                      </a:rPr>
                      <m:t>, </m:t>
                    </m:r>
                    <m:r>
                      <a:rPr lang="en-US" sz="1600" b="0" i="1" smtClean="0">
                        <a:latin typeface="Cambria Math" panose="02040503050406030204" pitchFamily="18" charset="0"/>
                      </a:rPr>
                      <m:t>𝑡h𝑖𝑠𝑁𝑜𝑑𝑒</m:t>
                    </m:r>
                    <m:r>
                      <a:rPr lang="en-US" sz="1600" b="0" i="1" smtClean="0">
                        <a:latin typeface="Cambria Math" panose="02040503050406030204" pitchFamily="18" charset="0"/>
                      </a:rPr>
                      <m:t>.</m:t>
                    </m:r>
                    <m:r>
                      <a:rPr lang="en-US" sz="1600" b="0" i="1" smtClean="0">
                        <a:latin typeface="Cambria Math" panose="02040503050406030204" pitchFamily="18" charset="0"/>
                      </a:rPr>
                      <m:t>𝑟𝑖𝑔h𝑡𝐶h𝑖𝑙𝑑</m:t>
                    </m:r>
                    <m:r>
                      <a:rPr lang="en-US" sz="1600" b="0" i="1" smtClean="0">
                        <a:latin typeface="Cambria Math" panose="02040503050406030204" pitchFamily="18" charset="0"/>
                      </a:rPr>
                      <m:t>:=</m:t>
                    </m:r>
                    <m:r>
                      <a:rPr lang="en-US" sz="1600" b="0" i="1" smtClean="0">
                        <a:latin typeface="Cambria Math" panose="02040503050406030204" pitchFamily="18" charset="0"/>
                      </a:rPr>
                      <m:t>𝑛𝑒𝑤</m:t>
                    </m:r>
                    <m:r>
                      <a:rPr lang="en-US" sz="1600" b="0" i="1" smtClean="0">
                        <a:latin typeface="Cambria Math" panose="02040503050406030204" pitchFamily="18" charset="0"/>
                      </a:rPr>
                      <m:t> </m:t>
                    </m:r>
                    <m:r>
                      <a:rPr lang="en-US" sz="1600" b="0" i="1" smtClean="0">
                        <a:latin typeface="Cambria Math" panose="02040503050406030204" pitchFamily="18" charset="0"/>
                      </a:rPr>
                      <m:t>𝑁𝑜𝑑𝑒</m:t>
                    </m:r>
                    <m:r>
                      <a:rPr lang="en-US" sz="1600" b="0" i="1" smtClean="0">
                        <a:latin typeface="Cambria Math" panose="02040503050406030204" pitchFamily="18" charset="0"/>
                      </a:rPr>
                      <m:t>(</m:t>
                    </m:r>
                    <m:r>
                      <a:rPr lang="en-US" sz="1600" b="0" i="1" smtClean="0">
                        <a:latin typeface="Cambria Math" panose="02040503050406030204" pitchFamily="18" charset="0"/>
                      </a:rPr>
                      <m:t>𝑖</m:t>
                    </m:r>
                    <m:r>
                      <a:rPr lang="en-US" sz="1600" b="0" i="1" smtClean="0">
                        <a:latin typeface="Cambria Math" panose="02040503050406030204" pitchFamily="18" charset="0"/>
                      </a:rPr>
                      <m:t>)</m:t>
                    </m:r>
                  </m:oMath>
                </a14:m>
                <a:r>
                  <a:rPr lang="en-US" sz="1600" dirty="0"/>
                  <a:t/>
                </a:r>
                <a:br>
                  <a:rPr lang="en-US" sz="1600" dirty="0"/>
                </a:br>
                <a:r>
                  <a:rPr lang="en-US" sz="1600" dirty="0"/>
                  <a:t>	</a:t>
                </a:r>
                <a:r>
                  <a:rPr lang="en-US" sz="1600" dirty="0" smtClean="0"/>
                  <a:t>	</a:t>
                </a:r>
                <a14:m>
                  <m:oMath xmlns:m="http://schemas.openxmlformats.org/officeDocument/2006/math">
                    <m:r>
                      <m:rPr>
                        <m:sty m:val="p"/>
                      </m:rPr>
                      <a:rPr lang="en-US" sz="1600" b="0" i="0" smtClean="0">
                        <a:latin typeface="Cambria Math" panose="02040503050406030204" pitchFamily="18" charset="0"/>
                      </a:rPr>
                      <m:t>el</m:t>
                    </m:r>
                    <m:r>
                      <a:rPr lang="en-US" sz="1600" b="0" i="1" smtClean="0">
                        <a:latin typeface="Cambria Math" panose="02040503050406030204" pitchFamily="18" charset="0"/>
                      </a:rPr>
                      <m:t>𝑠𝑒</m:t>
                    </m:r>
                    <m:r>
                      <a:rPr lang="en-US" sz="1600" i="1">
                        <a:latin typeface="Cambria Math" panose="02040503050406030204" pitchFamily="18" charset="0"/>
                      </a:rPr>
                      <m:t>𝑖𝑓</m:t>
                    </m:r>
                    <m:d>
                      <m:dPr>
                        <m:ctrlPr>
                          <a:rPr lang="en-US" sz="1600" i="1">
                            <a:latin typeface="Cambria Math" panose="02040503050406030204" pitchFamily="18" charset="0"/>
                          </a:rPr>
                        </m:ctrlPr>
                      </m:dPr>
                      <m:e>
                        <m:r>
                          <a:rPr lang="en-US" sz="1600" i="1">
                            <a:latin typeface="Cambria Math" panose="02040503050406030204" pitchFamily="18" charset="0"/>
                          </a:rPr>
                          <m:t>𝑖</m:t>
                        </m:r>
                        <m:r>
                          <a:rPr lang="en-US" sz="1600" b="0" i="1" smtClean="0">
                            <a:latin typeface="Cambria Math" panose="02040503050406030204" pitchFamily="18" charset="0"/>
                          </a:rPr>
                          <m:t>&lt;</m:t>
                        </m:r>
                        <m:r>
                          <a:rPr lang="en-US" sz="1600" i="1">
                            <a:latin typeface="Cambria Math" panose="02040503050406030204" pitchFamily="18" charset="0"/>
                          </a:rPr>
                          <m:t> </m:t>
                        </m:r>
                        <m:r>
                          <a:rPr lang="en-US" sz="1600" i="1">
                            <a:latin typeface="Cambria Math" panose="02040503050406030204" pitchFamily="18" charset="0"/>
                          </a:rPr>
                          <m:t>𝑡h𝑖𝑠𝑁𝑜𝑑𝑒</m:t>
                        </m:r>
                        <m:r>
                          <a:rPr lang="en-US" sz="1600" i="1">
                            <a:latin typeface="Cambria Math" panose="02040503050406030204" pitchFamily="18" charset="0"/>
                          </a:rPr>
                          <m:t>.</m:t>
                        </m:r>
                        <m:r>
                          <a:rPr lang="en-US" sz="1600" i="1">
                            <a:latin typeface="Cambria Math" panose="02040503050406030204" pitchFamily="18" charset="0"/>
                          </a:rPr>
                          <m:t>𝑘𝑒𝑦</m:t>
                        </m:r>
                      </m:e>
                    </m:d>
                  </m:oMath>
                </a14:m>
                <a:r>
                  <a:rPr lang="en-US" sz="1600" dirty="0"/>
                  <a:t>	// go to </a:t>
                </a:r>
                <a:r>
                  <a:rPr lang="en-US" sz="1600" dirty="0" smtClean="0"/>
                  <a:t>left subtree </a:t>
                </a:r>
                <a:endParaRPr lang="en-US" sz="1600" dirty="0"/>
              </a:p>
              <a:p>
                <a:r>
                  <a:rPr lang="en-US" sz="1600" dirty="0" smtClean="0"/>
                  <a:t>			</a:t>
                </a:r>
                <a14:m>
                  <m:oMath xmlns:m="http://schemas.openxmlformats.org/officeDocument/2006/math">
                    <m:r>
                      <m:rPr>
                        <m:sty m:val="p"/>
                      </m:rPr>
                      <a:rPr lang="en-US" sz="1600">
                        <a:latin typeface="Cambria Math" panose="02040503050406030204" pitchFamily="18" charset="0"/>
                      </a:rPr>
                      <m:t>if</m:t>
                    </m:r>
                    <m:r>
                      <a:rPr lang="en-US" sz="1600">
                        <a:latin typeface="Cambria Math" panose="02040503050406030204" pitchFamily="18" charset="0"/>
                      </a:rPr>
                      <m:t> </m:t>
                    </m:r>
                    <m:r>
                      <a:rPr lang="en-US" sz="1600" b="0" i="1" smtClean="0">
                        <a:latin typeface="Cambria Math" panose="02040503050406030204" pitchFamily="18" charset="0"/>
                      </a:rPr>
                      <m:t>𝑙𝑒𝑓𝑡</m:t>
                    </m:r>
                    <m:r>
                      <a:rPr lang="en-US" sz="1600" i="1">
                        <a:latin typeface="Cambria Math" panose="02040503050406030204" pitchFamily="18" charset="0"/>
                      </a:rPr>
                      <m:t>𝐶h𝑖𝑙𝑑</m:t>
                    </m:r>
                    <m:r>
                      <a:rPr lang="en-US" sz="1600" i="1">
                        <a:latin typeface="Cambria Math" panose="02040503050406030204" pitchFamily="18" charset="0"/>
                      </a:rPr>
                      <m:t> </m:t>
                    </m:r>
                    <m:r>
                      <a:rPr lang="en-US" sz="1600" i="1">
                        <a:latin typeface="Cambria Math" panose="02040503050406030204" pitchFamily="18" charset="0"/>
                      </a:rPr>
                      <m:t>𝑛𝑜𝑡</m:t>
                    </m:r>
                    <m:r>
                      <a:rPr lang="en-US" sz="1600" i="1">
                        <a:latin typeface="Cambria Math" panose="02040503050406030204" pitchFamily="18" charset="0"/>
                      </a:rPr>
                      <m:t> </m:t>
                    </m:r>
                    <m:r>
                      <a:rPr lang="en-US" sz="1600" i="1">
                        <a:latin typeface="Cambria Math" panose="02040503050406030204" pitchFamily="18" charset="0"/>
                      </a:rPr>
                      <m:t>𝑛𝑢𝑙𝑙</m:t>
                    </m:r>
                    <m:r>
                      <a:rPr lang="en-US" sz="1600" i="1">
                        <a:latin typeface="Cambria Math" panose="02040503050406030204" pitchFamily="18" charset="0"/>
                      </a:rPr>
                      <m:t>, </m:t>
                    </m:r>
                    <m:r>
                      <a:rPr lang="en-US" sz="1600" i="1" dirty="0">
                        <a:latin typeface="Cambria Math" panose="02040503050406030204" pitchFamily="18" charset="0"/>
                      </a:rPr>
                      <m:t>𝑡h𝑖</m:t>
                    </m:r>
                    <m:r>
                      <a:rPr lang="en-US" sz="1600" i="1">
                        <a:latin typeface="Cambria Math" panose="02040503050406030204" pitchFamily="18" charset="0"/>
                      </a:rPr>
                      <m:t>𝑠𝑁𝑜𝑑𝑒</m:t>
                    </m:r>
                    <m:r>
                      <a:rPr lang="en-US" sz="1600" i="1">
                        <a:latin typeface="Cambria Math" panose="02040503050406030204" pitchFamily="18" charset="0"/>
                      </a:rPr>
                      <m:t> ≔</m:t>
                    </m:r>
                    <m:r>
                      <a:rPr lang="en-US" sz="1600" i="1">
                        <a:latin typeface="Cambria Math" panose="02040503050406030204" pitchFamily="18" charset="0"/>
                      </a:rPr>
                      <m:t>𝑡h𝑖𝑠𝑁𝑜𝑑𝑒</m:t>
                    </m:r>
                    <m:r>
                      <a:rPr lang="en-US" sz="1600" i="1">
                        <a:latin typeface="Cambria Math" panose="02040503050406030204" pitchFamily="18" charset="0"/>
                      </a:rPr>
                      <m:t>.</m:t>
                    </m:r>
                    <m:r>
                      <a:rPr lang="en-US" sz="1600" b="0" i="1" smtClean="0">
                        <a:latin typeface="Cambria Math" panose="02040503050406030204" pitchFamily="18" charset="0"/>
                      </a:rPr>
                      <m:t>𝑙𝑒𝑓𝑡</m:t>
                    </m:r>
                    <m:r>
                      <a:rPr lang="en-US" sz="1600" i="1">
                        <a:latin typeface="Cambria Math" panose="02040503050406030204" pitchFamily="18" charset="0"/>
                      </a:rPr>
                      <m:t>𝐶h𝑖𝑙𝑑</m:t>
                    </m:r>
                  </m:oMath>
                </a14:m>
                <a:endParaRPr lang="en-US" sz="1600" dirty="0"/>
              </a:p>
              <a:p>
                <a:r>
                  <a:rPr lang="en-US" sz="1600" dirty="0"/>
                  <a:t>			 </a:t>
                </a:r>
                <a14:m>
                  <m:oMath xmlns:m="http://schemas.openxmlformats.org/officeDocument/2006/math">
                    <m:r>
                      <a:rPr lang="en-US" sz="1600" i="1">
                        <a:latin typeface="Cambria Math" panose="02040503050406030204" pitchFamily="18" charset="0"/>
                      </a:rPr>
                      <m:t>𝑒𝑙𝑠𝑒</m:t>
                    </m:r>
                    <m:r>
                      <a:rPr lang="en-US" sz="1600" i="1">
                        <a:latin typeface="Cambria Math" panose="02040503050406030204" pitchFamily="18" charset="0"/>
                      </a:rPr>
                      <m:t>, </m:t>
                    </m:r>
                    <m:r>
                      <a:rPr lang="en-US" sz="1600" i="1">
                        <a:latin typeface="Cambria Math" panose="02040503050406030204" pitchFamily="18" charset="0"/>
                      </a:rPr>
                      <m:t>𝑡h𝑖𝑠𝑁𝑜𝑑𝑒</m:t>
                    </m:r>
                    <m:r>
                      <a:rPr lang="en-US" sz="1600" i="1">
                        <a:latin typeface="Cambria Math" panose="02040503050406030204" pitchFamily="18" charset="0"/>
                      </a:rPr>
                      <m:t>.</m:t>
                    </m:r>
                    <m:r>
                      <a:rPr lang="en-US" sz="1600" b="0" i="1" smtClean="0">
                        <a:latin typeface="Cambria Math" panose="02040503050406030204" pitchFamily="18" charset="0"/>
                      </a:rPr>
                      <m:t>𝑙𝑒𝑓𝑡</m:t>
                    </m:r>
                    <m:r>
                      <a:rPr lang="en-US" sz="1600" i="1">
                        <a:latin typeface="Cambria Math" panose="02040503050406030204" pitchFamily="18" charset="0"/>
                      </a:rPr>
                      <m:t>𝐶h𝑖𝑙𝑑</m:t>
                    </m:r>
                    <m:r>
                      <a:rPr lang="en-US" sz="1600" i="1">
                        <a:latin typeface="Cambria Math" panose="02040503050406030204" pitchFamily="18" charset="0"/>
                      </a:rPr>
                      <m:t>:=</m:t>
                    </m:r>
                    <m:r>
                      <a:rPr lang="en-US" sz="1600" i="1">
                        <a:latin typeface="Cambria Math" panose="02040503050406030204" pitchFamily="18" charset="0"/>
                      </a:rPr>
                      <m:t>𝑛𝑒𝑤</m:t>
                    </m:r>
                    <m:r>
                      <a:rPr lang="en-US" sz="1600" i="1">
                        <a:latin typeface="Cambria Math" panose="02040503050406030204" pitchFamily="18" charset="0"/>
                      </a:rPr>
                      <m:t> </m:t>
                    </m:r>
                    <m:r>
                      <a:rPr lang="en-US" sz="1600" i="1">
                        <a:latin typeface="Cambria Math" panose="02040503050406030204" pitchFamily="18" charset="0"/>
                      </a:rPr>
                      <m:t>𝑁𝑜𝑑𝑒</m:t>
                    </m:r>
                    <m:r>
                      <a:rPr lang="en-US" sz="1600" i="1">
                        <a:latin typeface="Cambria Math" panose="02040503050406030204" pitchFamily="18" charset="0"/>
                      </a:rPr>
                      <m:t>(</m:t>
                    </m:r>
                    <m:r>
                      <a:rPr lang="en-US" sz="1600" i="1">
                        <a:latin typeface="Cambria Math" panose="02040503050406030204" pitchFamily="18" charset="0"/>
                      </a:rPr>
                      <m:t>𝑖</m:t>
                    </m:r>
                    <m:r>
                      <a:rPr lang="en-US" sz="1600" i="1">
                        <a:latin typeface="Cambria Math" panose="02040503050406030204" pitchFamily="18" charset="0"/>
                      </a:rPr>
                      <m:t>)</m:t>
                    </m:r>
                  </m:oMath>
                </a14:m>
                <a:r>
                  <a:rPr lang="en-US" sz="1600" dirty="0"/>
                  <a:t/>
                </a:r>
                <a:br>
                  <a:rPr lang="en-US" sz="1600" dirty="0"/>
                </a:br>
                <a:r>
                  <a:rPr lang="en-US" sz="1600" dirty="0"/>
                  <a:t>	</a:t>
                </a:r>
                <a:r>
                  <a:rPr lang="en-US" sz="1600" dirty="0" smtClean="0"/>
                  <a:t>	else </a:t>
                </a:r>
                <a:r>
                  <a:rPr lang="en-US" sz="1600" dirty="0"/>
                  <a:t>	</a:t>
                </a:r>
                <a:r>
                  <a:rPr lang="en-US" sz="1600" dirty="0" smtClean="0"/>
                  <a:t>//  </a:t>
                </a:r>
                <a14:m>
                  <m:oMath xmlns:m="http://schemas.openxmlformats.org/officeDocument/2006/math">
                    <m:r>
                      <a:rPr lang="en-US" sz="1600" i="1" smtClean="0">
                        <a:latin typeface="Cambria Math" panose="02040503050406030204" pitchFamily="18" charset="0"/>
                      </a:rPr>
                      <m:t>𝑎</m:t>
                    </m:r>
                    <m:r>
                      <a:rPr lang="en-US" sz="1600" b="0" i="1" smtClean="0">
                        <a:latin typeface="Cambria Math" panose="02040503050406030204" pitchFamily="18" charset="0"/>
                      </a:rPr>
                      <m:t>𝑠𝑠𝑢𝑚𝑒</m:t>
                    </m:r>
                    <m:r>
                      <a:rPr lang="en-US" sz="1600" b="0" i="1" smtClean="0">
                        <a:latin typeface="Cambria Math" panose="02040503050406030204" pitchFamily="18" charset="0"/>
                      </a:rPr>
                      <m:t> </m:t>
                    </m:r>
                    <m:r>
                      <a:rPr lang="en-US" sz="1600" b="0" i="1" smtClean="0">
                        <a:latin typeface="Cambria Math" panose="02040503050406030204" pitchFamily="18" charset="0"/>
                      </a:rPr>
                      <m:t>𝑢𝑛𝑖𝑞𝑢𝑒</m:t>
                    </m:r>
                    <m:r>
                      <a:rPr lang="en-US" sz="1600" b="0" i="1" smtClean="0">
                        <a:latin typeface="Cambria Math" panose="02040503050406030204" pitchFamily="18" charset="0"/>
                      </a:rPr>
                      <m:t> </m:t>
                    </m:r>
                    <m:r>
                      <a:rPr lang="en-US" sz="1600" b="0" i="1" smtClean="0">
                        <a:latin typeface="Cambria Math" panose="02040503050406030204" pitchFamily="18" charset="0"/>
                      </a:rPr>
                      <m:t>𝑖𝑡𝑒𝑚𝑠</m:t>
                    </m:r>
                  </m:oMath>
                </a14:m>
                <a:r>
                  <a:rPr lang="en-US" sz="1600" dirty="0" smtClean="0"/>
                  <a:t>: do not add</a:t>
                </a:r>
              </a:p>
              <a:p>
                <a:r>
                  <a:rPr lang="en-US" sz="1600" dirty="0"/>
                  <a:t>	</a:t>
                </a:r>
                <a:endParaRPr lang="en-US" sz="1600" i="1" dirty="0">
                  <a:latin typeface="Cambria Math" panose="02040503050406030204" pitchFamily="18" charset="0"/>
                  <a:ea typeface="Cambria Math" panose="020405030504060302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957262" y="1505742"/>
                <a:ext cx="8254093" cy="2893100"/>
              </a:xfrm>
              <a:prstGeom prst="rect">
                <a:avLst/>
              </a:prstGeom>
              <a:blipFill rotWithShape="0">
                <a:blip r:embed="rId2"/>
                <a:stretch>
                  <a:fillRect/>
                </a:stretch>
              </a:blipFill>
              <a:ln>
                <a:solidFill>
                  <a:schemeClr val="accent1"/>
                </a:solidFill>
              </a:ln>
            </p:spPr>
            <p:txBody>
              <a:bodyPr/>
              <a:lstStyle/>
              <a:p>
                <a:r>
                  <a:rPr lang="en-US">
                    <a:noFill/>
                  </a:rPr>
                  <a:t> </a:t>
                </a:r>
              </a:p>
            </p:txBody>
          </p:sp>
        </mc:Fallback>
      </mc:AlternateContent>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3831" r="6657" b="47470"/>
          <a:stretch/>
        </p:blipFill>
        <p:spPr>
          <a:xfrm>
            <a:off x="9559017" y="73214"/>
            <a:ext cx="2381250" cy="2374370"/>
          </a:xfrm>
          <a:prstGeom prst="rect">
            <a:avLst/>
          </a:prstGeom>
        </p:spPr>
      </p:pic>
    </p:spTree>
    <p:extLst>
      <p:ext uri="{BB962C8B-B14F-4D97-AF65-F5344CB8AC3E}">
        <p14:creationId xmlns:p14="http://schemas.microsoft.com/office/powerpoint/2010/main" val="1624139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BST: Remove</a:t>
            </a:r>
            <a:endParaRPr lang="en-US" dirty="0"/>
          </a:p>
        </p:txBody>
      </p:sp>
      <p:sp>
        <p:nvSpPr>
          <p:cNvPr id="3" name="Content Placeholder 2"/>
          <p:cNvSpPr>
            <a:spLocks noGrp="1"/>
          </p:cNvSpPr>
          <p:nvPr>
            <p:ph idx="1"/>
          </p:nvPr>
        </p:nvSpPr>
        <p:spPr>
          <a:xfrm>
            <a:off x="609600" y="1600200"/>
            <a:ext cx="5802217" cy="4547211"/>
          </a:xfrm>
        </p:spPr>
        <p:txBody>
          <a:bodyPr>
            <a:normAutofit fontScale="70000" lnSpcReduction="20000"/>
          </a:bodyPr>
          <a:lstStyle/>
          <a:p>
            <a:r>
              <a:rPr lang="en-US" dirty="0" smtClean="0"/>
              <a:t>Removing Nodes from a BST is a bit more difficult. We must assure the resulting structure a valid BST. </a:t>
            </a:r>
          </a:p>
          <a:p>
            <a:pPr lvl="1"/>
            <a:r>
              <a:rPr lang="en-US" dirty="0" smtClean="0"/>
              <a:t>Removing a node may create a “disconnected” tree – not valid!</a:t>
            </a:r>
          </a:p>
          <a:p>
            <a:pPr lvl="1"/>
            <a:r>
              <a:rPr lang="en-US" dirty="0" smtClean="0"/>
              <a:t>The node we remove may have 0,1 or 2 children. </a:t>
            </a:r>
          </a:p>
          <a:p>
            <a:pPr lvl="1"/>
            <a:r>
              <a:rPr lang="en-US" dirty="0" smtClean="0"/>
              <a:t>Cases 0 and 1 are fairly simple.</a:t>
            </a:r>
          </a:p>
          <a:p>
            <a:pPr lvl="2"/>
            <a:r>
              <a:rPr lang="en-US" dirty="0" smtClean="0"/>
              <a:t>Case 0: deletion requires no further action</a:t>
            </a:r>
          </a:p>
          <a:p>
            <a:pPr lvl="2"/>
            <a:r>
              <a:rPr lang="en-US" dirty="0" smtClean="0"/>
              <a:t>Case 1: connect child to deleted nodes parent</a:t>
            </a:r>
          </a:p>
          <a:p>
            <a:pPr lvl="2"/>
            <a:r>
              <a:rPr lang="en-US" dirty="0" smtClean="0"/>
              <a:t>Case 2: ?</a:t>
            </a:r>
          </a:p>
          <a:p>
            <a:endParaRPr lang="en-US" dirty="0"/>
          </a:p>
          <a:p>
            <a:r>
              <a:rPr lang="en-US" dirty="0" smtClean="0"/>
              <a:t>Time </a:t>
            </a:r>
            <a:r>
              <a:rPr lang="en-US" dirty="0"/>
              <a:t>Complexity: O(h), where h is the height of the tree. In terms of the size of the tree (the number of nodes in the tree), what is the worst case complexity? What is the best case complexity?</a:t>
            </a:r>
          </a:p>
          <a:p>
            <a:endParaRPr lang="en-US" dirty="0"/>
          </a:p>
          <a:p>
            <a:endParaRPr lang="en-US" dirty="0"/>
          </a:p>
        </p:txBody>
      </p:sp>
      <p:grpSp>
        <p:nvGrpSpPr>
          <p:cNvPr id="6" name="Group 5"/>
          <p:cNvGrpSpPr/>
          <p:nvPr/>
        </p:nvGrpSpPr>
        <p:grpSpPr>
          <a:xfrm>
            <a:off x="6540346" y="2787267"/>
            <a:ext cx="5427644" cy="4070733"/>
            <a:chOff x="6540346" y="2787267"/>
            <a:chExt cx="5427644" cy="4070733"/>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0346" y="2787267"/>
              <a:ext cx="5427644" cy="4070733"/>
            </a:xfrm>
            <a:prstGeom prst="rect">
              <a:avLst/>
            </a:prstGeom>
          </p:spPr>
        </p:pic>
        <p:sp>
          <p:nvSpPr>
            <p:cNvPr id="4" name="Rectangle 3"/>
            <p:cNvSpPr/>
            <p:nvPr/>
          </p:nvSpPr>
          <p:spPr>
            <a:xfrm>
              <a:off x="8625518" y="4895850"/>
              <a:ext cx="628650" cy="7810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72691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BST: Remove</a:t>
            </a:r>
          </a:p>
        </p:txBody>
      </p:sp>
      <p:sp>
        <p:nvSpPr>
          <p:cNvPr id="3" name="Content Placeholder 2"/>
          <p:cNvSpPr>
            <a:spLocks noGrp="1"/>
          </p:cNvSpPr>
          <p:nvPr>
            <p:ph idx="1"/>
          </p:nvPr>
        </p:nvSpPr>
        <p:spPr>
          <a:xfrm>
            <a:off x="609600" y="1600201"/>
            <a:ext cx="7653051" cy="3126035"/>
          </a:xfrm>
        </p:spPr>
        <p:txBody>
          <a:bodyPr>
            <a:normAutofit fontScale="85000" lnSpcReduction="20000"/>
          </a:bodyPr>
          <a:lstStyle/>
          <a:p>
            <a:r>
              <a:rPr lang="en-US" b="1" i="1" dirty="0" smtClean="0"/>
              <a:t>Example Remove 5.</a:t>
            </a:r>
            <a:r>
              <a:rPr lang="en-US" b="1" dirty="0" smtClean="0"/>
              <a:t> </a:t>
            </a:r>
          </a:p>
          <a:p>
            <a:pPr lvl="1"/>
            <a:r>
              <a:rPr lang="en-US" dirty="0" smtClean="0"/>
              <a:t>Note this is case 2. Removed node has two children</a:t>
            </a:r>
          </a:p>
          <a:p>
            <a:pPr lvl="1"/>
            <a:r>
              <a:rPr lang="en-US" dirty="0" smtClean="0"/>
              <a:t>Which node should replace 5?</a:t>
            </a:r>
          </a:p>
          <a:p>
            <a:pPr lvl="2"/>
            <a:r>
              <a:rPr lang="en-US" dirty="0" smtClean="0"/>
              <a:t>Max value is left subtree or min value in right subtree.</a:t>
            </a:r>
          </a:p>
          <a:p>
            <a:pPr lvl="2"/>
            <a:r>
              <a:rPr lang="en-US" dirty="0" smtClean="0"/>
              <a:t>Note we cannot simply remove the min value from the right subtree as this may also create a disconnect. How can we create a general solution. </a:t>
            </a:r>
            <a:endParaRPr lang="en-US" dirty="0"/>
          </a:p>
          <a:p>
            <a:pPr lvl="3"/>
            <a:r>
              <a:rPr lang="en-US" b="1" u="sng" dirty="0" smtClean="0"/>
              <a:t>Observe</a:t>
            </a:r>
            <a:r>
              <a:rPr lang="en-US" dirty="0" smtClean="0"/>
              <a:t>: if node m is the min value in the right subtree, it will not have a left child (removal of this item is simple: case 1)</a:t>
            </a:r>
          </a:p>
          <a:p>
            <a:pPr lvl="3"/>
            <a:r>
              <a:rPr lang="en-US" dirty="0" smtClean="0"/>
              <a:t>First, we define a method to remove the min value from a tree (below), then we can define a method to remove any node from a tree</a:t>
            </a:r>
          </a:p>
          <a:p>
            <a:pPr lvl="1"/>
            <a:endParaRPr lang="en-US" dirty="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19478" r="32811"/>
          <a:stretch/>
        </p:blipFill>
        <p:spPr>
          <a:xfrm>
            <a:off x="8634807" y="1729648"/>
            <a:ext cx="3164257" cy="4974116"/>
          </a:xfrm>
          <a:prstGeom prst="rect">
            <a:avLst/>
          </a:prstGeom>
        </p:spPr>
      </p:pic>
      <p:cxnSp>
        <p:nvCxnSpPr>
          <p:cNvPr id="10" name="Straight Arrow Connector 9"/>
          <p:cNvCxnSpPr/>
          <p:nvPr/>
        </p:nvCxnSpPr>
        <p:spPr>
          <a:xfrm flipH="1" flipV="1">
            <a:off x="10543142" y="5354198"/>
            <a:ext cx="1145754" cy="34583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12" name="Rectangle 11"/>
              <p:cNvSpPr/>
              <p:nvPr/>
            </p:nvSpPr>
            <p:spPr>
              <a:xfrm>
                <a:off x="609600" y="4764772"/>
                <a:ext cx="7825182" cy="1938992"/>
              </a:xfrm>
              <a:prstGeom prst="rect">
                <a:avLst/>
              </a:prstGeom>
              <a:ln>
                <a:solidFill>
                  <a:schemeClr val="accent1"/>
                </a:solidFill>
              </a:ln>
            </p:spPr>
            <p:txBody>
              <a:bodyPr wrap="square">
                <a:spAutoFit/>
              </a:bodyPr>
              <a:lstStyle/>
              <a:p>
                <a:pPr/>
                <a14:m>
                  <m:oMathPara xmlns:m="http://schemas.openxmlformats.org/officeDocument/2006/math">
                    <m:oMathParaPr>
                      <m:jc m:val="left"/>
                    </m:oMathParaPr>
                    <m:oMath xmlns:m="http://schemas.openxmlformats.org/officeDocument/2006/math">
                      <m:r>
                        <a:rPr lang="en-US" sz="1200" i="1" smtClean="0">
                          <a:latin typeface="Cambria Math" panose="02040503050406030204" pitchFamily="18" charset="0"/>
                        </a:rPr>
                        <m:t>𝑓𝑢𝑛𝑐𝑡𝑖𝑜𝑛</m:t>
                      </m:r>
                      <m:r>
                        <a:rPr lang="en-US" sz="1200" i="1" smtClean="0">
                          <a:latin typeface="Cambria Math" panose="02040503050406030204" pitchFamily="18" charset="0"/>
                        </a:rPr>
                        <m:t> </m:t>
                      </m:r>
                      <m:r>
                        <a:rPr lang="en-US" sz="1200" b="0" i="1" smtClean="0">
                          <a:latin typeface="Cambria Math" panose="02040503050406030204" pitchFamily="18" charset="0"/>
                        </a:rPr>
                        <m:t>𝑟𝑒𝑚𝑜𝑣𝑒𝑀𝑖𝑛</m:t>
                      </m:r>
                      <m:d>
                        <m:dPr>
                          <m:ctrlPr>
                            <a:rPr lang="en-US" sz="1200" i="1">
                              <a:latin typeface="Cambria Math" panose="02040503050406030204" pitchFamily="18" charset="0"/>
                            </a:rPr>
                          </m:ctrlPr>
                        </m:dPr>
                        <m:e>
                          <m:r>
                            <a:rPr lang="en-US" sz="1200" b="0" i="1" smtClean="0">
                              <a:latin typeface="Cambria Math" panose="02040503050406030204" pitchFamily="18" charset="0"/>
                            </a:rPr>
                            <m:t>𝑝𝑎𝑟𝑒𝑛𝑡</m:t>
                          </m:r>
                          <m:r>
                            <a:rPr lang="en-US" sz="1200" b="0" i="1" smtClean="0">
                              <a:latin typeface="Cambria Math" panose="02040503050406030204" pitchFamily="18" charset="0"/>
                            </a:rPr>
                            <m:t>,</m:t>
                          </m:r>
                          <m:r>
                            <a:rPr lang="en-US" sz="1200" b="0" i="1" smtClean="0">
                              <a:latin typeface="Cambria Math" panose="02040503050406030204" pitchFamily="18" charset="0"/>
                            </a:rPr>
                            <m:t>𝑛𝑜𝑑𝑒</m:t>
                          </m:r>
                        </m:e>
                      </m:d>
                    </m:oMath>
                  </m:oMathPara>
                </a14:m>
                <a:endParaRPr lang="en-US" sz="1200" dirty="0" smtClean="0"/>
              </a:p>
              <a:p>
                <a:r>
                  <a:rPr lang="en-US" sz="1200" dirty="0"/>
                  <a:t>	</a:t>
                </a:r>
                <a:r>
                  <a:rPr lang="en-US" sz="1200" dirty="0" smtClean="0"/>
                  <a:t>// removes node, but does not delete, returns </a:t>
                </a:r>
                <a:r>
                  <a:rPr lang="en-US" sz="1200" dirty="0" err="1" smtClean="0"/>
                  <a:t>ptr</a:t>
                </a:r>
                <a:r>
                  <a:rPr lang="en-US" sz="1200" dirty="0" smtClean="0"/>
                  <a:t> instead;</a:t>
                </a:r>
              </a:p>
              <a:p>
                <a:r>
                  <a:rPr lang="en-US" sz="1200" dirty="0"/>
                  <a:t>	</a:t>
                </a:r>
                <a14:m>
                  <m:oMath xmlns:m="http://schemas.openxmlformats.org/officeDocument/2006/math">
                    <m:r>
                      <m:rPr>
                        <m:sty m:val="p"/>
                      </m:rPr>
                      <a:rPr lang="en-US" sz="1200" b="0" i="0" smtClean="0">
                        <a:solidFill>
                          <a:schemeClr val="tx1"/>
                        </a:solidFill>
                        <a:latin typeface="Cambria Math" panose="02040503050406030204" pitchFamily="18" charset="0"/>
                      </a:rPr>
                      <m:t>if</m:t>
                    </m:r>
                    <m:d>
                      <m:dPr>
                        <m:ctrlPr>
                          <a:rPr lang="en-US" sz="1200" i="1" smtClean="0">
                            <a:solidFill>
                              <a:schemeClr val="tx1"/>
                            </a:solidFill>
                            <a:latin typeface="Cambria Math" panose="02040503050406030204" pitchFamily="18" charset="0"/>
                          </a:rPr>
                        </m:ctrlPr>
                      </m:dPr>
                      <m:e>
                        <m:r>
                          <a:rPr lang="en-US" sz="1200" i="1" smtClean="0">
                            <a:solidFill>
                              <a:schemeClr val="tx1"/>
                            </a:solidFill>
                            <a:latin typeface="Cambria Math" panose="02040503050406030204" pitchFamily="18" charset="0"/>
                          </a:rPr>
                          <m:t> </m:t>
                        </m:r>
                        <m:r>
                          <a:rPr lang="en-US" sz="1200" b="0" i="1" smtClean="0">
                            <a:solidFill>
                              <a:schemeClr val="tx1"/>
                            </a:solidFill>
                            <a:latin typeface="Cambria Math" panose="02040503050406030204" pitchFamily="18" charset="0"/>
                          </a:rPr>
                          <m:t>𝑛𝑜𝑑𝑒</m:t>
                        </m:r>
                        <m:r>
                          <a:rPr lang="en-US" sz="1200" b="0" i="1" smtClean="0">
                            <a:solidFill>
                              <a:schemeClr val="tx1"/>
                            </a:solidFill>
                            <a:latin typeface="Cambria Math" panose="02040503050406030204" pitchFamily="18" charset="0"/>
                          </a:rPr>
                          <m:t>!=</m:t>
                        </m:r>
                        <m:r>
                          <a:rPr lang="en-US" sz="1200" b="0" i="1" smtClean="0">
                            <a:solidFill>
                              <a:schemeClr val="tx1"/>
                            </a:solidFill>
                            <a:latin typeface="Cambria Math" panose="02040503050406030204" pitchFamily="18" charset="0"/>
                          </a:rPr>
                          <m:t>𝑁𝑈𝐿𝐿</m:t>
                        </m:r>
                      </m:e>
                    </m:d>
                  </m:oMath>
                </a14:m>
                <a:r>
                  <a:rPr lang="en-US" sz="1200" dirty="0" smtClean="0"/>
                  <a:t/>
                </a:r>
                <a:br>
                  <a:rPr lang="en-US" sz="1200" dirty="0" smtClean="0"/>
                </a:br>
                <a:r>
                  <a:rPr lang="en-US" sz="1200" dirty="0" smtClean="0"/>
                  <a:t>		</a:t>
                </a:r>
                <a14:m>
                  <m:oMath xmlns:m="http://schemas.openxmlformats.org/officeDocument/2006/math">
                    <m:r>
                      <a:rPr lang="en-US" sz="1200" b="0" i="1" smtClean="0">
                        <a:latin typeface="Cambria Math" panose="02040503050406030204" pitchFamily="18" charset="0"/>
                      </a:rPr>
                      <m:t>𝑖𝑓</m:t>
                    </m:r>
                    <m:d>
                      <m:dPr>
                        <m:ctrlPr>
                          <a:rPr lang="en-US" sz="1200" b="0" i="1" smtClean="0">
                            <a:latin typeface="Cambria Math" panose="02040503050406030204" pitchFamily="18" charset="0"/>
                          </a:rPr>
                        </m:ctrlPr>
                      </m:dPr>
                      <m:e>
                        <m:r>
                          <a:rPr lang="en-US" sz="1200" b="0" i="1" smtClean="0">
                            <a:latin typeface="Cambria Math" panose="02040503050406030204" pitchFamily="18" charset="0"/>
                          </a:rPr>
                          <m:t>𝑛𝑜𝑑𝑒</m:t>
                        </m:r>
                        <m:r>
                          <a:rPr lang="en-US" sz="1200" b="0" i="1" smtClean="0">
                            <a:latin typeface="Cambria Math" panose="02040503050406030204" pitchFamily="18" charset="0"/>
                          </a:rPr>
                          <m:t>.</m:t>
                        </m:r>
                        <m:r>
                          <a:rPr lang="en-US" sz="1200" b="0" i="1" smtClean="0">
                            <a:latin typeface="Cambria Math" panose="02040503050406030204" pitchFamily="18" charset="0"/>
                          </a:rPr>
                          <m:t>𝑙𝑒𝑓𝑡𝐶h𝑖𝑙𝑑</m:t>
                        </m:r>
                        <m:r>
                          <a:rPr lang="en-US" sz="1200" b="0" i="1" smtClean="0">
                            <a:latin typeface="Cambria Math" panose="02040503050406030204" pitchFamily="18" charset="0"/>
                          </a:rPr>
                          <m:t> !=</m:t>
                        </m:r>
                        <m:r>
                          <a:rPr lang="en-US" sz="1200" b="0" i="1" smtClean="0">
                            <a:latin typeface="Cambria Math" panose="02040503050406030204" pitchFamily="18" charset="0"/>
                          </a:rPr>
                          <m:t>𝑁𝑈𝐿𝐿</m:t>
                        </m:r>
                      </m:e>
                    </m:d>
                  </m:oMath>
                </a14:m>
                <a:r>
                  <a:rPr lang="en-US" sz="1200" dirty="0" smtClean="0"/>
                  <a:t> // go </a:t>
                </a:r>
                <a:r>
                  <a:rPr lang="en-US" sz="1200" dirty="0" smtClean="0"/>
                  <a:t>to leftmost child in </a:t>
                </a:r>
                <a:r>
                  <a:rPr lang="en-US" sz="1200" dirty="0" smtClean="0"/>
                  <a:t>right subtree </a:t>
                </a:r>
              </a:p>
              <a:p>
                <a:r>
                  <a:rPr lang="en-US" sz="1200" dirty="0" smtClean="0"/>
                  <a:t>			 </a:t>
                </a:r>
                <a14:m>
                  <m:oMath xmlns:m="http://schemas.openxmlformats.org/officeDocument/2006/math">
                    <m:r>
                      <a:rPr lang="en-US" sz="1200" b="0" i="1" dirty="0" smtClean="0">
                        <a:latin typeface="Cambria Math" panose="02040503050406030204" pitchFamily="18" charset="0"/>
                      </a:rPr>
                      <m:t>𝑟𝑒𝑡𝑢𝑟𝑛</m:t>
                    </m:r>
                    <m:r>
                      <a:rPr lang="en-US" sz="1200" b="0" i="1" dirty="0" smtClean="0">
                        <a:latin typeface="Cambria Math" panose="02040503050406030204" pitchFamily="18" charset="0"/>
                      </a:rPr>
                      <m:t> </m:t>
                    </m:r>
                    <m:r>
                      <a:rPr lang="en-US" sz="1200" b="0" i="1" dirty="0" smtClean="0">
                        <a:latin typeface="Cambria Math" panose="02040503050406030204" pitchFamily="18" charset="0"/>
                      </a:rPr>
                      <m:t>𝑟𝑒𝑚𝑜𝑣𝑒𝑀𝑖𝑛</m:t>
                    </m:r>
                    <m:r>
                      <a:rPr lang="en-US" sz="1200" b="0" i="1" dirty="0" smtClean="0">
                        <a:latin typeface="Cambria Math" panose="02040503050406030204" pitchFamily="18" charset="0"/>
                      </a:rPr>
                      <m:t>(</m:t>
                    </m:r>
                    <m:r>
                      <a:rPr lang="en-US" sz="1200" b="0" i="1" dirty="0" smtClean="0">
                        <a:latin typeface="Cambria Math" panose="02040503050406030204" pitchFamily="18" charset="0"/>
                      </a:rPr>
                      <m:t>𝑛𝑜𝑑𝑒</m:t>
                    </m:r>
                    <m:r>
                      <a:rPr lang="en-US" sz="1200" b="0" i="1" dirty="0" smtClean="0">
                        <a:latin typeface="Cambria Math" panose="02040503050406030204" pitchFamily="18" charset="0"/>
                      </a:rPr>
                      <m:t>, </m:t>
                    </m:r>
                    <m:r>
                      <a:rPr lang="en-US" sz="1200" b="0" i="1" dirty="0" smtClean="0">
                        <a:latin typeface="Cambria Math" panose="02040503050406030204" pitchFamily="18" charset="0"/>
                      </a:rPr>
                      <m:t>𝑛𝑜𝑑𝑒</m:t>
                    </m:r>
                    <m:r>
                      <a:rPr lang="en-US" sz="1200" b="0" i="1" dirty="0" smtClean="0">
                        <a:latin typeface="Cambria Math" panose="02040503050406030204" pitchFamily="18" charset="0"/>
                      </a:rPr>
                      <m:t>.</m:t>
                    </m:r>
                    <m:r>
                      <a:rPr lang="en-US" sz="1200" b="0" i="1" dirty="0" smtClean="0">
                        <a:latin typeface="Cambria Math" panose="02040503050406030204" pitchFamily="18" charset="0"/>
                      </a:rPr>
                      <m:t>𝑙𝑒𝑓𝑡𝐶h𝑖𝑙𝑑</m:t>
                    </m:r>
                    <m:r>
                      <a:rPr lang="en-US" sz="1200" b="0" i="1" dirty="0" smtClean="0">
                        <a:latin typeface="Cambria Math" panose="02040503050406030204" pitchFamily="18" charset="0"/>
                      </a:rPr>
                      <m:t>)</m:t>
                    </m:r>
                  </m:oMath>
                </a14:m>
                <a:r>
                  <a:rPr lang="en-US" sz="1200" dirty="0"/>
                  <a:t/>
                </a:r>
                <a:br>
                  <a:rPr lang="en-US" sz="1200" dirty="0"/>
                </a:br>
                <a:r>
                  <a:rPr lang="en-US" sz="1200" dirty="0"/>
                  <a:t>	</a:t>
                </a:r>
                <a:r>
                  <a:rPr lang="en-US" sz="1200" dirty="0" smtClean="0"/>
                  <a:t>	else </a:t>
                </a:r>
                <a:r>
                  <a:rPr lang="en-US" sz="1200" dirty="0"/>
                  <a:t>	</a:t>
                </a:r>
                <a:r>
                  <a:rPr lang="en-US" sz="1200" dirty="0" smtClean="0"/>
                  <a:t>// min </a:t>
                </a:r>
                <a:r>
                  <a:rPr lang="en-US" sz="1200" dirty="0" err="1" smtClean="0"/>
                  <a:t>val</a:t>
                </a:r>
                <a:endParaRPr lang="en-US" sz="1200" dirty="0" smtClean="0"/>
              </a:p>
              <a:p>
                <a:r>
                  <a:rPr lang="en-US" sz="1200" dirty="0"/>
                  <a:t>	</a:t>
                </a:r>
                <a:r>
                  <a:rPr lang="en-US" sz="1200" dirty="0" smtClean="0"/>
                  <a:t>		</a:t>
                </a:r>
                <a14:m>
                  <m:oMath xmlns:m="http://schemas.openxmlformats.org/officeDocument/2006/math">
                    <m:r>
                      <a:rPr lang="en-US" sz="1200" b="0" i="1" smtClean="0">
                        <a:latin typeface="Cambria Math" panose="02040503050406030204" pitchFamily="18" charset="0"/>
                      </a:rPr>
                      <m:t>𝑝𝑎𝑟𝑒𝑛𝑡</m:t>
                    </m:r>
                    <m:r>
                      <a:rPr lang="en-US" sz="1200" b="0" i="1" smtClean="0">
                        <a:latin typeface="Cambria Math" panose="02040503050406030204" pitchFamily="18" charset="0"/>
                      </a:rPr>
                      <m:t>.</m:t>
                    </m:r>
                    <m:r>
                      <a:rPr lang="en-US" sz="1200" b="0" i="1" smtClean="0">
                        <a:latin typeface="Cambria Math" panose="02040503050406030204" pitchFamily="18" charset="0"/>
                      </a:rPr>
                      <m:t>𝑙𝑒𝑓𝑡𝐶h𝑖𝑙𝑑</m:t>
                    </m:r>
                    <m:r>
                      <a:rPr lang="en-US" sz="1200" b="0" i="1" smtClean="0">
                        <a:latin typeface="Cambria Math" panose="02040503050406030204" pitchFamily="18" charset="0"/>
                      </a:rPr>
                      <m:t>=</m:t>
                    </m:r>
                    <m:r>
                      <a:rPr lang="en-US" sz="1200" b="0" i="1" smtClean="0">
                        <a:latin typeface="Cambria Math" panose="02040503050406030204" pitchFamily="18" charset="0"/>
                      </a:rPr>
                      <m:t>𝑛𝑜𝑑𝑒</m:t>
                    </m:r>
                    <m:r>
                      <a:rPr lang="en-US" sz="1200" b="0" i="1" smtClean="0">
                        <a:latin typeface="Cambria Math" panose="02040503050406030204" pitchFamily="18" charset="0"/>
                      </a:rPr>
                      <m:t>.</m:t>
                    </m:r>
                    <m:r>
                      <a:rPr lang="en-US" sz="1200" b="0" i="1" smtClean="0">
                        <a:latin typeface="Cambria Math" panose="02040503050406030204" pitchFamily="18" charset="0"/>
                      </a:rPr>
                      <m:t>𝑟𝑖𝑔h𝑡𝐶h𝑖𝑙𝑑</m:t>
                    </m:r>
                  </m:oMath>
                </a14:m>
                <a:r>
                  <a:rPr lang="en-US" sz="1200" dirty="0" smtClean="0"/>
                  <a:t> // removes root from tree </a:t>
                </a:r>
                <a:r>
                  <a:rPr lang="en-US" sz="1200" b="1" dirty="0" smtClean="0"/>
                  <a:t>(case 1)</a:t>
                </a:r>
                <a:endParaRPr lang="en-US" sz="1200" b="1" dirty="0"/>
              </a:p>
              <a:p>
                <a:r>
                  <a:rPr lang="en-US" sz="1200" dirty="0"/>
                  <a:t>		</a:t>
                </a:r>
                <a:r>
                  <a:rPr lang="en-US" sz="1200" dirty="0" smtClean="0"/>
                  <a:t>	return node</a:t>
                </a:r>
              </a:p>
              <a:p>
                <a:r>
                  <a:rPr lang="en-US" sz="1200" dirty="0"/>
                  <a:t>	</a:t>
                </a:r>
                <a:r>
                  <a:rPr lang="en-US" sz="1200" dirty="0" smtClean="0"/>
                  <a:t>else // subtree is empty: incorrect use of function</a:t>
                </a:r>
              </a:p>
              <a:p>
                <a:r>
                  <a:rPr lang="en-US" sz="1200" dirty="0"/>
                  <a:t>	</a:t>
                </a:r>
                <a:r>
                  <a:rPr lang="en-US" sz="1200" i="1" dirty="0" smtClean="0">
                    <a:latin typeface="Cambria Math" panose="02040503050406030204" pitchFamily="18" charset="0"/>
                    <a:ea typeface="Cambria Math" panose="02040503050406030204" pitchFamily="18" charset="0"/>
                  </a:rPr>
                  <a:t>return NULL</a:t>
                </a:r>
                <a:endParaRPr lang="en-US" sz="1200" i="1" dirty="0">
                  <a:latin typeface="Cambria Math" panose="02040503050406030204" pitchFamily="18" charset="0"/>
                  <a:ea typeface="Cambria Math" panose="02040503050406030204" pitchFamily="18" charset="0"/>
                </a:endParaRPr>
              </a:p>
            </p:txBody>
          </p:sp>
        </mc:Choice>
        <mc:Fallback>
          <p:sp>
            <p:nvSpPr>
              <p:cNvPr id="12" name="Rectangle 11"/>
              <p:cNvSpPr>
                <a:spLocks noRot="1" noChangeAspect="1" noMove="1" noResize="1" noEditPoints="1" noAdjustHandles="1" noChangeArrowheads="1" noChangeShapeType="1" noTextEdit="1"/>
              </p:cNvSpPr>
              <p:nvPr/>
            </p:nvSpPr>
            <p:spPr>
              <a:xfrm>
                <a:off x="609600" y="4764772"/>
                <a:ext cx="7825182" cy="1938992"/>
              </a:xfrm>
              <a:prstGeom prst="rect">
                <a:avLst/>
              </a:prstGeom>
              <a:blipFill rotWithShape="0">
                <a:blip r:embed="rId3"/>
                <a:stretch>
                  <a:fillRect b="-1250"/>
                </a:stretch>
              </a:blipFill>
              <a:ln>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3447370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BST: Remove</a:t>
            </a:r>
          </a:p>
        </p:txBody>
      </p:sp>
      <p:sp>
        <p:nvSpPr>
          <p:cNvPr id="3" name="Content Placeholder 2"/>
          <p:cNvSpPr>
            <a:spLocks noGrp="1"/>
          </p:cNvSpPr>
          <p:nvPr>
            <p:ph idx="1"/>
          </p:nvPr>
        </p:nvSpPr>
        <p:spPr>
          <a:xfrm>
            <a:off x="238125" y="2043023"/>
            <a:ext cx="3829050" cy="2457450"/>
          </a:xfrm>
          <a:ln>
            <a:solidFill>
              <a:schemeClr val="accent1"/>
            </a:solidFill>
          </a:ln>
        </p:spPr>
        <p:txBody>
          <a:bodyPr>
            <a:normAutofit fontScale="62500" lnSpcReduction="20000"/>
          </a:bodyPr>
          <a:lstStyle/>
          <a:p>
            <a:r>
              <a:rPr lang="en-US" dirty="0" smtClean="0"/>
              <a:t>Note:</a:t>
            </a:r>
          </a:p>
          <a:p>
            <a:pPr lvl="1"/>
            <a:r>
              <a:rPr lang="en-US" dirty="0" smtClean="0"/>
              <a:t>Must account for all cases. Uses helper function </a:t>
            </a:r>
            <a:r>
              <a:rPr lang="en-US" dirty="0" err="1" smtClean="0"/>
              <a:t>removeMin</a:t>
            </a:r>
            <a:r>
              <a:rPr lang="en-US" dirty="0" smtClean="0"/>
              <a:t> to find min value in right subtree.</a:t>
            </a:r>
          </a:p>
          <a:p>
            <a:endParaRPr lang="en-US" dirty="0"/>
          </a:p>
          <a:p>
            <a:r>
              <a:rPr lang="en-US" dirty="0" smtClean="0"/>
              <a:t>Time Complexity?</a:t>
            </a:r>
          </a:p>
          <a:p>
            <a:pPr lvl="1"/>
            <a:r>
              <a:rPr lang="en-US" dirty="0" smtClean="0"/>
              <a:t>How many recursive function calls (iterations) will occur in the</a:t>
            </a:r>
          </a:p>
          <a:p>
            <a:pPr lvl="2"/>
            <a:r>
              <a:rPr lang="en-US" dirty="0" smtClean="0"/>
              <a:t>Best case?</a:t>
            </a:r>
          </a:p>
          <a:p>
            <a:pPr lvl="2"/>
            <a:r>
              <a:rPr lang="en-US" dirty="0" smtClean="0"/>
              <a:t>Worst case? </a:t>
            </a:r>
            <a:endParaRPr lang="en-US" dirty="0"/>
          </a:p>
        </p:txBody>
      </p:sp>
      <mc:AlternateContent xmlns:mc="http://schemas.openxmlformats.org/markup-compatibility/2006" xmlns:a14="http://schemas.microsoft.com/office/drawing/2010/main">
        <mc:Choice Requires="a14">
          <p:sp>
            <p:nvSpPr>
              <p:cNvPr id="4" name="Rectangle 3"/>
              <p:cNvSpPr/>
              <p:nvPr/>
            </p:nvSpPr>
            <p:spPr>
              <a:xfrm>
                <a:off x="3057525" y="1164134"/>
                <a:ext cx="9334500" cy="5324535"/>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i="1" smtClean="0">
                          <a:latin typeface="Cambria Math" panose="02040503050406030204" pitchFamily="18" charset="0"/>
                        </a:rPr>
                        <m:t>𝑓𝑢𝑛𝑐𝑡𝑖𝑜𝑛</m:t>
                      </m:r>
                      <m:r>
                        <a:rPr lang="en-US" i="1" smtClean="0">
                          <a:latin typeface="Cambria Math" panose="02040503050406030204" pitchFamily="18" charset="0"/>
                        </a:rPr>
                        <m:t> </m:t>
                      </m:r>
                      <m:r>
                        <a:rPr lang="en-US" b="0" i="1" smtClean="0">
                          <a:latin typeface="Cambria Math" panose="02040503050406030204" pitchFamily="18" charset="0"/>
                        </a:rPr>
                        <m:t>𝑟𝑒𝑚𝑜𝑣𝑒</m:t>
                      </m:r>
                      <m:d>
                        <m:dPr>
                          <m:ctrlPr>
                            <a:rPr lang="en-US" b="0" i="1">
                              <a:latin typeface="Cambria Math" panose="02040503050406030204" pitchFamily="18" charset="0"/>
                            </a:rPr>
                          </m:ctrlPr>
                        </m:dPr>
                        <m:e>
                          <m:r>
                            <a:rPr lang="en-US" b="0" i="1" smtClean="0">
                              <a:latin typeface="Cambria Math" panose="02040503050406030204" pitchFamily="18" charset="0"/>
                            </a:rPr>
                            <m:t> &amp;</m:t>
                          </m:r>
                          <m:r>
                            <a:rPr lang="en-US" b="0" i="1" smtClean="0">
                              <a:latin typeface="Cambria Math" panose="02040503050406030204" pitchFamily="18" charset="0"/>
                            </a:rPr>
                            <m:t>𝑟𝑜𝑜𝑡</m:t>
                          </m:r>
                          <m:r>
                            <a:rPr lang="en-US" b="0" i="1" smtClean="0">
                              <a:latin typeface="Cambria Math" panose="02040503050406030204" pitchFamily="18" charset="0"/>
                            </a:rPr>
                            <m:t>,</m:t>
                          </m:r>
                          <m:r>
                            <a:rPr lang="en-US" b="0" i="1" smtClean="0">
                              <a:latin typeface="Cambria Math" panose="02040503050406030204" pitchFamily="18" charset="0"/>
                            </a:rPr>
                            <m:t>𝑖𝑡𝑒𝑚</m:t>
                          </m:r>
                        </m:e>
                      </m:d>
                    </m:oMath>
                  </m:oMathPara>
                </a14:m>
                <a:endParaRPr lang="en-US" sz="1600" dirty="0" smtClean="0"/>
              </a:p>
              <a:p>
                <a:r>
                  <a:rPr lang="en-US" sz="1600" dirty="0"/>
                  <a:t>	</a:t>
                </a:r>
                <a14:m>
                  <m:oMath xmlns:m="http://schemas.openxmlformats.org/officeDocument/2006/math">
                    <m:r>
                      <m:rPr>
                        <m:sty m:val="p"/>
                      </m:rPr>
                      <a:rPr lang="en-US" sz="1600" b="0" i="0" smtClean="0">
                        <a:solidFill>
                          <a:schemeClr val="tx1"/>
                        </a:solidFill>
                        <a:latin typeface="Cambria Math" panose="02040503050406030204" pitchFamily="18" charset="0"/>
                      </a:rPr>
                      <m:t>if</m:t>
                    </m:r>
                    <m:d>
                      <m:dPr>
                        <m:ctrlPr>
                          <a:rPr lang="en-US" sz="1600" i="1" smtClean="0">
                            <a:solidFill>
                              <a:schemeClr val="tx1"/>
                            </a:solidFill>
                            <a:latin typeface="Cambria Math" panose="02040503050406030204" pitchFamily="18" charset="0"/>
                          </a:rPr>
                        </m:ctrlPr>
                      </m:dPr>
                      <m:e>
                        <m:r>
                          <a:rPr lang="en-US" sz="1600" i="1" smtClean="0">
                            <a:solidFill>
                              <a:schemeClr val="tx1"/>
                            </a:solidFill>
                            <a:latin typeface="Cambria Math" panose="02040503050406030204" pitchFamily="18" charset="0"/>
                          </a:rPr>
                          <m:t> </m:t>
                        </m:r>
                        <m:r>
                          <a:rPr lang="en-US" sz="1600" b="0" i="1" smtClean="0">
                            <a:solidFill>
                              <a:schemeClr val="tx1"/>
                            </a:solidFill>
                            <a:latin typeface="Cambria Math" panose="02040503050406030204" pitchFamily="18" charset="0"/>
                          </a:rPr>
                          <m:t>𝑟𝑜𝑜𝑡</m:t>
                        </m:r>
                        <m:r>
                          <a:rPr lang="en-US" sz="1600" b="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𝑁𝑈𝐿𝐿</m:t>
                        </m:r>
                      </m:e>
                    </m:d>
                  </m:oMath>
                </a14:m>
                <a:r>
                  <a:rPr lang="en-US" sz="1600" dirty="0" smtClean="0"/>
                  <a:t/>
                </a:r>
                <a:br>
                  <a:rPr lang="en-US" sz="1600" dirty="0" smtClean="0"/>
                </a:br>
                <a:r>
                  <a:rPr lang="en-US" sz="1600" dirty="0" smtClean="0"/>
                  <a:t>		</a:t>
                </a:r>
                <a14:m>
                  <m:oMath xmlns:m="http://schemas.openxmlformats.org/officeDocument/2006/math">
                    <m:r>
                      <a:rPr lang="en-US" sz="1600" b="0" i="1" smtClean="0">
                        <a:latin typeface="Cambria Math" panose="02040503050406030204" pitchFamily="18" charset="0"/>
                      </a:rPr>
                      <m:t>𝑖𝑓</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𝑟𝑜𝑜𝑡</m:t>
                        </m:r>
                        <m:r>
                          <a:rPr lang="en-US" sz="1600" b="0" i="1" smtClean="0">
                            <a:latin typeface="Cambria Math" panose="02040503050406030204" pitchFamily="18" charset="0"/>
                          </a:rPr>
                          <m:t>.</m:t>
                        </m:r>
                        <m:r>
                          <a:rPr lang="en-US" sz="1600" b="0" i="1" smtClean="0">
                            <a:latin typeface="Cambria Math" panose="02040503050406030204" pitchFamily="18" charset="0"/>
                          </a:rPr>
                          <m:t>𝑘𝑒𝑦</m:t>
                        </m:r>
                        <m:r>
                          <a:rPr lang="en-US" sz="1600" b="0" i="1" smtClean="0">
                            <a:latin typeface="Cambria Math" panose="02040503050406030204" pitchFamily="18" charset="0"/>
                          </a:rPr>
                          <m:t>&lt;</m:t>
                        </m:r>
                        <m:r>
                          <a:rPr lang="en-US" sz="1600" b="0" i="1" smtClean="0">
                            <a:latin typeface="Cambria Math" panose="02040503050406030204" pitchFamily="18" charset="0"/>
                          </a:rPr>
                          <m:t>𝑖𝑡𝑒𝑚</m:t>
                        </m:r>
                        <m:r>
                          <a:rPr lang="en-US" sz="1600" b="0" i="1" smtClean="0">
                            <a:latin typeface="Cambria Math" panose="02040503050406030204" pitchFamily="18" charset="0"/>
                          </a:rPr>
                          <m:t> </m:t>
                        </m:r>
                      </m:e>
                    </m:d>
                  </m:oMath>
                </a14:m>
                <a:r>
                  <a:rPr lang="en-US" sz="1600" dirty="0" smtClean="0"/>
                  <a:t> </a:t>
                </a:r>
                <a:r>
                  <a:rPr lang="en-US" sz="1600" dirty="0" smtClean="0">
                    <a:solidFill>
                      <a:srgbClr val="00B050"/>
                    </a:solidFill>
                  </a:rPr>
                  <a:t>// go to right subtree </a:t>
                </a:r>
              </a:p>
              <a:p>
                <a:r>
                  <a:rPr lang="en-US" sz="1600" dirty="0" smtClean="0"/>
                  <a:t>			 </a:t>
                </a:r>
                <a14:m>
                  <m:oMath xmlns:m="http://schemas.openxmlformats.org/officeDocument/2006/math">
                    <m:r>
                      <a:rPr lang="en-US" sz="1600" b="0" i="1" dirty="0" smtClean="0">
                        <a:latin typeface="Cambria Math" panose="02040503050406030204" pitchFamily="18" charset="0"/>
                      </a:rPr>
                      <m:t>𝑟𝑒𝑚𝑜𝑣𝑒</m:t>
                    </m:r>
                    <m:r>
                      <a:rPr lang="en-US" sz="1600" b="0" i="1" dirty="0" smtClean="0">
                        <a:latin typeface="Cambria Math" panose="02040503050406030204" pitchFamily="18" charset="0"/>
                      </a:rPr>
                      <m:t>(</m:t>
                    </m:r>
                    <m:r>
                      <a:rPr lang="en-US" sz="1600" b="0" i="1" dirty="0" smtClean="0">
                        <a:latin typeface="Cambria Math" panose="02040503050406030204" pitchFamily="18" charset="0"/>
                      </a:rPr>
                      <m:t>𝑟𝑜𝑜𝑡</m:t>
                    </m:r>
                    <m:r>
                      <a:rPr lang="en-US" sz="1600" b="0" i="1" dirty="0" smtClean="0">
                        <a:latin typeface="Cambria Math" panose="02040503050406030204" pitchFamily="18" charset="0"/>
                      </a:rPr>
                      <m:t>.</m:t>
                    </m:r>
                    <m:r>
                      <a:rPr lang="en-US" sz="1600" b="0" i="1" dirty="0" smtClean="0">
                        <a:latin typeface="Cambria Math" panose="02040503050406030204" pitchFamily="18" charset="0"/>
                      </a:rPr>
                      <m:t>𝑟𝑖𝑔h𝑡𝐶h𝑖𝑙𝑑</m:t>
                    </m:r>
                    <m:r>
                      <a:rPr lang="en-US" sz="1600" b="0" i="1" dirty="0" smtClean="0">
                        <a:latin typeface="Cambria Math" panose="02040503050406030204" pitchFamily="18" charset="0"/>
                      </a:rPr>
                      <m:t>, </m:t>
                    </m:r>
                    <m:r>
                      <a:rPr lang="en-US" sz="1600" b="0" i="1" dirty="0" smtClean="0">
                        <a:latin typeface="Cambria Math" panose="02040503050406030204" pitchFamily="18" charset="0"/>
                      </a:rPr>
                      <m:t>𝑖𝑡𝑒𝑚</m:t>
                    </m:r>
                    <m:r>
                      <a:rPr lang="en-US" sz="1600" b="0" i="1" dirty="0" smtClean="0">
                        <a:latin typeface="Cambria Math" panose="02040503050406030204" pitchFamily="18" charset="0"/>
                      </a:rPr>
                      <m:t>)</m:t>
                    </m:r>
                  </m:oMath>
                </a14:m>
                <a:r>
                  <a:rPr lang="en-US" sz="1600" dirty="0"/>
                  <a:t/>
                </a:r>
                <a:br>
                  <a:rPr lang="en-US" sz="1600" dirty="0"/>
                </a:br>
                <a:r>
                  <a:rPr lang="en-US" sz="1600" dirty="0"/>
                  <a:t>	</a:t>
                </a:r>
                <a:r>
                  <a:rPr lang="en-US" sz="1600" dirty="0" smtClean="0"/>
                  <a:t>	</a:t>
                </a:r>
                <a14:m>
                  <m:oMath xmlns:m="http://schemas.openxmlformats.org/officeDocument/2006/math">
                    <m:r>
                      <m:rPr>
                        <m:sty m:val="p"/>
                      </m:rPr>
                      <a:rPr lang="en-US" sz="1600" b="0" i="0" smtClean="0">
                        <a:latin typeface="Cambria Math" panose="02040503050406030204" pitchFamily="18" charset="0"/>
                      </a:rPr>
                      <m:t>else</m:t>
                    </m:r>
                    <m:r>
                      <a:rPr lang="en-US" sz="1600" b="0" i="0" smtClean="0">
                        <a:latin typeface="Cambria Math" panose="02040503050406030204" pitchFamily="18" charset="0"/>
                      </a:rPr>
                      <m:t> </m:t>
                    </m:r>
                    <m:r>
                      <m:rPr>
                        <m:sty m:val="p"/>
                      </m:rPr>
                      <a:rPr lang="en-US" sz="1600" b="0" i="0" smtClean="0">
                        <a:latin typeface="Cambria Math" panose="02040503050406030204" pitchFamily="18" charset="0"/>
                      </a:rPr>
                      <m:t>if</m:t>
                    </m:r>
                    <m:d>
                      <m:dPr>
                        <m:ctrlPr>
                          <a:rPr lang="en-US" sz="1600" i="1">
                            <a:latin typeface="Cambria Math" panose="02040503050406030204" pitchFamily="18" charset="0"/>
                          </a:rPr>
                        </m:ctrlPr>
                      </m:dPr>
                      <m:e>
                        <m:r>
                          <a:rPr lang="en-US" sz="1600" i="1">
                            <a:latin typeface="Cambria Math" panose="02040503050406030204" pitchFamily="18" charset="0"/>
                          </a:rPr>
                          <m:t>𝑟𝑜𝑜𝑡</m:t>
                        </m:r>
                        <m:r>
                          <a:rPr lang="en-US" sz="1600" i="1">
                            <a:latin typeface="Cambria Math" panose="02040503050406030204" pitchFamily="18" charset="0"/>
                          </a:rPr>
                          <m:t>.</m:t>
                        </m:r>
                        <m:r>
                          <a:rPr lang="en-US" sz="1600" i="1">
                            <a:latin typeface="Cambria Math" panose="02040503050406030204" pitchFamily="18" charset="0"/>
                          </a:rPr>
                          <m:t>𝑘𝑒𝑦</m:t>
                        </m:r>
                        <m:r>
                          <a:rPr lang="en-US" sz="1600" b="0" i="1" smtClean="0">
                            <a:latin typeface="Cambria Math" panose="02040503050406030204" pitchFamily="18" charset="0"/>
                          </a:rPr>
                          <m:t>&gt;</m:t>
                        </m:r>
                        <m:r>
                          <a:rPr lang="en-US" sz="1600" i="1">
                            <a:latin typeface="Cambria Math" panose="02040503050406030204" pitchFamily="18" charset="0"/>
                          </a:rPr>
                          <m:t>𝑖𝑡𝑒𝑚</m:t>
                        </m:r>
                        <m:r>
                          <a:rPr lang="en-US" sz="1600" i="1">
                            <a:latin typeface="Cambria Math" panose="02040503050406030204" pitchFamily="18" charset="0"/>
                          </a:rPr>
                          <m:t> </m:t>
                        </m:r>
                      </m:e>
                    </m:d>
                  </m:oMath>
                </a14:m>
                <a:r>
                  <a:rPr lang="en-US" sz="1600" dirty="0" smtClean="0"/>
                  <a:t> </a:t>
                </a:r>
                <a:r>
                  <a:rPr lang="en-US" sz="1600" dirty="0"/>
                  <a:t>	</a:t>
                </a:r>
                <a:r>
                  <a:rPr lang="en-US" sz="1600" dirty="0" smtClean="0">
                    <a:solidFill>
                      <a:srgbClr val="00B050"/>
                    </a:solidFill>
                  </a:rPr>
                  <a:t>// go to left subtree</a:t>
                </a:r>
              </a:p>
              <a:p>
                <a:r>
                  <a:rPr lang="en-US" sz="1600" dirty="0"/>
                  <a:t>	</a:t>
                </a:r>
                <a:r>
                  <a:rPr lang="en-US" sz="1600" dirty="0" smtClean="0"/>
                  <a:t>		</a:t>
                </a:r>
                <a:r>
                  <a:rPr lang="en-US" sz="1600" dirty="0"/>
                  <a:t> </a:t>
                </a:r>
                <a14:m>
                  <m:oMath xmlns:m="http://schemas.openxmlformats.org/officeDocument/2006/math">
                    <m:r>
                      <a:rPr lang="en-US" sz="1600" i="1" dirty="0">
                        <a:latin typeface="Cambria Math" panose="02040503050406030204" pitchFamily="18" charset="0"/>
                      </a:rPr>
                      <m:t>𝑟𝑒𝑚𝑜𝑣𝑒</m:t>
                    </m:r>
                    <m:r>
                      <a:rPr lang="en-US" sz="1600" i="1" dirty="0">
                        <a:latin typeface="Cambria Math" panose="02040503050406030204" pitchFamily="18" charset="0"/>
                      </a:rPr>
                      <m:t>(</m:t>
                    </m:r>
                    <m:r>
                      <a:rPr lang="en-US" sz="1600" i="1" dirty="0">
                        <a:latin typeface="Cambria Math" panose="02040503050406030204" pitchFamily="18" charset="0"/>
                      </a:rPr>
                      <m:t>𝑟𝑜𝑜𝑡</m:t>
                    </m:r>
                    <m:r>
                      <a:rPr lang="en-US" sz="1600" i="1" dirty="0">
                        <a:latin typeface="Cambria Math" panose="02040503050406030204" pitchFamily="18" charset="0"/>
                      </a:rPr>
                      <m:t>.</m:t>
                    </m:r>
                    <m:r>
                      <a:rPr lang="en-US" sz="1600" b="0" i="1" dirty="0" smtClean="0">
                        <a:latin typeface="Cambria Math" panose="02040503050406030204" pitchFamily="18" charset="0"/>
                      </a:rPr>
                      <m:t>𝑙𝑒𝑓𝑡</m:t>
                    </m:r>
                    <m:r>
                      <a:rPr lang="en-US" sz="1600" i="1" dirty="0">
                        <a:latin typeface="Cambria Math" panose="02040503050406030204" pitchFamily="18" charset="0"/>
                      </a:rPr>
                      <m:t>, </m:t>
                    </m:r>
                    <m:r>
                      <a:rPr lang="en-US" sz="1600" i="1" dirty="0">
                        <a:latin typeface="Cambria Math" panose="02040503050406030204" pitchFamily="18" charset="0"/>
                      </a:rPr>
                      <m:t>𝑖𝑡𝑒𝑚</m:t>
                    </m:r>
                    <m:r>
                      <a:rPr lang="en-US" sz="1600" i="1" dirty="0">
                        <a:latin typeface="Cambria Math" panose="02040503050406030204" pitchFamily="18" charset="0"/>
                      </a:rPr>
                      <m:t>)</m:t>
                    </m:r>
                  </m:oMath>
                </a14:m>
                <a:r>
                  <a:rPr lang="en-US" sz="1600" dirty="0"/>
                  <a:t/>
                </a:r>
                <a:br>
                  <a:rPr lang="en-US" sz="1600" dirty="0"/>
                </a:br>
                <a:r>
                  <a:rPr lang="en-US" sz="1600" dirty="0"/>
                  <a:t>		 </a:t>
                </a:r>
                <a14:m>
                  <m:oMath xmlns:m="http://schemas.openxmlformats.org/officeDocument/2006/math">
                    <m:r>
                      <m:rPr>
                        <m:sty m:val="p"/>
                      </m:rPr>
                      <a:rPr lang="en-US" sz="1600">
                        <a:latin typeface="Cambria Math" panose="02040503050406030204" pitchFamily="18" charset="0"/>
                      </a:rPr>
                      <m:t>else</m:t>
                    </m:r>
                    <m:r>
                      <a:rPr lang="en-US" sz="1600">
                        <a:latin typeface="Cambria Math" panose="02040503050406030204" pitchFamily="18" charset="0"/>
                      </a:rPr>
                      <m:t> </m:t>
                    </m:r>
                    <m:r>
                      <m:rPr>
                        <m:sty m:val="p"/>
                      </m:rPr>
                      <a:rPr lang="en-US" sz="1600">
                        <a:latin typeface="Cambria Math" panose="02040503050406030204" pitchFamily="18" charset="0"/>
                      </a:rPr>
                      <m:t>if</m:t>
                    </m:r>
                    <m:r>
                      <a:rPr lang="en-US" sz="1600" i="1">
                        <a:latin typeface="Cambria Math" panose="02040503050406030204" pitchFamily="18" charset="0"/>
                      </a:rPr>
                      <m:t> </m:t>
                    </m:r>
                    <m:d>
                      <m:dPr>
                        <m:ctrlPr>
                          <a:rPr lang="en-US" sz="1600" i="1">
                            <a:latin typeface="Cambria Math" panose="02040503050406030204" pitchFamily="18" charset="0"/>
                          </a:rPr>
                        </m:ctrlPr>
                      </m:dPr>
                      <m:e>
                        <m:r>
                          <a:rPr lang="en-US" sz="1600" i="1">
                            <a:latin typeface="Cambria Math" panose="02040503050406030204" pitchFamily="18" charset="0"/>
                          </a:rPr>
                          <m:t>𝑟𝑜𝑜𝑡</m:t>
                        </m:r>
                        <m:r>
                          <a:rPr lang="en-US" sz="1600" i="1">
                            <a:latin typeface="Cambria Math" panose="02040503050406030204" pitchFamily="18" charset="0"/>
                          </a:rPr>
                          <m:t>.</m:t>
                        </m:r>
                        <m:r>
                          <a:rPr lang="en-US" sz="1600" b="0" i="1" smtClean="0">
                            <a:latin typeface="Cambria Math" panose="02040503050406030204" pitchFamily="18" charset="0"/>
                          </a:rPr>
                          <m:t>𝑙𝑒𝑓𝑡𝐶h𝑖𝑙𝑑</m:t>
                        </m:r>
                        <m:r>
                          <a:rPr lang="en-US" sz="1600" b="0" i="1" smtClean="0">
                            <a:latin typeface="Cambria Math" panose="02040503050406030204" pitchFamily="18" charset="0"/>
                          </a:rPr>
                          <m:t> !=</m:t>
                        </m:r>
                        <m:r>
                          <a:rPr lang="en-US" sz="1600" b="0" i="1" smtClean="0">
                            <a:latin typeface="Cambria Math" panose="02040503050406030204" pitchFamily="18" charset="0"/>
                          </a:rPr>
                          <m:t>𝑁𝑈𝐿𝐿</m:t>
                        </m:r>
                        <m:r>
                          <a:rPr lang="en-US" sz="1600" b="0" i="1" smtClean="0">
                            <a:latin typeface="Cambria Math" panose="02040503050406030204" pitchFamily="18" charset="0"/>
                          </a:rPr>
                          <m:t>  &amp;&amp;</m:t>
                        </m:r>
                        <m:r>
                          <a:rPr lang="en-US" sz="1600" b="0" i="1" smtClean="0">
                            <a:latin typeface="Cambria Math" panose="02040503050406030204" pitchFamily="18" charset="0"/>
                          </a:rPr>
                          <m:t>𝑟𝑜𝑜𝑡</m:t>
                        </m:r>
                        <m:r>
                          <a:rPr lang="en-US" sz="1600" b="0" i="1" smtClean="0">
                            <a:latin typeface="Cambria Math" panose="02040503050406030204" pitchFamily="18" charset="0"/>
                          </a:rPr>
                          <m:t>.</m:t>
                        </m:r>
                        <m:r>
                          <a:rPr lang="en-US" sz="1600" b="0" i="1" smtClean="0">
                            <a:latin typeface="Cambria Math" panose="02040503050406030204" pitchFamily="18" charset="0"/>
                          </a:rPr>
                          <m:t>𝑟𝑖𝑔h𝑡𝐶h𝑖𝑙𝑑</m:t>
                        </m:r>
                        <m:r>
                          <a:rPr lang="en-US" sz="1600" b="0" i="1" smtClean="0">
                            <a:latin typeface="Cambria Math" panose="02040503050406030204" pitchFamily="18" charset="0"/>
                          </a:rPr>
                          <m:t> !=</m:t>
                        </m:r>
                        <m:r>
                          <a:rPr lang="en-US" sz="1600" b="0" i="1" smtClean="0">
                            <a:latin typeface="Cambria Math" panose="02040503050406030204" pitchFamily="18" charset="0"/>
                          </a:rPr>
                          <m:t>𝑁𝑈𝐿𝐿</m:t>
                        </m:r>
                      </m:e>
                    </m:d>
                  </m:oMath>
                </a14:m>
                <a:r>
                  <a:rPr lang="en-US" sz="1600" dirty="0" smtClean="0"/>
                  <a:t> </a:t>
                </a:r>
              </a:p>
              <a:p>
                <a:r>
                  <a:rPr lang="en-US" sz="1600" dirty="0"/>
                  <a:t>	</a:t>
                </a:r>
                <a:r>
                  <a:rPr lang="en-US" sz="1600" dirty="0" smtClean="0"/>
                  <a:t>		</a:t>
                </a:r>
                <a:r>
                  <a:rPr lang="en-US" sz="1600" dirty="0" smtClean="0">
                    <a:solidFill>
                      <a:srgbClr val="00B050"/>
                    </a:solidFill>
                  </a:rPr>
                  <a:t>// node found – two children (case 2)</a:t>
                </a:r>
              </a:p>
              <a:p>
                <a:r>
                  <a:rPr lang="en-US" sz="1600" dirty="0">
                    <a:solidFill>
                      <a:srgbClr val="00B050"/>
                    </a:solidFill>
                  </a:rPr>
                  <a:t>	</a:t>
                </a:r>
                <a:r>
                  <a:rPr lang="en-US" sz="1600" dirty="0" smtClean="0">
                    <a:solidFill>
                      <a:srgbClr val="00B050"/>
                    </a:solidFill>
                  </a:rPr>
                  <a:t>		// remove min of right subtree and copy its value into root</a:t>
                </a:r>
              </a:p>
              <a:p>
                <a:r>
                  <a:rPr lang="en-US" sz="1600" dirty="0"/>
                  <a:t>	</a:t>
                </a:r>
                <a:r>
                  <a:rPr lang="en-US" sz="1600" dirty="0" smtClean="0"/>
                  <a:t>		</a:t>
                </a:r>
                <a14:m>
                  <m:oMath xmlns:m="http://schemas.openxmlformats.org/officeDocument/2006/math">
                    <m:r>
                      <a:rPr lang="en-US" sz="1600" b="0" i="1" smtClean="0">
                        <a:latin typeface="Cambria Math" panose="02040503050406030204" pitchFamily="18" charset="0"/>
                      </a:rPr>
                      <m:t>𝑁𝑜𝑑𝑒</m:t>
                    </m:r>
                    <m:r>
                      <a:rPr lang="en-US" sz="1600" b="0" i="1" smtClean="0">
                        <a:latin typeface="Cambria Math" panose="02040503050406030204" pitchFamily="18" charset="0"/>
                      </a:rPr>
                      <m:t> </m:t>
                    </m:r>
                    <m:r>
                      <a:rPr lang="en-US" sz="1600" b="0" i="1" smtClean="0">
                        <a:latin typeface="Cambria Math" panose="02040503050406030204" pitchFamily="18" charset="0"/>
                      </a:rPr>
                      <m:t>𝑚𝑖𝑛𝑅𝑖𝑔h𝑡𝑆𝑢𝑏𝑡𝑟𝑒𝑒</m:t>
                    </m:r>
                    <m:r>
                      <a:rPr lang="en-US" sz="1600" b="0" i="1" smtClean="0">
                        <a:latin typeface="Cambria Math" panose="02040503050406030204" pitchFamily="18" charset="0"/>
                      </a:rPr>
                      <m:t> :=</m:t>
                    </m:r>
                    <m:r>
                      <a:rPr lang="en-US" sz="1600" b="0" i="1" smtClean="0">
                        <a:solidFill>
                          <a:schemeClr val="accent6">
                            <a:lumMod val="75000"/>
                          </a:schemeClr>
                        </a:solidFill>
                        <a:latin typeface="Cambria Math" panose="02040503050406030204" pitchFamily="18" charset="0"/>
                      </a:rPr>
                      <m:t>𝑟𝑒𝑚𝑜𝑣𝑒𝑀𝑖𝑛</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𝑟𝑜𝑜𝑡</m:t>
                        </m:r>
                        <m:r>
                          <a:rPr lang="en-US" sz="1600" b="0" i="1" smtClean="0">
                            <a:latin typeface="Cambria Math" panose="02040503050406030204" pitchFamily="18" charset="0"/>
                          </a:rPr>
                          <m:t>,</m:t>
                        </m:r>
                        <m:r>
                          <a:rPr lang="en-US" sz="1600" b="0" i="1" smtClean="0">
                            <a:latin typeface="Cambria Math" panose="02040503050406030204" pitchFamily="18" charset="0"/>
                          </a:rPr>
                          <m:t>𝑟𝑜𝑜𝑡</m:t>
                        </m:r>
                        <m:r>
                          <a:rPr lang="en-US" sz="1600" b="0" i="1" smtClean="0">
                            <a:latin typeface="Cambria Math" panose="02040503050406030204" pitchFamily="18" charset="0"/>
                          </a:rPr>
                          <m:t>.</m:t>
                        </m:r>
                        <m:r>
                          <a:rPr lang="en-US" sz="1600" b="0" i="1" smtClean="0">
                            <a:latin typeface="Cambria Math" panose="02040503050406030204" pitchFamily="18" charset="0"/>
                          </a:rPr>
                          <m:t>𝑟𝑖𝑔h𝑡𝐶h𝑖𝑙𝑑</m:t>
                        </m:r>
                      </m:e>
                    </m:d>
                  </m:oMath>
                </a14:m>
                <a:endParaRPr lang="en-US" sz="1600" b="0" dirty="0" smtClean="0"/>
              </a:p>
              <a:p>
                <a:r>
                  <a:rPr lang="en-US" sz="1600" dirty="0" smtClean="0"/>
                  <a:t>			</a:t>
                </a:r>
                <a14:m>
                  <m:oMath xmlns:m="http://schemas.openxmlformats.org/officeDocument/2006/math">
                    <m:r>
                      <a:rPr lang="en-US" sz="1600" b="0" i="1" smtClean="0">
                        <a:latin typeface="Cambria Math" panose="02040503050406030204" pitchFamily="18" charset="0"/>
                      </a:rPr>
                      <m:t>𝑟𝑜𝑜𝑡</m:t>
                    </m:r>
                    <m:r>
                      <a:rPr lang="en-US" sz="1600" b="0" i="1" smtClean="0">
                        <a:latin typeface="Cambria Math" panose="02040503050406030204" pitchFamily="18" charset="0"/>
                      </a:rPr>
                      <m:t>.</m:t>
                    </m:r>
                    <m:r>
                      <a:rPr lang="en-US" sz="1600" b="0" i="1" smtClean="0">
                        <a:latin typeface="Cambria Math" panose="02040503050406030204" pitchFamily="18" charset="0"/>
                      </a:rPr>
                      <m:t>𝑘𝑒𝑦</m:t>
                    </m:r>
                    <m:r>
                      <a:rPr lang="en-US" sz="1600" b="0" i="1" smtClean="0">
                        <a:latin typeface="Cambria Math" panose="02040503050406030204" pitchFamily="18" charset="0"/>
                      </a:rPr>
                      <m:t> :=</m:t>
                    </m:r>
                    <m:r>
                      <a:rPr lang="en-US" sz="1600" b="0" i="1" smtClean="0">
                        <a:latin typeface="Cambria Math" panose="02040503050406030204" pitchFamily="18" charset="0"/>
                      </a:rPr>
                      <m:t>𝑚𝑖𝑛𝑅𝑖𝑔h𝑡𝑆𝑢𝑏𝑡𝑟𝑒𝑒</m:t>
                    </m:r>
                    <m:r>
                      <a:rPr lang="en-US" sz="1600" b="0" i="1" smtClean="0">
                        <a:latin typeface="Cambria Math" panose="02040503050406030204" pitchFamily="18" charset="0"/>
                      </a:rPr>
                      <m:t>.</m:t>
                    </m:r>
                    <m:r>
                      <a:rPr lang="en-US" sz="1600" b="0" i="1" smtClean="0">
                        <a:latin typeface="Cambria Math" panose="02040503050406030204" pitchFamily="18" charset="0"/>
                      </a:rPr>
                      <m:t>𝑘𝑒𝑦</m:t>
                    </m:r>
                  </m:oMath>
                </a14:m>
                <a:r>
                  <a:rPr lang="en-US" sz="1600" dirty="0" smtClean="0"/>
                  <a:t> </a:t>
                </a:r>
                <a:r>
                  <a:rPr lang="en-US" sz="1600" dirty="0" smtClean="0">
                    <a:solidFill>
                      <a:srgbClr val="00B050"/>
                    </a:solidFill>
                  </a:rPr>
                  <a:t>// copy other data as needed</a:t>
                </a:r>
              </a:p>
              <a:p>
                <a:r>
                  <a:rPr lang="en-US" sz="1600" dirty="0"/>
                  <a:t>	</a:t>
                </a:r>
                <a:r>
                  <a:rPr lang="en-US" sz="1600" dirty="0" smtClean="0"/>
                  <a:t>		</a:t>
                </a:r>
                <a14:m>
                  <m:oMath xmlns:m="http://schemas.openxmlformats.org/officeDocument/2006/math">
                    <m:r>
                      <a:rPr lang="en-US" sz="1600" b="0" i="1" smtClean="0">
                        <a:latin typeface="Cambria Math" panose="02040503050406030204" pitchFamily="18" charset="0"/>
                      </a:rPr>
                      <m:t>𝑑𝑒𝑙𝑒𝑡𝑒</m:t>
                    </m:r>
                    <m:r>
                      <a:rPr lang="en-US" sz="1600" b="0" i="1" smtClean="0">
                        <a:latin typeface="Cambria Math" panose="02040503050406030204" pitchFamily="18" charset="0"/>
                      </a:rPr>
                      <m:t> </m:t>
                    </m:r>
                    <m:r>
                      <a:rPr lang="en-US" sz="1600" b="0" i="1" smtClean="0">
                        <a:latin typeface="Cambria Math" panose="02040503050406030204" pitchFamily="18" charset="0"/>
                      </a:rPr>
                      <m:t>𝑚𝑖𝑛𝑅𝑖𝑔h𝑡𝑆𝑢𝑏𝑡𝑟𝑒𝑒</m:t>
                    </m:r>
                  </m:oMath>
                </a14:m>
                <a:endParaRPr lang="en-US" sz="1600" dirty="0" smtClean="0"/>
              </a:p>
              <a:p>
                <a:r>
                  <a:rPr lang="en-US" sz="1600" dirty="0"/>
                  <a:t>	</a:t>
                </a:r>
                <a:r>
                  <a:rPr lang="en-US" sz="1600" dirty="0" smtClean="0"/>
                  <a:t>	else  </a:t>
                </a:r>
                <a:r>
                  <a:rPr lang="en-US" sz="1600" dirty="0" smtClean="0">
                    <a:solidFill>
                      <a:srgbClr val="00B050"/>
                    </a:solidFill>
                  </a:rPr>
                  <a:t>// node to remove only has 0 or 1 child </a:t>
                </a:r>
              </a:p>
              <a:p>
                <a:r>
                  <a:rPr lang="en-US" sz="1600" dirty="0">
                    <a:solidFill>
                      <a:srgbClr val="00B050"/>
                    </a:solidFill>
                  </a:rPr>
                  <a:t>	</a:t>
                </a:r>
                <a:r>
                  <a:rPr lang="en-US" sz="1600" dirty="0" smtClean="0">
                    <a:solidFill>
                      <a:srgbClr val="00B050"/>
                    </a:solidFill>
                  </a:rPr>
                  <a:t>		</a:t>
                </a:r>
                <a:r>
                  <a:rPr lang="en-US" sz="1600" dirty="0"/>
                  <a:t> </a:t>
                </a:r>
                <a14:m>
                  <m:oMath xmlns:m="http://schemas.openxmlformats.org/officeDocument/2006/math">
                    <m:r>
                      <a:rPr lang="en-US" sz="1600" b="0" i="1" smtClean="0">
                        <a:latin typeface="Cambria Math" panose="02040503050406030204" pitchFamily="18" charset="0"/>
                      </a:rPr>
                      <m:t>𝑡𝑟𝑎𝑠h</m:t>
                    </m:r>
                    <m:r>
                      <a:rPr lang="en-US" sz="1600" b="0" i="1" smtClean="0">
                        <a:latin typeface="Cambria Math" panose="02040503050406030204" pitchFamily="18" charset="0"/>
                      </a:rPr>
                      <m:t>≔</m:t>
                    </m:r>
                    <m:r>
                      <a:rPr lang="en-US" sz="1600" b="0" i="1" smtClean="0">
                        <a:latin typeface="Cambria Math" panose="02040503050406030204" pitchFamily="18" charset="0"/>
                      </a:rPr>
                      <m:t>𝑟𝑜𝑜𝑡</m:t>
                    </m:r>
                  </m:oMath>
                </a14:m>
                <a:endParaRPr lang="en-US" sz="1600" dirty="0" smtClean="0">
                  <a:solidFill>
                    <a:srgbClr val="00B050"/>
                  </a:solidFill>
                </a:endParaRPr>
              </a:p>
              <a:p>
                <a:r>
                  <a:rPr lang="en-US" sz="1600" dirty="0"/>
                  <a:t>	</a:t>
                </a:r>
                <a:r>
                  <a:rPr lang="en-US" sz="1600" dirty="0" smtClean="0"/>
                  <a:t>		</a:t>
                </a:r>
                <a14:m>
                  <m:oMath xmlns:m="http://schemas.openxmlformats.org/officeDocument/2006/math">
                    <m:r>
                      <a:rPr lang="en-US" sz="1600" b="0" i="1" smtClean="0">
                        <a:latin typeface="Cambria Math" panose="02040503050406030204" pitchFamily="18" charset="0"/>
                      </a:rPr>
                      <m:t>𝑖𝑓</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𝑟𝑜𝑜𝑡</m:t>
                        </m:r>
                        <m:r>
                          <a:rPr lang="en-US" sz="1600" b="0" i="1" smtClean="0">
                            <a:latin typeface="Cambria Math" panose="02040503050406030204" pitchFamily="18" charset="0"/>
                          </a:rPr>
                          <m:t>.</m:t>
                        </m:r>
                        <m:r>
                          <a:rPr lang="en-US" sz="1600" b="0" i="1" smtClean="0">
                            <a:latin typeface="Cambria Math" panose="02040503050406030204" pitchFamily="18" charset="0"/>
                          </a:rPr>
                          <m:t>𝑙𝑒𝑓𝑡𝐶h𝑖𝑙𝑑</m:t>
                        </m:r>
                        <m:r>
                          <a:rPr lang="en-US" sz="1600" b="0" i="1" smtClean="0">
                            <a:latin typeface="Cambria Math" panose="02040503050406030204" pitchFamily="18" charset="0"/>
                          </a:rPr>
                          <m:t> !=</m:t>
                        </m:r>
                        <m:r>
                          <a:rPr lang="en-US" sz="1600" b="0" i="1" smtClean="0">
                            <a:latin typeface="Cambria Math" panose="02040503050406030204" pitchFamily="18" charset="0"/>
                          </a:rPr>
                          <m:t>𝑁𝑈𝐿𝐿</m:t>
                        </m:r>
                      </m:e>
                    </m:d>
                    <m:r>
                      <a:rPr lang="en-US" sz="1600" b="0" i="1" smtClean="0">
                        <a:latin typeface="Cambria Math" panose="02040503050406030204" pitchFamily="18" charset="0"/>
                      </a:rPr>
                      <m:t> </m:t>
                    </m:r>
                  </m:oMath>
                </a14:m>
                <a:endParaRPr lang="en-US" sz="1600" b="0" dirty="0" smtClean="0"/>
              </a:p>
              <a:p>
                <a:r>
                  <a:rPr lang="en-US" sz="1600" dirty="0" smtClean="0"/>
                  <a:t>				</a:t>
                </a:r>
                <a14:m>
                  <m:oMath xmlns:m="http://schemas.openxmlformats.org/officeDocument/2006/math">
                    <m:r>
                      <a:rPr lang="en-US" sz="1600" b="0" i="1" smtClean="0">
                        <a:solidFill>
                          <a:schemeClr val="tx1"/>
                        </a:solidFill>
                        <a:latin typeface="Cambria Math" panose="02040503050406030204" pitchFamily="18" charset="0"/>
                      </a:rPr>
                      <m:t>𝑟𝑜𝑜𝑡</m:t>
                    </m:r>
                    <m:r>
                      <a:rPr lang="en-US" sz="1600" b="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𝑟𝑜𝑜𝑡</m:t>
                    </m:r>
                    <m:r>
                      <a:rPr lang="en-US" sz="1600" b="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𝑙𝑒𝑓𝑡𝐶h𝑖𝑙𝑑</m:t>
                    </m:r>
                  </m:oMath>
                </a14:m>
                <a:r>
                  <a:rPr lang="en-US" sz="1600" b="0" dirty="0" smtClean="0">
                    <a:solidFill>
                      <a:schemeClr val="tx1"/>
                    </a:solidFill>
                  </a:rPr>
                  <a:t> </a:t>
                </a:r>
                <a:r>
                  <a:rPr lang="en-US" sz="1600" dirty="0">
                    <a:solidFill>
                      <a:srgbClr val="00B050"/>
                    </a:solidFill>
                  </a:rPr>
                  <a:t>// copy other data as </a:t>
                </a:r>
                <a:r>
                  <a:rPr lang="en-US" sz="1600" dirty="0" smtClean="0">
                    <a:solidFill>
                      <a:srgbClr val="00B050"/>
                    </a:solidFill>
                  </a:rPr>
                  <a:t>needed</a:t>
                </a:r>
                <a:endParaRPr lang="en-US" sz="1600" b="0" dirty="0" smtClean="0"/>
              </a:p>
              <a:p>
                <a:r>
                  <a:rPr lang="en-US" sz="1600" dirty="0"/>
                  <a:t>	</a:t>
                </a:r>
                <a:r>
                  <a:rPr lang="en-US" sz="1600" dirty="0" smtClean="0"/>
                  <a:t>		</a:t>
                </a:r>
                <a14:m>
                  <m:oMath xmlns:m="http://schemas.openxmlformats.org/officeDocument/2006/math">
                    <m:r>
                      <m:rPr>
                        <m:sty m:val="p"/>
                      </m:rPr>
                      <a:rPr lang="en-US" sz="1600" b="0" i="0" smtClean="0">
                        <a:latin typeface="Cambria Math" panose="02040503050406030204" pitchFamily="18" charset="0"/>
                      </a:rPr>
                      <m:t>else</m:t>
                    </m:r>
                  </m:oMath>
                </a14:m>
                <a:endParaRPr lang="en-US" sz="1600" b="0" i="0" dirty="0" smtClean="0">
                  <a:latin typeface="Cambria Math" panose="02040503050406030204" pitchFamily="18" charset="0"/>
                </a:endParaRPr>
              </a:p>
              <a:p>
                <a:r>
                  <a:rPr lang="en-US" sz="1600" dirty="0" smtClean="0"/>
                  <a:t>				</a:t>
                </a:r>
                <a14:m>
                  <m:oMath xmlns:m="http://schemas.openxmlformats.org/officeDocument/2006/math">
                    <m:r>
                      <a:rPr lang="en-US" sz="1600" i="1" smtClean="0">
                        <a:solidFill>
                          <a:schemeClr val="tx1"/>
                        </a:solidFill>
                        <a:latin typeface="Cambria Math" panose="02040503050406030204" pitchFamily="18" charset="0"/>
                      </a:rPr>
                      <m:t>𝑟𝑜𝑜𝑡</m:t>
                    </m:r>
                    <m:r>
                      <a:rPr lang="en-US" sz="1600" i="1">
                        <a:solidFill>
                          <a:schemeClr val="tx1"/>
                        </a:solidFill>
                        <a:latin typeface="Cambria Math" panose="02040503050406030204" pitchFamily="18" charset="0"/>
                      </a:rPr>
                      <m:t>≔</m:t>
                    </m:r>
                    <m:r>
                      <a:rPr lang="en-US" sz="1600" i="1">
                        <a:solidFill>
                          <a:schemeClr val="tx1"/>
                        </a:solidFill>
                        <a:latin typeface="Cambria Math" panose="02040503050406030204" pitchFamily="18" charset="0"/>
                      </a:rPr>
                      <m:t>𝑟𝑜𝑜𝑡</m:t>
                    </m:r>
                    <m:r>
                      <a:rPr lang="en-US" sz="1600" i="1">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𝑟𝑖𝑔h𝑡</m:t>
                    </m:r>
                    <m:r>
                      <a:rPr lang="en-US" sz="1600" i="1">
                        <a:solidFill>
                          <a:schemeClr val="tx1"/>
                        </a:solidFill>
                        <a:latin typeface="Cambria Math" panose="02040503050406030204" pitchFamily="18" charset="0"/>
                      </a:rPr>
                      <m:t>𝐶h𝑖𝑙𝑑</m:t>
                    </m:r>
                  </m:oMath>
                </a14:m>
                <a:r>
                  <a:rPr lang="en-US" sz="1600" dirty="0" smtClean="0">
                    <a:solidFill>
                      <a:schemeClr val="tx1"/>
                    </a:solidFill>
                  </a:rPr>
                  <a:t> </a:t>
                </a:r>
                <a:r>
                  <a:rPr lang="en-US" sz="1600" dirty="0">
                    <a:solidFill>
                      <a:srgbClr val="00B050"/>
                    </a:solidFill>
                  </a:rPr>
                  <a:t>// copy other data as needed</a:t>
                </a:r>
                <a:endParaRPr lang="en-US" sz="1600" dirty="0" smtClean="0"/>
              </a:p>
              <a:p>
                <a:r>
                  <a:rPr lang="en-US" sz="1600" dirty="0">
                    <a:solidFill>
                      <a:srgbClr val="FF0000"/>
                    </a:solidFill>
                  </a:rPr>
                  <a:t>	</a:t>
                </a:r>
                <a:r>
                  <a:rPr lang="en-US" sz="1600" dirty="0" smtClean="0">
                    <a:solidFill>
                      <a:srgbClr val="FF0000"/>
                    </a:solidFill>
                  </a:rPr>
                  <a:t>		</a:t>
                </a:r>
                <a:r>
                  <a:rPr lang="en-US" sz="1600" dirty="0"/>
                  <a:t> </a:t>
                </a:r>
                <a14:m>
                  <m:oMath xmlns:m="http://schemas.openxmlformats.org/officeDocument/2006/math">
                    <m:r>
                      <a:rPr lang="en-US" sz="1600" b="0" i="1" smtClean="0">
                        <a:latin typeface="Cambria Math" panose="02040503050406030204" pitchFamily="18" charset="0"/>
                      </a:rPr>
                      <m:t>𝑑𝑒𝑙𝑒𝑡𝑒</m:t>
                    </m:r>
                    <m:r>
                      <a:rPr lang="en-US" sz="1600" b="0" i="1" smtClean="0">
                        <a:latin typeface="Cambria Math" panose="02040503050406030204" pitchFamily="18" charset="0"/>
                      </a:rPr>
                      <m:t> </m:t>
                    </m:r>
                    <m:r>
                      <a:rPr lang="en-US" sz="1600" b="0" i="1" smtClean="0">
                        <a:latin typeface="Cambria Math" panose="02040503050406030204" pitchFamily="18" charset="0"/>
                      </a:rPr>
                      <m:t>𝑡𝑟𝑎𝑠h</m:t>
                    </m:r>
                  </m:oMath>
                </a14:m>
                <a:endParaRPr lang="en-US" sz="1600" dirty="0">
                  <a:solidFill>
                    <a:srgbClr val="FF0000"/>
                  </a:solidFill>
                </a:endParaRPr>
              </a:p>
              <a:p>
                <a:r>
                  <a:rPr lang="en-US" sz="1600" dirty="0"/>
                  <a:t>	</a:t>
                </a:r>
                <a:r>
                  <a:rPr lang="en-US" sz="1600" dirty="0" smtClean="0"/>
                  <a:t>else </a:t>
                </a:r>
                <a:r>
                  <a:rPr lang="en-US" sz="1600" dirty="0" smtClean="0">
                    <a:solidFill>
                      <a:srgbClr val="00B050"/>
                    </a:solidFill>
                  </a:rPr>
                  <a:t>// subtree is empty: item not found?</a:t>
                </a:r>
              </a:p>
              <a:p>
                <a:r>
                  <a:rPr lang="en-US" sz="1600" dirty="0"/>
                  <a:t>	</a:t>
                </a:r>
                <a:r>
                  <a:rPr lang="en-US" sz="1600" dirty="0" smtClean="0"/>
                  <a:t>	</a:t>
                </a:r>
                <a:endParaRPr lang="en-US" sz="1600" i="1" dirty="0">
                  <a:latin typeface="Cambria Math" panose="02040503050406030204" pitchFamily="18" charset="0"/>
                  <a:ea typeface="Cambria Math" panose="020405030504060302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3057525" y="1164134"/>
                <a:ext cx="9334500" cy="5324535"/>
              </a:xfrm>
              <a:prstGeom prst="rect">
                <a:avLst/>
              </a:prstGeom>
              <a:blipFill rotWithShape="0">
                <a:blip r:embed="rId2"/>
                <a:stretch>
                  <a:fillRect l="-196"/>
                </a:stretch>
              </a:blipFill>
            </p:spPr>
            <p:txBody>
              <a:bodyPr/>
              <a:lstStyle/>
              <a:p>
                <a:r>
                  <a:rPr lang="en-US">
                    <a:noFill/>
                  </a:rPr>
                  <a:t> </a:t>
                </a:r>
              </a:p>
            </p:txBody>
          </p:sp>
        </mc:Fallback>
      </mc:AlternateContent>
      <p:sp>
        <p:nvSpPr>
          <p:cNvPr id="5" name="Content Placeholder 2"/>
          <p:cNvSpPr txBox="1">
            <a:spLocks/>
          </p:cNvSpPr>
          <p:nvPr/>
        </p:nvSpPr>
        <p:spPr>
          <a:xfrm>
            <a:off x="285750" y="4733925"/>
            <a:ext cx="3467100" cy="1076325"/>
          </a:xfrm>
          <a:prstGeom prst="rect">
            <a:avLst/>
          </a:prstGeom>
          <a:ln>
            <a:solidFill>
              <a:schemeClr val="accent1"/>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b="0" i="0" kern="1200">
                <a:solidFill>
                  <a:schemeClr val="tx1"/>
                </a:solidFill>
                <a:latin typeface="55 Helvetica Roman"/>
                <a:ea typeface="+mn-ea"/>
                <a:cs typeface="55 Helvetica Roman"/>
              </a:defRPr>
            </a:lvl1pPr>
            <a:lvl2pPr marL="742950" indent="-285750" algn="l" defTabSz="457200" rtl="0" eaLnBrk="1" latinLnBrk="0" hangingPunct="1">
              <a:spcBef>
                <a:spcPct val="20000"/>
              </a:spcBef>
              <a:buFont typeface="Arial"/>
              <a:buChar char="–"/>
              <a:defRPr sz="2400" b="0" i="0" kern="1200">
                <a:solidFill>
                  <a:schemeClr val="tx1"/>
                </a:solidFill>
                <a:latin typeface="55 Helvetica Roman"/>
                <a:ea typeface="+mn-ea"/>
                <a:cs typeface="55 Helvetica Roman"/>
              </a:defRPr>
            </a:lvl2pPr>
            <a:lvl3pPr marL="1143000" indent="-228600" algn="l" defTabSz="457200" rtl="0" eaLnBrk="1" latinLnBrk="0" hangingPunct="1">
              <a:spcBef>
                <a:spcPct val="20000"/>
              </a:spcBef>
              <a:buFont typeface="Arial"/>
              <a:buChar char="•"/>
              <a:defRPr sz="2000" b="0" i="0" kern="1200">
                <a:solidFill>
                  <a:schemeClr val="tx1"/>
                </a:solidFill>
                <a:latin typeface="55 Helvetica Roman"/>
                <a:ea typeface="+mn-ea"/>
                <a:cs typeface="55 Helvetica Roman"/>
              </a:defRPr>
            </a:lvl3pPr>
            <a:lvl4pPr marL="1600200" indent="-228600" algn="l" defTabSz="457200" rtl="0" eaLnBrk="1" latinLnBrk="0" hangingPunct="1">
              <a:spcBef>
                <a:spcPct val="20000"/>
              </a:spcBef>
              <a:buFont typeface="Arial"/>
              <a:buChar char="–"/>
              <a:defRPr sz="1800" b="0" i="0" kern="1200">
                <a:solidFill>
                  <a:schemeClr val="tx1"/>
                </a:solidFill>
                <a:latin typeface="55 Helvetica Roman"/>
                <a:ea typeface="+mn-ea"/>
                <a:cs typeface="55 Helvetica Roman"/>
              </a:defRPr>
            </a:lvl4pPr>
            <a:lvl5pPr marL="2057400" indent="-228600" algn="l" defTabSz="457200" rtl="0" eaLnBrk="1" latinLnBrk="0" hangingPunct="1">
              <a:spcBef>
                <a:spcPct val="20000"/>
              </a:spcBef>
              <a:buFont typeface="Arial"/>
              <a:buChar char="»"/>
              <a:defRPr sz="1800" b="0" i="0" kern="1200">
                <a:solidFill>
                  <a:schemeClr val="tx1"/>
                </a:solidFill>
                <a:latin typeface="55 Helvetica Roman"/>
                <a:ea typeface="+mn-ea"/>
                <a:cs typeface="55 Helvetica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smtClean="0"/>
              <a:t>Note</a:t>
            </a:r>
          </a:p>
          <a:p>
            <a:pPr lvl="1"/>
            <a:r>
              <a:rPr lang="en-US" sz="1800" dirty="0" smtClean="0"/>
              <a:t>Root is passed in by reference</a:t>
            </a:r>
          </a:p>
        </p:txBody>
      </p:sp>
      <p:cxnSp>
        <p:nvCxnSpPr>
          <p:cNvPr id="7" name="Straight Arrow Connector 6"/>
          <p:cNvCxnSpPr/>
          <p:nvPr/>
        </p:nvCxnSpPr>
        <p:spPr>
          <a:xfrm flipV="1">
            <a:off x="3800475" y="5019675"/>
            <a:ext cx="2371725" cy="2571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3819525" y="5272087"/>
            <a:ext cx="2352675" cy="21431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093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BST: Complexity Analysis</a:t>
            </a:r>
            <a:endParaRPr lang="en-US" dirty="0"/>
          </a:p>
        </p:txBody>
      </p:sp>
      <p:sp>
        <p:nvSpPr>
          <p:cNvPr id="3" name="Content Placeholder 2"/>
          <p:cNvSpPr>
            <a:spLocks noGrp="1"/>
          </p:cNvSpPr>
          <p:nvPr>
            <p:ph idx="1"/>
          </p:nvPr>
        </p:nvSpPr>
        <p:spPr>
          <a:xfrm>
            <a:off x="609600" y="1600201"/>
            <a:ext cx="7343775" cy="4876800"/>
          </a:xfrm>
        </p:spPr>
        <p:txBody>
          <a:bodyPr>
            <a:normAutofit fontScale="62500" lnSpcReduction="20000"/>
          </a:bodyPr>
          <a:lstStyle/>
          <a:p>
            <a:r>
              <a:rPr lang="en-US" dirty="0" smtClean="0"/>
              <a:t>For insert and remove, where n = number of nodes:</a:t>
            </a:r>
          </a:p>
          <a:p>
            <a:pPr lvl="1"/>
            <a:r>
              <a:rPr lang="en-US" dirty="0" smtClean="0"/>
              <a:t>Best case: O(1)</a:t>
            </a:r>
          </a:p>
          <a:p>
            <a:pPr lvl="2"/>
            <a:r>
              <a:rPr lang="en-US" dirty="0" smtClean="0"/>
              <a:t>Item searched for is at root</a:t>
            </a:r>
          </a:p>
          <a:p>
            <a:pPr lvl="1"/>
            <a:r>
              <a:rPr lang="en-US" dirty="0" smtClean="0"/>
              <a:t>Worst case: O(n)</a:t>
            </a:r>
          </a:p>
          <a:p>
            <a:pPr lvl="2"/>
            <a:r>
              <a:rPr lang="en-US" dirty="0" smtClean="0"/>
              <a:t>Worst Case: Item is at leaf node.</a:t>
            </a:r>
          </a:p>
          <a:p>
            <a:pPr lvl="2"/>
            <a:r>
              <a:rPr lang="en-US" dirty="0" smtClean="0"/>
              <a:t>Different worst cases for different tree structures</a:t>
            </a:r>
          </a:p>
          <a:p>
            <a:pPr lvl="3"/>
            <a:r>
              <a:rPr lang="en-US" dirty="0" smtClean="0"/>
              <a:t>If n = h. Worst case O(n)</a:t>
            </a:r>
          </a:p>
          <a:p>
            <a:pPr lvl="3"/>
            <a:r>
              <a:rPr lang="en-US" dirty="0" smtClean="0"/>
              <a:t>If n = log(h). Worst case is O(log n)</a:t>
            </a:r>
          </a:p>
          <a:p>
            <a:pPr lvl="1"/>
            <a:endParaRPr lang="en-US" dirty="0"/>
          </a:p>
          <a:p>
            <a:r>
              <a:rPr lang="en-US" dirty="0" smtClean="0"/>
              <a:t>Observe the worst case is still O(n) which is not necessarily an improvement over using a standard list. In fact, the worst case binary tree is a list.</a:t>
            </a:r>
          </a:p>
          <a:p>
            <a:endParaRPr lang="en-US" dirty="0"/>
          </a:p>
          <a:p>
            <a:r>
              <a:rPr lang="en-US" dirty="0" smtClean="0"/>
              <a:t>Is complexity reduced on average when using a tree? </a:t>
            </a:r>
            <a:r>
              <a:rPr lang="en-US" dirty="0"/>
              <a:t>What is the average </a:t>
            </a:r>
            <a:r>
              <a:rPr lang="en-US" dirty="0" smtClean="0"/>
              <a:t>case complexity?</a:t>
            </a:r>
          </a:p>
          <a:p>
            <a:pPr lvl="1"/>
            <a:r>
              <a:rPr lang="en-US" dirty="0" smtClean="0"/>
              <a:t>For a tree with n nodes, there are many different cases that will affect search complexity. These different cases correspond to the </a:t>
            </a:r>
            <a:r>
              <a:rPr lang="en-US" i="1" dirty="0" smtClean="0"/>
              <a:t>different possible tree structures given n nodes</a:t>
            </a:r>
            <a:r>
              <a:rPr lang="en-US" dirty="0" smtClean="0"/>
              <a:t>. We can attempt to compute the approx. computation steps for all cases and take the average … but how?</a:t>
            </a:r>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5943" r="31042" b="24196"/>
          <a:stretch/>
        </p:blipFill>
        <p:spPr>
          <a:xfrm>
            <a:off x="8092765" y="1409700"/>
            <a:ext cx="4099235" cy="3114676"/>
          </a:xfrm>
          <a:prstGeom prst="rect">
            <a:avLst/>
          </a:prstGeom>
        </p:spPr>
      </p:pic>
    </p:spTree>
    <p:extLst>
      <p:ext uri="{BB962C8B-B14F-4D97-AF65-F5344CB8AC3E}">
        <p14:creationId xmlns:p14="http://schemas.microsoft.com/office/powerpoint/2010/main" val="677287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BST search: Average Case with proof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600200"/>
                <a:ext cx="10972800" cy="4457699"/>
              </a:xfrm>
            </p:spPr>
            <p:txBody>
              <a:bodyPr>
                <a:normAutofit fontScale="92500" lnSpcReduction="10000"/>
              </a:bodyPr>
              <a:lstStyle/>
              <a:p>
                <a:r>
                  <a:rPr lang="en-US" dirty="0" smtClean="0"/>
                  <a:t>Given a tree structure, How do we compute the average search time?</a:t>
                </a:r>
              </a:p>
              <a:p>
                <a:endParaRPr lang="en-US" dirty="0"/>
              </a:p>
              <a:p>
                <a:pPr lvl="1"/>
                <a:r>
                  <a:rPr lang="en-US" dirty="0" smtClean="0"/>
                  <a:t>Two major factors that result in different step counts:</a:t>
                </a:r>
              </a:p>
              <a:p>
                <a:pPr marL="1371600" lvl="2" indent="-457200">
                  <a:buFont typeface="+mj-lt"/>
                  <a:buAutoNum type="arabicPeriod"/>
                </a:pPr>
                <a:r>
                  <a:rPr lang="en-US" dirty="0" smtClean="0"/>
                  <a:t>Structure of tree</a:t>
                </a:r>
              </a:p>
              <a:p>
                <a:pPr marL="1371600" lvl="2" indent="-457200">
                  <a:buFont typeface="+mj-lt"/>
                  <a:buAutoNum type="arabicPeriod"/>
                </a:pPr>
                <a:r>
                  <a:rPr lang="en-US" dirty="0" smtClean="0"/>
                  <a:t>Depth of searched item in tree</a:t>
                </a:r>
                <a:endParaRPr lang="en-US" dirty="0"/>
              </a:p>
              <a:p>
                <a:pPr marL="1371600" lvl="2" indent="-457200">
                  <a:buFont typeface="+mj-lt"/>
                  <a:buAutoNum type="arabicPeriod"/>
                </a:pPr>
                <a:endParaRPr lang="en-US" sz="1900" dirty="0" smtClean="0"/>
              </a:p>
              <a:p>
                <a:pPr marL="971550" lvl="1" indent="-457200"/>
                <a:r>
                  <a:rPr lang="en-US" sz="2300" dirty="0" smtClean="0"/>
                  <a:t>Assume T</a:t>
                </a:r>
                <a:r>
                  <a:rPr lang="en-US" sz="2300" baseline="-25000" dirty="0" smtClean="0"/>
                  <a:t>n</a:t>
                </a:r>
                <a:r>
                  <a:rPr lang="en-US" sz="2300" dirty="0" smtClean="0"/>
                  <a:t> is the set of all possible tree structures with n nodes and </a:t>
                </a:r>
                <a14:m>
                  <m:oMath xmlns:m="http://schemas.openxmlformats.org/officeDocument/2006/math">
                    <m:r>
                      <a:rPr lang="en-US" sz="2300" b="0" i="1" smtClean="0">
                        <a:latin typeface="Cambria Math" panose="02040503050406030204" pitchFamily="18" charset="0"/>
                      </a:rPr>
                      <m:t>𝑡</m:t>
                    </m:r>
                    <m:r>
                      <a:rPr lang="en-US" sz="2300" b="0" i="1" smtClean="0">
                        <a:latin typeface="Cambria Math" panose="02040503050406030204" pitchFamily="18" charset="0"/>
                      </a:rPr>
                      <m:t>∈</m:t>
                    </m:r>
                    <m:sSub>
                      <m:sSubPr>
                        <m:ctrlPr>
                          <a:rPr lang="en-US" sz="2300" b="0" i="1" smtClean="0">
                            <a:latin typeface="Cambria Math" panose="02040503050406030204" pitchFamily="18" charset="0"/>
                          </a:rPr>
                        </m:ctrlPr>
                      </m:sSubPr>
                      <m:e>
                        <m:r>
                          <a:rPr lang="en-US" sz="2300" b="0" i="1" smtClean="0">
                            <a:latin typeface="Cambria Math" panose="02040503050406030204" pitchFamily="18" charset="0"/>
                          </a:rPr>
                          <m:t>𝑇</m:t>
                        </m:r>
                      </m:e>
                      <m:sub>
                        <m:r>
                          <a:rPr lang="en-US" sz="2300" b="0" i="1" smtClean="0">
                            <a:latin typeface="Cambria Math" panose="02040503050406030204" pitchFamily="18" charset="0"/>
                          </a:rPr>
                          <m:t>𝑛</m:t>
                        </m:r>
                      </m:sub>
                    </m:sSub>
                  </m:oMath>
                </a14:m>
                <a:r>
                  <a:rPr lang="en-US" sz="2300" dirty="0" smtClean="0"/>
                  <a:t> is one such structure.</a:t>
                </a:r>
              </a:p>
              <a:p>
                <a:pPr marL="971550" lvl="1" indent="-457200"/>
                <a:r>
                  <a:rPr lang="en-US" sz="2300" dirty="0" smtClean="0"/>
                  <a:t>Assume N is the set of all nodes in the tree.</a:t>
                </a:r>
              </a:p>
              <a:p>
                <a:pPr marL="1371600" lvl="2" indent="-457200"/>
                <a:r>
                  <a:rPr lang="en-US" sz="1900" dirty="0" smtClean="0"/>
                  <a:t>Average step count for tree structure t with n nodes  </a:t>
                </a:r>
              </a:p>
              <a:p>
                <a:pPr marL="914400" lvl="2" indent="0">
                  <a:buNone/>
                </a:pPr>
                <a:r>
                  <a:rPr lang="en-US" sz="1900" dirty="0" smtClean="0"/>
                  <a:t>  </a:t>
                </a:r>
              </a:p>
              <a:p>
                <a:pPr marL="1371600" lvl="3" indent="0">
                  <a:buNone/>
                </a:pPr>
                <a:r>
                  <a:rPr lang="en-US" sz="1700" dirty="0" smtClean="0"/>
                  <a:t> </a:t>
                </a:r>
                <a14:m>
                  <m:oMath xmlns:m="http://schemas.openxmlformats.org/officeDocument/2006/math">
                    <m:r>
                      <a:rPr lang="en-US" b="0" i="1" smtClean="0">
                        <a:latin typeface="Cambria Math" panose="02040503050406030204" pitchFamily="18" charset="0"/>
                      </a:rPr>
                      <m:t>𝑎𝑣𝑒𝑟𝑎𝑔𝑒𝑆𝑡𝑒𝑝𝐶𝑜𝑢𝑛</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𝑡</m:t>
                        </m:r>
                      </m:sub>
                    </m:sSub>
                    <m:r>
                      <a:rPr lang="en-US" b="0" i="1" smtClean="0">
                        <a:latin typeface="Cambria Math" panose="02040503050406030204" pitchFamily="18" charset="0"/>
                      </a:rPr>
                      <m:t>= </m:t>
                    </m:r>
                    <m:f>
                      <m:fPr>
                        <m:ctrlPr>
                          <a:rPr lang="en-US" i="1">
                            <a:latin typeface="Cambria Math" panose="02040503050406030204" pitchFamily="18" charset="0"/>
                          </a:rPr>
                        </m:ctrlPr>
                      </m:fPr>
                      <m:num>
                        <m:nary>
                          <m:naryPr>
                            <m:chr m:val="∑"/>
                            <m:supHide m:val="on"/>
                            <m:ctrlPr>
                              <a:rPr lang="en-US" i="1">
                                <a:latin typeface="Cambria Math" panose="02040503050406030204" pitchFamily="18" charset="0"/>
                              </a:rPr>
                            </m:ctrlPr>
                          </m:naryPr>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𝑁</m:t>
                            </m:r>
                            <m:r>
                              <a:rPr lang="en-US" i="1" smtClean="0">
                                <a:latin typeface="Cambria Math" panose="02040503050406030204" pitchFamily="18" charset="0"/>
                              </a:rPr>
                              <m:t> </m:t>
                            </m:r>
                          </m:sub>
                          <m:sup/>
                          <m:e>
                            <m:r>
                              <a:rPr lang="en-US" b="0" i="1" smtClean="0">
                                <a:latin typeface="Cambria Math" panose="02040503050406030204" pitchFamily="18" charset="0"/>
                              </a:rPr>
                              <m:t>𝑠𝑡𝑒𝑝𝐶𝑜𝑢𝑛</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𝑖</m:t>
                                </m:r>
                              </m:sub>
                            </m:sSub>
                            <m:r>
                              <a:rPr lang="en-US" i="1">
                                <a:latin typeface="Cambria Math" panose="02040503050406030204" pitchFamily="18" charset="0"/>
                              </a:rPr>
                              <m:t>)</m:t>
                            </m:r>
                          </m:e>
                        </m:nary>
                      </m:num>
                      <m:den>
                        <m:r>
                          <a:rPr lang="en-US" i="1">
                            <a:latin typeface="Cambria Math" panose="02040503050406030204" pitchFamily="18" charset="0"/>
                          </a:rPr>
                          <m:t>𝑛</m:t>
                        </m:r>
                      </m:den>
                    </m:f>
                  </m:oMath>
                </a14:m>
                <a:r>
                  <a:rPr lang="en-US" dirty="0" smtClean="0"/>
                  <a:t> </a:t>
                </a:r>
              </a:p>
              <a:p>
                <a:pPr lvl="2"/>
                <a:endParaRPr lang="en-US" dirty="0" smtClean="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600200"/>
                <a:ext cx="10972800" cy="4457699"/>
              </a:xfrm>
              <a:blipFill rotWithShape="0">
                <a:blip r:embed="rId2"/>
                <a:stretch>
                  <a:fillRect l="-833" t="-2326"/>
                </a:stretch>
              </a:blipFill>
            </p:spPr>
            <p:txBody>
              <a:bodyPr/>
              <a:lstStyle/>
              <a:p>
                <a:r>
                  <a:rPr lang="en-US">
                    <a:noFill/>
                  </a:rPr>
                  <a:t> </a:t>
                </a:r>
              </a:p>
            </p:txBody>
          </p:sp>
        </mc:Fallback>
      </mc:AlternateContent>
    </p:spTree>
    <p:extLst>
      <p:ext uri="{BB962C8B-B14F-4D97-AF65-F5344CB8AC3E}">
        <p14:creationId xmlns:p14="http://schemas.microsoft.com/office/powerpoint/2010/main" val="2139530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IPL to </a:t>
            </a:r>
            <a:r>
              <a:rPr lang="en-US" dirty="0"/>
              <a:t>C</a:t>
            </a:r>
            <a:r>
              <a:rPr lang="en-US" dirty="0" smtClean="0"/>
              <a:t>ompute Average Case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600201"/>
                <a:ext cx="10972800" cy="3829049"/>
              </a:xfrm>
            </p:spPr>
            <p:txBody>
              <a:bodyPr>
                <a:normAutofit fontScale="70000" lnSpcReduction="20000"/>
              </a:bodyPr>
              <a:lstStyle/>
              <a:p>
                <a:pPr lvl="1"/>
                <a:r>
                  <a:rPr lang="en-US" dirty="0" smtClean="0"/>
                  <a:t>Average step count (assuming each tree structure is equally likely) is</a:t>
                </a:r>
              </a:p>
              <a:p>
                <a:pPr lvl="1"/>
                <a:endParaRPr lang="en-US" dirty="0"/>
              </a:p>
              <a:p>
                <a:pPr marL="457200" lvl="1" indent="0" algn="ctr">
                  <a:buNone/>
                </a:pPr>
                <a:r>
                  <a:rPr lang="en-US" dirty="0"/>
                  <a:t>	</a:t>
                </a:r>
                <a14:m>
                  <m:oMath xmlns:m="http://schemas.openxmlformats.org/officeDocument/2006/math">
                    <m:r>
                      <a:rPr lang="en-US" i="1">
                        <a:latin typeface="Cambria Math" panose="02040503050406030204" pitchFamily="18" charset="0"/>
                      </a:rPr>
                      <m:t>𝑎𝑣𝑒𝑟𝑎𝑔𝑒𝑆𝑡𝑒𝑝𝐶𝑜𝑢𝑛𝑡</m:t>
                    </m:r>
                    <m:r>
                      <a:rPr lang="en-US" b="0" i="1" smtClean="0">
                        <a:latin typeface="Cambria Math" panose="02040503050406030204" pitchFamily="18" charset="0"/>
                      </a:rPr>
                      <m:t>=</m:t>
                    </m:r>
                    <m:f>
                      <m:fPr>
                        <m:ctrlPr>
                          <a:rPr lang="en-US" i="1">
                            <a:latin typeface="Cambria Math" panose="02040503050406030204" pitchFamily="18" charset="0"/>
                          </a:rPr>
                        </m:ctrlPr>
                      </m:fPr>
                      <m:num>
                        <m:nary>
                          <m:naryPr>
                            <m:chr m:val="∑"/>
                            <m:supHide m:val="on"/>
                            <m:ctrlPr>
                              <a:rPr lang="en-US" i="1">
                                <a:latin typeface="Cambria Math" panose="02040503050406030204" pitchFamily="18" charset="0"/>
                              </a:rPr>
                            </m:ctrlPr>
                          </m:naryPr>
                          <m:sub>
                            <m:r>
                              <a:rPr lang="en-US" b="0" i="1" smtClean="0">
                                <a:latin typeface="Cambria Math" panose="02040503050406030204" pitchFamily="18" charset="0"/>
                              </a:rPr>
                              <m:t>𝑡</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𝑛</m:t>
                                </m:r>
                              </m:sub>
                            </m:sSub>
                          </m:sub>
                          <m:sup/>
                          <m:e>
                            <m:r>
                              <a:rPr lang="en-US" b="0" i="1" smtClean="0">
                                <a:latin typeface="Cambria Math" panose="02040503050406030204" pitchFamily="18" charset="0"/>
                              </a:rPr>
                              <m:t>𝑎𝑣𝑒𝑟𝑎𝑔𝑒𝑆𝑡𝑒𝑝𝐶𝑜𝑢𝑛</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𝑡</m:t>
                                </m:r>
                              </m:sub>
                            </m:sSub>
                          </m:e>
                        </m:nary>
                      </m:num>
                      <m:den>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𝑛</m:t>
                            </m:r>
                          </m:sub>
                        </m:sSub>
                        <m:r>
                          <a:rPr lang="en-US" b="0" i="1" smtClean="0">
                            <a:latin typeface="Cambria Math" panose="02040503050406030204" pitchFamily="18" charset="0"/>
                          </a:rPr>
                          <m:t>|</m:t>
                        </m:r>
                      </m:den>
                    </m:f>
                  </m:oMath>
                </a14:m>
                <a:endParaRPr lang="en-US" dirty="0"/>
              </a:p>
              <a:p>
                <a:pPr marL="457200" lvl="1" indent="0" algn="ctr">
                  <a:buNone/>
                </a:pPr>
                <a:endParaRPr lang="en-US" dirty="0"/>
              </a:p>
              <a:p>
                <a:pPr lvl="1"/>
                <a:r>
                  <a:rPr lang="en-US" dirty="0"/>
                  <a:t>However computing this value for all possible tree structures iteratively, may be tedious. If we can define this in terms of a recurrence for any tree structure, we can simplify the computation.</a:t>
                </a:r>
              </a:p>
              <a:p>
                <a:pPr lvl="1"/>
                <a:endParaRPr lang="en-US" dirty="0"/>
              </a:p>
              <a:p>
                <a:r>
                  <a:rPr lang="en-US" dirty="0"/>
                  <a:t>To simplify the computation, we define the</a:t>
                </a:r>
                <a:r>
                  <a:rPr lang="en-US" b="1" dirty="0"/>
                  <a:t> Internal Path Length (IPL)</a:t>
                </a:r>
                <a:r>
                  <a:rPr lang="en-US" dirty="0"/>
                  <a:t> of a binary </a:t>
                </a:r>
                <a:r>
                  <a:rPr lang="en-US" dirty="0" smtClean="0"/>
                  <a:t>tree t </a:t>
                </a:r>
                <a:r>
                  <a:rPr lang="en-US" dirty="0"/>
                  <a:t>with n nodes: </a:t>
                </a:r>
                <a:endParaRPr lang="en-US" dirty="0" smtClean="0"/>
              </a:p>
              <a:p>
                <a:pPr lvl="1"/>
                <a:r>
                  <a:rPr lang="en-US" dirty="0" smtClean="0"/>
                  <a:t>Conceptually this is simply the </a:t>
                </a:r>
                <a:r>
                  <a:rPr lang="en-US" dirty="0"/>
                  <a:t>sum of the depths of all of its </a:t>
                </a:r>
                <a:r>
                  <a:rPr lang="en-US" dirty="0" smtClean="0"/>
                  <a:t>nodes, which is proportional to step count for a search operation.</a:t>
                </a:r>
              </a:p>
              <a:p>
                <a:pPr lvl="1"/>
                <a:r>
                  <a:rPr lang="en-US" dirty="0" smtClean="0"/>
                  <a:t>Observe, the IPL can be computed given a tree structure t</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600201"/>
                <a:ext cx="10972800" cy="3829049"/>
              </a:xfrm>
              <a:blipFill rotWithShape="0">
                <a:blip r:embed="rId2"/>
                <a:stretch>
                  <a:fillRect l="-500" t="-1911" r="-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3619961" y="5623829"/>
                <a:ext cx="2768835" cy="6899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𝑎𝑣𝑒𝑟𝑎𝑔𝑒𝐼𝑃𝐿</m:t>
                      </m:r>
                      <m:r>
                        <a:rPr lang="en-US" b="0"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nary>
                            <m:naryPr>
                              <m:chr m:val="∑"/>
                              <m:supHide m:val="on"/>
                              <m:ctrlPr>
                                <a:rPr lang="en-US" i="1">
                                  <a:latin typeface="Cambria Math" panose="02040503050406030204" pitchFamily="18" charset="0"/>
                                </a:rPr>
                              </m:ctrlPr>
                            </m:naryPr>
                            <m:sub>
                              <m:r>
                                <a:rPr lang="en-US" i="1">
                                  <a:latin typeface="Cambria Math" panose="02040503050406030204" pitchFamily="18" charset="0"/>
                                </a:rPr>
                                <m:t>𝑡</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𝑛</m:t>
                                  </m:r>
                                </m:sub>
                              </m:sSub>
                            </m:sub>
                            <m:sup/>
                            <m:e>
                              <m:sSub>
                                <m:sSubPr>
                                  <m:ctrlPr>
                                    <a:rPr lang="en-US" i="1">
                                      <a:latin typeface="Cambria Math" panose="02040503050406030204" pitchFamily="18" charset="0"/>
                                    </a:rPr>
                                  </m:ctrlPr>
                                </m:sSubPr>
                                <m:e>
                                  <m:r>
                                    <a:rPr lang="en-US" b="0" i="1" smtClean="0">
                                      <a:latin typeface="Cambria Math" panose="02040503050406030204" pitchFamily="18" charset="0"/>
                                    </a:rPr>
                                    <m:t>𝐼𝑃𝐿</m:t>
                                  </m:r>
                                </m:e>
                                <m:sub>
                                  <m:r>
                                    <a:rPr lang="en-US" i="1">
                                      <a:latin typeface="Cambria Math" panose="02040503050406030204" pitchFamily="18" charset="0"/>
                                    </a:rPr>
                                    <m:t>𝑡</m:t>
                                  </m:r>
                                </m:sub>
                              </m:sSub>
                            </m:e>
                          </m:nary>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𝑛</m:t>
                              </m:r>
                            </m:sub>
                          </m:sSub>
                          <m:r>
                            <a:rPr lang="en-US" i="1">
                              <a:latin typeface="Cambria Math" panose="02040503050406030204" pitchFamily="18" charset="0"/>
                            </a:rPr>
                            <m:t>|</m:t>
                          </m:r>
                        </m:den>
                      </m:f>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3619961" y="5623829"/>
                <a:ext cx="2768835" cy="689932"/>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32528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Define recurrence to compute </a:t>
            </a:r>
            <a:r>
              <a:rPr lang="en-US" dirty="0" err="1" smtClean="0">
                <a:solidFill>
                  <a:schemeClr val="tx1"/>
                </a:solidFill>
              </a:rPr>
              <a:t>averageIPL</a:t>
            </a:r>
            <a:endParaRPr lang="en-US" dirty="0">
              <a:solidFill>
                <a:schemeClr val="tx1"/>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600200"/>
                <a:ext cx="10972800" cy="4686300"/>
              </a:xfrm>
            </p:spPr>
            <p:txBody>
              <a:bodyPr>
                <a:normAutofit fontScale="85000" lnSpcReduction="20000"/>
              </a:bodyPr>
              <a:lstStyle/>
              <a:p>
                <a:r>
                  <a:rPr lang="en-US" dirty="0" smtClean="0"/>
                  <a:t>Determine a recurrence</a:t>
                </a:r>
              </a:p>
              <a:p>
                <a:pPr lvl="1"/>
                <a:r>
                  <a:rPr lang="en-US" dirty="0" smtClean="0"/>
                  <a:t>Define function D(n) to be the </a:t>
                </a:r>
                <a:r>
                  <a:rPr lang="en-US" i="1" dirty="0" err="1" smtClean="0"/>
                  <a:t>averageIPL</a:t>
                </a:r>
                <a:r>
                  <a:rPr lang="en-US" dirty="0" smtClean="0"/>
                  <a:t> for a tree of n nodes. </a:t>
                </a:r>
              </a:p>
              <a:p>
                <a:pPr lvl="2"/>
                <a:r>
                  <a:rPr lang="en-US" dirty="0" smtClean="0"/>
                  <a:t>An n-node tree has a root and two subtrees: one with i nodes (left) and one (right) with n - i -1 nodes. </a:t>
                </a:r>
              </a:p>
              <a:p>
                <a:pPr lvl="2"/>
                <a:r>
                  <a:rPr lang="en-US" dirty="0" smtClean="0"/>
                  <a:t>Here we use i to constrain the tree structure at each stage of the recurrence. And we assume each tree structure is equally likely, and thus each i chosen is equally likely</a:t>
                </a:r>
              </a:p>
              <a:p>
                <a:pPr lvl="3"/>
                <a:r>
                  <a:rPr lang="en-US" dirty="0" smtClean="0"/>
                  <a:t>For a given i, D(i) is the average internal path length for the left subtree (for a tree of i nodes).</a:t>
                </a:r>
              </a:p>
              <a:p>
                <a:pPr lvl="3"/>
                <a:r>
                  <a:rPr lang="en-US" u="sng" dirty="0" smtClean="0"/>
                  <a:t>Big Picture:</a:t>
                </a:r>
                <a:r>
                  <a:rPr lang="en-US" dirty="0" smtClean="0"/>
                  <a:t> If we average over i, we effectively average over tree configurations</a:t>
                </a:r>
              </a:p>
              <a:p>
                <a:pPr lvl="3"/>
                <a:endParaRPr lang="en-US" dirty="0" smtClean="0"/>
              </a:p>
              <a:p>
                <a:pPr lvl="1"/>
                <a14:m>
                  <m:oMath xmlns:m="http://schemas.openxmlformats.org/officeDocument/2006/math">
                    <m:r>
                      <a:rPr lang="en-US" b="0" i="1" smtClean="0">
                        <a:latin typeface="Cambria Math" panose="02040503050406030204" pitchFamily="18" charset="0"/>
                      </a:rPr>
                      <m:t>𝐷</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−1+</m:t>
                    </m:r>
                    <m:r>
                      <a:rPr lang="en-US" b="0" i="1" smtClean="0">
                        <a:latin typeface="Cambria Math" panose="02040503050406030204" pitchFamily="18" charset="0"/>
                      </a:rPr>
                      <m:t>𝐷</m:t>
                    </m:r>
                    <m:d>
                      <m:dPr>
                        <m:ctrlPr>
                          <a:rPr lang="en-US" b="0" i="1" smtClean="0">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m:t>
                    </m:r>
                    <m:r>
                      <a:rPr lang="en-US" b="0" i="1" smtClean="0">
                        <a:latin typeface="Cambria Math" panose="02040503050406030204" pitchFamily="18" charset="0"/>
                      </a:rPr>
                      <m:t>𝐷</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−1)</m:t>
                    </m:r>
                  </m:oMath>
                </a14:m>
                <a:endParaRPr lang="en-US" dirty="0" smtClean="0"/>
              </a:p>
              <a:p>
                <a:pPr lvl="2"/>
                <a:r>
                  <a:rPr lang="en-US" dirty="0" smtClean="0"/>
                  <a:t>The root contributes 1 to the path length of each of the remaining n-1 nodes (for a total of n-1).</a:t>
                </a:r>
              </a:p>
              <a:p>
                <a:pPr lvl="2"/>
                <a:endParaRPr lang="en-US" dirty="0" smtClean="0">
                  <a:solidFill>
                    <a:schemeClr val="accent3">
                      <a:lumMod val="50000"/>
                    </a:schemeClr>
                  </a:solidFill>
                </a:endParaRPr>
              </a:p>
              <a:p>
                <a:pPr lvl="1"/>
                <a:r>
                  <a:rPr lang="en-US" dirty="0"/>
                  <a:t>A</a:t>
                </a:r>
                <a:r>
                  <a:rPr lang="en-US" dirty="0" smtClean="0"/>
                  <a:t>verage over all possible i, </a:t>
                </a:r>
                <a14:m>
                  <m:oMath xmlns:m="http://schemas.openxmlformats.org/officeDocument/2006/math">
                    <m:r>
                      <a:rPr lang="en-US" b="0" i="1" smtClean="0">
                        <a:latin typeface="Cambria Math" panose="02040503050406030204" pitchFamily="18" charset="0"/>
                      </a:rPr>
                      <m:t>0≤</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smtClean="0"/>
                  <a:t> (over subtree configurations)</a:t>
                </a:r>
              </a:p>
              <a:p>
                <a:pPr lvl="2"/>
                <a14:m>
                  <m:oMath xmlns:m="http://schemas.openxmlformats.org/officeDocument/2006/math">
                    <m:r>
                      <a:rPr lang="en-US" i="1">
                        <a:latin typeface="Cambria Math" panose="02040503050406030204" pitchFamily="18" charset="0"/>
                      </a:rPr>
                      <m:t>𝐷</m:t>
                    </m:r>
                    <m:d>
                      <m:dPr>
                        <m:ctrlPr>
                          <a:rPr lang="en-US" i="1">
                            <a:latin typeface="Cambria Math" panose="02040503050406030204" pitchFamily="18" charset="0"/>
                          </a:rPr>
                        </m:ctrlPr>
                      </m:dPr>
                      <m:e>
                        <m:r>
                          <a:rPr lang="en-US" b="0" i="1" smtClean="0">
                            <a:latin typeface="Cambria Math" panose="02040503050406030204" pitchFamily="18" charset="0"/>
                          </a:rPr>
                          <m:t>𝑛</m:t>
                        </m:r>
                      </m:e>
                    </m:d>
                    <m:r>
                      <a:rPr lang="en-US" i="1">
                        <a:latin typeface="Cambria Math" panose="02040503050406030204" pitchFamily="18" charset="0"/>
                      </a:rPr>
                      <m:t>=</m:t>
                    </m:r>
                    <m:r>
                      <a:rPr lang="en-US" b="0" i="1" smtClean="0">
                        <a:latin typeface="Cambria Math" panose="02040503050406030204" pitchFamily="18" charset="0"/>
                      </a:rPr>
                      <m:t>𝑛</m:t>
                    </m:r>
                    <m:r>
                      <a:rPr lang="en-US" i="1">
                        <a:latin typeface="Cambria Math" panose="02040503050406030204" pitchFamily="18" charset="0"/>
                      </a:rPr>
                      <m:t>−1+2∗</m:t>
                    </m:r>
                    <m:f>
                      <m:fPr>
                        <m:ctrlPr>
                          <a:rPr lang="en-US" b="0" i="1" smtClean="0">
                            <a:latin typeface="Cambria Math" panose="02040503050406030204" pitchFamily="18" charset="0"/>
                          </a:rPr>
                        </m:ctrlPr>
                      </m:fPr>
                      <m:num>
                        <m:r>
                          <a:rPr lang="en-US" i="1">
                            <a:latin typeface="Cambria Math" panose="02040503050406030204" pitchFamily="18" charset="0"/>
                          </a:rPr>
                          <m:t>𝐷</m:t>
                        </m:r>
                        <m:d>
                          <m:dPr>
                            <m:ctrlPr>
                              <a:rPr lang="en-US" i="1">
                                <a:latin typeface="Cambria Math" panose="02040503050406030204" pitchFamily="18" charset="0"/>
                              </a:rPr>
                            </m:ctrlPr>
                          </m:dPr>
                          <m:e>
                            <m:r>
                              <a:rPr lang="en-US" b="0" i="1" smtClean="0">
                                <a:latin typeface="Cambria Math" panose="02040503050406030204" pitchFamily="18" charset="0"/>
                              </a:rPr>
                              <m:t>0</m:t>
                            </m:r>
                          </m:e>
                        </m:d>
                        <m:r>
                          <a:rPr lang="en-US" i="1">
                            <a:latin typeface="Cambria Math" panose="02040503050406030204" pitchFamily="18" charset="0"/>
                          </a:rPr>
                          <m:t>+</m:t>
                        </m:r>
                        <m:r>
                          <a:rPr lang="en-US" i="1">
                            <a:latin typeface="Cambria Math" panose="02040503050406030204" pitchFamily="18" charset="0"/>
                          </a:rPr>
                          <m:t>𝐷</m:t>
                        </m:r>
                        <m:d>
                          <m:dPr>
                            <m:ctrlPr>
                              <a:rPr lang="en-US" i="1">
                                <a:latin typeface="Cambria Math" panose="02040503050406030204" pitchFamily="18" charset="0"/>
                              </a:rPr>
                            </m:ctrlPr>
                          </m:dPr>
                          <m:e>
                            <m:r>
                              <a:rPr lang="en-US" i="1">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𝐷</m:t>
                        </m:r>
                        <m:d>
                          <m:dPr>
                            <m:ctrlPr>
                              <a:rPr lang="en-US" b="0" i="1" smtClean="0">
                                <a:latin typeface="Cambria Math" panose="02040503050406030204" pitchFamily="18" charset="0"/>
                              </a:rPr>
                            </m:ctrlPr>
                          </m:dPr>
                          <m:e>
                            <m:r>
                              <a:rPr lang="en-US" b="0" i="1" smtClean="0">
                                <a:latin typeface="Cambria Math" panose="02040503050406030204" pitchFamily="18" charset="0"/>
                              </a:rPr>
                              <m:t>2</m:t>
                            </m:r>
                          </m:e>
                        </m:d>
                        <m:r>
                          <a:rPr lang="en-US" b="0" i="1" smtClean="0">
                            <a:latin typeface="Cambria Math" panose="02040503050406030204" pitchFamily="18" charset="0"/>
                          </a:rPr>
                          <m:t>+…+</m:t>
                        </m:r>
                        <m:r>
                          <a:rPr lang="en-US" b="0" i="1" smtClean="0">
                            <a:latin typeface="Cambria Math" panose="02040503050406030204" pitchFamily="18" charset="0"/>
                          </a:rPr>
                          <m:t>𝐷</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−1</m:t>
                            </m:r>
                          </m:e>
                        </m:d>
                      </m:num>
                      <m:den>
                        <m:r>
                          <a:rPr lang="en-US" b="0" i="1" smtClean="0">
                            <a:latin typeface="Cambria Math" panose="02040503050406030204" pitchFamily="18" charset="0"/>
                          </a:rPr>
                          <m:t>𝑛</m:t>
                        </m:r>
                      </m:den>
                    </m:f>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−1+</m:t>
                    </m:r>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𝑛</m:t>
                        </m:r>
                      </m:den>
                    </m:f>
                    <m:nary>
                      <m:naryPr>
                        <m:chr m:val="∑"/>
                        <m:ctrlPr>
                          <a:rPr lang="en-US" b="0" i="1" smtClean="0">
                            <a:latin typeface="Cambria Math" panose="02040503050406030204" pitchFamily="18" charset="0"/>
                          </a:rPr>
                        </m:ctrlPr>
                      </m:naryPr>
                      <m:sub>
                        <m:r>
                          <a:rPr lang="en-US" i="1">
                            <a:latin typeface="Cambria Math" panose="02040503050406030204" pitchFamily="18" charset="0"/>
                          </a:rPr>
                          <m:t>𝑖</m:t>
                        </m:r>
                        <m:r>
                          <a:rPr lang="en-US" i="1">
                            <a:latin typeface="Cambria Math" panose="02040503050406030204" pitchFamily="18" charset="0"/>
                          </a:rPr>
                          <m:t>=1</m:t>
                        </m:r>
                      </m:sub>
                      <m:sup>
                        <m:r>
                          <a:rPr lang="en-US" b="0" i="1" smtClean="0">
                            <a:latin typeface="Cambria Math" panose="02040503050406030204" pitchFamily="18" charset="0"/>
                          </a:rPr>
                          <m:t>𝑛</m:t>
                        </m:r>
                        <m:r>
                          <a:rPr lang="en-US" b="0" i="1" smtClean="0">
                            <a:latin typeface="Cambria Math" panose="02040503050406030204" pitchFamily="18" charset="0"/>
                          </a:rPr>
                          <m:t>−1</m:t>
                        </m:r>
                      </m:sup>
                      <m:e>
                        <m:r>
                          <a:rPr lang="en-US" b="0" i="1" smtClean="0">
                            <a:latin typeface="Cambria Math" panose="02040503050406030204" pitchFamily="18" charset="0"/>
                          </a:rPr>
                          <m:t>𝐷</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e>
                    </m:nary>
                  </m:oMath>
                </a14:m>
                <a:endParaRPr lang="en-US" dirty="0" smtClean="0"/>
              </a:p>
              <a:p>
                <a:pPr lvl="2"/>
                <a:endParaRPr lang="en-US" dirty="0" smtClean="0"/>
              </a:p>
              <a:p>
                <a:pPr lvl="1"/>
                <a:r>
                  <a:rPr lang="en-US" dirty="0" smtClean="0"/>
                  <a:t>Note: This recurrence is difficult to evaluate since D(n) is in terms of all of ALL of its predecessors in the recurrence. </a:t>
                </a:r>
                <a:endParaRPr lang="en-US" dirty="0"/>
              </a:p>
              <a:p>
                <a:pPr lvl="2"/>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600200"/>
                <a:ext cx="10972800" cy="4686300"/>
              </a:xfrm>
              <a:blipFill rotWithShape="0">
                <a:blip r:embed="rId2"/>
                <a:stretch>
                  <a:fillRect l="-722" t="-2474" r="-889"/>
                </a:stretch>
              </a:blipFill>
            </p:spPr>
            <p:txBody>
              <a:bodyPr/>
              <a:lstStyle/>
              <a:p>
                <a:r>
                  <a:rPr lang="en-US">
                    <a:noFill/>
                  </a:rPr>
                  <a:t> </a:t>
                </a:r>
              </a:p>
            </p:txBody>
          </p:sp>
        </mc:Fallback>
      </mc:AlternateContent>
    </p:spTree>
    <p:extLst>
      <p:ext uri="{BB962C8B-B14F-4D97-AF65-F5344CB8AC3E}">
        <p14:creationId xmlns:p14="http://schemas.microsoft.com/office/powerpoint/2010/main" val="3874098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Outline</a:t>
            </a:r>
            <a:endParaRPr lang="en-US" dirty="0"/>
          </a:p>
        </p:txBody>
      </p:sp>
      <p:sp>
        <p:nvSpPr>
          <p:cNvPr id="3" name="Content Placeholder 2"/>
          <p:cNvSpPr>
            <a:spLocks noGrp="1"/>
          </p:cNvSpPr>
          <p:nvPr>
            <p:ph idx="1"/>
          </p:nvPr>
        </p:nvSpPr>
        <p:spPr>
          <a:xfrm>
            <a:off x="609600" y="1600200"/>
            <a:ext cx="10972800" cy="4624330"/>
          </a:xfrm>
        </p:spPr>
        <p:txBody>
          <a:bodyPr>
            <a:normAutofit/>
          </a:bodyPr>
          <a:lstStyle/>
          <a:p>
            <a:pPr marL="571500" indent="-571500">
              <a:buFont typeface="+mj-lt"/>
              <a:buAutoNum type="romanUcPeriod"/>
            </a:pPr>
            <a:r>
              <a:rPr lang="en-US" dirty="0" smtClean="0"/>
              <a:t>Binary Trees</a:t>
            </a:r>
          </a:p>
          <a:p>
            <a:pPr marL="971550" lvl="1" indent="-571500">
              <a:buFont typeface="+mj-lt"/>
              <a:buAutoNum type="romanUcPeriod"/>
            </a:pPr>
            <a:r>
              <a:rPr lang="en-US" dirty="0" smtClean="0"/>
              <a:t>Implementations</a:t>
            </a:r>
          </a:p>
          <a:p>
            <a:pPr marL="1371600" lvl="2" indent="-571500">
              <a:buFont typeface="+mj-lt"/>
              <a:buAutoNum type="romanUcPeriod"/>
            </a:pPr>
            <a:r>
              <a:rPr lang="en-US" dirty="0" smtClean="0"/>
              <a:t>Memory Management</a:t>
            </a:r>
          </a:p>
          <a:p>
            <a:pPr marL="571500" indent="-571500">
              <a:buFont typeface="+mj-lt"/>
              <a:buAutoNum type="romanUcPeriod"/>
            </a:pPr>
            <a:r>
              <a:rPr lang="en-US" dirty="0" smtClean="0"/>
              <a:t>Binary Search Tree</a:t>
            </a:r>
          </a:p>
          <a:p>
            <a:pPr marL="971550" lvl="1" indent="-571500">
              <a:buFont typeface="+mj-lt"/>
              <a:buAutoNum type="romanUcPeriod"/>
            </a:pPr>
            <a:r>
              <a:rPr lang="en-US" dirty="0" smtClean="0"/>
              <a:t>Operations</a:t>
            </a:r>
          </a:p>
          <a:p>
            <a:pPr marL="971550" lvl="1" indent="-571500">
              <a:buFont typeface="+mj-lt"/>
              <a:buAutoNum type="romanUcPeriod"/>
            </a:pPr>
            <a:endParaRPr lang="en-US" dirty="0"/>
          </a:p>
          <a:p>
            <a:pPr marL="571500" indent="-571500">
              <a:buFont typeface="+mj-lt"/>
              <a:buAutoNum type="romanUcPeriod"/>
            </a:pPr>
            <a:endParaRPr lang="en-US" dirty="0" smtClean="0"/>
          </a:p>
          <a:p>
            <a:pPr marL="400050" lvl="1" indent="0">
              <a:buNone/>
            </a:pPr>
            <a:endParaRPr lang="en-US" dirty="0" smtClean="0"/>
          </a:p>
          <a:p>
            <a:pPr marL="571500" indent="-571500">
              <a:buFont typeface="+mj-lt"/>
              <a:buAutoNum type="romanUcPeriod"/>
            </a:pPr>
            <a:endParaRPr lang="en-US" dirty="0" smtClean="0"/>
          </a:p>
          <a:p>
            <a:pPr marL="571500" indent="-571500">
              <a:buFont typeface="+mj-lt"/>
              <a:buAutoNum type="romanUcPeriod"/>
            </a:pPr>
            <a:endParaRPr lang="en-US" dirty="0" smtClean="0"/>
          </a:p>
          <a:p>
            <a:pPr marL="571500" indent="-571500">
              <a:buFont typeface="+mj-lt"/>
              <a:buAutoNum type="romanUcPeriod"/>
            </a:pPr>
            <a:endParaRPr lang="en-US" dirty="0"/>
          </a:p>
        </p:txBody>
      </p:sp>
    </p:spTree>
    <p:extLst>
      <p:ext uri="{BB962C8B-B14F-4D97-AF65-F5344CB8AC3E}">
        <p14:creationId xmlns:p14="http://schemas.microsoft.com/office/powerpoint/2010/main" val="1102885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Solving </a:t>
            </a:r>
            <a:r>
              <a:rPr lang="en-US" dirty="0" err="1" smtClean="0">
                <a:solidFill>
                  <a:schemeClr val="tx1"/>
                </a:solidFill>
              </a:rPr>
              <a:t>averageIPL</a:t>
            </a:r>
            <a:r>
              <a:rPr lang="en-US" dirty="0" smtClean="0">
                <a:solidFill>
                  <a:schemeClr val="tx1"/>
                </a:solidFill>
              </a:rPr>
              <a:t> recurrence</a:t>
            </a:r>
            <a:endParaRPr lang="en-US" dirty="0">
              <a:solidFill>
                <a:schemeClr val="tx1"/>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09575" y="1609724"/>
                <a:ext cx="8953499" cy="5133976"/>
              </a:xfrm>
            </p:spPr>
            <p:txBody>
              <a:bodyPr>
                <a:normAutofit fontScale="62500" lnSpcReduction="20000"/>
              </a:bodyPr>
              <a:lstStyle/>
              <a:p>
                <a:pPr marL="0" indent="0">
                  <a:buNone/>
                </a:pPr>
                <a:r>
                  <a:rPr lang="en-US" sz="2000" dirty="0" smtClean="0">
                    <a:solidFill>
                      <a:schemeClr val="tx2">
                        <a:lumMod val="60000"/>
                        <a:lumOff val="40000"/>
                      </a:schemeClr>
                    </a:solidFill>
                  </a:rPr>
                  <a:t>n</a:t>
                </a:r>
                <a14:m>
                  <m:oMath xmlns:m="http://schemas.openxmlformats.org/officeDocument/2006/math">
                    <m:r>
                      <a:rPr lang="en-US" sz="2000" i="1" smtClean="0">
                        <a:solidFill>
                          <a:schemeClr val="tx2">
                            <a:lumMod val="60000"/>
                            <a:lumOff val="40000"/>
                          </a:schemeClr>
                        </a:solidFill>
                        <a:latin typeface="Cambria Math" panose="02040503050406030204" pitchFamily="18" charset="0"/>
                      </a:rPr>
                      <m:t>𝐷</m:t>
                    </m:r>
                    <m:d>
                      <m:dPr>
                        <m:ctrlPr>
                          <a:rPr lang="en-US" sz="2000" i="1">
                            <a:solidFill>
                              <a:schemeClr val="tx2">
                                <a:lumMod val="60000"/>
                                <a:lumOff val="40000"/>
                              </a:schemeClr>
                            </a:solidFill>
                            <a:latin typeface="Cambria Math" panose="02040503050406030204" pitchFamily="18" charset="0"/>
                          </a:rPr>
                        </m:ctrlPr>
                      </m:dPr>
                      <m:e>
                        <m:r>
                          <a:rPr lang="en-US" sz="2000" b="0" i="1" smtClean="0">
                            <a:solidFill>
                              <a:schemeClr val="tx2">
                                <a:lumMod val="60000"/>
                                <a:lumOff val="40000"/>
                              </a:schemeClr>
                            </a:solidFill>
                            <a:latin typeface="Cambria Math" panose="02040503050406030204" pitchFamily="18" charset="0"/>
                          </a:rPr>
                          <m:t>𝑛</m:t>
                        </m:r>
                      </m:e>
                    </m:d>
                    <m:r>
                      <a:rPr lang="en-US" sz="2000" i="1" smtClean="0">
                        <a:solidFill>
                          <a:schemeClr val="tx2">
                            <a:lumMod val="60000"/>
                            <a:lumOff val="40000"/>
                          </a:schemeClr>
                        </a:solidFill>
                        <a:latin typeface="Cambria Math" panose="02040503050406030204" pitchFamily="18" charset="0"/>
                      </a:rPr>
                      <m:t>=</m:t>
                    </m:r>
                    <m:r>
                      <a:rPr lang="en-US" sz="2000" b="0" i="1" smtClean="0">
                        <a:solidFill>
                          <a:schemeClr val="tx2">
                            <a:lumMod val="60000"/>
                            <a:lumOff val="40000"/>
                          </a:schemeClr>
                        </a:solidFill>
                        <a:latin typeface="Cambria Math" panose="02040503050406030204" pitchFamily="18" charset="0"/>
                      </a:rPr>
                      <m:t>𝑛</m:t>
                    </m:r>
                    <m:r>
                      <a:rPr lang="en-US" sz="2000" b="0" i="1" smtClean="0">
                        <a:solidFill>
                          <a:schemeClr val="tx2">
                            <a:lumMod val="60000"/>
                            <a:lumOff val="40000"/>
                          </a:schemeClr>
                        </a:solidFill>
                        <a:latin typeface="Cambria Math" panose="02040503050406030204" pitchFamily="18" charset="0"/>
                      </a:rPr>
                      <m:t>(</m:t>
                    </m:r>
                    <m:r>
                      <a:rPr lang="en-US" sz="2000" b="0" i="1" smtClean="0">
                        <a:solidFill>
                          <a:schemeClr val="tx2">
                            <a:lumMod val="60000"/>
                            <a:lumOff val="40000"/>
                          </a:schemeClr>
                        </a:solidFill>
                        <a:latin typeface="Cambria Math" panose="02040503050406030204" pitchFamily="18" charset="0"/>
                      </a:rPr>
                      <m:t>𝑛</m:t>
                    </m:r>
                    <m:r>
                      <a:rPr lang="en-US" sz="2000" i="1">
                        <a:solidFill>
                          <a:schemeClr val="tx2">
                            <a:lumMod val="60000"/>
                            <a:lumOff val="40000"/>
                          </a:schemeClr>
                        </a:solidFill>
                        <a:latin typeface="Cambria Math" panose="02040503050406030204" pitchFamily="18" charset="0"/>
                      </a:rPr>
                      <m:t>−1)+2∗</m:t>
                    </m:r>
                    <m:f>
                      <m:fPr>
                        <m:ctrlPr>
                          <a:rPr lang="en-US" sz="2000" i="1">
                            <a:solidFill>
                              <a:schemeClr val="tx2">
                                <a:lumMod val="60000"/>
                                <a:lumOff val="40000"/>
                              </a:schemeClr>
                            </a:solidFill>
                            <a:latin typeface="Cambria Math" panose="02040503050406030204" pitchFamily="18" charset="0"/>
                          </a:rPr>
                        </m:ctrlPr>
                      </m:fPr>
                      <m:num>
                        <m:r>
                          <a:rPr lang="en-US" sz="2000" i="1">
                            <a:solidFill>
                              <a:schemeClr val="tx2">
                                <a:lumMod val="60000"/>
                                <a:lumOff val="40000"/>
                              </a:schemeClr>
                            </a:solidFill>
                            <a:latin typeface="Cambria Math" panose="02040503050406030204" pitchFamily="18" charset="0"/>
                          </a:rPr>
                          <m:t>𝐷</m:t>
                        </m:r>
                        <m:d>
                          <m:dPr>
                            <m:ctrlPr>
                              <a:rPr lang="en-US" sz="2000" i="1">
                                <a:solidFill>
                                  <a:schemeClr val="tx2">
                                    <a:lumMod val="60000"/>
                                    <a:lumOff val="40000"/>
                                  </a:schemeClr>
                                </a:solidFill>
                                <a:latin typeface="Cambria Math" panose="02040503050406030204" pitchFamily="18" charset="0"/>
                              </a:rPr>
                            </m:ctrlPr>
                          </m:dPr>
                          <m:e>
                            <m:r>
                              <a:rPr lang="en-US" sz="2000" i="1">
                                <a:solidFill>
                                  <a:schemeClr val="tx2">
                                    <a:lumMod val="60000"/>
                                    <a:lumOff val="40000"/>
                                  </a:schemeClr>
                                </a:solidFill>
                                <a:latin typeface="Cambria Math" panose="02040503050406030204" pitchFamily="18" charset="0"/>
                              </a:rPr>
                              <m:t>0</m:t>
                            </m:r>
                          </m:e>
                        </m:d>
                        <m:r>
                          <a:rPr lang="en-US" sz="2000" i="1">
                            <a:solidFill>
                              <a:schemeClr val="tx2">
                                <a:lumMod val="60000"/>
                                <a:lumOff val="40000"/>
                              </a:schemeClr>
                            </a:solidFill>
                            <a:latin typeface="Cambria Math" panose="02040503050406030204" pitchFamily="18" charset="0"/>
                          </a:rPr>
                          <m:t>+</m:t>
                        </m:r>
                        <m:r>
                          <a:rPr lang="en-US" sz="2000" i="1">
                            <a:solidFill>
                              <a:schemeClr val="tx2">
                                <a:lumMod val="60000"/>
                                <a:lumOff val="40000"/>
                              </a:schemeClr>
                            </a:solidFill>
                            <a:latin typeface="Cambria Math" panose="02040503050406030204" pitchFamily="18" charset="0"/>
                          </a:rPr>
                          <m:t>𝐷</m:t>
                        </m:r>
                        <m:d>
                          <m:dPr>
                            <m:ctrlPr>
                              <a:rPr lang="en-US" sz="2000" i="1">
                                <a:solidFill>
                                  <a:schemeClr val="tx2">
                                    <a:lumMod val="60000"/>
                                    <a:lumOff val="40000"/>
                                  </a:schemeClr>
                                </a:solidFill>
                                <a:latin typeface="Cambria Math" panose="02040503050406030204" pitchFamily="18" charset="0"/>
                              </a:rPr>
                            </m:ctrlPr>
                          </m:dPr>
                          <m:e>
                            <m:r>
                              <a:rPr lang="en-US" sz="2000" i="1">
                                <a:solidFill>
                                  <a:schemeClr val="tx2">
                                    <a:lumMod val="60000"/>
                                    <a:lumOff val="40000"/>
                                  </a:schemeClr>
                                </a:solidFill>
                                <a:latin typeface="Cambria Math" panose="02040503050406030204" pitchFamily="18" charset="0"/>
                              </a:rPr>
                              <m:t>1</m:t>
                            </m:r>
                          </m:e>
                        </m:d>
                        <m:r>
                          <a:rPr lang="en-US" sz="2000" i="1">
                            <a:solidFill>
                              <a:schemeClr val="tx2">
                                <a:lumMod val="60000"/>
                                <a:lumOff val="40000"/>
                              </a:schemeClr>
                            </a:solidFill>
                            <a:latin typeface="Cambria Math" panose="02040503050406030204" pitchFamily="18" charset="0"/>
                          </a:rPr>
                          <m:t>+</m:t>
                        </m:r>
                        <m:r>
                          <a:rPr lang="en-US" sz="2000" i="1">
                            <a:solidFill>
                              <a:schemeClr val="tx2">
                                <a:lumMod val="60000"/>
                                <a:lumOff val="40000"/>
                              </a:schemeClr>
                            </a:solidFill>
                            <a:latin typeface="Cambria Math" panose="02040503050406030204" pitchFamily="18" charset="0"/>
                          </a:rPr>
                          <m:t>𝐷</m:t>
                        </m:r>
                        <m:d>
                          <m:dPr>
                            <m:ctrlPr>
                              <a:rPr lang="en-US" sz="2000" i="1">
                                <a:solidFill>
                                  <a:schemeClr val="tx2">
                                    <a:lumMod val="60000"/>
                                    <a:lumOff val="40000"/>
                                  </a:schemeClr>
                                </a:solidFill>
                                <a:latin typeface="Cambria Math" panose="02040503050406030204" pitchFamily="18" charset="0"/>
                              </a:rPr>
                            </m:ctrlPr>
                          </m:dPr>
                          <m:e>
                            <m:r>
                              <a:rPr lang="en-US" sz="2000" i="1">
                                <a:solidFill>
                                  <a:schemeClr val="tx2">
                                    <a:lumMod val="60000"/>
                                    <a:lumOff val="40000"/>
                                  </a:schemeClr>
                                </a:solidFill>
                                <a:latin typeface="Cambria Math" panose="02040503050406030204" pitchFamily="18" charset="0"/>
                              </a:rPr>
                              <m:t>2</m:t>
                            </m:r>
                          </m:e>
                        </m:d>
                        <m:r>
                          <a:rPr lang="en-US" sz="2000" i="1">
                            <a:solidFill>
                              <a:schemeClr val="tx2">
                                <a:lumMod val="60000"/>
                                <a:lumOff val="40000"/>
                              </a:schemeClr>
                            </a:solidFill>
                            <a:latin typeface="Cambria Math" panose="02040503050406030204" pitchFamily="18" charset="0"/>
                          </a:rPr>
                          <m:t>+…+</m:t>
                        </m:r>
                        <m:r>
                          <a:rPr lang="en-US" sz="2000" i="1">
                            <a:solidFill>
                              <a:schemeClr val="tx2">
                                <a:lumMod val="60000"/>
                                <a:lumOff val="40000"/>
                              </a:schemeClr>
                            </a:solidFill>
                            <a:latin typeface="Cambria Math" panose="02040503050406030204" pitchFamily="18" charset="0"/>
                          </a:rPr>
                          <m:t>𝐷</m:t>
                        </m:r>
                        <m:d>
                          <m:dPr>
                            <m:ctrlPr>
                              <a:rPr lang="en-US" sz="2000" i="1">
                                <a:solidFill>
                                  <a:schemeClr val="tx2">
                                    <a:lumMod val="60000"/>
                                    <a:lumOff val="40000"/>
                                  </a:schemeClr>
                                </a:solidFill>
                                <a:latin typeface="Cambria Math" panose="02040503050406030204" pitchFamily="18" charset="0"/>
                              </a:rPr>
                            </m:ctrlPr>
                          </m:dPr>
                          <m:e>
                            <m:r>
                              <a:rPr lang="en-US" sz="2000" b="0" i="1" smtClean="0">
                                <a:solidFill>
                                  <a:schemeClr val="tx2">
                                    <a:lumMod val="60000"/>
                                    <a:lumOff val="40000"/>
                                  </a:schemeClr>
                                </a:solidFill>
                                <a:latin typeface="Cambria Math" panose="02040503050406030204" pitchFamily="18" charset="0"/>
                              </a:rPr>
                              <m:t>𝑛</m:t>
                            </m:r>
                            <m:r>
                              <a:rPr lang="en-US" sz="2000" b="0" i="1" smtClean="0">
                                <a:solidFill>
                                  <a:schemeClr val="tx2">
                                    <a:lumMod val="60000"/>
                                    <a:lumOff val="40000"/>
                                  </a:schemeClr>
                                </a:solidFill>
                                <a:latin typeface="Cambria Math" panose="02040503050406030204" pitchFamily="18" charset="0"/>
                              </a:rPr>
                              <m:t>−1</m:t>
                            </m:r>
                          </m:e>
                        </m:d>
                      </m:num>
                      <m:den>
                        <m:r>
                          <a:rPr lang="en-US" sz="2000" b="0" i="1" smtClean="0">
                            <a:solidFill>
                              <a:schemeClr val="tx2">
                                <a:lumMod val="60000"/>
                                <a:lumOff val="40000"/>
                              </a:schemeClr>
                            </a:solidFill>
                            <a:latin typeface="Cambria Math" panose="02040503050406030204" pitchFamily="18" charset="0"/>
                          </a:rPr>
                          <m:t>1</m:t>
                        </m:r>
                      </m:den>
                    </m:f>
                  </m:oMath>
                </a14:m>
                <a:endParaRPr lang="en-US" sz="2000" dirty="0" smtClean="0"/>
              </a:p>
              <a:p>
                <a:pPr marL="0" indent="0">
                  <a:buNone/>
                </a:pPr>
                <a14:m>
                  <m:oMathPara xmlns:m="http://schemas.openxmlformats.org/officeDocument/2006/math">
                    <m:oMathParaPr>
                      <m:jc m:val="left"/>
                    </m:oMathParaPr>
                    <m:oMath xmlns:m="http://schemas.openxmlformats.org/officeDocument/2006/math">
                      <m:r>
                        <a:rPr lang="en-US" sz="2000" b="0" i="1" smtClean="0">
                          <a:solidFill>
                            <a:srgbClr val="92D050"/>
                          </a:solidFill>
                          <a:latin typeface="Cambria Math" panose="02040503050406030204" pitchFamily="18" charset="0"/>
                        </a:rPr>
                        <m:t>(</m:t>
                      </m:r>
                      <m:r>
                        <a:rPr lang="en-US" sz="2000" b="0" i="1" smtClean="0">
                          <a:solidFill>
                            <a:srgbClr val="92D050"/>
                          </a:solidFill>
                          <a:latin typeface="Cambria Math" panose="02040503050406030204" pitchFamily="18" charset="0"/>
                        </a:rPr>
                        <m:t>𝑛</m:t>
                      </m:r>
                      <m:r>
                        <a:rPr lang="en-US" sz="2000" b="0" i="1" smtClean="0">
                          <a:solidFill>
                            <a:srgbClr val="92D050"/>
                          </a:solidFill>
                          <a:latin typeface="Cambria Math" panose="02040503050406030204" pitchFamily="18" charset="0"/>
                        </a:rPr>
                        <m:t>−1)</m:t>
                      </m:r>
                      <m:r>
                        <a:rPr lang="en-US" sz="2000" i="1" smtClean="0">
                          <a:solidFill>
                            <a:srgbClr val="92D050"/>
                          </a:solidFill>
                          <a:latin typeface="Cambria Math" panose="02040503050406030204" pitchFamily="18" charset="0"/>
                        </a:rPr>
                        <m:t>𝐷</m:t>
                      </m:r>
                      <m:d>
                        <m:dPr>
                          <m:ctrlPr>
                            <a:rPr lang="en-US" sz="2000" i="1">
                              <a:solidFill>
                                <a:srgbClr val="92D050"/>
                              </a:solidFill>
                              <a:latin typeface="Cambria Math" panose="02040503050406030204" pitchFamily="18" charset="0"/>
                            </a:rPr>
                          </m:ctrlPr>
                        </m:dPr>
                        <m:e>
                          <m:r>
                            <a:rPr lang="en-US" sz="2000" b="0" i="1" smtClean="0">
                              <a:solidFill>
                                <a:srgbClr val="92D050"/>
                              </a:solidFill>
                              <a:latin typeface="Cambria Math" panose="02040503050406030204" pitchFamily="18" charset="0"/>
                            </a:rPr>
                            <m:t>𝑛</m:t>
                          </m:r>
                          <m:r>
                            <a:rPr lang="en-US" sz="2000" b="0" i="1" smtClean="0">
                              <a:solidFill>
                                <a:srgbClr val="92D050"/>
                              </a:solidFill>
                              <a:latin typeface="Cambria Math" panose="02040503050406030204" pitchFamily="18" charset="0"/>
                            </a:rPr>
                            <m:t>−1</m:t>
                          </m:r>
                        </m:e>
                      </m:d>
                      <m:r>
                        <a:rPr lang="en-US" sz="2000" i="1">
                          <a:solidFill>
                            <a:srgbClr val="92D050"/>
                          </a:solidFill>
                          <a:latin typeface="Cambria Math" panose="02040503050406030204" pitchFamily="18" charset="0"/>
                        </a:rPr>
                        <m:t>=</m:t>
                      </m:r>
                      <m:r>
                        <a:rPr lang="en-US" sz="2000" b="0" i="1" smtClean="0">
                          <a:solidFill>
                            <a:srgbClr val="92D050"/>
                          </a:solidFill>
                          <a:latin typeface="Cambria Math" panose="02040503050406030204" pitchFamily="18" charset="0"/>
                        </a:rPr>
                        <m:t>(</m:t>
                      </m:r>
                      <m:r>
                        <a:rPr lang="en-US" sz="2000" b="0" i="1" smtClean="0">
                          <a:solidFill>
                            <a:srgbClr val="92D050"/>
                          </a:solidFill>
                          <a:latin typeface="Cambria Math" panose="02040503050406030204" pitchFamily="18" charset="0"/>
                        </a:rPr>
                        <m:t>𝑛</m:t>
                      </m:r>
                      <m:r>
                        <a:rPr lang="en-US" sz="2000" b="0" i="1" smtClean="0">
                          <a:solidFill>
                            <a:srgbClr val="92D050"/>
                          </a:solidFill>
                          <a:latin typeface="Cambria Math" panose="02040503050406030204" pitchFamily="18" charset="0"/>
                        </a:rPr>
                        <m:t>−1)(</m:t>
                      </m:r>
                      <m:r>
                        <a:rPr lang="en-US" sz="2000" b="0" i="1" smtClean="0">
                          <a:solidFill>
                            <a:srgbClr val="92D050"/>
                          </a:solidFill>
                          <a:latin typeface="Cambria Math" panose="02040503050406030204" pitchFamily="18" charset="0"/>
                        </a:rPr>
                        <m:t>𝑛</m:t>
                      </m:r>
                      <m:r>
                        <a:rPr lang="en-US" sz="2000" i="1">
                          <a:solidFill>
                            <a:srgbClr val="92D050"/>
                          </a:solidFill>
                          <a:latin typeface="Cambria Math" panose="02040503050406030204" pitchFamily="18" charset="0"/>
                        </a:rPr>
                        <m:t>−2)+2∗</m:t>
                      </m:r>
                      <m:f>
                        <m:fPr>
                          <m:ctrlPr>
                            <a:rPr lang="en-US" sz="2000" i="1">
                              <a:solidFill>
                                <a:srgbClr val="92D050"/>
                              </a:solidFill>
                              <a:latin typeface="Cambria Math" panose="02040503050406030204" pitchFamily="18" charset="0"/>
                            </a:rPr>
                          </m:ctrlPr>
                        </m:fPr>
                        <m:num>
                          <m:r>
                            <a:rPr lang="en-US" sz="2000" i="1">
                              <a:solidFill>
                                <a:srgbClr val="92D050"/>
                              </a:solidFill>
                              <a:latin typeface="Cambria Math" panose="02040503050406030204" pitchFamily="18" charset="0"/>
                            </a:rPr>
                            <m:t>𝐷</m:t>
                          </m:r>
                          <m:d>
                            <m:dPr>
                              <m:ctrlPr>
                                <a:rPr lang="en-US" sz="2000" i="1">
                                  <a:solidFill>
                                    <a:srgbClr val="92D050"/>
                                  </a:solidFill>
                                  <a:latin typeface="Cambria Math" panose="02040503050406030204" pitchFamily="18" charset="0"/>
                                </a:rPr>
                              </m:ctrlPr>
                            </m:dPr>
                            <m:e>
                              <m:r>
                                <a:rPr lang="en-US" sz="2000" i="1">
                                  <a:solidFill>
                                    <a:srgbClr val="92D050"/>
                                  </a:solidFill>
                                  <a:latin typeface="Cambria Math" panose="02040503050406030204" pitchFamily="18" charset="0"/>
                                </a:rPr>
                                <m:t>0</m:t>
                              </m:r>
                            </m:e>
                          </m:d>
                          <m:r>
                            <a:rPr lang="en-US" sz="2000" i="1">
                              <a:solidFill>
                                <a:srgbClr val="92D050"/>
                              </a:solidFill>
                              <a:latin typeface="Cambria Math" panose="02040503050406030204" pitchFamily="18" charset="0"/>
                            </a:rPr>
                            <m:t>+</m:t>
                          </m:r>
                          <m:r>
                            <a:rPr lang="en-US" sz="2000" i="1">
                              <a:solidFill>
                                <a:srgbClr val="92D050"/>
                              </a:solidFill>
                              <a:latin typeface="Cambria Math" panose="02040503050406030204" pitchFamily="18" charset="0"/>
                            </a:rPr>
                            <m:t>𝐷</m:t>
                          </m:r>
                          <m:d>
                            <m:dPr>
                              <m:ctrlPr>
                                <a:rPr lang="en-US" sz="2000" i="1">
                                  <a:solidFill>
                                    <a:srgbClr val="92D050"/>
                                  </a:solidFill>
                                  <a:latin typeface="Cambria Math" panose="02040503050406030204" pitchFamily="18" charset="0"/>
                                </a:rPr>
                              </m:ctrlPr>
                            </m:dPr>
                            <m:e>
                              <m:r>
                                <a:rPr lang="en-US" sz="2000" i="1">
                                  <a:solidFill>
                                    <a:srgbClr val="92D050"/>
                                  </a:solidFill>
                                  <a:latin typeface="Cambria Math" panose="02040503050406030204" pitchFamily="18" charset="0"/>
                                </a:rPr>
                                <m:t>1</m:t>
                              </m:r>
                            </m:e>
                          </m:d>
                          <m:r>
                            <a:rPr lang="en-US" sz="2000" i="1">
                              <a:solidFill>
                                <a:srgbClr val="92D050"/>
                              </a:solidFill>
                              <a:latin typeface="Cambria Math" panose="02040503050406030204" pitchFamily="18" charset="0"/>
                            </a:rPr>
                            <m:t>+</m:t>
                          </m:r>
                          <m:r>
                            <a:rPr lang="en-US" sz="2000" i="1">
                              <a:solidFill>
                                <a:srgbClr val="92D050"/>
                              </a:solidFill>
                              <a:latin typeface="Cambria Math" panose="02040503050406030204" pitchFamily="18" charset="0"/>
                            </a:rPr>
                            <m:t>𝐷</m:t>
                          </m:r>
                          <m:d>
                            <m:dPr>
                              <m:ctrlPr>
                                <a:rPr lang="en-US" sz="2000" i="1">
                                  <a:solidFill>
                                    <a:srgbClr val="92D050"/>
                                  </a:solidFill>
                                  <a:latin typeface="Cambria Math" panose="02040503050406030204" pitchFamily="18" charset="0"/>
                                </a:rPr>
                              </m:ctrlPr>
                            </m:dPr>
                            <m:e>
                              <m:r>
                                <a:rPr lang="en-US" sz="2000" i="1">
                                  <a:solidFill>
                                    <a:srgbClr val="92D050"/>
                                  </a:solidFill>
                                  <a:latin typeface="Cambria Math" panose="02040503050406030204" pitchFamily="18" charset="0"/>
                                </a:rPr>
                                <m:t>2</m:t>
                              </m:r>
                            </m:e>
                          </m:d>
                          <m:r>
                            <a:rPr lang="en-US" sz="2000" i="1">
                              <a:solidFill>
                                <a:srgbClr val="92D050"/>
                              </a:solidFill>
                              <a:latin typeface="Cambria Math" panose="02040503050406030204" pitchFamily="18" charset="0"/>
                            </a:rPr>
                            <m:t>+…+</m:t>
                          </m:r>
                          <m:r>
                            <a:rPr lang="en-US" sz="2000" i="1">
                              <a:solidFill>
                                <a:srgbClr val="92D050"/>
                              </a:solidFill>
                              <a:latin typeface="Cambria Math" panose="02040503050406030204" pitchFamily="18" charset="0"/>
                            </a:rPr>
                            <m:t>𝐷</m:t>
                          </m:r>
                          <m:d>
                            <m:dPr>
                              <m:ctrlPr>
                                <a:rPr lang="en-US" sz="2000" i="1">
                                  <a:solidFill>
                                    <a:srgbClr val="92D050"/>
                                  </a:solidFill>
                                  <a:latin typeface="Cambria Math" panose="02040503050406030204" pitchFamily="18" charset="0"/>
                                </a:rPr>
                              </m:ctrlPr>
                            </m:dPr>
                            <m:e>
                              <m:r>
                                <a:rPr lang="en-US" sz="2000" i="1">
                                  <a:solidFill>
                                    <a:srgbClr val="92D050"/>
                                  </a:solidFill>
                                  <a:latin typeface="Cambria Math" panose="02040503050406030204" pitchFamily="18" charset="0"/>
                                </a:rPr>
                                <m:t>𝑛</m:t>
                              </m:r>
                              <m:r>
                                <a:rPr lang="en-US" sz="2000" i="1">
                                  <a:solidFill>
                                    <a:srgbClr val="92D050"/>
                                  </a:solidFill>
                                  <a:latin typeface="Cambria Math" panose="02040503050406030204" pitchFamily="18" charset="0"/>
                                </a:rPr>
                                <m:t>−2</m:t>
                              </m:r>
                            </m:e>
                          </m:d>
                        </m:num>
                        <m:den>
                          <m:r>
                            <a:rPr lang="en-US" sz="2000" b="0" i="1" smtClean="0">
                              <a:solidFill>
                                <a:srgbClr val="92D050"/>
                              </a:solidFill>
                              <a:latin typeface="Cambria Math" panose="02040503050406030204" pitchFamily="18" charset="0"/>
                            </a:rPr>
                            <m:t>1</m:t>
                          </m:r>
                        </m:den>
                      </m:f>
                    </m:oMath>
                  </m:oMathPara>
                </a14:m>
                <a:endParaRPr lang="en-US" sz="2000" dirty="0" smtClean="0">
                  <a:solidFill>
                    <a:srgbClr val="92D050"/>
                  </a:solidFill>
                </a:endParaRPr>
              </a:p>
              <a:p>
                <a:pPr marL="0" indent="0">
                  <a:buNone/>
                </a:pPr>
                <a:endParaRPr lang="en-US" sz="2000" dirty="0" smtClean="0">
                  <a:solidFill>
                    <a:srgbClr val="92D050"/>
                  </a:solidFill>
                </a:endParaRPr>
              </a:p>
              <a:p>
                <a:pPr marL="0" indent="0">
                  <a:buNone/>
                </a:pPr>
                <a:r>
                  <a:rPr lang="en-US" sz="2000" u="sng" dirty="0" smtClean="0"/>
                  <a:t>Subtracting equations we arrive at the following equation:</a:t>
                </a:r>
              </a:p>
              <a:p>
                <a:pPr marL="0" indent="0">
                  <a:buNone/>
                </a:pPr>
                <a14:m>
                  <m:oMathPara xmlns:m="http://schemas.openxmlformats.org/officeDocument/2006/math">
                    <m:oMathParaPr>
                      <m:jc m:val="left"/>
                    </m:oMathParaPr>
                    <m:oMath xmlns:m="http://schemas.openxmlformats.org/officeDocument/2006/math">
                      <m:r>
                        <m:rPr>
                          <m:sty m:val="p"/>
                        </m:rPr>
                        <a:rPr lang="en-US" sz="2000" b="0" i="0" smtClean="0">
                          <a:solidFill>
                            <a:srgbClr val="92D050"/>
                          </a:solidFill>
                          <a:latin typeface="Cambria Math" panose="02040503050406030204" pitchFamily="18" charset="0"/>
                        </a:rPr>
                        <m:t>n</m:t>
                      </m:r>
                      <m:r>
                        <a:rPr lang="en-US" sz="2000" b="0" i="1" smtClean="0">
                          <a:solidFill>
                            <a:srgbClr val="92D050"/>
                          </a:solidFill>
                          <a:latin typeface="Cambria Math" panose="02040503050406030204" pitchFamily="18" charset="0"/>
                        </a:rPr>
                        <m:t>𝐷</m:t>
                      </m:r>
                      <m:d>
                        <m:dPr>
                          <m:ctrlPr>
                            <a:rPr lang="en-US" sz="2000" b="0" i="1" smtClean="0">
                              <a:solidFill>
                                <a:srgbClr val="92D050"/>
                              </a:solidFill>
                              <a:latin typeface="Cambria Math" panose="02040503050406030204" pitchFamily="18" charset="0"/>
                            </a:rPr>
                          </m:ctrlPr>
                        </m:dPr>
                        <m:e>
                          <m:r>
                            <a:rPr lang="en-US" sz="2000" b="0" i="1" smtClean="0">
                              <a:solidFill>
                                <a:srgbClr val="92D050"/>
                              </a:solidFill>
                              <a:latin typeface="Cambria Math" panose="02040503050406030204" pitchFamily="18" charset="0"/>
                            </a:rPr>
                            <m:t>𝑛</m:t>
                          </m:r>
                        </m:e>
                      </m:d>
                      <m:r>
                        <a:rPr lang="en-US" sz="2000" b="0" i="1" smtClean="0">
                          <a:solidFill>
                            <a:srgbClr val="92D050"/>
                          </a:solidFill>
                          <a:latin typeface="Cambria Math" panose="02040503050406030204" pitchFamily="18" charset="0"/>
                        </a:rPr>
                        <m:t>−(</m:t>
                      </m:r>
                      <m:r>
                        <a:rPr lang="en-US" sz="2000" b="0" i="1" smtClean="0">
                          <a:solidFill>
                            <a:srgbClr val="92D050"/>
                          </a:solidFill>
                          <a:latin typeface="Cambria Math" panose="02040503050406030204" pitchFamily="18" charset="0"/>
                        </a:rPr>
                        <m:t>𝑛</m:t>
                      </m:r>
                      <m:r>
                        <a:rPr lang="en-US" sz="2000" b="0" i="1" smtClean="0">
                          <a:solidFill>
                            <a:srgbClr val="92D050"/>
                          </a:solidFill>
                          <a:latin typeface="Cambria Math" panose="02040503050406030204" pitchFamily="18" charset="0"/>
                        </a:rPr>
                        <m:t>−1)</m:t>
                      </m:r>
                      <m:r>
                        <a:rPr lang="en-US" sz="2000" i="1">
                          <a:solidFill>
                            <a:srgbClr val="92D050"/>
                          </a:solidFill>
                          <a:latin typeface="Cambria Math" panose="02040503050406030204" pitchFamily="18" charset="0"/>
                        </a:rPr>
                        <m:t>𝐷</m:t>
                      </m:r>
                      <m:d>
                        <m:dPr>
                          <m:ctrlPr>
                            <a:rPr lang="en-US" sz="2000" i="1">
                              <a:solidFill>
                                <a:srgbClr val="92D050"/>
                              </a:solidFill>
                              <a:latin typeface="Cambria Math" panose="02040503050406030204" pitchFamily="18" charset="0"/>
                            </a:rPr>
                          </m:ctrlPr>
                        </m:dPr>
                        <m:e>
                          <m:r>
                            <a:rPr lang="en-US" sz="2000" b="0" i="1" smtClean="0">
                              <a:solidFill>
                                <a:srgbClr val="92D050"/>
                              </a:solidFill>
                              <a:latin typeface="Cambria Math" panose="02040503050406030204" pitchFamily="18" charset="0"/>
                            </a:rPr>
                            <m:t>𝑛</m:t>
                          </m:r>
                          <m:r>
                            <a:rPr lang="en-US" sz="2000" i="1">
                              <a:solidFill>
                                <a:srgbClr val="92D050"/>
                              </a:solidFill>
                              <a:latin typeface="Cambria Math" panose="02040503050406030204" pitchFamily="18" charset="0"/>
                            </a:rPr>
                            <m:t>−1</m:t>
                          </m:r>
                        </m:e>
                      </m:d>
                      <m:r>
                        <a:rPr lang="en-US" sz="2000" b="0" i="1" smtClean="0">
                          <a:solidFill>
                            <a:srgbClr val="92D050"/>
                          </a:solidFill>
                          <a:latin typeface="Cambria Math" panose="02040503050406030204" pitchFamily="18" charset="0"/>
                        </a:rPr>
                        <m:t>=2</m:t>
                      </m:r>
                      <m:r>
                        <a:rPr lang="en-US" sz="2000" b="0" i="1" smtClean="0">
                          <a:solidFill>
                            <a:srgbClr val="92D050"/>
                          </a:solidFill>
                          <a:latin typeface="Cambria Math" panose="02040503050406030204" pitchFamily="18" charset="0"/>
                        </a:rPr>
                        <m:t>𝑛</m:t>
                      </m:r>
                      <m:r>
                        <a:rPr lang="en-US" sz="2000" b="0" i="1" smtClean="0">
                          <a:solidFill>
                            <a:srgbClr val="92D050"/>
                          </a:solidFill>
                          <a:latin typeface="Cambria Math" panose="02040503050406030204" pitchFamily="18" charset="0"/>
                        </a:rPr>
                        <m:t>+2+2∗</m:t>
                      </m:r>
                      <m:r>
                        <a:rPr lang="en-US" sz="2000" b="0" i="1" smtClean="0">
                          <a:solidFill>
                            <a:srgbClr val="92D050"/>
                          </a:solidFill>
                          <a:latin typeface="Cambria Math" panose="02040503050406030204" pitchFamily="18" charset="0"/>
                        </a:rPr>
                        <m:t>𝐷</m:t>
                      </m:r>
                      <m:r>
                        <a:rPr lang="en-US" sz="2000" b="0" i="1" smtClean="0">
                          <a:solidFill>
                            <a:srgbClr val="92D050"/>
                          </a:solidFill>
                          <a:latin typeface="Cambria Math" panose="02040503050406030204" pitchFamily="18" charset="0"/>
                        </a:rPr>
                        <m:t>(</m:t>
                      </m:r>
                      <m:r>
                        <a:rPr lang="en-US" sz="2000" b="0" i="1" smtClean="0">
                          <a:solidFill>
                            <a:srgbClr val="92D050"/>
                          </a:solidFill>
                          <a:latin typeface="Cambria Math" panose="02040503050406030204" pitchFamily="18" charset="0"/>
                        </a:rPr>
                        <m:t>𝑛</m:t>
                      </m:r>
                      <m:r>
                        <a:rPr lang="en-US" sz="2000" b="0" i="1" smtClean="0">
                          <a:solidFill>
                            <a:srgbClr val="92D050"/>
                          </a:solidFill>
                          <a:latin typeface="Cambria Math" panose="02040503050406030204" pitchFamily="18" charset="0"/>
                        </a:rPr>
                        <m:t>−1)</m:t>
                      </m:r>
                    </m:oMath>
                  </m:oMathPara>
                </a14:m>
                <a:endParaRPr lang="en-US" sz="2000" dirty="0" smtClean="0">
                  <a:solidFill>
                    <a:srgbClr val="92D050"/>
                  </a:solidFill>
                </a:endParaRPr>
              </a:p>
              <a:p>
                <a:pPr marL="0" indent="0">
                  <a:buNone/>
                </a:pPr>
                <a14:m>
                  <m:oMath xmlns:m="http://schemas.openxmlformats.org/officeDocument/2006/math">
                    <m:r>
                      <m:rPr>
                        <m:sty m:val="p"/>
                      </m:rPr>
                      <a:rPr lang="en-US" sz="2000" b="0" i="0" smtClean="0">
                        <a:solidFill>
                          <a:srgbClr val="92D050"/>
                        </a:solidFill>
                        <a:latin typeface="Cambria Math" panose="02040503050406030204" pitchFamily="18" charset="0"/>
                      </a:rPr>
                      <m:t>n</m:t>
                    </m:r>
                    <m:r>
                      <a:rPr lang="en-US" sz="2000" i="1">
                        <a:solidFill>
                          <a:srgbClr val="92D050"/>
                        </a:solidFill>
                        <a:latin typeface="Cambria Math" panose="02040503050406030204" pitchFamily="18" charset="0"/>
                      </a:rPr>
                      <m:t>𝐷</m:t>
                    </m:r>
                    <m:d>
                      <m:dPr>
                        <m:ctrlPr>
                          <a:rPr lang="en-US" sz="2000" i="1">
                            <a:solidFill>
                              <a:srgbClr val="92D050"/>
                            </a:solidFill>
                            <a:latin typeface="Cambria Math" panose="02040503050406030204" pitchFamily="18" charset="0"/>
                          </a:rPr>
                        </m:ctrlPr>
                      </m:dPr>
                      <m:e>
                        <m:r>
                          <a:rPr lang="en-US" sz="2000" b="0" i="1" smtClean="0">
                            <a:solidFill>
                              <a:srgbClr val="92D050"/>
                            </a:solidFill>
                            <a:latin typeface="Cambria Math" panose="02040503050406030204" pitchFamily="18" charset="0"/>
                          </a:rPr>
                          <m:t>𝑛</m:t>
                        </m:r>
                      </m:e>
                    </m:d>
                    <m:r>
                      <a:rPr lang="en-US" sz="2000" i="1">
                        <a:solidFill>
                          <a:srgbClr val="92D050"/>
                        </a:solidFill>
                        <a:latin typeface="Cambria Math" panose="02040503050406030204" pitchFamily="18" charset="0"/>
                      </a:rPr>
                      <m:t>=2</m:t>
                    </m:r>
                    <m:r>
                      <a:rPr lang="en-US" sz="2000" b="0" i="1" smtClean="0">
                        <a:solidFill>
                          <a:srgbClr val="92D050"/>
                        </a:solidFill>
                        <a:latin typeface="Cambria Math" panose="02040503050406030204" pitchFamily="18" charset="0"/>
                      </a:rPr>
                      <m:t>𝑛</m:t>
                    </m:r>
                    <m:r>
                      <a:rPr lang="en-US" sz="2000" i="1">
                        <a:solidFill>
                          <a:srgbClr val="92D050"/>
                        </a:solidFill>
                        <a:latin typeface="Cambria Math" panose="02040503050406030204" pitchFamily="18" charset="0"/>
                      </a:rPr>
                      <m:t>+(</m:t>
                    </m:r>
                    <m:r>
                      <a:rPr lang="en-US" sz="2000" b="0" i="1" smtClean="0">
                        <a:solidFill>
                          <a:srgbClr val="92D050"/>
                        </a:solidFill>
                        <a:latin typeface="Cambria Math" panose="02040503050406030204" pitchFamily="18" charset="0"/>
                      </a:rPr>
                      <m:t>𝑛</m:t>
                    </m:r>
                    <m:r>
                      <a:rPr lang="en-US" sz="2000" b="0" i="1" smtClean="0">
                        <a:solidFill>
                          <a:srgbClr val="92D050"/>
                        </a:solidFill>
                        <a:latin typeface="Cambria Math" panose="02040503050406030204" pitchFamily="18" charset="0"/>
                      </a:rPr>
                      <m:t>+1)</m:t>
                    </m:r>
                    <m:r>
                      <a:rPr lang="en-US" sz="2000" i="1">
                        <a:solidFill>
                          <a:srgbClr val="92D050"/>
                        </a:solidFill>
                        <a:latin typeface="Cambria Math" panose="02040503050406030204" pitchFamily="18" charset="0"/>
                      </a:rPr>
                      <m:t>𝐷</m:t>
                    </m:r>
                    <m:r>
                      <a:rPr lang="en-US" sz="2000" i="1">
                        <a:solidFill>
                          <a:srgbClr val="92D050"/>
                        </a:solidFill>
                        <a:latin typeface="Cambria Math" panose="02040503050406030204" pitchFamily="18" charset="0"/>
                      </a:rPr>
                      <m:t>(</m:t>
                    </m:r>
                    <m:r>
                      <a:rPr lang="en-US" sz="2000" b="0" i="1" smtClean="0">
                        <a:solidFill>
                          <a:srgbClr val="92D050"/>
                        </a:solidFill>
                        <a:latin typeface="Cambria Math" panose="02040503050406030204" pitchFamily="18" charset="0"/>
                      </a:rPr>
                      <m:t>𝑛</m:t>
                    </m:r>
                    <m:r>
                      <a:rPr lang="en-US" sz="2000" i="1">
                        <a:solidFill>
                          <a:srgbClr val="92D050"/>
                        </a:solidFill>
                        <a:latin typeface="Cambria Math" panose="02040503050406030204" pitchFamily="18" charset="0"/>
                      </a:rPr>
                      <m:t>−1)</m:t>
                    </m:r>
                  </m:oMath>
                </a14:m>
                <a:r>
                  <a:rPr lang="en-US" sz="2000" dirty="0" smtClean="0">
                    <a:solidFill>
                      <a:srgbClr val="92D050"/>
                    </a:solidFill>
                  </a:rPr>
                  <a:t>  </a:t>
                </a:r>
                <a:r>
                  <a:rPr lang="en-US" sz="2000" dirty="0" smtClean="0"/>
                  <a:t>, rearranging terms, and ignoring constants</a:t>
                </a:r>
              </a:p>
              <a:p>
                <a:pPr marL="0" indent="0">
                  <a:buNone/>
                </a:pPr>
                <a:endParaRPr lang="en-US" sz="2000" dirty="0" smtClean="0"/>
              </a:p>
              <a:p>
                <a:pPr marL="0" indent="0">
                  <a:buNone/>
                </a:pPr>
                <a14:m>
                  <m:oMathPara xmlns:m="http://schemas.openxmlformats.org/officeDocument/2006/math">
                    <m:oMathParaPr>
                      <m:jc m:val="left"/>
                    </m:oMathParaPr>
                    <m:oMath xmlns:m="http://schemas.openxmlformats.org/officeDocument/2006/math">
                      <m:f>
                        <m:fPr>
                          <m:ctrlPr>
                            <a:rPr lang="en-US" sz="2000" b="0" i="1" smtClean="0">
                              <a:solidFill>
                                <a:schemeClr val="accent2">
                                  <a:lumMod val="60000"/>
                                  <a:lumOff val="40000"/>
                                </a:schemeClr>
                              </a:solidFill>
                              <a:latin typeface="Cambria Math" panose="02040503050406030204" pitchFamily="18" charset="0"/>
                            </a:rPr>
                          </m:ctrlPr>
                        </m:fPr>
                        <m:num>
                          <m:r>
                            <a:rPr lang="en-US" sz="2000" i="1">
                              <a:solidFill>
                                <a:schemeClr val="accent2">
                                  <a:lumMod val="60000"/>
                                  <a:lumOff val="40000"/>
                                </a:schemeClr>
                              </a:solidFill>
                              <a:latin typeface="Cambria Math" panose="02040503050406030204" pitchFamily="18" charset="0"/>
                            </a:rPr>
                            <m:t>𝐷</m:t>
                          </m:r>
                          <m:d>
                            <m:dPr>
                              <m:ctrlPr>
                                <a:rPr lang="en-US" sz="2000" i="1">
                                  <a:solidFill>
                                    <a:schemeClr val="accent2">
                                      <a:lumMod val="60000"/>
                                      <a:lumOff val="40000"/>
                                    </a:schemeClr>
                                  </a:solidFill>
                                  <a:latin typeface="Cambria Math" panose="02040503050406030204" pitchFamily="18" charset="0"/>
                                </a:rPr>
                              </m:ctrlPr>
                            </m:dPr>
                            <m:e>
                              <m:r>
                                <a:rPr lang="en-US" sz="2000" b="0" i="1" smtClean="0">
                                  <a:solidFill>
                                    <a:schemeClr val="accent2">
                                      <a:lumMod val="60000"/>
                                      <a:lumOff val="40000"/>
                                    </a:schemeClr>
                                  </a:solidFill>
                                  <a:latin typeface="Cambria Math" panose="02040503050406030204" pitchFamily="18" charset="0"/>
                                </a:rPr>
                                <m:t>𝑛</m:t>
                              </m:r>
                            </m:e>
                          </m:d>
                        </m:num>
                        <m:den>
                          <m:r>
                            <a:rPr lang="en-US" sz="2000" b="0" i="1" smtClean="0">
                              <a:solidFill>
                                <a:schemeClr val="accent2">
                                  <a:lumMod val="60000"/>
                                  <a:lumOff val="40000"/>
                                </a:schemeClr>
                              </a:solidFill>
                              <a:latin typeface="Cambria Math" panose="02040503050406030204" pitchFamily="18" charset="0"/>
                            </a:rPr>
                            <m:t>𝑛</m:t>
                          </m:r>
                          <m:r>
                            <a:rPr lang="en-US" sz="2000" b="0" i="1" smtClean="0">
                              <a:solidFill>
                                <a:schemeClr val="accent2">
                                  <a:lumMod val="60000"/>
                                  <a:lumOff val="40000"/>
                                </a:schemeClr>
                              </a:solidFill>
                              <a:latin typeface="Cambria Math" panose="02040503050406030204" pitchFamily="18" charset="0"/>
                            </a:rPr>
                            <m:t>+1</m:t>
                          </m:r>
                        </m:den>
                      </m:f>
                      <m:r>
                        <a:rPr lang="en-US" sz="2000" i="1">
                          <a:solidFill>
                            <a:schemeClr val="accent2">
                              <a:lumMod val="60000"/>
                              <a:lumOff val="40000"/>
                            </a:schemeClr>
                          </a:solidFill>
                          <a:latin typeface="Cambria Math" panose="02040503050406030204" pitchFamily="18" charset="0"/>
                        </a:rPr>
                        <m:t>=</m:t>
                      </m:r>
                      <m:f>
                        <m:fPr>
                          <m:ctrlPr>
                            <a:rPr lang="en-US" sz="2000" b="0" i="1" smtClean="0">
                              <a:solidFill>
                                <a:schemeClr val="accent2">
                                  <a:lumMod val="60000"/>
                                  <a:lumOff val="40000"/>
                                </a:schemeClr>
                              </a:solidFill>
                              <a:latin typeface="Cambria Math" panose="02040503050406030204" pitchFamily="18" charset="0"/>
                            </a:rPr>
                          </m:ctrlPr>
                        </m:fPr>
                        <m:num>
                          <m:r>
                            <a:rPr lang="en-US" sz="2000" i="1">
                              <a:solidFill>
                                <a:schemeClr val="accent2">
                                  <a:lumMod val="60000"/>
                                  <a:lumOff val="40000"/>
                                </a:schemeClr>
                              </a:solidFill>
                              <a:latin typeface="Cambria Math" panose="02040503050406030204" pitchFamily="18" charset="0"/>
                            </a:rPr>
                            <m:t>𝐷</m:t>
                          </m:r>
                          <m:d>
                            <m:dPr>
                              <m:ctrlPr>
                                <a:rPr lang="en-US" sz="2000" i="1">
                                  <a:solidFill>
                                    <a:schemeClr val="accent2">
                                      <a:lumMod val="60000"/>
                                      <a:lumOff val="40000"/>
                                    </a:schemeClr>
                                  </a:solidFill>
                                  <a:latin typeface="Cambria Math" panose="02040503050406030204" pitchFamily="18" charset="0"/>
                                </a:rPr>
                              </m:ctrlPr>
                            </m:dPr>
                            <m:e>
                              <m:r>
                                <a:rPr lang="en-US" sz="2000" b="0" i="1" smtClean="0">
                                  <a:solidFill>
                                    <a:schemeClr val="accent2">
                                      <a:lumMod val="60000"/>
                                      <a:lumOff val="40000"/>
                                    </a:schemeClr>
                                  </a:solidFill>
                                  <a:latin typeface="Cambria Math" panose="02040503050406030204" pitchFamily="18" charset="0"/>
                                </a:rPr>
                                <m:t>𝑛</m:t>
                              </m:r>
                              <m:r>
                                <a:rPr lang="en-US" sz="2000" i="1">
                                  <a:solidFill>
                                    <a:schemeClr val="accent2">
                                      <a:lumMod val="60000"/>
                                      <a:lumOff val="40000"/>
                                    </a:schemeClr>
                                  </a:solidFill>
                                  <a:latin typeface="Cambria Math" panose="02040503050406030204" pitchFamily="18" charset="0"/>
                                </a:rPr>
                                <m:t>−1</m:t>
                              </m:r>
                            </m:e>
                          </m:d>
                        </m:num>
                        <m:den>
                          <m:r>
                            <a:rPr lang="en-US" sz="2000" b="0" i="1" smtClean="0">
                              <a:solidFill>
                                <a:schemeClr val="accent2">
                                  <a:lumMod val="60000"/>
                                  <a:lumOff val="40000"/>
                                </a:schemeClr>
                              </a:solidFill>
                              <a:latin typeface="Cambria Math" panose="02040503050406030204" pitchFamily="18" charset="0"/>
                            </a:rPr>
                            <m:t>𝑛</m:t>
                          </m:r>
                        </m:den>
                      </m:f>
                      <m:r>
                        <a:rPr lang="en-US" sz="2000" b="0" i="1" smtClean="0">
                          <a:solidFill>
                            <a:schemeClr val="accent2">
                              <a:lumMod val="60000"/>
                              <a:lumOff val="40000"/>
                            </a:schemeClr>
                          </a:solidFill>
                          <a:latin typeface="Cambria Math" panose="02040503050406030204" pitchFamily="18" charset="0"/>
                        </a:rPr>
                        <m:t>+</m:t>
                      </m:r>
                      <m:f>
                        <m:fPr>
                          <m:ctrlPr>
                            <a:rPr lang="en-US" sz="2000" b="0" i="1" smtClean="0">
                              <a:solidFill>
                                <a:schemeClr val="accent2">
                                  <a:lumMod val="60000"/>
                                  <a:lumOff val="40000"/>
                                </a:schemeClr>
                              </a:solidFill>
                              <a:latin typeface="Cambria Math" panose="02040503050406030204" pitchFamily="18" charset="0"/>
                            </a:rPr>
                          </m:ctrlPr>
                        </m:fPr>
                        <m:num>
                          <m:r>
                            <a:rPr lang="en-US" sz="2000" b="0" i="1" smtClean="0">
                              <a:solidFill>
                                <a:schemeClr val="accent2">
                                  <a:lumMod val="60000"/>
                                  <a:lumOff val="40000"/>
                                </a:schemeClr>
                              </a:solidFill>
                              <a:latin typeface="Cambria Math" panose="02040503050406030204" pitchFamily="18" charset="0"/>
                            </a:rPr>
                            <m:t>2</m:t>
                          </m:r>
                        </m:num>
                        <m:den>
                          <m:r>
                            <a:rPr lang="en-US" sz="2000" b="0" i="1" smtClean="0">
                              <a:solidFill>
                                <a:schemeClr val="accent2">
                                  <a:lumMod val="60000"/>
                                  <a:lumOff val="40000"/>
                                </a:schemeClr>
                              </a:solidFill>
                              <a:latin typeface="Cambria Math" panose="02040503050406030204" pitchFamily="18" charset="0"/>
                            </a:rPr>
                            <m:t>𝑛</m:t>
                          </m:r>
                          <m:r>
                            <a:rPr lang="en-US" sz="2000" b="0" i="1" smtClean="0">
                              <a:solidFill>
                                <a:schemeClr val="accent2">
                                  <a:lumMod val="60000"/>
                                  <a:lumOff val="40000"/>
                                </a:schemeClr>
                              </a:solidFill>
                              <a:latin typeface="Cambria Math" panose="02040503050406030204" pitchFamily="18" charset="0"/>
                            </a:rPr>
                            <m:t>+1</m:t>
                          </m:r>
                        </m:den>
                      </m:f>
                    </m:oMath>
                  </m:oMathPara>
                </a14:m>
                <a:endParaRPr lang="en-US" sz="2000" dirty="0" smtClean="0"/>
              </a:p>
              <a:p>
                <a:pPr marL="0" indent="0">
                  <a:buNone/>
                </a:pPr>
                <a:endParaRPr lang="en-US" sz="2000" dirty="0" smtClean="0"/>
              </a:p>
              <a:p>
                <a:pPr marL="0" indent="0">
                  <a:buNone/>
                </a:pPr>
                <a:r>
                  <a:rPr lang="en-US" sz="2000" u="sng" dirty="0" smtClean="0"/>
                  <a:t>Telescoping these terms we have</a:t>
                </a:r>
              </a:p>
              <a:p>
                <a:pPr marL="0" indent="0">
                  <a:buNone/>
                </a:pPr>
                <a14:m>
                  <m:oMathPara xmlns:m="http://schemas.openxmlformats.org/officeDocument/2006/math">
                    <m:oMathParaPr>
                      <m:jc m:val="left"/>
                    </m:oMathParaPr>
                    <m:oMath xmlns:m="http://schemas.openxmlformats.org/officeDocument/2006/math">
                      <m:f>
                        <m:fPr>
                          <m:ctrlPr>
                            <a:rPr lang="en-US" sz="2000" i="1" smtClean="0">
                              <a:solidFill>
                                <a:schemeClr val="accent4">
                                  <a:lumMod val="75000"/>
                                </a:schemeClr>
                              </a:solidFill>
                              <a:latin typeface="Cambria Math" panose="02040503050406030204" pitchFamily="18" charset="0"/>
                            </a:rPr>
                          </m:ctrlPr>
                        </m:fPr>
                        <m:num>
                          <m:r>
                            <a:rPr lang="en-US" sz="2000" i="1">
                              <a:solidFill>
                                <a:schemeClr val="accent4">
                                  <a:lumMod val="75000"/>
                                </a:schemeClr>
                              </a:solidFill>
                              <a:latin typeface="Cambria Math" panose="02040503050406030204" pitchFamily="18" charset="0"/>
                            </a:rPr>
                            <m:t>𝐷</m:t>
                          </m:r>
                          <m:d>
                            <m:dPr>
                              <m:ctrlPr>
                                <a:rPr lang="en-US" sz="2000" i="1">
                                  <a:solidFill>
                                    <a:schemeClr val="accent4">
                                      <a:lumMod val="75000"/>
                                    </a:schemeClr>
                                  </a:solidFill>
                                  <a:latin typeface="Cambria Math" panose="02040503050406030204" pitchFamily="18" charset="0"/>
                                </a:rPr>
                              </m:ctrlPr>
                            </m:dPr>
                            <m:e>
                              <m:r>
                                <a:rPr lang="en-US" sz="2000" b="0" i="1" smtClean="0">
                                  <a:solidFill>
                                    <a:schemeClr val="accent4">
                                      <a:lumMod val="75000"/>
                                    </a:schemeClr>
                                  </a:solidFill>
                                  <a:latin typeface="Cambria Math" panose="02040503050406030204" pitchFamily="18" charset="0"/>
                                </a:rPr>
                                <m:t>𝑛</m:t>
                              </m:r>
                            </m:e>
                          </m:d>
                        </m:num>
                        <m:den>
                          <m:r>
                            <a:rPr lang="en-US" sz="2000" b="0" i="1" smtClean="0">
                              <a:solidFill>
                                <a:schemeClr val="accent4">
                                  <a:lumMod val="75000"/>
                                </a:schemeClr>
                              </a:solidFill>
                              <a:latin typeface="Cambria Math" panose="02040503050406030204" pitchFamily="18" charset="0"/>
                            </a:rPr>
                            <m:t>𝑛</m:t>
                          </m:r>
                          <m:r>
                            <a:rPr lang="en-US" sz="2000" i="1">
                              <a:solidFill>
                                <a:schemeClr val="accent4">
                                  <a:lumMod val="75000"/>
                                </a:schemeClr>
                              </a:solidFill>
                              <a:latin typeface="Cambria Math" panose="02040503050406030204" pitchFamily="18" charset="0"/>
                            </a:rPr>
                            <m:t>+1</m:t>
                          </m:r>
                        </m:den>
                      </m:f>
                      <m:r>
                        <a:rPr lang="en-US" sz="2000" i="1">
                          <a:solidFill>
                            <a:schemeClr val="accent4">
                              <a:lumMod val="75000"/>
                            </a:schemeClr>
                          </a:solidFill>
                          <a:latin typeface="Cambria Math" panose="02040503050406030204" pitchFamily="18" charset="0"/>
                        </a:rPr>
                        <m:t>=</m:t>
                      </m:r>
                      <m:f>
                        <m:fPr>
                          <m:ctrlPr>
                            <a:rPr lang="en-US" sz="2000" i="1">
                              <a:solidFill>
                                <a:schemeClr val="accent4">
                                  <a:lumMod val="75000"/>
                                </a:schemeClr>
                              </a:solidFill>
                              <a:latin typeface="Cambria Math" panose="02040503050406030204" pitchFamily="18" charset="0"/>
                            </a:rPr>
                          </m:ctrlPr>
                        </m:fPr>
                        <m:num>
                          <m:r>
                            <a:rPr lang="en-US" sz="2000" i="1">
                              <a:solidFill>
                                <a:schemeClr val="accent4">
                                  <a:lumMod val="75000"/>
                                </a:schemeClr>
                              </a:solidFill>
                              <a:latin typeface="Cambria Math" panose="02040503050406030204" pitchFamily="18" charset="0"/>
                            </a:rPr>
                            <m:t>𝐷</m:t>
                          </m:r>
                          <m:d>
                            <m:dPr>
                              <m:ctrlPr>
                                <a:rPr lang="en-US" sz="2000" i="1">
                                  <a:solidFill>
                                    <a:schemeClr val="accent4">
                                      <a:lumMod val="75000"/>
                                    </a:schemeClr>
                                  </a:solidFill>
                                  <a:latin typeface="Cambria Math" panose="02040503050406030204" pitchFamily="18" charset="0"/>
                                </a:rPr>
                              </m:ctrlPr>
                            </m:dPr>
                            <m:e>
                              <m:r>
                                <a:rPr lang="en-US" sz="2000" b="0" i="1" smtClean="0">
                                  <a:solidFill>
                                    <a:schemeClr val="accent4">
                                      <a:lumMod val="75000"/>
                                    </a:schemeClr>
                                  </a:solidFill>
                                  <a:latin typeface="Cambria Math" panose="02040503050406030204" pitchFamily="18" charset="0"/>
                                </a:rPr>
                                <m:t>𝑛</m:t>
                              </m:r>
                              <m:r>
                                <a:rPr lang="en-US" sz="2000" i="1">
                                  <a:solidFill>
                                    <a:schemeClr val="accent4">
                                      <a:lumMod val="75000"/>
                                    </a:schemeClr>
                                  </a:solidFill>
                                  <a:latin typeface="Cambria Math" panose="02040503050406030204" pitchFamily="18" charset="0"/>
                                </a:rPr>
                                <m:t>−1</m:t>
                              </m:r>
                            </m:e>
                          </m:d>
                        </m:num>
                        <m:den>
                          <m:r>
                            <a:rPr lang="en-US" sz="2000" b="0" i="1" smtClean="0">
                              <a:solidFill>
                                <a:schemeClr val="accent4">
                                  <a:lumMod val="75000"/>
                                </a:schemeClr>
                              </a:solidFill>
                              <a:latin typeface="Cambria Math" panose="02040503050406030204" pitchFamily="18" charset="0"/>
                            </a:rPr>
                            <m:t>𝑛</m:t>
                          </m:r>
                        </m:den>
                      </m:f>
                      <m:r>
                        <a:rPr lang="en-US" sz="2000" i="1">
                          <a:solidFill>
                            <a:schemeClr val="accent4">
                              <a:lumMod val="75000"/>
                            </a:schemeClr>
                          </a:solidFill>
                          <a:latin typeface="Cambria Math" panose="02040503050406030204" pitchFamily="18" charset="0"/>
                        </a:rPr>
                        <m:t>+</m:t>
                      </m:r>
                      <m:f>
                        <m:fPr>
                          <m:ctrlPr>
                            <a:rPr lang="en-US" sz="2000" i="1">
                              <a:solidFill>
                                <a:schemeClr val="accent4">
                                  <a:lumMod val="75000"/>
                                </a:schemeClr>
                              </a:solidFill>
                              <a:latin typeface="Cambria Math" panose="02040503050406030204" pitchFamily="18" charset="0"/>
                            </a:rPr>
                          </m:ctrlPr>
                        </m:fPr>
                        <m:num>
                          <m:r>
                            <a:rPr lang="en-US" sz="2000" i="1">
                              <a:solidFill>
                                <a:schemeClr val="accent4">
                                  <a:lumMod val="75000"/>
                                </a:schemeClr>
                              </a:solidFill>
                              <a:latin typeface="Cambria Math" panose="02040503050406030204" pitchFamily="18" charset="0"/>
                            </a:rPr>
                            <m:t>2</m:t>
                          </m:r>
                        </m:num>
                        <m:den>
                          <m:r>
                            <a:rPr lang="en-US" sz="2000" b="0" i="1" smtClean="0">
                              <a:solidFill>
                                <a:schemeClr val="accent4">
                                  <a:lumMod val="75000"/>
                                </a:schemeClr>
                              </a:solidFill>
                              <a:latin typeface="Cambria Math" panose="02040503050406030204" pitchFamily="18" charset="0"/>
                            </a:rPr>
                            <m:t>𝑛</m:t>
                          </m:r>
                          <m:r>
                            <a:rPr lang="en-US" sz="2000" i="1">
                              <a:solidFill>
                                <a:schemeClr val="accent4">
                                  <a:lumMod val="75000"/>
                                </a:schemeClr>
                              </a:solidFill>
                              <a:latin typeface="Cambria Math" panose="02040503050406030204" pitchFamily="18" charset="0"/>
                            </a:rPr>
                            <m:t>+1</m:t>
                          </m:r>
                        </m:den>
                      </m:f>
                    </m:oMath>
                  </m:oMathPara>
                </a14:m>
                <a:endParaRPr lang="en-US" sz="2000" dirty="0" smtClean="0">
                  <a:solidFill>
                    <a:schemeClr val="accent4">
                      <a:lumMod val="75000"/>
                    </a:schemeClr>
                  </a:solidFill>
                </a:endParaRPr>
              </a:p>
              <a:p>
                <a:pPr marL="0" indent="0">
                  <a:buNone/>
                </a:pPr>
                <a14:m>
                  <m:oMathPara xmlns:m="http://schemas.openxmlformats.org/officeDocument/2006/math">
                    <m:oMathParaPr>
                      <m:jc m:val="left"/>
                    </m:oMathParaPr>
                    <m:oMath xmlns:m="http://schemas.openxmlformats.org/officeDocument/2006/math">
                      <m:f>
                        <m:fPr>
                          <m:ctrlPr>
                            <a:rPr lang="en-US" sz="2000" i="1">
                              <a:solidFill>
                                <a:schemeClr val="accent4">
                                  <a:lumMod val="75000"/>
                                </a:schemeClr>
                              </a:solidFill>
                              <a:latin typeface="Cambria Math" panose="02040503050406030204" pitchFamily="18" charset="0"/>
                            </a:rPr>
                          </m:ctrlPr>
                        </m:fPr>
                        <m:num>
                          <m:r>
                            <a:rPr lang="en-US" sz="2000" i="1">
                              <a:solidFill>
                                <a:schemeClr val="accent4">
                                  <a:lumMod val="75000"/>
                                </a:schemeClr>
                              </a:solidFill>
                              <a:latin typeface="Cambria Math" panose="02040503050406030204" pitchFamily="18" charset="0"/>
                            </a:rPr>
                            <m:t>𝐷</m:t>
                          </m:r>
                          <m:d>
                            <m:dPr>
                              <m:ctrlPr>
                                <a:rPr lang="en-US" sz="2000" i="1">
                                  <a:solidFill>
                                    <a:schemeClr val="accent4">
                                      <a:lumMod val="75000"/>
                                    </a:schemeClr>
                                  </a:solidFill>
                                  <a:latin typeface="Cambria Math" panose="02040503050406030204" pitchFamily="18" charset="0"/>
                                </a:rPr>
                              </m:ctrlPr>
                            </m:dPr>
                            <m:e>
                              <m:r>
                                <a:rPr lang="en-US" sz="2000" b="0" i="1" smtClean="0">
                                  <a:solidFill>
                                    <a:schemeClr val="accent4">
                                      <a:lumMod val="75000"/>
                                    </a:schemeClr>
                                  </a:solidFill>
                                  <a:latin typeface="Cambria Math" panose="02040503050406030204" pitchFamily="18" charset="0"/>
                                </a:rPr>
                                <m:t>𝑛</m:t>
                              </m:r>
                              <m:r>
                                <a:rPr lang="en-US" sz="2000" b="0" i="1" smtClean="0">
                                  <a:solidFill>
                                    <a:schemeClr val="accent4">
                                      <a:lumMod val="75000"/>
                                    </a:schemeClr>
                                  </a:solidFill>
                                  <a:latin typeface="Cambria Math" panose="02040503050406030204" pitchFamily="18" charset="0"/>
                                </a:rPr>
                                <m:t>−1</m:t>
                              </m:r>
                            </m:e>
                          </m:d>
                        </m:num>
                        <m:den>
                          <m:r>
                            <a:rPr lang="en-US" sz="2000" b="0" i="1" smtClean="0">
                              <a:solidFill>
                                <a:schemeClr val="accent4">
                                  <a:lumMod val="75000"/>
                                </a:schemeClr>
                              </a:solidFill>
                              <a:latin typeface="Cambria Math" panose="02040503050406030204" pitchFamily="18" charset="0"/>
                            </a:rPr>
                            <m:t>𝑛</m:t>
                          </m:r>
                        </m:den>
                      </m:f>
                      <m:r>
                        <a:rPr lang="en-US" sz="2000" i="1">
                          <a:solidFill>
                            <a:schemeClr val="accent4">
                              <a:lumMod val="75000"/>
                            </a:schemeClr>
                          </a:solidFill>
                          <a:latin typeface="Cambria Math" panose="02040503050406030204" pitchFamily="18" charset="0"/>
                        </a:rPr>
                        <m:t>=</m:t>
                      </m:r>
                      <m:f>
                        <m:fPr>
                          <m:ctrlPr>
                            <a:rPr lang="en-US" sz="2000" i="1">
                              <a:solidFill>
                                <a:schemeClr val="accent4">
                                  <a:lumMod val="75000"/>
                                </a:schemeClr>
                              </a:solidFill>
                              <a:latin typeface="Cambria Math" panose="02040503050406030204" pitchFamily="18" charset="0"/>
                            </a:rPr>
                          </m:ctrlPr>
                        </m:fPr>
                        <m:num>
                          <m:r>
                            <a:rPr lang="en-US" sz="2000" i="1">
                              <a:solidFill>
                                <a:schemeClr val="accent4">
                                  <a:lumMod val="75000"/>
                                </a:schemeClr>
                              </a:solidFill>
                              <a:latin typeface="Cambria Math" panose="02040503050406030204" pitchFamily="18" charset="0"/>
                            </a:rPr>
                            <m:t>𝐷</m:t>
                          </m:r>
                          <m:d>
                            <m:dPr>
                              <m:ctrlPr>
                                <a:rPr lang="en-US" sz="2000" i="1">
                                  <a:solidFill>
                                    <a:schemeClr val="accent4">
                                      <a:lumMod val="75000"/>
                                    </a:schemeClr>
                                  </a:solidFill>
                                  <a:latin typeface="Cambria Math" panose="02040503050406030204" pitchFamily="18" charset="0"/>
                                </a:rPr>
                              </m:ctrlPr>
                            </m:dPr>
                            <m:e>
                              <m:r>
                                <a:rPr lang="en-US" sz="2000" b="0" i="1" smtClean="0">
                                  <a:solidFill>
                                    <a:schemeClr val="accent4">
                                      <a:lumMod val="75000"/>
                                    </a:schemeClr>
                                  </a:solidFill>
                                  <a:latin typeface="Cambria Math" panose="02040503050406030204" pitchFamily="18" charset="0"/>
                                </a:rPr>
                                <m:t>𝑛</m:t>
                              </m:r>
                              <m:r>
                                <a:rPr lang="en-US" sz="2000" i="1">
                                  <a:solidFill>
                                    <a:schemeClr val="accent4">
                                      <a:lumMod val="75000"/>
                                    </a:schemeClr>
                                  </a:solidFill>
                                  <a:latin typeface="Cambria Math" panose="02040503050406030204" pitchFamily="18" charset="0"/>
                                </a:rPr>
                                <m:t>−</m:t>
                              </m:r>
                              <m:r>
                                <a:rPr lang="en-US" sz="2000" b="0" i="1" smtClean="0">
                                  <a:solidFill>
                                    <a:schemeClr val="accent4">
                                      <a:lumMod val="75000"/>
                                    </a:schemeClr>
                                  </a:solidFill>
                                  <a:latin typeface="Cambria Math" panose="02040503050406030204" pitchFamily="18" charset="0"/>
                                </a:rPr>
                                <m:t>2</m:t>
                              </m:r>
                            </m:e>
                          </m:d>
                        </m:num>
                        <m:den>
                          <m:r>
                            <a:rPr lang="en-US" sz="2000" b="0" i="1" smtClean="0">
                              <a:solidFill>
                                <a:schemeClr val="accent4">
                                  <a:lumMod val="75000"/>
                                </a:schemeClr>
                              </a:solidFill>
                              <a:latin typeface="Cambria Math" panose="02040503050406030204" pitchFamily="18" charset="0"/>
                            </a:rPr>
                            <m:t>𝑛</m:t>
                          </m:r>
                          <m:r>
                            <a:rPr lang="en-US" sz="2000" b="0" i="1" smtClean="0">
                              <a:solidFill>
                                <a:schemeClr val="accent4">
                                  <a:lumMod val="75000"/>
                                </a:schemeClr>
                              </a:solidFill>
                              <a:latin typeface="Cambria Math" panose="02040503050406030204" pitchFamily="18" charset="0"/>
                            </a:rPr>
                            <m:t>−1</m:t>
                          </m:r>
                        </m:den>
                      </m:f>
                      <m:r>
                        <a:rPr lang="en-US" sz="2000" i="1">
                          <a:solidFill>
                            <a:schemeClr val="accent4">
                              <a:lumMod val="75000"/>
                            </a:schemeClr>
                          </a:solidFill>
                          <a:latin typeface="Cambria Math" panose="02040503050406030204" pitchFamily="18" charset="0"/>
                        </a:rPr>
                        <m:t>+</m:t>
                      </m:r>
                      <m:f>
                        <m:fPr>
                          <m:ctrlPr>
                            <a:rPr lang="en-US" sz="2000" i="1">
                              <a:solidFill>
                                <a:schemeClr val="accent4">
                                  <a:lumMod val="75000"/>
                                </a:schemeClr>
                              </a:solidFill>
                              <a:latin typeface="Cambria Math" panose="02040503050406030204" pitchFamily="18" charset="0"/>
                            </a:rPr>
                          </m:ctrlPr>
                        </m:fPr>
                        <m:num>
                          <m:r>
                            <a:rPr lang="en-US" sz="2000" i="1">
                              <a:solidFill>
                                <a:schemeClr val="accent4">
                                  <a:lumMod val="75000"/>
                                </a:schemeClr>
                              </a:solidFill>
                              <a:latin typeface="Cambria Math" panose="02040503050406030204" pitchFamily="18" charset="0"/>
                            </a:rPr>
                            <m:t>2</m:t>
                          </m:r>
                        </m:num>
                        <m:den>
                          <m:r>
                            <a:rPr lang="en-US" sz="2000" b="0" i="1" smtClean="0">
                              <a:solidFill>
                                <a:schemeClr val="accent4">
                                  <a:lumMod val="75000"/>
                                </a:schemeClr>
                              </a:solidFill>
                              <a:latin typeface="Cambria Math" panose="02040503050406030204" pitchFamily="18" charset="0"/>
                            </a:rPr>
                            <m:t>𝑛</m:t>
                          </m:r>
                        </m:den>
                      </m:f>
                    </m:oMath>
                  </m:oMathPara>
                </a14:m>
                <a:endParaRPr lang="en-US" sz="2000" dirty="0">
                  <a:solidFill>
                    <a:schemeClr val="accent4">
                      <a:lumMod val="75000"/>
                    </a:schemeClr>
                  </a:solidFill>
                </a:endParaRPr>
              </a:p>
              <a:p>
                <a:pPr marL="0" indent="0">
                  <a:buNone/>
                </a:pPr>
                <a14:m>
                  <m:oMathPara xmlns:m="http://schemas.openxmlformats.org/officeDocument/2006/math">
                    <m:oMathParaPr>
                      <m:jc m:val="left"/>
                    </m:oMathParaPr>
                    <m:oMath xmlns:m="http://schemas.openxmlformats.org/officeDocument/2006/math">
                      <m:f>
                        <m:fPr>
                          <m:ctrlPr>
                            <a:rPr lang="en-US" sz="2000" i="1">
                              <a:solidFill>
                                <a:schemeClr val="accent4">
                                  <a:lumMod val="75000"/>
                                </a:schemeClr>
                              </a:solidFill>
                              <a:latin typeface="Cambria Math" panose="02040503050406030204" pitchFamily="18" charset="0"/>
                            </a:rPr>
                          </m:ctrlPr>
                        </m:fPr>
                        <m:num>
                          <m:r>
                            <a:rPr lang="en-US" sz="2000" i="1">
                              <a:solidFill>
                                <a:schemeClr val="accent4">
                                  <a:lumMod val="75000"/>
                                </a:schemeClr>
                              </a:solidFill>
                              <a:latin typeface="Cambria Math" panose="02040503050406030204" pitchFamily="18" charset="0"/>
                            </a:rPr>
                            <m:t>𝐷</m:t>
                          </m:r>
                          <m:d>
                            <m:dPr>
                              <m:ctrlPr>
                                <a:rPr lang="en-US" sz="2000" i="1">
                                  <a:solidFill>
                                    <a:schemeClr val="accent4">
                                      <a:lumMod val="75000"/>
                                    </a:schemeClr>
                                  </a:solidFill>
                                  <a:latin typeface="Cambria Math" panose="02040503050406030204" pitchFamily="18" charset="0"/>
                                </a:rPr>
                              </m:ctrlPr>
                            </m:dPr>
                            <m:e>
                              <m:r>
                                <a:rPr lang="en-US" sz="2000" b="0" i="1" smtClean="0">
                                  <a:solidFill>
                                    <a:schemeClr val="accent4">
                                      <a:lumMod val="75000"/>
                                    </a:schemeClr>
                                  </a:solidFill>
                                  <a:latin typeface="Cambria Math" panose="02040503050406030204" pitchFamily="18" charset="0"/>
                                </a:rPr>
                                <m:t>𝑛</m:t>
                              </m:r>
                              <m:r>
                                <a:rPr lang="en-US" sz="2000" i="1">
                                  <a:solidFill>
                                    <a:schemeClr val="accent4">
                                      <a:lumMod val="75000"/>
                                    </a:schemeClr>
                                  </a:solidFill>
                                  <a:latin typeface="Cambria Math" panose="02040503050406030204" pitchFamily="18" charset="0"/>
                                </a:rPr>
                                <m:t>−2</m:t>
                              </m:r>
                            </m:e>
                          </m:d>
                        </m:num>
                        <m:den>
                          <m:r>
                            <a:rPr lang="en-US" sz="2000" b="0" i="1" smtClean="0">
                              <a:solidFill>
                                <a:schemeClr val="accent4">
                                  <a:lumMod val="75000"/>
                                </a:schemeClr>
                              </a:solidFill>
                              <a:latin typeface="Cambria Math" panose="02040503050406030204" pitchFamily="18" charset="0"/>
                            </a:rPr>
                            <m:t>𝑛</m:t>
                          </m:r>
                          <m:r>
                            <a:rPr lang="en-US" sz="2000" b="0" i="1" smtClean="0">
                              <a:solidFill>
                                <a:schemeClr val="accent4">
                                  <a:lumMod val="75000"/>
                                </a:schemeClr>
                              </a:solidFill>
                              <a:latin typeface="Cambria Math" panose="02040503050406030204" pitchFamily="18" charset="0"/>
                            </a:rPr>
                            <m:t>−1</m:t>
                          </m:r>
                        </m:den>
                      </m:f>
                      <m:r>
                        <a:rPr lang="en-US" sz="2000" i="1">
                          <a:solidFill>
                            <a:schemeClr val="accent4">
                              <a:lumMod val="75000"/>
                            </a:schemeClr>
                          </a:solidFill>
                          <a:latin typeface="Cambria Math" panose="02040503050406030204" pitchFamily="18" charset="0"/>
                        </a:rPr>
                        <m:t>=</m:t>
                      </m:r>
                      <m:f>
                        <m:fPr>
                          <m:ctrlPr>
                            <a:rPr lang="en-US" sz="2000" i="1">
                              <a:solidFill>
                                <a:schemeClr val="accent4">
                                  <a:lumMod val="75000"/>
                                </a:schemeClr>
                              </a:solidFill>
                              <a:latin typeface="Cambria Math" panose="02040503050406030204" pitchFamily="18" charset="0"/>
                            </a:rPr>
                          </m:ctrlPr>
                        </m:fPr>
                        <m:num>
                          <m:r>
                            <a:rPr lang="en-US" sz="2000" i="1">
                              <a:solidFill>
                                <a:schemeClr val="accent4">
                                  <a:lumMod val="75000"/>
                                </a:schemeClr>
                              </a:solidFill>
                              <a:latin typeface="Cambria Math" panose="02040503050406030204" pitchFamily="18" charset="0"/>
                            </a:rPr>
                            <m:t>𝐷</m:t>
                          </m:r>
                          <m:d>
                            <m:dPr>
                              <m:ctrlPr>
                                <a:rPr lang="en-US" sz="2000" i="1">
                                  <a:solidFill>
                                    <a:schemeClr val="accent4">
                                      <a:lumMod val="75000"/>
                                    </a:schemeClr>
                                  </a:solidFill>
                                  <a:latin typeface="Cambria Math" panose="02040503050406030204" pitchFamily="18" charset="0"/>
                                </a:rPr>
                              </m:ctrlPr>
                            </m:dPr>
                            <m:e>
                              <m:r>
                                <a:rPr lang="en-US" sz="2000" b="0" i="1" smtClean="0">
                                  <a:solidFill>
                                    <a:schemeClr val="accent4">
                                      <a:lumMod val="75000"/>
                                    </a:schemeClr>
                                  </a:solidFill>
                                  <a:latin typeface="Cambria Math" panose="02040503050406030204" pitchFamily="18" charset="0"/>
                                </a:rPr>
                                <m:t>𝑛</m:t>
                              </m:r>
                              <m:r>
                                <a:rPr lang="en-US" sz="2000" i="1">
                                  <a:solidFill>
                                    <a:schemeClr val="accent4">
                                      <a:lumMod val="75000"/>
                                    </a:schemeClr>
                                  </a:solidFill>
                                  <a:latin typeface="Cambria Math" panose="02040503050406030204" pitchFamily="18" charset="0"/>
                                </a:rPr>
                                <m:t>−3</m:t>
                              </m:r>
                            </m:e>
                          </m:d>
                        </m:num>
                        <m:den>
                          <m:r>
                            <a:rPr lang="en-US" sz="2000" b="0" i="1" smtClean="0">
                              <a:solidFill>
                                <a:schemeClr val="accent4">
                                  <a:lumMod val="75000"/>
                                </a:schemeClr>
                              </a:solidFill>
                              <a:latin typeface="Cambria Math" panose="02040503050406030204" pitchFamily="18" charset="0"/>
                            </a:rPr>
                            <m:t>𝑛</m:t>
                          </m:r>
                          <m:r>
                            <a:rPr lang="en-US" sz="2000" i="1">
                              <a:solidFill>
                                <a:schemeClr val="accent4">
                                  <a:lumMod val="75000"/>
                                </a:schemeClr>
                              </a:solidFill>
                              <a:latin typeface="Cambria Math" panose="02040503050406030204" pitchFamily="18" charset="0"/>
                            </a:rPr>
                            <m:t>−2</m:t>
                          </m:r>
                        </m:den>
                      </m:f>
                      <m:r>
                        <a:rPr lang="en-US" sz="2000" i="1">
                          <a:solidFill>
                            <a:schemeClr val="accent4">
                              <a:lumMod val="75000"/>
                            </a:schemeClr>
                          </a:solidFill>
                          <a:latin typeface="Cambria Math" panose="02040503050406030204" pitchFamily="18" charset="0"/>
                        </a:rPr>
                        <m:t>+</m:t>
                      </m:r>
                      <m:f>
                        <m:fPr>
                          <m:ctrlPr>
                            <a:rPr lang="en-US" sz="2000" i="1">
                              <a:solidFill>
                                <a:schemeClr val="accent4">
                                  <a:lumMod val="75000"/>
                                </a:schemeClr>
                              </a:solidFill>
                              <a:latin typeface="Cambria Math" panose="02040503050406030204" pitchFamily="18" charset="0"/>
                            </a:rPr>
                          </m:ctrlPr>
                        </m:fPr>
                        <m:num>
                          <m:r>
                            <a:rPr lang="en-US" sz="2000" i="1">
                              <a:solidFill>
                                <a:schemeClr val="accent4">
                                  <a:lumMod val="75000"/>
                                </a:schemeClr>
                              </a:solidFill>
                              <a:latin typeface="Cambria Math" panose="02040503050406030204" pitchFamily="18" charset="0"/>
                            </a:rPr>
                            <m:t>2</m:t>
                          </m:r>
                        </m:num>
                        <m:den>
                          <m:r>
                            <a:rPr lang="en-US" sz="2000" b="0" i="1" smtClean="0">
                              <a:solidFill>
                                <a:schemeClr val="accent4">
                                  <a:lumMod val="75000"/>
                                </a:schemeClr>
                              </a:solidFill>
                              <a:latin typeface="Cambria Math" panose="02040503050406030204" pitchFamily="18" charset="0"/>
                            </a:rPr>
                            <m:t>𝑛</m:t>
                          </m:r>
                          <m:r>
                            <a:rPr lang="en-US" sz="2000" b="0" i="1" smtClean="0">
                              <a:solidFill>
                                <a:schemeClr val="accent4">
                                  <a:lumMod val="75000"/>
                                </a:schemeClr>
                              </a:solidFill>
                              <a:latin typeface="Cambria Math" panose="02040503050406030204" pitchFamily="18" charset="0"/>
                            </a:rPr>
                            <m:t>−1</m:t>
                          </m:r>
                        </m:den>
                      </m:f>
                    </m:oMath>
                  </m:oMathPara>
                </a14:m>
                <a:endParaRPr lang="en-US" sz="2000" dirty="0" smtClean="0">
                  <a:solidFill>
                    <a:schemeClr val="accent4">
                      <a:lumMod val="75000"/>
                    </a:schemeClr>
                  </a:solidFill>
                </a:endParaRPr>
              </a:p>
              <a:p>
                <a:pPr marL="0" indent="0">
                  <a:buNone/>
                </a:pPr>
                <a:r>
                  <a:rPr lang="en-US" sz="2000" dirty="0" smtClean="0">
                    <a:solidFill>
                      <a:schemeClr val="accent4">
                        <a:lumMod val="75000"/>
                      </a:schemeClr>
                    </a:solidFill>
                  </a:rPr>
                  <a:t>…</a:t>
                </a:r>
              </a:p>
              <a:p>
                <a:pPr marL="0" indent="0">
                  <a:buNone/>
                </a:pPr>
                <a14:m>
                  <m:oMathPara xmlns:m="http://schemas.openxmlformats.org/officeDocument/2006/math">
                    <m:oMathParaPr>
                      <m:jc m:val="left"/>
                    </m:oMathParaPr>
                    <m:oMath xmlns:m="http://schemas.openxmlformats.org/officeDocument/2006/math">
                      <m:f>
                        <m:fPr>
                          <m:ctrlPr>
                            <a:rPr lang="en-US" sz="2000" i="1">
                              <a:solidFill>
                                <a:schemeClr val="accent4">
                                  <a:lumMod val="75000"/>
                                </a:schemeClr>
                              </a:solidFill>
                              <a:latin typeface="Cambria Math" panose="02040503050406030204" pitchFamily="18" charset="0"/>
                            </a:rPr>
                          </m:ctrlPr>
                        </m:fPr>
                        <m:num>
                          <m:r>
                            <a:rPr lang="en-US" sz="2000" i="1">
                              <a:solidFill>
                                <a:schemeClr val="accent4">
                                  <a:lumMod val="75000"/>
                                </a:schemeClr>
                              </a:solidFill>
                              <a:latin typeface="Cambria Math" panose="02040503050406030204" pitchFamily="18" charset="0"/>
                            </a:rPr>
                            <m:t>𝐷</m:t>
                          </m:r>
                          <m:d>
                            <m:dPr>
                              <m:ctrlPr>
                                <a:rPr lang="en-US" sz="2000" i="1">
                                  <a:solidFill>
                                    <a:schemeClr val="accent4">
                                      <a:lumMod val="75000"/>
                                    </a:schemeClr>
                                  </a:solidFill>
                                  <a:latin typeface="Cambria Math" panose="02040503050406030204" pitchFamily="18" charset="0"/>
                                </a:rPr>
                              </m:ctrlPr>
                            </m:dPr>
                            <m:e>
                              <m:r>
                                <a:rPr lang="en-US" sz="2000" b="0" i="1" smtClean="0">
                                  <a:solidFill>
                                    <a:schemeClr val="accent4">
                                      <a:lumMod val="75000"/>
                                    </a:schemeClr>
                                  </a:solidFill>
                                  <a:latin typeface="Cambria Math" panose="02040503050406030204" pitchFamily="18" charset="0"/>
                                </a:rPr>
                                <m:t>2</m:t>
                              </m:r>
                            </m:e>
                          </m:d>
                        </m:num>
                        <m:den>
                          <m:r>
                            <a:rPr lang="en-US" sz="2000" b="0" i="1" smtClean="0">
                              <a:solidFill>
                                <a:schemeClr val="accent4">
                                  <a:lumMod val="75000"/>
                                </a:schemeClr>
                              </a:solidFill>
                              <a:latin typeface="Cambria Math" panose="02040503050406030204" pitchFamily="18" charset="0"/>
                            </a:rPr>
                            <m:t>3</m:t>
                          </m:r>
                        </m:den>
                      </m:f>
                      <m:r>
                        <a:rPr lang="en-US" sz="2000" i="1">
                          <a:solidFill>
                            <a:schemeClr val="accent4">
                              <a:lumMod val="75000"/>
                            </a:schemeClr>
                          </a:solidFill>
                          <a:latin typeface="Cambria Math" panose="02040503050406030204" pitchFamily="18" charset="0"/>
                        </a:rPr>
                        <m:t>=</m:t>
                      </m:r>
                      <m:f>
                        <m:fPr>
                          <m:ctrlPr>
                            <a:rPr lang="en-US" sz="2000" i="1">
                              <a:solidFill>
                                <a:schemeClr val="accent4">
                                  <a:lumMod val="75000"/>
                                </a:schemeClr>
                              </a:solidFill>
                              <a:latin typeface="Cambria Math" panose="02040503050406030204" pitchFamily="18" charset="0"/>
                            </a:rPr>
                          </m:ctrlPr>
                        </m:fPr>
                        <m:num>
                          <m:r>
                            <a:rPr lang="en-US" sz="2000" i="1">
                              <a:solidFill>
                                <a:schemeClr val="accent4">
                                  <a:lumMod val="75000"/>
                                </a:schemeClr>
                              </a:solidFill>
                              <a:latin typeface="Cambria Math" panose="02040503050406030204" pitchFamily="18" charset="0"/>
                            </a:rPr>
                            <m:t>𝐷</m:t>
                          </m:r>
                          <m:d>
                            <m:dPr>
                              <m:ctrlPr>
                                <a:rPr lang="en-US" sz="2000" i="1">
                                  <a:solidFill>
                                    <a:schemeClr val="accent4">
                                      <a:lumMod val="75000"/>
                                    </a:schemeClr>
                                  </a:solidFill>
                                  <a:latin typeface="Cambria Math" panose="02040503050406030204" pitchFamily="18" charset="0"/>
                                </a:rPr>
                              </m:ctrlPr>
                            </m:dPr>
                            <m:e>
                              <m:r>
                                <a:rPr lang="en-US" sz="2000" b="0" i="1" smtClean="0">
                                  <a:solidFill>
                                    <a:schemeClr val="accent4">
                                      <a:lumMod val="75000"/>
                                    </a:schemeClr>
                                  </a:solidFill>
                                  <a:latin typeface="Cambria Math" panose="02040503050406030204" pitchFamily="18" charset="0"/>
                                </a:rPr>
                                <m:t>1</m:t>
                              </m:r>
                            </m:e>
                          </m:d>
                        </m:num>
                        <m:den>
                          <m:r>
                            <a:rPr lang="en-US" sz="2000" b="0" i="1" smtClean="0">
                              <a:solidFill>
                                <a:schemeClr val="accent4">
                                  <a:lumMod val="75000"/>
                                </a:schemeClr>
                              </a:solidFill>
                              <a:latin typeface="Cambria Math" panose="02040503050406030204" pitchFamily="18" charset="0"/>
                            </a:rPr>
                            <m:t>2</m:t>
                          </m:r>
                        </m:den>
                      </m:f>
                      <m:r>
                        <a:rPr lang="en-US" sz="2000" i="1">
                          <a:solidFill>
                            <a:schemeClr val="accent4">
                              <a:lumMod val="75000"/>
                            </a:schemeClr>
                          </a:solidFill>
                          <a:latin typeface="Cambria Math" panose="02040503050406030204" pitchFamily="18" charset="0"/>
                        </a:rPr>
                        <m:t>+</m:t>
                      </m:r>
                      <m:f>
                        <m:fPr>
                          <m:ctrlPr>
                            <a:rPr lang="en-US" sz="2000" i="1">
                              <a:solidFill>
                                <a:schemeClr val="accent4">
                                  <a:lumMod val="75000"/>
                                </a:schemeClr>
                              </a:solidFill>
                              <a:latin typeface="Cambria Math" panose="02040503050406030204" pitchFamily="18" charset="0"/>
                            </a:rPr>
                          </m:ctrlPr>
                        </m:fPr>
                        <m:num>
                          <m:r>
                            <a:rPr lang="en-US" sz="2000" i="1">
                              <a:solidFill>
                                <a:schemeClr val="accent4">
                                  <a:lumMod val="75000"/>
                                </a:schemeClr>
                              </a:solidFill>
                              <a:latin typeface="Cambria Math" panose="02040503050406030204" pitchFamily="18" charset="0"/>
                            </a:rPr>
                            <m:t>2</m:t>
                          </m:r>
                        </m:num>
                        <m:den>
                          <m:r>
                            <a:rPr lang="en-US" sz="2000" b="0" i="1" smtClean="0">
                              <a:solidFill>
                                <a:schemeClr val="accent4">
                                  <a:lumMod val="75000"/>
                                </a:schemeClr>
                              </a:solidFill>
                              <a:latin typeface="Cambria Math" panose="02040503050406030204" pitchFamily="18" charset="0"/>
                            </a:rPr>
                            <m:t>3</m:t>
                          </m:r>
                        </m:den>
                      </m:f>
                    </m:oMath>
                  </m:oMathPara>
                </a14:m>
                <a:endParaRPr lang="en-US" sz="2000" dirty="0" smtClean="0">
                  <a:solidFill>
                    <a:schemeClr val="accent4">
                      <a:lumMod val="75000"/>
                    </a:schemeClr>
                  </a:solidFill>
                </a:endParaRPr>
              </a:p>
              <a:p>
                <a:pPr marL="0" indent="0">
                  <a:buNone/>
                </a:pPr>
                <a14:m>
                  <m:oMathPara xmlns:m="http://schemas.openxmlformats.org/officeDocument/2006/math">
                    <m:oMathParaPr>
                      <m:jc m:val="left"/>
                    </m:oMathParaPr>
                    <m:oMath xmlns:m="http://schemas.openxmlformats.org/officeDocument/2006/math">
                      <m:f>
                        <m:fPr>
                          <m:ctrlPr>
                            <a:rPr lang="en-US" sz="2000" i="1">
                              <a:solidFill>
                                <a:schemeClr val="accent4">
                                  <a:lumMod val="75000"/>
                                </a:schemeClr>
                              </a:solidFill>
                              <a:latin typeface="Cambria Math" panose="02040503050406030204" pitchFamily="18" charset="0"/>
                            </a:rPr>
                          </m:ctrlPr>
                        </m:fPr>
                        <m:num>
                          <m:r>
                            <a:rPr lang="en-US" sz="2000" i="1">
                              <a:solidFill>
                                <a:schemeClr val="accent4">
                                  <a:lumMod val="75000"/>
                                </a:schemeClr>
                              </a:solidFill>
                              <a:latin typeface="Cambria Math" panose="02040503050406030204" pitchFamily="18" charset="0"/>
                            </a:rPr>
                            <m:t>𝐷</m:t>
                          </m:r>
                          <m:d>
                            <m:dPr>
                              <m:ctrlPr>
                                <a:rPr lang="en-US" sz="2000" i="1">
                                  <a:solidFill>
                                    <a:schemeClr val="accent4">
                                      <a:lumMod val="75000"/>
                                    </a:schemeClr>
                                  </a:solidFill>
                                  <a:latin typeface="Cambria Math" panose="02040503050406030204" pitchFamily="18" charset="0"/>
                                </a:rPr>
                              </m:ctrlPr>
                            </m:dPr>
                            <m:e>
                              <m:r>
                                <a:rPr lang="en-US" sz="2000" b="0" i="1" smtClean="0">
                                  <a:solidFill>
                                    <a:schemeClr val="accent4">
                                      <a:lumMod val="75000"/>
                                    </a:schemeClr>
                                  </a:solidFill>
                                  <a:latin typeface="Cambria Math" panose="02040503050406030204" pitchFamily="18" charset="0"/>
                                </a:rPr>
                                <m:t>1</m:t>
                              </m:r>
                            </m:e>
                          </m:d>
                        </m:num>
                        <m:den>
                          <m:r>
                            <a:rPr lang="en-US" sz="2000" b="0" i="1" smtClean="0">
                              <a:solidFill>
                                <a:schemeClr val="accent4">
                                  <a:lumMod val="75000"/>
                                </a:schemeClr>
                              </a:solidFill>
                              <a:latin typeface="Cambria Math" panose="02040503050406030204" pitchFamily="18" charset="0"/>
                            </a:rPr>
                            <m:t>2</m:t>
                          </m:r>
                        </m:den>
                      </m:f>
                      <m:r>
                        <a:rPr lang="en-US" sz="2000" i="1">
                          <a:solidFill>
                            <a:schemeClr val="accent4">
                              <a:lumMod val="75000"/>
                            </a:schemeClr>
                          </a:solidFill>
                          <a:latin typeface="Cambria Math" panose="02040503050406030204" pitchFamily="18" charset="0"/>
                        </a:rPr>
                        <m:t>=</m:t>
                      </m:r>
                      <m:f>
                        <m:fPr>
                          <m:ctrlPr>
                            <a:rPr lang="en-US" sz="2000" i="1">
                              <a:solidFill>
                                <a:schemeClr val="accent4">
                                  <a:lumMod val="75000"/>
                                </a:schemeClr>
                              </a:solidFill>
                              <a:latin typeface="Cambria Math" panose="02040503050406030204" pitchFamily="18" charset="0"/>
                            </a:rPr>
                          </m:ctrlPr>
                        </m:fPr>
                        <m:num>
                          <m:r>
                            <a:rPr lang="en-US" sz="2000" i="1">
                              <a:solidFill>
                                <a:schemeClr val="accent4">
                                  <a:lumMod val="75000"/>
                                </a:schemeClr>
                              </a:solidFill>
                              <a:latin typeface="Cambria Math" panose="02040503050406030204" pitchFamily="18" charset="0"/>
                            </a:rPr>
                            <m:t>𝐷</m:t>
                          </m:r>
                          <m:d>
                            <m:dPr>
                              <m:ctrlPr>
                                <a:rPr lang="en-US" sz="2000" i="1">
                                  <a:solidFill>
                                    <a:schemeClr val="accent4">
                                      <a:lumMod val="75000"/>
                                    </a:schemeClr>
                                  </a:solidFill>
                                  <a:latin typeface="Cambria Math" panose="02040503050406030204" pitchFamily="18" charset="0"/>
                                </a:rPr>
                              </m:ctrlPr>
                            </m:dPr>
                            <m:e>
                              <m:r>
                                <a:rPr lang="en-US" sz="2000" b="0" i="1" smtClean="0">
                                  <a:solidFill>
                                    <a:schemeClr val="accent4">
                                      <a:lumMod val="75000"/>
                                    </a:schemeClr>
                                  </a:solidFill>
                                  <a:latin typeface="Cambria Math" panose="02040503050406030204" pitchFamily="18" charset="0"/>
                                </a:rPr>
                                <m:t>0</m:t>
                              </m:r>
                            </m:e>
                          </m:d>
                        </m:num>
                        <m:den>
                          <m:r>
                            <a:rPr lang="en-US" sz="2000" b="0" i="1" smtClean="0">
                              <a:solidFill>
                                <a:schemeClr val="accent4">
                                  <a:lumMod val="75000"/>
                                </a:schemeClr>
                              </a:solidFill>
                              <a:latin typeface="Cambria Math" panose="02040503050406030204" pitchFamily="18" charset="0"/>
                            </a:rPr>
                            <m:t>1</m:t>
                          </m:r>
                        </m:den>
                      </m:f>
                      <m:r>
                        <a:rPr lang="en-US" sz="2000" i="1">
                          <a:solidFill>
                            <a:schemeClr val="accent4">
                              <a:lumMod val="75000"/>
                            </a:schemeClr>
                          </a:solidFill>
                          <a:latin typeface="Cambria Math" panose="02040503050406030204" pitchFamily="18" charset="0"/>
                        </a:rPr>
                        <m:t>+</m:t>
                      </m:r>
                      <m:f>
                        <m:fPr>
                          <m:ctrlPr>
                            <a:rPr lang="en-US" sz="2000" i="1">
                              <a:solidFill>
                                <a:schemeClr val="accent4">
                                  <a:lumMod val="75000"/>
                                </a:schemeClr>
                              </a:solidFill>
                              <a:latin typeface="Cambria Math" panose="02040503050406030204" pitchFamily="18" charset="0"/>
                            </a:rPr>
                          </m:ctrlPr>
                        </m:fPr>
                        <m:num>
                          <m:r>
                            <a:rPr lang="en-US" sz="2000" i="1">
                              <a:solidFill>
                                <a:schemeClr val="accent4">
                                  <a:lumMod val="75000"/>
                                </a:schemeClr>
                              </a:solidFill>
                              <a:latin typeface="Cambria Math" panose="02040503050406030204" pitchFamily="18" charset="0"/>
                            </a:rPr>
                            <m:t>2</m:t>
                          </m:r>
                        </m:num>
                        <m:den>
                          <m:r>
                            <a:rPr lang="en-US" sz="2000" b="0" i="1" smtClean="0">
                              <a:solidFill>
                                <a:schemeClr val="accent4">
                                  <a:lumMod val="75000"/>
                                </a:schemeClr>
                              </a:solidFill>
                              <a:latin typeface="Cambria Math" panose="02040503050406030204" pitchFamily="18" charset="0"/>
                            </a:rPr>
                            <m:t>2</m:t>
                          </m:r>
                        </m:den>
                      </m:f>
                    </m:oMath>
                  </m:oMathPara>
                </a14:m>
                <a:endParaRPr lang="en-US" sz="2000" dirty="0" smtClean="0">
                  <a:solidFill>
                    <a:schemeClr val="accent4">
                      <a:lumMod val="75000"/>
                    </a:schemeClr>
                  </a:solidFill>
                </a:endParaRPr>
              </a:p>
              <a:p>
                <a:pPr marL="0" indent="0">
                  <a:buNone/>
                </a:pPr>
                <a:r>
                  <a:rPr lang="en-US" sz="2000" dirty="0" smtClean="0">
                    <a:solidFill>
                      <a:schemeClr val="accent4">
                        <a:lumMod val="75000"/>
                      </a:schemeClr>
                    </a:solidFill>
                  </a:rPr>
                  <a:t>D(0) = 0</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09575" y="1609724"/>
                <a:ext cx="8953499" cy="5133976"/>
              </a:xfrm>
              <a:blipFill rotWithShape="0">
                <a:blip r:embed="rId2"/>
                <a:stretch>
                  <a:fillRect l="-68"/>
                </a:stretch>
              </a:blipFill>
            </p:spPr>
            <p:txBody>
              <a:bodyPr/>
              <a:lstStyle/>
              <a:p>
                <a:r>
                  <a:rPr lang="en-US">
                    <a:noFill/>
                  </a:rPr>
                  <a:t> </a:t>
                </a:r>
              </a:p>
            </p:txBody>
          </p:sp>
        </mc:Fallback>
      </mc:AlternateContent>
      <p:sp>
        <p:nvSpPr>
          <p:cNvPr id="4" name="Rectangle 3"/>
          <p:cNvSpPr/>
          <p:nvPr/>
        </p:nvSpPr>
        <p:spPr>
          <a:xfrm>
            <a:off x="5767385" y="1325396"/>
            <a:ext cx="5915025" cy="3782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Recurrence is difficult to compute since the n</a:t>
            </a:r>
            <a:r>
              <a:rPr lang="en-US" sz="1200" baseline="30000" dirty="0" smtClean="0"/>
              <a:t>th</a:t>
            </a:r>
            <a:r>
              <a:rPr lang="en-US" sz="1200" dirty="0" smtClean="0"/>
              <a:t> term contains ALL previous terms</a:t>
            </a:r>
            <a:endParaRPr lang="en-US" sz="1200" dirty="0"/>
          </a:p>
        </p:txBody>
      </p:sp>
      <p:sp>
        <p:nvSpPr>
          <p:cNvPr id="7" name="Rectangle 6"/>
          <p:cNvSpPr/>
          <p:nvPr/>
        </p:nvSpPr>
        <p:spPr>
          <a:xfrm>
            <a:off x="6343650" y="1792576"/>
            <a:ext cx="5338760" cy="47920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Try to manipulate equation to solve for 1</a:t>
            </a:r>
            <a:r>
              <a:rPr lang="en-US" sz="1200" baseline="30000" dirty="0" smtClean="0"/>
              <a:t>st</a:t>
            </a:r>
            <a:r>
              <a:rPr lang="en-US" sz="1200" dirty="0" smtClean="0"/>
              <a:t> order recurrence (only 1 previous term).</a:t>
            </a:r>
            <a:endParaRPr lang="en-US" sz="1200" dirty="0"/>
          </a:p>
        </p:txBody>
      </p:sp>
      <p:sp>
        <p:nvSpPr>
          <p:cNvPr id="8" name="Rectangle 7"/>
          <p:cNvSpPr/>
          <p:nvPr/>
        </p:nvSpPr>
        <p:spPr>
          <a:xfrm>
            <a:off x="6824660" y="2397210"/>
            <a:ext cx="4857750" cy="3327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Start by multiplying both sides by n.</a:t>
            </a:r>
            <a:endParaRPr lang="en-US" sz="1200" dirty="0"/>
          </a:p>
        </p:txBody>
      </p:sp>
      <p:sp>
        <p:nvSpPr>
          <p:cNvPr id="9" name="Rectangle 8"/>
          <p:cNvSpPr/>
          <p:nvPr/>
        </p:nvSpPr>
        <p:spPr>
          <a:xfrm>
            <a:off x="6824660" y="2872171"/>
            <a:ext cx="4857750" cy="332798"/>
          </a:xfrm>
          <a:prstGeom prst="rect">
            <a:avLst/>
          </a:prstGeom>
          <a:solidFill>
            <a:srgbClr val="92D050"/>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Next, derive equation for (n-1)</a:t>
            </a:r>
            <a:r>
              <a:rPr lang="en-US" sz="1200" baseline="30000" dirty="0" err="1" smtClean="0"/>
              <a:t>st</a:t>
            </a:r>
            <a:r>
              <a:rPr lang="en-US" sz="1200" dirty="0" smtClean="0"/>
              <a:t> term and subtract. (common “trick”)</a:t>
            </a:r>
            <a:endParaRPr lang="en-US" sz="1200" dirty="0"/>
          </a:p>
        </p:txBody>
      </p:sp>
      <p:sp>
        <p:nvSpPr>
          <p:cNvPr id="10" name="Rectangle 9"/>
          <p:cNvSpPr/>
          <p:nvPr/>
        </p:nvSpPr>
        <p:spPr>
          <a:xfrm>
            <a:off x="6824660" y="3370142"/>
            <a:ext cx="4857750" cy="332798"/>
          </a:xfrm>
          <a:prstGeom prst="rect">
            <a:avLst/>
          </a:prstGeom>
          <a:solidFill>
            <a:schemeClr val="accent2">
              <a:lumMod val="60000"/>
              <a:lumOff val="40000"/>
            </a:schemeClr>
          </a:solid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smtClean="0"/>
              <a:t>Dividing </a:t>
            </a:r>
            <a:r>
              <a:rPr lang="en-US" sz="1200" dirty="0"/>
              <a:t>both side by </a:t>
            </a:r>
            <a:r>
              <a:rPr lang="en-US" sz="1200" dirty="0" smtClean="0"/>
              <a:t>n(n+1</a:t>
            </a:r>
            <a:r>
              <a:rPr lang="en-US" sz="1200" dirty="0"/>
              <a:t>) , by experience, we know this will simplify the next </a:t>
            </a:r>
            <a:r>
              <a:rPr lang="en-US" sz="1200" dirty="0" smtClean="0"/>
              <a:t>step by clearly flushing out a harmonic series</a:t>
            </a:r>
            <a:endParaRPr lang="en-US" sz="1200" dirty="0"/>
          </a:p>
        </p:txBody>
      </p:sp>
      <p:sp>
        <p:nvSpPr>
          <p:cNvPr id="11" name="Rectangle 10"/>
          <p:cNvSpPr/>
          <p:nvPr/>
        </p:nvSpPr>
        <p:spPr>
          <a:xfrm>
            <a:off x="4000500" y="4886619"/>
            <a:ext cx="4857750" cy="688594"/>
          </a:xfrm>
          <a:prstGeom prst="rect">
            <a:avLst/>
          </a:prstGeom>
          <a:solidFill>
            <a:schemeClr val="accent4">
              <a:lumMod val="60000"/>
              <a:lumOff val="40000"/>
            </a:schemeClr>
          </a:solidFill>
          <a:ln>
            <a:solidFill>
              <a:schemeClr val="accent4">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smtClean="0"/>
              <a:t>Next, Solve recurrence by summing telescoping terms. Observe there are many cancellations and we get a closed form for D(n).</a:t>
            </a:r>
            <a:endParaRPr lang="en-US" sz="1200" dirty="0"/>
          </a:p>
        </p:txBody>
      </p:sp>
    </p:spTree>
    <p:extLst>
      <p:ext uri="{BB962C8B-B14F-4D97-AF65-F5344CB8AC3E}">
        <p14:creationId xmlns:p14="http://schemas.microsoft.com/office/powerpoint/2010/main" val="512311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rPr>
              <a:t>BST search: Average case </a:t>
            </a:r>
            <a:r>
              <a:rPr lang="en-US" dirty="0" smtClean="0">
                <a:solidFill>
                  <a:schemeClr val="tx1"/>
                </a:solidFill>
              </a:rPr>
              <a:t>using </a:t>
            </a:r>
            <a:r>
              <a:rPr lang="en-US" dirty="0" err="1" smtClean="0">
                <a:solidFill>
                  <a:schemeClr val="tx1"/>
                </a:solidFill>
              </a:rPr>
              <a:t>averageIPL</a:t>
            </a:r>
            <a:r>
              <a:rPr lang="en-US" dirty="0" smtClean="0">
                <a:solidFill>
                  <a:schemeClr val="tx1"/>
                </a:solidFill>
              </a:rPr>
              <a:t> recurrence</a:t>
            </a:r>
            <a:endParaRPr lang="en-US" dirty="0"/>
          </a:p>
        </p:txBody>
      </p:sp>
      <mc:AlternateContent xmlns:mc="http://schemas.openxmlformats.org/markup-compatibility/2006" xmlns:a14="http://schemas.microsoft.com/office/drawing/2010/main">
        <mc:Choice Requires="a14">
          <p:sp>
            <p:nvSpPr>
              <p:cNvPr id="4" name="Rectangle 3"/>
              <p:cNvSpPr/>
              <p:nvPr/>
            </p:nvSpPr>
            <p:spPr>
              <a:xfrm>
                <a:off x="840814" y="2155371"/>
                <a:ext cx="10741586" cy="3421001"/>
              </a:xfrm>
              <a:prstGeom prst="rect">
                <a:avLst/>
              </a:prstGeom>
              <a:ln>
                <a:solidFill>
                  <a:schemeClr val="accent1"/>
                </a:solidFill>
              </a:ln>
            </p:spPr>
            <p:txBody>
              <a:bodyPr wrap="square">
                <a:spAutoFit/>
              </a:bodyPr>
              <a:lstStyle/>
              <a:p>
                <a:r>
                  <a:rPr lang="en-US" sz="1400" dirty="0" smtClean="0"/>
                  <a:t>We can now compute the value of each term in the recurrence, via sequential substitution</a:t>
                </a:r>
                <a:r>
                  <a:rPr lang="en-US" sz="1400" i="1" dirty="0" smtClean="0"/>
                  <a:t>. The result is a sum including previous terms.</a:t>
                </a:r>
                <a:endParaRPr lang="en-US" sz="1400" i="1" dirty="0"/>
              </a:p>
              <a:p>
                <a:endParaRPr lang="en-US" sz="1400" dirty="0"/>
              </a:p>
              <a:p>
                <a14:m>
                  <m:oMath xmlns:m="http://schemas.openxmlformats.org/officeDocument/2006/math">
                    <m:f>
                      <m:fPr>
                        <m:ctrlPr>
                          <a:rPr lang="en-US" sz="1400" i="1">
                            <a:latin typeface="Cambria Math" panose="02040503050406030204" pitchFamily="18" charset="0"/>
                          </a:rPr>
                        </m:ctrlPr>
                      </m:fPr>
                      <m:num>
                        <m:r>
                          <a:rPr lang="en-US" sz="1400" i="1">
                            <a:latin typeface="Cambria Math" panose="02040503050406030204" pitchFamily="18" charset="0"/>
                          </a:rPr>
                          <m:t>𝐷</m:t>
                        </m:r>
                        <m:d>
                          <m:dPr>
                            <m:ctrlPr>
                              <a:rPr lang="en-US" sz="1400" i="1">
                                <a:latin typeface="Cambria Math" panose="02040503050406030204" pitchFamily="18" charset="0"/>
                              </a:rPr>
                            </m:ctrlPr>
                          </m:dPr>
                          <m:e>
                            <m:r>
                              <a:rPr lang="en-US" sz="1400" b="0" i="1" smtClean="0">
                                <a:latin typeface="Cambria Math" panose="02040503050406030204" pitchFamily="18" charset="0"/>
                              </a:rPr>
                              <m:t>𝑛</m:t>
                            </m:r>
                          </m:e>
                        </m:d>
                      </m:num>
                      <m:den>
                        <m:r>
                          <a:rPr lang="en-US" sz="1400" b="0" i="1" smtClean="0">
                            <a:latin typeface="Cambria Math" panose="02040503050406030204" pitchFamily="18" charset="0"/>
                          </a:rPr>
                          <m:t>𝑛</m:t>
                        </m:r>
                        <m:r>
                          <a:rPr lang="en-US" sz="1400" i="1">
                            <a:latin typeface="Cambria Math" panose="02040503050406030204" pitchFamily="18" charset="0"/>
                          </a:rPr>
                          <m:t>+1</m:t>
                        </m:r>
                      </m:den>
                    </m:f>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𝐷</m:t>
                        </m:r>
                        <m:d>
                          <m:dPr>
                            <m:ctrlPr>
                              <a:rPr lang="en-US" sz="1400" i="1">
                                <a:latin typeface="Cambria Math" panose="02040503050406030204" pitchFamily="18" charset="0"/>
                              </a:rPr>
                            </m:ctrlPr>
                          </m:dPr>
                          <m:e>
                            <m:r>
                              <a:rPr lang="en-US" sz="1400" i="1">
                                <a:latin typeface="Cambria Math" panose="02040503050406030204" pitchFamily="18" charset="0"/>
                              </a:rPr>
                              <m:t>1</m:t>
                            </m:r>
                          </m:e>
                        </m:d>
                      </m:num>
                      <m:den>
                        <m:r>
                          <a:rPr lang="en-US" sz="1400" i="1">
                            <a:latin typeface="Cambria Math" panose="02040503050406030204" pitchFamily="18" charset="0"/>
                          </a:rPr>
                          <m:t>2</m:t>
                        </m:r>
                      </m:den>
                    </m:f>
                    <m:r>
                      <a:rPr lang="en-US" sz="1400" i="1">
                        <a:latin typeface="Cambria Math" panose="02040503050406030204" pitchFamily="18" charset="0"/>
                      </a:rPr>
                      <m:t>+2∗(</m:t>
                    </m:r>
                    <m:f>
                      <m:fPr>
                        <m:ctrlPr>
                          <a:rPr lang="en-US" sz="1400" i="1">
                            <a:latin typeface="Cambria Math" panose="02040503050406030204" pitchFamily="18" charset="0"/>
                          </a:rPr>
                        </m:ctrlPr>
                      </m:fPr>
                      <m:num>
                        <m:r>
                          <a:rPr lang="en-US" sz="1400" i="1">
                            <a:latin typeface="Cambria Math" panose="02040503050406030204" pitchFamily="18" charset="0"/>
                          </a:rPr>
                          <m:t>1</m:t>
                        </m:r>
                      </m:num>
                      <m:den>
                        <m:r>
                          <a:rPr lang="en-US" sz="1400" i="1">
                            <a:latin typeface="Cambria Math" panose="02040503050406030204" pitchFamily="18" charset="0"/>
                          </a:rPr>
                          <m:t>2</m:t>
                        </m:r>
                      </m:den>
                    </m:f>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1</m:t>
                        </m:r>
                      </m:num>
                      <m:den>
                        <m:r>
                          <a:rPr lang="en-US" sz="1400" i="1">
                            <a:latin typeface="Cambria Math" panose="02040503050406030204" pitchFamily="18" charset="0"/>
                          </a:rPr>
                          <m:t>3</m:t>
                        </m:r>
                      </m:den>
                    </m:f>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1</m:t>
                        </m:r>
                      </m:num>
                      <m:den>
                        <m:r>
                          <a:rPr lang="en-US" sz="1400" b="0" i="1" smtClean="0">
                            <a:latin typeface="Cambria Math" panose="02040503050406030204" pitchFamily="18" charset="0"/>
                          </a:rPr>
                          <m:t>𝑛</m:t>
                        </m:r>
                        <m:r>
                          <a:rPr lang="en-US" sz="1400" i="1">
                            <a:latin typeface="Cambria Math" panose="02040503050406030204" pitchFamily="18" charset="0"/>
                          </a:rPr>
                          <m:t>+1</m:t>
                        </m:r>
                      </m:den>
                    </m:f>
                    <m:r>
                      <a:rPr lang="en-US" sz="1400" i="1">
                        <a:latin typeface="Cambria Math" panose="02040503050406030204" pitchFamily="18" charset="0"/>
                      </a:rPr>
                      <m:t>)</m:t>
                    </m:r>
                  </m:oMath>
                </a14:m>
                <a:r>
                  <a:rPr lang="en-US" sz="1400" dirty="0"/>
                  <a:t>  , we add and subtract </a:t>
                </a:r>
                <a:r>
                  <a:rPr lang="en-US" sz="1400" dirty="0" smtClean="0"/>
                  <a:t>(2) </a:t>
                </a:r>
                <a:r>
                  <a:rPr lang="en-US" sz="1400" dirty="0"/>
                  <a:t>to the RHS to rearrange the terms in the sum to match a harmonic </a:t>
                </a:r>
                <a:r>
                  <a:rPr lang="en-US" sz="1400" dirty="0" smtClean="0"/>
                  <a:t>series</a:t>
                </a:r>
              </a:p>
              <a:p>
                <a:endParaRPr lang="en-US" sz="1400" dirty="0"/>
              </a:p>
              <a:p>
                <a14:m>
                  <m:oMath xmlns:m="http://schemas.openxmlformats.org/officeDocument/2006/math">
                    <m:f>
                      <m:fPr>
                        <m:ctrlPr>
                          <a:rPr lang="en-US" sz="1400" i="1">
                            <a:latin typeface="Cambria Math" panose="02040503050406030204" pitchFamily="18" charset="0"/>
                          </a:rPr>
                        </m:ctrlPr>
                      </m:fPr>
                      <m:num>
                        <m:r>
                          <a:rPr lang="en-US" sz="1400" i="1">
                            <a:latin typeface="Cambria Math" panose="02040503050406030204" pitchFamily="18" charset="0"/>
                          </a:rPr>
                          <m:t>𝐷</m:t>
                        </m:r>
                        <m:d>
                          <m:dPr>
                            <m:ctrlPr>
                              <a:rPr lang="en-US" sz="1400" i="1">
                                <a:latin typeface="Cambria Math" panose="02040503050406030204" pitchFamily="18" charset="0"/>
                              </a:rPr>
                            </m:ctrlPr>
                          </m:dPr>
                          <m:e>
                            <m:r>
                              <a:rPr lang="en-US" sz="1400" b="0" i="1" smtClean="0">
                                <a:latin typeface="Cambria Math" panose="02040503050406030204" pitchFamily="18" charset="0"/>
                              </a:rPr>
                              <m:t>𝑛</m:t>
                            </m:r>
                          </m:e>
                        </m:d>
                      </m:num>
                      <m:den>
                        <m:r>
                          <a:rPr lang="en-US" sz="1400" b="0" i="1" smtClean="0">
                            <a:latin typeface="Cambria Math" panose="02040503050406030204" pitchFamily="18" charset="0"/>
                          </a:rPr>
                          <m:t>𝑛</m:t>
                        </m:r>
                        <m:r>
                          <a:rPr lang="en-US" sz="1400" i="1">
                            <a:latin typeface="Cambria Math" panose="02040503050406030204" pitchFamily="18" charset="0"/>
                          </a:rPr>
                          <m:t>+1</m:t>
                        </m:r>
                      </m:den>
                    </m:f>
                    <m:r>
                      <a:rPr lang="en-US" sz="1400" i="1">
                        <a:latin typeface="Cambria Math" panose="02040503050406030204" pitchFamily="18" charset="0"/>
                      </a:rPr>
                      <m:t>=1 +2∗</m:t>
                    </m:r>
                    <m:d>
                      <m:dPr>
                        <m:ctrlPr>
                          <a:rPr lang="en-US" sz="1400" i="1">
                            <a:latin typeface="Cambria Math" panose="02040503050406030204" pitchFamily="18" charset="0"/>
                          </a:rPr>
                        </m:ctrlPr>
                      </m:dPr>
                      <m:e>
                        <m:r>
                          <a:rPr lang="en-US" sz="1400" i="1">
                            <a:latin typeface="Cambria Math" panose="02040503050406030204" pitchFamily="18" charset="0"/>
                          </a:rPr>
                          <m:t>1+</m:t>
                        </m:r>
                        <m:f>
                          <m:fPr>
                            <m:ctrlPr>
                              <a:rPr lang="en-US" sz="1400" i="1">
                                <a:latin typeface="Cambria Math" panose="02040503050406030204" pitchFamily="18" charset="0"/>
                              </a:rPr>
                            </m:ctrlPr>
                          </m:fPr>
                          <m:num>
                            <m:r>
                              <a:rPr lang="en-US" sz="1400" i="1">
                                <a:latin typeface="Cambria Math" panose="02040503050406030204" pitchFamily="18" charset="0"/>
                              </a:rPr>
                              <m:t>1</m:t>
                            </m:r>
                          </m:num>
                          <m:den>
                            <m:r>
                              <a:rPr lang="en-US" sz="1400" i="1">
                                <a:latin typeface="Cambria Math" panose="02040503050406030204" pitchFamily="18" charset="0"/>
                              </a:rPr>
                              <m:t>2</m:t>
                            </m:r>
                          </m:den>
                        </m:f>
                        <m:r>
                          <a:rPr lang="en-US" sz="1400" i="1">
                            <a:latin typeface="Cambria Math" panose="02040503050406030204" pitchFamily="18" charset="0"/>
                          </a:rPr>
                          <m:t>+ </m:t>
                        </m:r>
                        <m:f>
                          <m:fPr>
                            <m:ctrlPr>
                              <a:rPr lang="en-US" sz="1400" i="1">
                                <a:latin typeface="Cambria Math" panose="02040503050406030204" pitchFamily="18" charset="0"/>
                              </a:rPr>
                            </m:ctrlPr>
                          </m:fPr>
                          <m:num>
                            <m:r>
                              <a:rPr lang="en-US" sz="1400" i="1">
                                <a:latin typeface="Cambria Math" panose="02040503050406030204" pitchFamily="18" charset="0"/>
                              </a:rPr>
                              <m:t>1</m:t>
                            </m:r>
                          </m:num>
                          <m:den>
                            <m:r>
                              <a:rPr lang="en-US" sz="1400" i="1">
                                <a:latin typeface="Cambria Math" panose="02040503050406030204" pitchFamily="18" charset="0"/>
                              </a:rPr>
                              <m:t>3</m:t>
                            </m:r>
                          </m:den>
                        </m:f>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1</m:t>
                            </m:r>
                          </m:num>
                          <m:den>
                            <m:r>
                              <a:rPr lang="en-US" sz="1400" b="0" i="1" smtClean="0">
                                <a:latin typeface="Cambria Math" panose="02040503050406030204" pitchFamily="18" charset="0"/>
                              </a:rPr>
                              <m:t>4</m:t>
                            </m:r>
                          </m:den>
                        </m:f>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1</m:t>
                            </m:r>
                          </m:num>
                          <m:den>
                            <m:r>
                              <a:rPr lang="en-US" sz="1400" b="0" i="1" smtClean="0">
                                <a:latin typeface="Cambria Math" panose="02040503050406030204" pitchFamily="18" charset="0"/>
                              </a:rPr>
                              <m:t>𝑛</m:t>
                            </m:r>
                            <m:r>
                              <a:rPr lang="en-US" sz="1400" i="1">
                                <a:latin typeface="Cambria Math" panose="02040503050406030204" pitchFamily="18" charset="0"/>
                              </a:rPr>
                              <m:t>+1</m:t>
                            </m:r>
                          </m:den>
                        </m:f>
                      </m:e>
                    </m:d>
                    <m:r>
                      <a:rPr lang="en-US" sz="1400" i="1">
                        <a:latin typeface="Cambria Math" panose="02040503050406030204" pitchFamily="18" charset="0"/>
                      </a:rPr>
                      <m:t> −</m:t>
                    </m:r>
                    <m:r>
                      <a:rPr lang="en-US" sz="1400" b="0" i="1" smtClean="0">
                        <a:latin typeface="Cambria Math" panose="02040503050406030204" pitchFamily="18" charset="0"/>
                      </a:rPr>
                      <m:t>2</m:t>
                    </m:r>
                  </m:oMath>
                </a14:m>
                <a:r>
                  <a:rPr lang="en-US" sz="1400" dirty="0"/>
                  <a:t> </a:t>
                </a:r>
                <a:endParaRPr lang="en-US" sz="1400" dirty="0" smtClean="0"/>
              </a:p>
              <a:p>
                <a:endParaRPr lang="en-US" sz="1400" dirty="0"/>
              </a:p>
              <a:p>
                <a14:m>
                  <m:oMath xmlns:m="http://schemas.openxmlformats.org/officeDocument/2006/math">
                    <m:f>
                      <m:fPr>
                        <m:ctrlPr>
                          <a:rPr lang="en-US" sz="1400" i="1">
                            <a:latin typeface="Cambria Math" panose="02040503050406030204" pitchFamily="18" charset="0"/>
                          </a:rPr>
                        </m:ctrlPr>
                      </m:fPr>
                      <m:num>
                        <m:r>
                          <a:rPr lang="en-US" sz="1400" i="1">
                            <a:latin typeface="Cambria Math" panose="02040503050406030204" pitchFamily="18" charset="0"/>
                          </a:rPr>
                          <m:t>𝐷</m:t>
                        </m:r>
                        <m:d>
                          <m:dPr>
                            <m:ctrlPr>
                              <a:rPr lang="en-US" sz="1400" i="1">
                                <a:latin typeface="Cambria Math" panose="02040503050406030204" pitchFamily="18" charset="0"/>
                              </a:rPr>
                            </m:ctrlPr>
                          </m:dPr>
                          <m:e>
                            <m:r>
                              <a:rPr lang="en-US" sz="1400" b="0" i="1" smtClean="0">
                                <a:latin typeface="Cambria Math" panose="02040503050406030204" pitchFamily="18" charset="0"/>
                              </a:rPr>
                              <m:t>𝑛</m:t>
                            </m:r>
                          </m:e>
                        </m:d>
                      </m:num>
                      <m:den>
                        <m:r>
                          <a:rPr lang="en-US" sz="1400" b="0" i="1" smtClean="0">
                            <a:latin typeface="Cambria Math" panose="02040503050406030204" pitchFamily="18" charset="0"/>
                          </a:rPr>
                          <m:t>𝑛</m:t>
                        </m:r>
                        <m:r>
                          <a:rPr lang="en-US" sz="1400" i="1">
                            <a:latin typeface="Cambria Math" panose="02040503050406030204" pitchFamily="18" charset="0"/>
                          </a:rPr>
                          <m:t>+1</m:t>
                        </m:r>
                      </m:den>
                    </m:f>
                    <m:r>
                      <a:rPr lang="en-US" sz="1400" i="1">
                        <a:latin typeface="Cambria Math" panose="02040503050406030204" pitchFamily="18" charset="0"/>
                      </a:rPr>
                      <m:t>=2∗</m:t>
                    </m:r>
                    <m:d>
                      <m:dPr>
                        <m:ctrlPr>
                          <a:rPr lang="en-US" sz="1400" i="1">
                            <a:latin typeface="Cambria Math" panose="02040503050406030204" pitchFamily="18" charset="0"/>
                          </a:rPr>
                        </m:ctrlPr>
                      </m:dPr>
                      <m:e>
                        <m:r>
                          <a:rPr lang="en-US" sz="1400" i="1">
                            <a:latin typeface="Cambria Math" panose="02040503050406030204" pitchFamily="18" charset="0"/>
                          </a:rPr>
                          <m:t>1+</m:t>
                        </m:r>
                        <m:f>
                          <m:fPr>
                            <m:ctrlPr>
                              <a:rPr lang="en-US" sz="1400" i="1">
                                <a:latin typeface="Cambria Math" panose="02040503050406030204" pitchFamily="18" charset="0"/>
                              </a:rPr>
                            </m:ctrlPr>
                          </m:fPr>
                          <m:num>
                            <m:r>
                              <a:rPr lang="en-US" sz="1400" i="1">
                                <a:latin typeface="Cambria Math" panose="02040503050406030204" pitchFamily="18" charset="0"/>
                              </a:rPr>
                              <m:t>1</m:t>
                            </m:r>
                          </m:num>
                          <m:den>
                            <m:r>
                              <a:rPr lang="en-US" sz="1400" i="1">
                                <a:latin typeface="Cambria Math" panose="02040503050406030204" pitchFamily="18" charset="0"/>
                              </a:rPr>
                              <m:t>2</m:t>
                            </m:r>
                          </m:den>
                        </m:f>
                        <m:r>
                          <a:rPr lang="en-US" sz="1400" i="1">
                            <a:latin typeface="Cambria Math" panose="02040503050406030204" pitchFamily="18" charset="0"/>
                          </a:rPr>
                          <m:t>+ </m:t>
                        </m:r>
                        <m:f>
                          <m:fPr>
                            <m:ctrlPr>
                              <a:rPr lang="en-US" sz="1400" i="1">
                                <a:latin typeface="Cambria Math" panose="02040503050406030204" pitchFamily="18" charset="0"/>
                              </a:rPr>
                            </m:ctrlPr>
                          </m:fPr>
                          <m:num>
                            <m:r>
                              <a:rPr lang="en-US" sz="1400" i="1">
                                <a:latin typeface="Cambria Math" panose="02040503050406030204" pitchFamily="18" charset="0"/>
                              </a:rPr>
                              <m:t>1</m:t>
                            </m:r>
                          </m:num>
                          <m:den>
                            <m:r>
                              <a:rPr lang="en-US" sz="1400" i="1">
                                <a:latin typeface="Cambria Math" panose="02040503050406030204" pitchFamily="18" charset="0"/>
                              </a:rPr>
                              <m:t>3</m:t>
                            </m:r>
                          </m:den>
                        </m:f>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1</m:t>
                            </m:r>
                          </m:num>
                          <m:den>
                            <m:r>
                              <a:rPr lang="en-US" sz="1400" b="0" i="1" smtClean="0">
                                <a:latin typeface="Cambria Math" panose="02040503050406030204" pitchFamily="18" charset="0"/>
                              </a:rPr>
                              <m:t>4</m:t>
                            </m:r>
                          </m:den>
                        </m:f>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1</m:t>
                            </m:r>
                          </m:num>
                          <m:den>
                            <m:r>
                              <a:rPr lang="en-US" sz="1400" b="0" i="1" smtClean="0">
                                <a:latin typeface="Cambria Math" panose="02040503050406030204" pitchFamily="18" charset="0"/>
                              </a:rPr>
                              <m:t>𝑛</m:t>
                            </m:r>
                            <m:r>
                              <a:rPr lang="en-US" sz="1400" i="1">
                                <a:latin typeface="Cambria Math" panose="02040503050406030204" pitchFamily="18" charset="0"/>
                              </a:rPr>
                              <m:t>+1</m:t>
                            </m:r>
                          </m:den>
                        </m:f>
                      </m:e>
                    </m:d>
                    <m:r>
                      <a:rPr lang="en-US" sz="1400" i="1">
                        <a:latin typeface="Cambria Math" panose="02040503050406030204" pitchFamily="18" charset="0"/>
                      </a:rPr>
                      <m:t> −</m:t>
                    </m:r>
                    <m:r>
                      <a:rPr lang="en-US" sz="1400" b="0" i="1" smtClean="0">
                        <a:latin typeface="Cambria Math" panose="02040503050406030204" pitchFamily="18" charset="0"/>
                      </a:rPr>
                      <m:t>1</m:t>
                    </m:r>
                  </m:oMath>
                </a14:m>
                <a:r>
                  <a:rPr lang="en-US" sz="1400" dirty="0"/>
                  <a:t> , using harmonic series inequality we have</a:t>
                </a:r>
              </a:p>
              <a:p>
                <a:endParaRPr lang="en-US" sz="1400" dirty="0"/>
              </a:p>
              <a:p>
                <a14:m>
                  <m:oMath xmlns:m="http://schemas.openxmlformats.org/officeDocument/2006/math">
                    <m:f>
                      <m:fPr>
                        <m:ctrlPr>
                          <a:rPr lang="en-US" sz="1400" i="1">
                            <a:latin typeface="Cambria Math" panose="02040503050406030204" pitchFamily="18" charset="0"/>
                          </a:rPr>
                        </m:ctrlPr>
                      </m:fPr>
                      <m:num>
                        <m:r>
                          <a:rPr lang="en-US" sz="1400" i="1">
                            <a:latin typeface="Cambria Math" panose="02040503050406030204" pitchFamily="18" charset="0"/>
                          </a:rPr>
                          <m:t>𝐷</m:t>
                        </m:r>
                        <m:d>
                          <m:dPr>
                            <m:ctrlPr>
                              <a:rPr lang="en-US" sz="1400" i="1">
                                <a:latin typeface="Cambria Math" panose="02040503050406030204" pitchFamily="18" charset="0"/>
                              </a:rPr>
                            </m:ctrlPr>
                          </m:dPr>
                          <m:e>
                            <m:r>
                              <a:rPr lang="en-US" sz="1400" b="0" i="1" smtClean="0">
                                <a:latin typeface="Cambria Math" panose="02040503050406030204" pitchFamily="18" charset="0"/>
                              </a:rPr>
                              <m:t>𝑛</m:t>
                            </m:r>
                          </m:e>
                        </m:d>
                      </m:num>
                      <m:den>
                        <m:r>
                          <a:rPr lang="en-US" sz="1400" b="0" i="1" smtClean="0">
                            <a:latin typeface="Cambria Math" panose="02040503050406030204" pitchFamily="18" charset="0"/>
                          </a:rPr>
                          <m:t>𝑛</m:t>
                        </m:r>
                        <m:r>
                          <a:rPr lang="en-US" sz="1400" i="1">
                            <a:latin typeface="Cambria Math" panose="02040503050406030204" pitchFamily="18" charset="0"/>
                          </a:rPr>
                          <m:t>+1</m:t>
                        </m:r>
                      </m:den>
                    </m:f>
                    <m:r>
                      <a:rPr lang="en-US" sz="1400" i="1">
                        <a:latin typeface="Cambria Math" panose="02040503050406030204" pitchFamily="18" charset="0"/>
                      </a:rPr>
                      <m:t>=2∗</m:t>
                    </m:r>
                    <m:d>
                      <m:dPr>
                        <m:ctrlPr>
                          <a:rPr lang="en-US" sz="1400" i="1">
                            <a:latin typeface="Cambria Math" panose="02040503050406030204" pitchFamily="18" charset="0"/>
                          </a:rPr>
                        </m:ctrlPr>
                      </m:dPr>
                      <m:e>
                        <m:r>
                          <a:rPr lang="en-US" sz="1400" i="1">
                            <a:latin typeface="Cambria Math" panose="02040503050406030204" pitchFamily="18" charset="0"/>
                          </a:rPr>
                          <m:t>1+</m:t>
                        </m:r>
                        <m:f>
                          <m:fPr>
                            <m:ctrlPr>
                              <a:rPr lang="en-US" sz="1400" i="1">
                                <a:latin typeface="Cambria Math" panose="02040503050406030204" pitchFamily="18" charset="0"/>
                              </a:rPr>
                            </m:ctrlPr>
                          </m:fPr>
                          <m:num>
                            <m:r>
                              <a:rPr lang="en-US" sz="1400" i="1">
                                <a:latin typeface="Cambria Math" panose="02040503050406030204" pitchFamily="18" charset="0"/>
                              </a:rPr>
                              <m:t>1</m:t>
                            </m:r>
                          </m:num>
                          <m:den>
                            <m:r>
                              <a:rPr lang="en-US" sz="1400" i="1">
                                <a:latin typeface="Cambria Math" panose="02040503050406030204" pitchFamily="18" charset="0"/>
                              </a:rPr>
                              <m:t>2</m:t>
                            </m:r>
                          </m:den>
                        </m:f>
                        <m:r>
                          <a:rPr lang="en-US" sz="1400" i="1">
                            <a:latin typeface="Cambria Math" panose="02040503050406030204" pitchFamily="18" charset="0"/>
                          </a:rPr>
                          <m:t>+ </m:t>
                        </m:r>
                        <m:f>
                          <m:fPr>
                            <m:ctrlPr>
                              <a:rPr lang="en-US" sz="1400" i="1">
                                <a:latin typeface="Cambria Math" panose="02040503050406030204" pitchFamily="18" charset="0"/>
                              </a:rPr>
                            </m:ctrlPr>
                          </m:fPr>
                          <m:num>
                            <m:r>
                              <a:rPr lang="en-US" sz="1400" i="1">
                                <a:latin typeface="Cambria Math" panose="02040503050406030204" pitchFamily="18" charset="0"/>
                              </a:rPr>
                              <m:t>1</m:t>
                            </m:r>
                          </m:num>
                          <m:den>
                            <m:r>
                              <a:rPr lang="en-US" sz="1400" i="1">
                                <a:latin typeface="Cambria Math" panose="02040503050406030204" pitchFamily="18" charset="0"/>
                              </a:rPr>
                              <m:t>3</m:t>
                            </m:r>
                          </m:den>
                        </m:f>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1</m:t>
                            </m:r>
                          </m:num>
                          <m:den>
                            <m:r>
                              <a:rPr lang="en-US" sz="1400" b="0" i="1" smtClean="0">
                                <a:latin typeface="Cambria Math" panose="02040503050406030204" pitchFamily="18" charset="0"/>
                              </a:rPr>
                              <m:t>4</m:t>
                            </m:r>
                          </m:den>
                        </m:f>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1</m:t>
                            </m:r>
                          </m:num>
                          <m:den>
                            <m:r>
                              <a:rPr lang="en-US" sz="1400" b="0" i="1" smtClean="0">
                                <a:latin typeface="Cambria Math" panose="02040503050406030204" pitchFamily="18" charset="0"/>
                              </a:rPr>
                              <m:t>𝑛</m:t>
                            </m:r>
                            <m:r>
                              <a:rPr lang="en-US" sz="1400" i="1">
                                <a:latin typeface="Cambria Math" panose="02040503050406030204" pitchFamily="18" charset="0"/>
                              </a:rPr>
                              <m:t>+1</m:t>
                            </m:r>
                          </m:den>
                        </m:f>
                      </m:e>
                    </m:d>
                    <m:r>
                      <a:rPr lang="en-US" sz="1400" i="1">
                        <a:latin typeface="Cambria Math" panose="02040503050406030204" pitchFamily="18" charset="0"/>
                      </a:rPr>
                      <m:t> −</m:t>
                    </m:r>
                    <m:r>
                      <a:rPr lang="en-US" sz="1400" b="0" i="1" smtClean="0">
                        <a:latin typeface="Cambria Math" panose="02040503050406030204" pitchFamily="18" charset="0"/>
                      </a:rPr>
                      <m:t>1</m:t>
                    </m:r>
                    <m:r>
                      <a:rPr lang="en-US" sz="1400" i="1">
                        <a:latin typeface="Cambria Math" panose="02040503050406030204" pitchFamily="18" charset="0"/>
                      </a:rPr>
                      <m:t>≤2∗</m:t>
                    </m:r>
                    <m:r>
                      <m:rPr>
                        <m:sty m:val="p"/>
                      </m:rPr>
                      <a:rPr lang="en-US" sz="1400" i="0">
                        <a:latin typeface="Cambria Math" panose="02040503050406030204" pitchFamily="18" charset="0"/>
                      </a:rPr>
                      <m:t>log</m:t>
                    </m:r>
                    <m:r>
                      <a:rPr lang="en-US" sz="1400" b="0" i="1" smtClean="0">
                        <a:latin typeface="Cambria Math" panose="02040503050406030204" pitchFamily="18" charset="0"/>
                      </a:rPr>
                      <m:t>⁡(</m:t>
                    </m:r>
                    <m:r>
                      <a:rPr lang="en-US" sz="1400" b="0" i="1" smtClean="0">
                        <a:latin typeface="Cambria Math" panose="02040503050406030204" pitchFamily="18" charset="0"/>
                      </a:rPr>
                      <m:t>𝑛</m:t>
                    </m:r>
                    <m:r>
                      <a:rPr lang="en-US" sz="1400" b="0" i="1" smtClean="0">
                        <a:latin typeface="Cambria Math" panose="02040503050406030204" pitchFamily="18" charset="0"/>
                      </a:rPr>
                      <m:t>)</m:t>
                    </m:r>
                  </m:oMath>
                </a14:m>
                <a:r>
                  <a:rPr lang="en-US" sz="1400" dirty="0"/>
                  <a:t> </a:t>
                </a:r>
                <a:r>
                  <a:rPr lang="en-US" sz="1400" dirty="0" smtClean="0"/>
                  <a:t>+1</a:t>
                </a:r>
              </a:p>
              <a:p>
                <a:endParaRPr lang="en-US" sz="1400" dirty="0"/>
              </a:p>
              <a:p>
                <a14:m>
                  <m:oMath xmlns:m="http://schemas.openxmlformats.org/officeDocument/2006/math">
                    <m:r>
                      <m:rPr>
                        <m:sty m:val="p"/>
                      </m:rPr>
                      <a:rPr lang="en-US" sz="1400">
                        <a:latin typeface="Cambria Math" panose="02040503050406030204" pitchFamily="18" charset="0"/>
                      </a:rPr>
                      <m:t>D</m:t>
                    </m:r>
                    <m:d>
                      <m:dPr>
                        <m:ctrlPr>
                          <a:rPr lang="en-US" sz="1400" i="1">
                            <a:latin typeface="Cambria Math" panose="02040503050406030204" pitchFamily="18" charset="0"/>
                          </a:rPr>
                        </m:ctrlPr>
                      </m:dPr>
                      <m:e>
                        <m:r>
                          <m:rPr>
                            <m:sty m:val="p"/>
                          </m:rPr>
                          <a:rPr lang="en-US" sz="1400" b="0" i="0" smtClean="0">
                            <a:latin typeface="Cambria Math" panose="02040503050406030204" pitchFamily="18" charset="0"/>
                          </a:rPr>
                          <m:t>n</m:t>
                        </m:r>
                      </m:e>
                    </m:d>
                    <m:r>
                      <a:rPr lang="en-US" sz="1400" i="1">
                        <a:latin typeface="Cambria Math" panose="02040503050406030204" pitchFamily="18" charset="0"/>
                      </a:rPr>
                      <m:t>≤</m:t>
                    </m:r>
                    <m:d>
                      <m:dPr>
                        <m:ctrlPr>
                          <a:rPr lang="en-US" sz="1400" i="1">
                            <a:latin typeface="Cambria Math" panose="02040503050406030204" pitchFamily="18" charset="0"/>
                          </a:rPr>
                        </m:ctrlPr>
                      </m:dPr>
                      <m:e>
                        <m:r>
                          <a:rPr lang="en-US" sz="1400" b="0" i="1" smtClean="0">
                            <a:latin typeface="Cambria Math" panose="02040503050406030204" pitchFamily="18" charset="0"/>
                          </a:rPr>
                          <m:t>𝑛</m:t>
                        </m:r>
                        <m:r>
                          <a:rPr lang="en-US" sz="1400" i="1">
                            <a:latin typeface="Cambria Math" panose="02040503050406030204" pitchFamily="18" charset="0"/>
                          </a:rPr>
                          <m:t>+1</m:t>
                        </m:r>
                      </m:e>
                    </m:d>
                    <m:r>
                      <a:rPr lang="en-US" sz="1400" b="0" i="1" smtClean="0">
                        <a:latin typeface="Cambria Math" panose="02040503050406030204" pitchFamily="18" charset="0"/>
                      </a:rPr>
                      <m:t>(2</m:t>
                    </m:r>
                    <m:func>
                      <m:funcPr>
                        <m:ctrlPr>
                          <a:rPr lang="en-US" sz="1400" b="0" i="1" smtClean="0">
                            <a:latin typeface="Cambria Math" panose="02040503050406030204" pitchFamily="18" charset="0"/>
                          </a:rPr>
                        </m:ctrlPr>
                      </m:funcPr>
                      <m:fName>
                        <m:r>
                          <m:rPr>
                            <m:sty m:val="p"/>
                          </m:rPr>
                          <a:rPr lang="en-US" sz="1400" i="0">
                            <a:latin typeface="Cambria Math" panose="02040503050406030204" pitchFamily="18" charset="0"/>
                          </a:rPr>
                          <m:t>log</m:t>
                        </m:r>
                      </m:fName>
                      <m:e>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𝑛</m:t>
                            </m:r>
                          </m:e>
                        </m:d>
                      </m:e>
                    </m:func>
                    <m:r>
                      <a:rPr lang="en-US" sz="1400" b="0" i="1" smtClean="0">
                        <a:latin typeface="Cambria Math" panose="02040503050406030204" pitchFamily="18" charset="0"/>
                      </a:rPr>
                      <m:t>+1)</m:t>
                    </m:r>
                  </m:oMath>
                </a14:m>
                <a:r>
                  <a:rPr lang="en-US" sz="1400" dirty="0"/>
                  <a:t> </a:t>
                </a:r>
                <a:endParaRPr lang="en-US" sz="1400" dirty="0" smtClean="0"/>
              </a:p>
              <a:p>
                <a:endParaRPr lang="en-US" sz="1400" dirty="0"/>
              </a:p>
              <a:p>
                <a:r>
                  <a:rPr lang="en-US" sz="1400" dirty="0"/>
                  <a:t>Thus </a:t>
                </a:r>
                <a:r>
                  <a:rPr lang="en-US" sz="1400" dirty="0" smtClean="0"/>
                  <a:t>D(n) </a:t>
                </a:r>
                <a:r>
                  <a:rPr lang="en-US" sz="1400" dirty="0"/>
                  <a:t>is </a:t>
                </a:r>
                <a14:m>
                  <m:oMath xmlns:m="http://schemas.openxmlformats.org/officeDocument/2006/math">
                    <m:r>
                      <m:rPr>
                        <m:sty m:val="p"/>
                      </m:rPr>
                      <a:rPr lang="en-US" sz="1400" b="0" i="0" smtClean="0">
                        <a:latin typeface="Cambria Math" panose="02040503050406030204" pitchFamily="18" charset="0"/>
                      </a:rPr>
                      <m:t>O</m:t>
                    </m:r>
                    <m:r>
                      <a:rPr lang="en-US" sz="1400" i="1">
                        <a:latin typeface="Cambria Math" panose="02040503050406030204" pitchFamily="18" charset="0"/>
                      </a:rPr>
                      <m:t>(</m:t>
                    </m:r>
                    <m:r>
                      <a:rPr lang="en-US" sz="1400" b="0" i="1" smtClean="0">
                        <a:latin typeface="Cambria Math" panose="02040503050406030204" pitchFamily="18" charset="0"/>
                      </a:rPr>
                      <m:t>𝑛</m:t>
                    </m:r>
                    <m:r>
                      <a:rPr lang="en-US" sz="1400" b="0" i="1" smtClean="0">
                        <a:latin typeface="Cambria Math" panose="02040503050406030204" pitchFamily="18" charset="0"/>
                      </a:rPr>
                      <m:t> </m:t>
                    </m:r>
                    <m:r>
                      <a:rPr lang="en-US" sz="1400" i="1">
                        <a:latin typeface="Cambria Math" panose="02040503050406030204" pitchFamily="18" charset="0"/>
                      </a:rPr>
                      <m:t>𝑙𝑜𝑔</m:t>
                    </m:r>
                    <m:r>
                      <a:rPr lang="en-US" sz="1400" b="0" i="1" smtClean="0">
                        <a:latin typeface="Cambria Math" panose="02040503050406030204" pitchFamily="18" charset="0"/>
                      </a:rPr>
                      <m:t>(</m:t>
                    </m:r>
                    <m:r>
                      <a:rPr lang="en-US" sz="1400" b="0" i="1" smtClean="0">
                        <a:latin typeface="Cambria Math" panose="02040503050406030204" pitchFamily="18" charset="0"/>
                      </a:rPr>
                      <m:t>𝑛</m:t>
                    </m:r>
                    <m:r>
                      <a:rPr lang="en-US" sz="1400" b="0" i="1" smtClean="0">
                        <a:latin typeface="Cambria Math" panose="02040503050406030204" pitchFamily="18" charset="0"/>
                      </a:rPr>
                      <m:t>))</m:t>
                    </m:r>
                  </m:oMath>
                </a14:m>
                <a:endParaRPr lang="en-US" sz="1400" dirty="0"/>
              </a:p>
            </p:txBody>
          </p:sp>
        </mc:Choice>
        <mc:Fallback xmlns="">
          <p:sp>
            <p:nvSpPr>
              <p:cNvPr id="4" name="Rectangle 3"/>
              <p:cNvSpPr>
                <a:spLocks noRot="1" noChangeAspect="1" noMove="1" noResize="1" noEditPoints="1" noAdjustHandles="1" noChangeArrowheads="1" noChangeShapeType="1" noTextEdit="1"/>
              </p:cNvSpPr>
              <p:nvPr/>
            </p:nvSpPr>
            <p:spPr>
              <a:xfrm>
                <a:off x="840814" y="2155371"/>
                <a:ext cx="10741586" cy="3421001"/>
              </a:xfrm>
              <a:prstGeom prst="rect">
                <a:avLst/>
              </a:prstGeom>
              <a:blipFill rotWithShape="0">
                <a:blip r:embed="rId2"/>
                <a:stretch>
                  <a:fillRect l="-113" t="-178"/>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8381999" y="3084902"/>
                <a:ext cx="2409825" cy="796308"/>
              </a:xfrm>
              <a:prstGeom prst="rect">
                <a:avLst/>
              </a:prstGeom>
              <a:noFill/>
              <a:ln>
                <a:solidFill>
                  <a:schemeClr val="accent1"/>
                </a:solidFill>
              </a:ln>
            </p:spPr>
            <p:txBody>
              <a:bodyPr wrap="square" rtlCol="0">
                <a:spAutoFit/>
              </a:bodyPr>
              <a:lstStyle/>
              <a:p>
                <a:r>
                  <a:rPr lang="en-US" sz="1200" dirty="0" smtClean="0"/>
                  <a:t>Use Fact: Harmonic Series</a:t>
                </a:r>
              </a:p>
              <a:p>
                <a:pPr/>
                <a14:m>
                  <m:oMathPara xmlns:m="http://schemas.openxmlformats.org/officeDocument/2006/math">
                    <m:oMathParaPr>
                      <m:jc m:val="centerGroup"/>
                    </m:oMathParaPr>
                    <m:oMath xmlns:m="http://schemas.openxmlformats.org/officeDocument/2006/math">
                      <m:nary>
                        <m:naryPr>
                          <m:chr m:val="∑"/>
                          <m:ctrlPr>
                            <a:rPr lang="en-US" sz="1200" b="0" i="1" smtClean="0">
                              <a:latin typeface="Cambria Math" panose="02040503050406030204" pitchFamily="18" charset="0"/>
                            </a:rPr>
                          </m:ctrlPr>
                        </m:naryPr>
                        <m:sub>
                          <m:r>
                            <a:rPr lang="en-US" sz="1200" b="0" i="1" smtClean="0">
                              <a:latin typeface="Cambria Math" panose="02040503050406030204" pitchFamily="18" charset="0"/>
                            </a:rPr>
                            <m:t>𝑖</m:t>
                          </m:r>
                          <m:r>
                            <a:rPr lang="en-US" sz="1200" b="0" i="1" smtClean="0">
                              <a:latin typeface="Cambria Math" panose="02040503050406030204" pitchFamily="18" charset="0"/>
                            </a:rPr>
                            <m:t>=1</m:t>
                          </m:r>
                        </m:sub>
                        <m:sup>
                          <m:r>
                            <a:rPr lang="en-US" sz="1200" b="0" i="1" smtClean="0">
                              <a:latin typeface="Cambria Math" panose="02040503050406030204" pitchFamily="18" charset="0"/>
                            </a:rPr>
                            <m:t>𝑛</m:t>
                          </m:r>
                        </m:sup>
                        <m:e>
                          <m:f>
                            <m:fPr>
                              <m:ctrlPr>
                                <a:rPr lang="en-US" sz="1200" b="0" i="1" smtClean="0">
                                  <a:latin typeface="Cambria Math" panose="02040503050406030204" pitchFamily="18" charset="0"/>
                                </a:rPr>
                              </m:ctrlPr>
                            </m:fPr>
                            <m:num>
                              <m:r>
                                <a:rPr lang="en-US" sz="1200" b="0" i="1" smtClean="0">
                                  <a:latin typeface="Cambria Math" panose="02040503050406030204" pitchFamily="18" charset="0"/>
                                </a:rPr>
                                <m:t>1</m:t>
                              </m:r>
                            </m:num>
                            <m:den>
                              <m:r>
                                <a:rPr lang="en-US" sz="1200" b="0" i="1" smtClean="0">
                                  <a:latin typeface="Cambria Math" panose="02040503050406030204" pitchFamily="18" charset="0"/>
                                </a:rPr>
                                <m:t>𝑖</m:t>
                              </m:r>
                            </m:den>
                          </m:f>
                          <m:r>
                            <a:rPr lang="en-US" sz="1200" b="0" i="1" smtClean="0">
                              <a:latin typeface="Cambria Math" panose="02040503050406030204" pitchFamily="18" charset="0"/>
                            </a:rPr>
                            <m:t>≤</m:t>
                          </m:r>
                          <m:r>
                            <m:rPr>
                              <m:sty m:val="p"/>
                            </m:rPr>
                            <a:rPr lang="en-US" sz="1200" b="0" i="0" smtClean="0">
                              <a:latin typeface="Cambria Math" panose="02040503050406030204" pitchFamily="18" charset="0"/>
                            </a:rPr>
                            <m:t>log</m:t>
                          </m:r>
                          <m:r>
                            <a:rPr lang="en-US" sz="1200" b="0" i="1" smtClean="0">
                              <a:latin typeface="Cambria Math" panose="02040503050406030204" pitchFamily="18" charset="0"/>
                            </a:rPr>
                            <m:t>⁡(</m:t>
                          </m:r>
                          <m:r>
                            <a:rPr lang="en-US" sz="1200" b="0" i="1" smtClean="0">
                              <a:latin typeface="Cambria Math" panose="02040503050406030204" pitchFamily="18" charset="0"/>
                            </a:rPr>
                            <m:t>𝑛</m:t>
                          </m:r>
                          <m:r>
                            <a:rPr lang="en-US" sz="1200" b="0" i="1" smtClean="0">
                              <a:latin typeface="Cambria Math" panose="02040503050406030204" pitchFamily="18" charset="0"/>
                            </a:rPr>
                            <m:t>)+1</m:t>
                          </m:r>
                        </m:e>
                      </m:nary>
                    </m:oMath>
                  </m:oMathPara>
                </a14:m>
                <a:endParaRPr lang="en-US" sz="1200" dirty="0"/>
              </a:p>
            </p:txBody>
          </p:sp>
        </mc:Choice>
        <mc:Fallback xmlns="">
          <p:sp>
            <p:nvSpPr>
              <p:cNvPr id="5" name="TextBox 4"/>
              <p:cNvSpPr txBox="1">
                <a:spLocks noRot="1" noChangeAspect="1" noMove="1" noResize="1" noEditPoints="1" noAdjustHandles="1" noChangeArrowheads="1" noChangeShapeType="1" noTextEdit="1"/>
              </p:cNvSpPr>
              <p:nvPr/>
            </p:nvSpPr>
            <p:spPr>
              <a:xfrm>
                <a:off x="8381999" y="3084902"/>
                <a:ext cx="2409825" cy="796308"/>
              </a:xfrm>
              <a:prstGeom prst="rect">
                <a:avLst/>
              </a:prstGeom>
              <a:blipFill rotWithShape="0">
                <a:blip r:embed="rId3"/>
                <a:stretch>
                  <a:fillRect t="-47368" b="-106015"/>
                </a:stretch>
              </a:blipFill>
              <a:ln>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1682470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BST search: Average Case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Final Step:</a:t>
                </a:r>
              </a:p>
              <a:p>
                <a:pPr lvl="1"/>
                <a:r>
                  <a:rPr lang="en-US" dirty="0"/>
                  <a:t>Thus </a:t>
                </a:r>
                <a:r>
                  <a:rPr lang="en-US" dirty="0" smtClean="0"/>
                  <a:t>D(n) </a:t>
                </a:r>
                <a:r>
                  <a:rPr lang="en-US" dirty="0"/>
                  <a:t>is </a:t>
                </a:r>
                <a14:m>
                  <m:oMath xmlns:m="http://schemas.openxmlformats.org/officeDocument/2006/math">
                    <m:r>
                      <m:rPr>
                        <m:sty m:val="p"/>
                      </m:rPr>
                      <a:rPr lang="en-US" b="0" i="0" smtClean="0">
                        <a:latin typeface="Cambria Math" panose="02040503050406030204" pitchFamily="18" charset="0"/>
                      </a:rPr>
                      <m:t>O</m:t>
                    </m:r>
                    <m:r>
                      <a:rPr lang="en-US" i="1">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 </m:t>
                    </m:r>
                    <m:r>
                      <m:rPr>
                        <m:sty m:val="p"/>
                      </m:rPr>
                      <a:rPr lang="en-US" i="0">
                        <a:latin typeface="Cambria Math" panose="02040503050406030204" pitchFamily="18" charset="0"/>
                      </a:rPr>
                      <m:t>log</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endParaRPr lang="en-US" dirty="0"/>
              </a:p>
              <a:p>
                <a:pPr lvl="1"/>
                <a:r>
                  <a:rPr lang="en-US" dirty="0" smtClean="0"/>
                  <a:t>D(n) is the sum of the depths for all nodes. Thus the average depth (proportional to the average search/traversal time) for a tree with n nodes is </a:t>
                </a:r>
                <a14:m>
                  <m:oMath xmlns:m="http://schemas.openxmlformats.org/officeDocument/2006/math">
                    <m:r>
                      <m:rPr>
                        <m:sty m:val="p"/>
                      </m:rPr>
                      <a:rPr lang="en-US">
                        <a:latin typeface="Cambria Math" panose="02040503050406030204" pitchFamily="18" charset="0"/>
                      </a:rPr>
                      <m:t>O</m:t>
                    </m:r>
                    <m:d>
                      <m:dPr>
                        <m:ctrlPr>
                          <a:rPr lang="en-US" i="1">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 </m:t>
                        </m:r>
                        <m:r>
                          <m:rPr>
                            <m:sty m:val="p"/>
                          </m:rPr>
                          <a:rPr lang="en-US" i="0">
                            <a:latin typeface="Cambria Math" panose="02040503050406030204" pitchFamily="18" charset="0"/>
                          </a:rPr>
                          <m:t>log</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e>
                    </m:d>
                    <m:r>
                      <a:rPr lang="en-US" b="0" i="1" smtClean="0">
                        <a:latin typeface="Cambria Math" panose="02040503050406030204" pitchFamily="18" charset="0"/>
                      </a:rPr>
                      <m:t>/</m:t>
                    </m:r>
                  </m:oMath>
                </a14:m>
                <a:r>
                  <a:rPr lang="en-US" dirty="0" smtClean="0"/>
                  <a:t>n </a:t>
                </a:r>
                <a:r>
                  <a:rPr lang="en-US" dirty="0"/>
                  <a:t>w</a:t>
                </a:r>
                <a:r>
                  <a:rPr lang="en-US" dirty="0" smtClean="0"/>
                  <a:t>hich is </a:t>
                </a:r>
                <a14:m>
                  <m:oMath xmlns:m="http://schemas.openxmlformats.org/officeDocument/2006/math">
                    <m:r>
                      <m:rPr>
                        <m:sty m:val="p"/>
                      </m:rPr>
                      <a:rPr lang="en-US">
                        <a:latin typeface="Cambria Math" panose="02040503050406030204" pitchFamily="18" charset="0"/>
                      </a:rPr>
                      <m:t>O</m:t>
                    </m:r>
                    <m:d>
                      <m:dPr>
                        <m:ctrlPr>
                          <a:rPr lang="en-US" i="1">
                            <a:latin typeface="Cambria Math" panose="02040503050406030204" pitchFamily="18" charset="0"/>
                          </a:rPr>
                        </m:ctrlPr>
                      </m:dPr>
                      <m:e>
                        <m:r>
                          <m:rPr>
                            <m:sty m:val="p"/>
                          </m:rPr>
                          <a:rPr lang="en-US" i="0">
                            <a:latin typeface="Cambria Math" panose="02040503050406030204" pitchFamily="18" charset="0"/>
                          </a:rPr>
                          <m:t>log</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e>
                    </m:d>
                  </m:oMath>
                </a14:m>
                <a:r>
                  <a:rPr lang="en-US" dirty="0" smtClean="0"/>
                  <a:t> </a:t>
                </a:r>
                <a:endParaRPr lang="en-US" dirty="0"/>
              </a:p>
              <a:p>
                <a:pPr lvl="1"/>
                <a:endParaRPr lang="en-US" dirty="0" smtClean="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00" t="-1637"/>
                </a:stretch>
              </a:blipFill>
            </p:spPr>
            <p:txBody>
              <a:bodyPr/>
              <a:lstStyle/>
              <a:p>
                <a:r>
                  <a:rPr lang="en-US">
                    <a:noFill/>
                  </a:rPr>
                  <a:t> </a:t>
                </a:r>
              </a:p>
            </p:txBody>
          </p:sp>
        </mc:Fallback>
      </mc:AlternateContent>
    </p:spTree>
    <p:extLst>
      <p:ext uri="{BB962C8B-B14F-4D97-AF65-F5344CB8AC3E}">
        <p14:creationId xmlns:p14="http://schemas.microsoft.com/office/powerpoint/2010/main" val="6833924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Use Binary Trees?</a:t>
            </a:r>
            <a:endParaRPr lang="en-US" dirty="0"/>
          </a:p>
        </p:txBody>
      </p:sp>
      <p:sp>
        <p:nvSpPr>
          <p:cNvPr id="3" name="Content Placeholder 2"/>
          <p:cNvSpPr>
            <a:spLocks noGrp="1"/>
          </p:cNvSpPr>
          <p:nvPr>
            <p:ph idx="1"/>
          </p:nvPr>
        </p:nvSpPr>
        <p:spPr>
          <a:xfrm>
            <a:off x="609599" y="1600201"/>
            <a:ext cx="10048875" cy="4099828"/>
          </a:xfrm>
        </p:spPr>
        <p:txBody>
          <a:bodyPr>
            <a:normAutofit fontScale="92500" lnSpcReduction="20000"/>
          </a:bodyPr>
          <a:lstStyle/>
          <a:p>
            <a:r>
              <a:rPr lang="en-US" dirty="0"/>
              <a:t>What is gained with the use of a tree?</a:t>
            </a:r>
          </a:p>
          <a:p>
            <a:pPr lvl="1"/>
            <a:r>
              <a:rPr lang="en-US" dirty="0" smtClean="0"/>
              <a:t>The average case for standard operations is O(log n)</a:t>
            </a:r>
          </a:p>
          <a:p>
            <a:pPr lvl="1"/>
            <a:r>
              <a:rPr lang="en-US" dirty="0" smtClean="0"/>
              <a:t>BUT the worst case is still O(n)</a:t>
            </a:r>
            <a:endParaRPr lang="en-US" dirty="0"/>
          </a:p>
          <a:p>
            <a:endParaRPr lang="en-US" dirty="0" smtClean="0"/>
          </a:p>
          <a:p>
            <a:r>
              <a:rPr lang="en-US" dirty="0" smtClean="0"/>
              <a:t>Can we do better?</a:t>
            </a:r>
          </a:p>
          <a:p>
            <a:pPr lvl="1"/>
            <a:r>
              <a:rPr lang="en-US" dirty="0" smtClean="0"/>
              <a:t>Yes! The worst case and others like it are O(n). Why? Because the height of the tree is approximately equal to n, the number of nodes (the tree is list-like). </a:t>
            </a:r>
          </a:p>
          <a:p>
            <a:pPr lvl="1"/>
            <a:r>
              <a:rPr lang="en-US" dirty="0" smtClean="0"/>
              <a:t>If we add constraints that limit the depth of the tree we can eliminate these cases.</a:t>
            </a:r>
          </a:p>
          <a:p>
            <a:pPr marL="457200" lvl="1" indent="0">
              <a:buNone/>
            </a:pPr>
            <a:endParaRPr lang="en-US" dirty="0"/>
          </a:p>
          <a:p>
            <a:r>
              <a:rPr lang="en-US" dirty="0"/>
              <a:t>Balanced </a:t>
            </a:r>
            <a:r>
              <a:rPr lang="en-US" dirty="0" smtClean="0"/>
              <a:t>Trees</a:t>
            </a:r>
            <a:r>
              <a:rPr lang="en-US" dirty="0"/>
              <a:t> </a:t>
            </a:r>
            <a:r>
              <a:rPr lang="en-US" dirty="0" smtClean="0"/>
              <a:t>… </a:t>
            </a:r>
            <a:endParaRPr lang="en-US" dirty="0"/>
          </a:p>
        </p:txBody>
      </p:sp>
    </p:spTree>
    <p:extLst>
      <p:ext uri="{BB962C8B-B14F-4D97-AF65-F5344CB8AC3E}">
        <p14:creationId xmlns:p14="http://schemas.microsoft.com/office/powerpoint/2010/main" val="3231465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Binary Trees</a:t>
            </a:r>
            <a:endParaRPr lang="en-US" dirty="0"/>
          </a:p>
        </p:txBody>
      </p:sp>
      <p:sp>
        <p:nvSpPr>
          <p:cNvPr id="3" name="Content Placeholder 2"/>
          <p:cNvSpPr>
            <a:spLocks noGrp="1"/>
          </p:cNvSpPr>
          <p:nvPr>
            <p:ph idx="1"/>
          </p:nvPr>
        </p:nvSpPr>
        <p:spPr/>
        <p:txBody>
          <a:bodyPr/>
          <a:lstStyle/>
          <a:p>
            <a:r>
              <a:rPr lang="en-US" dirty="0" smtClean="0"/>
              <a:t>A binary tree is a tree where every node has at most 2 children.</a:t>
            </a:r>
          </a:p>
          <a:p>
            <a:pPr lvl="1"/>
            <a:r>
              <a:rPr lang="en-US" dirty="0" smtClean="0"/>
              <a:t>By standard: </a:t>
            </a:r>
            <a:r>
              <a:rPr lang="en-US" dirty="0" err="1" smtClean="0"/>
              <a:t>leftChild</a:t>
            </a:r>
            <a:r>
              <a:rPr lang="en-US" dirty="0" smtClean="0"/>
              <a:t> and </a:t>
            </a:r>
            <a:r>
              <a:rPr lang="en-US" dirty="0" err="1" smtClean="0"/>
              <a:t>rightChild</a:t>
            </a:r>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5884" y="2721166"/>
            <a:ext cx="5515778" cy="4136834"/>
          </a:xfrm>
          <a:prstGeom prst="rect">
            <a:avLst/>
          </a:prstGeom>
        </p:spPr>
      </p:pic>
    </p:spTree>
    <p:extLst>
      <p:ext uri="{BB962C8B-B14F-4D97-AF65-F5344CB8AC3E}">
        <p14:creationId xmlns:p14="http://schemas.microsoft.com/office/powerpoint/2010/main" val="1898444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5026" y="4178147"/>
            <a:ext cx="4101947" cy="3076460"/>
          </a:xfrm>
          <a:prstGeom prst="rect">
            <a:avLst/>
          </a:prstGeom>
        </p:spPr>
      </p:pic>
      <p:sp>
        <p:nvSpPr>
          <p:cNvPr id="2" name="Title 1"/>
          <p:cNvSpPr>
            <a:spLocks noGrp="1"/>
          </p:cNvSpPr>
          <p:nvPr>
            <p:ph type="title"/>
          </p:nvPr>
        </p:nvSpPr>
        <p:spPr/>
        <p:txBody>
          <a:bodyPr>
            <a:normAutofit fontScale="90000"/>
          </a:bodyPr>
          <a:lstStyle/>
          <a:p>
            <a:r>
              <a:rPr lang="en-US" dirty="0" smtClean="0"/>
              <a:t>Binary Trees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346813"/>
                <a:ext cx="11244549" cy="3302305"/>
              </a:xfrm>
            </p:spPr>
            <p:txBody>
              <a:bodyPr>
                <a:normAutofit fontScale="92500" lnSpcReduction="10000"/>
              </a:bodyPr>
              <a:lstStyle/>
              <a:p>
                <a:r>
                  <a:rPr lang="en-US" dirty="0" smtClean="0"/>
                  <a:t>Observations: number of children constrained</a:t>
                </a:r>
              </a:p>
              <a:p>
                <a:pPr lvl="1"/>
                <a:r>
                  <a:rPr lang="en-US" dirty="0" smtClean="0"/>
                  <a:t>Mitigates allocation issues related to unconstrained numbers of children</a:t>
                </a:r>
              </a:p>
              <a:p>
                <a:pPr lvl="2"/>
                <a:r>
                  <a:rPr lang="en-US" dirty="0" smtClean="0"/>
                  <a:t>Permits “simple” implementations </a:t>
                </a:r>
              </a:p>
              <a:p>
                <a:pPr lvl="1"/>
                <a:r>
                  <a:rPr lang="en-US" dirty="0" smtClean="0"/>
                  <a:t>The maximum number of nodes is of a binary tree with height h is constrained: </a:t>
                </a:r>
                <a14:m>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𝑚𝑎𝑥𝑁𝑢𝑚𝑁𝑜𝑑𝑒𝑠</m:t>
                    </m:r>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d>
                          <m:dPr>
                            <m:begChr m:val="{"/>
                            <m:endChr m:val="}"/>
                            <m:ctrlPr>
                              <a:rPr lang="en-US" b="0" i="1" smtClean="0">
                                <a:latin typeface="Cambria Math" panose="02040503050406030204" pitchFamily="18" charset="0"/>
                              </a:rPr>
                            </m:ctrlPr>
                          </m:dPr>
                          <m:e>
                            <m:r>
                              <a:rPr lang="en-US" i="1">
                                <a:latin typeface="Cambria Math" panose="02040503050406030204" pitchFamily="18" charset="0"/>
                              </a:rPr>
                              <m:t>𝑑𝑒𝑝𝑡h</m:t>
                            </m:r>
                            <m:r>
                              <a:rPr lang="en-US" i="1">
                                <a:latin typeface="Cambria Math" panose="02040503050406030204" pitchFamily="18" charset="0"/>
                              </a:rPr>
                              <m:t>=0</m:t>
                            </m:r>
                          </m:e>
                        </m:d>
                      </m:sub>
                      <m:sup>
                        <m:r>
                          <a:rPr lang="en-US" b="0" i="1" smtClean="0">
                            <a:latin typeface="Cambria Math" panose="02040503050406030204" pitchFamily="18" charset="0"/>
                          </a:rPr>
                          <m:t>h</m:t>
                        </m:r>
                      </m:sup>
                      <m:e>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𝑑𝑒𝑝𝑡h</m:t>
                            </m:r>
                          </m:sup>
                        </m:sSup>
                      </m:e>
                    </m:nary>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i="1">
                            <a:latin typeface="Cambria Math" panose="02040503050406030204" pitchFamily="18" charset="0"/>
                          </a:rPr>
                          <m:t>h</m:t>
                        </m:r>
                        <m:r>
                          <a:rPr lang="en-US" i="1">
                            <a:latin typeface="Cambria Math" panose="02040503050406030204" pitchFamily="18" charset="0"/>
                          </a:rPr>
                          <m:t>+1</m:t>
                        </m:r>
                      </m:sup>
                    </m:sSup>
                    <m:r>
                      <a:rPr lang="en-US" b="0" i="1" smtClean="0">
                        <a:latin typeface="Cambria Math" panose="02040503050406030204" pitchFamily="18" charset="0"/>
                      </a:rPr>
                      <m:t>−1</m:t>
                    </m:r>
                  </m:oMath>
                </a14:m>
                <a:r>
                  <a:rPr lang="en-US" dirty="0" smtClean="0"/>
                  <a:t> </a:t>
                </a:r>
              </a:p>
              <a:p>
                <a:pPr lvl="2"/>
                <a:r>
                  <a:rPr lang="en-US" dirty="0" smtClean="0"/>
                  <a:t>This constraint is not as helpful as one might think; </a:t>
                </a:r>
                <a:r>
                  <a:rPr lang="en-US" dirty="0"/>
                  <a:t>i</a:t>
                </a:r>
                <a:r>
                  <a:rPr lang="en-US" dirty="0" smtClean="0"/>
                  <a:t>f fact, it would be much more relevant if we could constrain the height of a tree in terms of the height of its subtrees. </a:t>
                </a:r>
                <a:r>
                  <a:rPr lang="en-US" sz="1700" b="1" i="1" dirty="0" smtClean="0"/>
                  <a:t>More on this later!</a:t>
                </a:r>
                <a:endParaRPr lang="en-US" b="1" i="1" dirty="0" smtClean="0"/>
              </a:p>
              <a:p>
                <a:pPr lvl="2"/>
                <a:r>
                  <a:rPr lang="en-US" dirty="0" smtClean="0"/>
                  <a:t>Further note: given tree height h. the maximum number of nodes is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h</m:t>
                        </m:r>
                        <m:r>
                          <a:rPr lang="en-US" i="1">
                            <a:latin typeface="Cambria Math" panose="02040503050406030204" pitchFamily="18" charset="0"/>
                          </a:rPr>
                          <m:t>+1</m:t>
                        </m:r>
                      </m:sup>
                    </m:sSup>
                    <m:r>
                      <a:rPr lang="en-US" i="1">
                        <a:latin typeface="Cambria Math" panose="02040503050406030204" pitchFamily="18" charset="0"/>
                      </a:rPr>
                      <m:t>−1</m:t>
                    </m:r>
                  </m:oMath>
                </a14:m>
                <a:r>
                  <a:rPr lang="en-US" dirty="0"/>
                  <a:t> </a:t>
                </a:r>
                <a:r>
                  <a:rPr lang="en-US" dirty="0" smtClean="0"/>
                  <a:t> the minimum number of nodes is h+1.</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346813"/>
                <a:ext cx="11244549" cy="3302305"/>
              </a:xfrm>
              <a:blipFill rotWithShape="0">
                <a:blip r:embed="rId3"/>
                <a:stretch>
                  <a:fillRect l="-813" t="-2952"/>
                </a:stretch>
              </a:blipFill>
            </p:spPr>
            <p:txBody>
              <a:bodyPr/>
              <a:lstStyle/>
              <a:p>
                <a:r>
                  <a:rPr lang="en-US">
                    <a:noFill/>
                  </a:rPr>
                  <a:t> </a:t>
                </a:r>
              </a:p>
            </p:txBody>
          </p:sp>
        </mc:Fallback>
      </mc:AlternateContent>
    </p:spTree>
    <p:extLst>
      <p:ext uri="{BB962C8B-B14F-4D97-AF65-F5344CB8AC3E}">
        <p14:creationId xmlns:p14="http://schemas.microsoft.com/office/powerpoint/2010/main" val="9879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DF Traversal of Binary Tree</a:t>
            </a:r>
            <a:endParaRPr lang="en-US" dirty="0"/>
          </a:p>
        </p:txBody>
      </p:sp>
      <p:sp>
        <p:nvSpPr>
          <p:cNvPr id="3" name="Content Placeholder 2"/>
          <p:cNvSpPr>
            <a:spLocks noGrp="1"/>
          </p:cNvSpPr>
          <p:nvPr>
            <p:ph idx="1"/>
          </p:nvPr>
        </p:nvSpPr>
        <p:spPr>
          <a:xfrm>
            <a:off x="465221" y="1756922"/>
            <a:ext cx="5149516" cy="834525"/>
          </a:xfrm>
        </p:spPr>
        <p:txBody>
          <a:bodyPr>
            <a:normAutofit fontScale="70000" lnSpcReduction="20000"/>
          </a:bodyPr>
          <a:lstStyle/>
          <a:p>
            <a:r>
              <a:rPr lang="en-US" dirty="0" smtClean="0"/>
              <a:t>Traversals are similar to unconstrained trees, but only children.</a:t>
            </a:r>
          </a:p>
          <a:p>
            <a:endParaRPr lang="en-US" dirty="0"/>
          </a:p>
        </p:txBody>
      </p:sp>
      <mc:AlternateContent xmlns:mc="http://schemas.openxmlformats.org/markup-compatibility/2006" xmlns:a14="http://schemas.microsoft.com/office/drawing/2010/main">
        <mc:Choice Requires="a14">
          <p:sp>
            <p:nvSpPr>
              <p:cNvPr id="5" name="Rectangle 4"/>
              <p:cNvSpPr/>
              <p:nvPr/>
            </p:nvSpPr>
            <p:spPr>
              <a:xfrm>
                <a:off x="6208796" y="1368752"/>
                <a:ext cx="5149516" cy="1477328"/>
              </a:xfrm>
              <a:prstGeom prst="rect">
                <a:avLst/>
              </a:prstGeom>
              <a:ln>
                <a:solidFill>
                  <a:schemeClr val="accent1"/>
                </a:solidFill>
              </a:ln>
            </p:spPr>
            <p:txBody>
              <a:bodyPr wrap="square">
                <a:spAutoFit/>
              </a:bodyPr>
              <a:lstStyle/>
              <a:p>
                <a:pPr/>
                <a14:m>
                  <m:oMathPara xmlns:m="http://schemas.openxmlformats.org/officeDocument/2006/math">
                    <m:oMathParaPr>
                      <m:jc m:val="left"/>
                    </m:oMathParaPr>
                    <m:oMath xmlns:m="http://schemas.openxmlformats.org/officeDocument/2006/math">
                      <m:r>
                        <a:rPr lang="en-US" i="1" smtClean="0">
                          <a:latin typeface="Cambria Math" panose="02040503050406030204" pitchFamily="18" charset="0"/>
                        </a:rPr>
                        <m:t>𝑓𝑢𝑛𝑐𝑡𝑖𝑜𝑛</m:t>
                      </m:r>
                      <m:r>
                        <a:rPr lang="en-US" i="1" smtClean="0">
                          <a:latin typeface="Cambria Math" panose="02040503050406030204" pitchFamily="18" charset="0"/>
                        </a:rPr>
                        <m:t> </m:t>
                      </m:r>
                      <m:r>
                        <a:rPr lang="en-US" i="1" smtClean="0">
                          <a:latin typeface="Cambria Math" panose="02040503050406030204" pitchFamily="18" charset="0"/>
                        </a:rPr>
                        <m:t>𝐷𝐹𝑆</m:t>
                      </m:r>
                      <m:r>
                        <a:rPr lang="en-US" b="0" i="1" smtClean="0">
                          <a:latin typeface="Cambria Math" panose="02040503050406030204" pitchFamily="18" charset="0"/>
                        </a:rPr>
                        <m:t>_</m:t>
                      </m:r>
                      <m:r>
                        <a:rPr lang="en-US" b="0" i="1" smtClean="0">
                          <a:solidFill>
                            <a:schemeClr val="tx2">
                              <a:lumMod val="60000"/>
                              <a:lumOff val="40000"/>
                            </a:schemeClr>
                          </a:solidFill>
                          <a:latin typeface="Cambria Math" panose="02040503050406030204" pitchFamily="18" charset="0"/>
                        </a:rPr>
                        <m:t>𝑝𝑟𝑒𝑜𝑟𝑑𝑒𝑟</m:t>
                      </m:r>
                      <m:d>
                        <m:dPr>
                          <m:ctrlPr>
                            <a:rPr lang="en-US" i="1">
                              <a:latin typeface="Cambria Math" panose="02040503050406030204" pitchFamily="18" charset="0"/>
                            </a:rPr>
                          </m:ctrlPr>
                        </m:dPr>
                        <m:e>
                          <m:r>
                            <a:rPr lang="en-US" i="1">
                              <a:latin typeface="Cambria Math" panose="02040503050406030204" pitchFamily="18" charset="0"/>
                            </a:rPr>
                            <m:t>𝑟𝑜𝑜𝑡</m:t>
                          </m:r>
                        </m:e>
                      </m:d>
                    </m:oMath>
                  </m:oMathPara>
                </a14:m>
                <a:r>
                  <a:rPr lang="en-US" dirty="0"/>
                  <a:t/>
                </a:r>
                <a:br>
                  <a:rPr lang="en-US" dirty="0"/>
                </a:br>
                <a:r>
                  <a:rPr lang="en-US" dirty="0"/>
                  <a:t>	</a:t>
                </a:r>
                <a:r>
                  <a:rPr lang="en-US" dirty="0" smtClean="0"/>
                  <a:t>//</a:t>
                </a:r>
                <a14:m>
                  <m:oMath xmlns:m="http://schemas.openxmlformats.org/officeDocument/2006/math">
                    <m:r>
                      <a:rPr lang="en-US" i="1">
                        <a:latin typeface="Cambria Math" panose="02040503050406030204" pitchFamily="18" charset="0"/>
                      </a:rPr>
                      <m:t>𝑃𝑟𝑜𝑐𝑒𝑠𝑠</m:t>
                    </m:r>
                    <m:r>
                      <a:rPr lang="en-US" i="1">
                        <a:latin typeface="Cambria Math" panose="02040503050406030204" pitchFamily="18" charset="0"/>
                      </a:rPr>
                      <m:t> </m:t>
                    </m:r>
                    <m:r>
                      <a:rPr lang="en-US" i="1">
                        <a:latin typeface="Cambria Math" panose="02040503050406030204" pitchFamily="18" charset="0"/>
                      </a:rPr>
                      <m:t>𝑟𝑜𝑜𝑡</m:t>
                    </m:r>
                    <m:r>
                      <a:rPr lang="en-US" i="1">
                        <a:latin typeface="Cambria Math" panose="02040503050406030204" pitchFamily="18" charset="0"/>
                      </a:rPr>
                      <m:t> </m:t>
                    </m:r>
                    <m:r>
                      <a:rPr lang="en-US" i="1">
                        <a:latin typeface="Cambria Math" panose="02040503050406030204" pitchFamily="18" charset="0"/>
                      </a:rPr>
                      <m:t>h𝑒𝑟𝑒</m:t>
                    </m:r>
                  </m:oMath>
                </a14:m>
                <a:r>
                  <a:rPr lang="en-US" dirty="0"/>
                  <a:t> (preorder</a:t>
                </a:r>
                <a:r>
                  <a:rPr lang="en-US" dirty="0" smtClean="0"/>
                  <a:t>)</a:t>
                </a:r>
              </a:p>
              <a:p>
                <a:r>
                  <a:rPr lang="en-US" dirty="0"/>
                  <a:t>	</a:t>
                </a:r>
                <a14:m>
                  <m:oMath xmlns:m="http://schemas.openxmlformats.org/officeDocument/2006/math">
                    <m:r>
                      <a:rPr lang="en-US" b="0" i="1" smtClean="0">
                        <a:latin typeface="Cambria Math" panose="02040503050406030204" pitchFamily="18" charset="0"/>
                      </a:rPr>
                      <m:t>𝑖𝑓</m:t>
                    </m:r>
                    <m:d>
                      <m:dPr>
                        <m:ctrlPr>
                          <a:rPr lang="en-US" b="0" i="1" smtClean="0">
                            <a:latin typeface="Cambria Math" panose="02040503050406030204" pitchFamily="18" charset="0"/>
                          </a:rPr>
                        </m:ctrlPr>
                      </m:dPr>
                      <m:e>
                        <m:r>
                          <a:rPr lang="en-US" b="0" i="1" smtClean="0">
                            <a:latin typeface="Cambria Math" panose="02040503050406030204" pitchFamily="18" charset="0"/>
                          </a:rPr>
                          <m:t>𝑟𝑜𝑜𝑡</m:t>
                        </m:r>
                        <m:r>
                          <a:rPr lang="en-US" b="0" i="1" smtClean="0">
                            <a:latin typeface="Cambria Math" panose="02040503050406030204" pitchFamily="18" charset="0"/>
                          </a:rPr>
                          <m:t> </m:t>
                        </m:r>
                        <m:r>
                          <a:rPr lang="en-US" b="0" i="1" smtClean="0">
                            <a:latin typeface="Cambria Math" panose="02040503050406030204" pitchFamily="18" charset="0"/>
                          </a:rPr>
                          <m:t>𝑖𝑠</m:t>
                        </m:r>
                        <m:r>
                          <a:rPr lang="en-US" b="0" i="1" smtClean="0">
                            <a:latin typeface="Cambria Math" panose="02040503050406030204" pitchFamily="18" charset="0"/>
                          </a:rPr>
                          <m:t> </m:t>
                        </m:r>
                        <m:r>
                          <a:rPr lang="en-US" b="0" i="1" smtClean="0">
                            <a:latin typeface="Cambria Math" panose="02040503050406030204" pitchFamily="18" charset="0"/>
                          </a:rPr>
                          <m:t>𝑁𝑢𝑙𝑙</m:t>
                        </m:r>
                      </m:e>
                    </m:d>
                    <m:r>
                      <a:rPr lang="en-US" b="0" i="1" smtClean="0">
                        <a:latin typeface="Cambria Math" panose="02040503050406030204" pitchFamily="18" charset="0"/>
                      </a:rPr>
                      <m:t>, </m:t>
                    </m:r>
                    <m:r>
                      <a:rPr lang="en-US" b="0" i="1" smtClean="0">
                        <a:latin typeface="Cambria Math" panose="02040503050406030204" pitchFamily="18" charset="0"/>
                      </a:rPr>
                      <m:t>𝑟𝑒𝑡𝑢𝑟𝑛</m:t>
                    </m:r>
                  </m:oMath>
                </a14:m>
                <a:endParaRPr lang="en-US" dirty="0"/>
              </a:p>
              <a:p>
                <a:r>
                  <a:rPr lang="en-US" dirty="0"/>
                  <a:t>	</a:t>
                </a:r>
                <a14:m>
                  <m:oMath xmlns:m="http://schemas.openxmlformats.org/officeDocument/2006/math">
                    <m:r>
                      <a:rPr lang="en-US" i="1">
                        <a:latin typeface="Cambria Math" panose="02040503050406030204" pitchFamily="18" charset="0"/>
                      </a:rPr>
                      <m:t>𝐷𝐹𝑆</m:t>
                    </m:r>
                    <m:r>
                      <a:rPr lang="en-US" i="1">
                        <a:latin typeface="Cambria Math" panose="02040503050406030204" pitchFamily="18" charset="0"/>
                      </a:rPr>
                      <m:t>(</m:t>
                    </m:r>
                    <m:r>
                      <a:rPr lang="en-US" b="0" i="1" smtClean="0">
                        <a:latin typeface="Cambria Math" panose="02040503050406030204" pitchFamily="18" charset="0"/>
                      </a:rPr>
                      <m:t>𝑙𝑒𝑓𝑡𝐶h𝑖𝑙𝑑</m:t>
                    </m:r>
                    <m:r>
                      <a:rPr lang="en-US" i="1">
                        <a:latin typeface="Cambria Math" panose="02040503050406030204" pitchFamily="18" charset="0"/>
                      </a:rPr>
                      <m:t>)</m:t>
                    </m:r>
                  </m:oMath>
                </a14:m>
                <a:r>
                  <a:rPr lang="en-US" dirty="0"/>
                  <a:t/>
                </a:r>
                <a:br>
                  <a:rPr lang="en-US" dirty="0"/>
                </a:br>
                <a:r>
                  <a:rPr lang="en-US" dirty="0"/>
                  <a:t>	</a:t>
                </a:r>
                <a14:m>
                  <m:oMath xmlns:m="http://schemas.openxmlformats.org/officeDocument/2006/math">
                    <m:r>
                      <a:rPr lang="en-US" b="0" i="1" smtClean="0">
                        <a:latin typeface="Cambria Math" panose="02040503050406030204" pitchFamily="18" charset="0"/>
                      </a:rPr>
                      <m:t>𝐷𝐹𝑆</m:t>
                    </m:r>
                    <m:r>
                      <a:rPr lang="en-US" b="0" i="1" smtClean="0">
                        <a:latin typeface="Cambria Math" panose="02040503050406030204" pitchFamily="18" charset="0"/>
                      </a:rPr>
                      <m:t>(</m:t>
                    </m:r>
                    <m:r>
                      <a:rPr lang="en-US" b="0" i="1" smtClean="0">
                        <a:latin typeface="Cambria Math" panose="02040503050406030204" pitchFamily="18" charset="0"/>
                      </a:rPr>
                      <m:t>𝑟𝑖𝑔h𝑡𝐶h𝑖𝑙𝑑</m:t>
                    </m:r>
                    <m:r>
                      <a:rPr lang="en-US" b="0" i="1" smtClean="0">
                        <a:latin typeface="Cambria Math" panose="02040503050406030204" pitchFamily="18" charset="0"/>
                      </a:rPr>
                      <m:t>)</m:t>
                    </m:r>
                  </m:oMath>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6208796" y="1368752"/>
                <a:ext cx="5149516" cy="1477328"/>
              </a:xfrm>
              <a:prstGeom prst="rect">
                <a:avLst/>
              </a:prstGeom>
              <a:blipFill rotWithShape="0">
                <a:blip r:embed="rId2"/>
                <a:stretch>
                  <a:fillRect l="-236" b="-2049"/>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6208796" y="2981142"/>
                <a:ext cx="5149516" cy="1477328"/>
              </a:xfrm>
              <a:prstGeom prst="rect">
                <a:avLst/>
              </a:prstGeom>
              <a:ln>
                <a:solidFill>
                  <a:schemeClr val="accent1"/>
                </a:solidFill>
              </a:ln>
            </p:spPr>
            <p:txBody>
              <a:bodyPr wrap="square">
                <a:spAutoFit/>
              </a:bodyPr>
              <a:lstStyle/>
              <a:p>
                <a:pPr/>
                <a14:m>
                  <m:oMathPara xmlns:m="http://schemas.openxmlformats.org/officeDocument/2006/math">
                    <m:oMathParaPr>
                      <m:jc m:val="left"/>
                    </m:oMathParaPr>
                    <m:oMath xmlns:m="http://schemas.openxmlformats.org/officeDocument/2006/math">
                      <m:r>
                        <a:rPr lang="en-US" i="1" smtClean="0">
                          <a:latin typeface="Cambria Math" panose="02040503050406030204" pitchFamily="18" charset="0"/>
                        </a:rPr>
                        <m:t>𝑓𝑢𝑛𝑐𝑡𝑖𝑜𝑛</m:t>
                      </m:r>
                      <m:r>
                        <a:rPr lang="en-US" i="1" smtClean="0">
                          <a:latin typeface="Cambria Math" panose="02040503050406030204" pitchFamily="18" charset="0"/>
                        </a:rPr>
                        <m:t> </m:t>
                      </m:r>
                      <m:r>
                        <a:rPr lang="en-US" i="1" smtClean="0">
                          <a:latin typeface="Cambria Math" panose="02040503050406030204" pitchFamily="18" charset="0"/>
                        </a:rPr>
                        <m:t>𝐷𝐹𝑆</m:t>
                      </m:r>
                      <m:r>
                        <a:rPr lang="en-US" b="0" i="1" smtClean="0">
                          <a:latin typeface="Cambria Math" panose="02040503050406030204" pitchFamily="18" charset="0"/>
                        </a:rPr>
                        <m:t>_</m:t>
                      </m:r>
                      <m:r>
                        <a:rPr lang="en-US" b="0" i="1" smtClean="0">
                          <a:solidFill>
                            <a:schemeClr val="tx2">
                              <a:lumMod val="60000"/>
                              <a:lumOff val="40000"/>
                            </a:schemeClr>
                          </a:solidFill>
                          <a:latin typeface="Cambria Math" panose="02040503050406030204" pitchFamily="18" charset="0"/>
                        </a:rPr>
                        <m:t>𝑖𝑛𝑜𝑟𝑑𝑒𝑟</m:t>
                      </m:r>
                      <m:d>
                        <m:dPr>
                          <m:ctrlPr>
                            <a:rPr lang="en-US" i="1">
                              <a:latin typeface="Cambria Math" panose="02040503050406030204" pitchFamily="18" charset="0"/>
                            </a:rPr>
                          </m:ctrlPr>
                        </m:dPr>
                        <m:e>
                          <m:r>
                            <a:rPr lang="en-US" i="1">
                              <a:latin typeface="Cambria Math" panose="02040503050406030204" pitchFamily="18" charset="0"/>
                            </a:rPr>
                            <m:t>𝑟𝑜𝑜𝑡</m:t>
                          </m:r>
                        </m:e>
                      </m:d>
                    </m:oMath>
                  </m:oMathPara>
                </a14:m>
                <a:r>
                  <a:rPr lang="en-US" dirty="0"/>
                  <a:t/>
                </a:r>
                <a:br>
                  <a:rPr lang="en-US" dirty="0"/>
                </a:br>
                <a:r>
                  <a:rPr lang="en-US" dirty="0"/>
                  <a:t>	</a:t>
                </a:r>
                <a14:m>
                  <m:oMath xmlns:m="http://schemas.openxmlformats.org/officeDocument/2006/math">
                    <m:r>
                      <a:rPr lang="en-US" b="0" i="1" smtClean="0">
                        <a:latin typeface="Cambria Math" panose="02040503050406030204" pitchFamily="18" charset="0"/>
                      </a:rPr>
                      <m:t>𝑖𝑓</m:t>
                    </m:r>
                    <m:d>
                      <m:dPr>
                        <m:ctrlPr>
                          <a:rPr lang="en-US" b="0" i="1" smtClean="0">
                            <a:latin typeface="Cambria Math" panose="02040503050406030204" pitchFamily="18" charset="0"/>
                          </a:rPr>
                        </m:ctrlPr>
                      </m:dPr>
                      <m:e>
                        <m:r>
                          <a:rPr lang="en-US" b="0" i="1" smtClean="0">
                            <a:latin typeface="Cambria Math" panose="02040503050406030204" pitchFamily="18" charset="0"/>
                          </a:rPr>
                          <m:t>𝑟𝑜𝑜𝑡</m:t>
                        </m:r>
                        <m:r>
                          <a:rPr lang="en-US" b="0" i="1" smtClean="0">
                            <a:latin typeface="Cambria Math" panose="02040503050406030204" pitchFamily="18" charset="0"/>
                          </a:rPr>
                          <m:t> </m:t>
                        </m:r>
                        <m:r>
                          <a:rPr lang="en-US" b="0" i="1" smtClean="0">
                            <a:latin typeface="Cambria Math" panose="02040503050406030204" pitchFamily="18" charset="0"/>
                          </a:rPr>
                          <m:t>𝑖𝑠</m:t>
                        </m:r>
                        <m:r>
                          <a:rPr lang="en-US" b="0" i="1" smtClean="0">
                            <a:latin typeface="Cambria Math" panose="02040503050406030204" pitchFamily="18" charset="0"/>
                          </a:rPr>
                          <m:t> </m:t>
                        </m:r>
                        <m:r>
                          <a:rPr lang="en-US" b="0" i="1" smtClean="0">
                            <a:latin typeface="Cambria Math" panose="02040503050406030204" pitchFamily="18" charset="0"/>
                          </a:rPr>
                          <m:t>𝑁𝑢𝑙𝑙</m:t>
                        </m:r>
                      </m:e>
                    </m:d>
                    <m:r>
                      <a:rPr lang="en-US" b="0" i="1" smtClean="0">
                        <a:latin typeface="Cambria Math" panose="02040503050406030204" pitchFamily="18" charset="0"/>
                      </a:rPr>
                      <m:t>, </m:t>
                    </m:r>
                    <m:r>
                      <a:rPr lang="en-US" b="0" i="1" smtClean="0">
                        <a:latin typeface="Cambria Math" panose="02040503050406030204" pitchFamily="18" charset="0"/>
                      </a:rPr>
                      <m:t>𝑟𝑒𝑡𝑢𝑟𝑛</m:t>
                    </m:r>
                  </m:oMath>
                </a14:m>
                <a:endParaRPr lang="en-US" dirty="0"/>
              </a:p>
              <a:p>
                <a:r>
                  <a:rPr lang="en-US" dirty="0"/>
                  <a:t>	</a:t>
                </a:r>
                <a14:m>
                  <m:oMath xmlns:m="http://schemas.openxmlformats.org/officeDocument/2006/math">
                    <m:r>
                      <a:rPr lang="en-US" i="1">
                        <a:latin typeface="Cambria Math" panose="02040503050406030204" pitchFamily="18" charset="0"/>
                      </a:rPr>
                      <m:t>𝐷𝐹𝑆</m:t>
                    </m:r>
                    <m:r>
                      <a:rPr lang="en-US" i="1">
                        <a:latin typeface="Cambria Math" panose="02040503050406030204" pitchFamily="18" charset="0"/>
                      </a:rPr>
                      <m:t>(</m:t>
                    </m:r>
                    <m:r>
                      <a:rPr lang="en-US" b="0" i="1" smtClean="0">
                        <a:latin typeface="Cambria Math" panose="02040503050406030204" pitchFamily="18" charset="0"/>
                      </a:rPr>
                      <m:t>𝑙𝑒𝑓𝑡𝐶h𝑖𝑙𝑑</m:t>
                    </m:r>
                    <m:r>
                      <a:rPr lang="en-US" i="1">
                        <a:latin typeface="Cambria Math" panose="02040503050406030204" pitchFamily="18" charset="0"/>
                      </a:rPr>
                      <m:t>)</m:t>
                    </m:r>
                  </m:oMath>
                </a14:m>
                <a:r>
                  <a:rPr lang="en-US" dirty="0"/>
                  <a:t/>
                </a:r>
                <a:br>
                  <a:rPr lang="en-US" dirty="0"/>
                </a:br>
                <a:r>
                  <a:rPr lang="en-US" dirty="0"/>
                  <a:t>	//</a:t>
                </a:r>
                <a14:m>
                  <m:oMath xmlns:m="http://schemas.openxmlformats.org/officeDocument/2006/math">
                    <m:r>
                      <a:rPr lang="en-US" i="1">
                        <a:latin typeface="Cambria Math" panose="02040503050406030204" pitchFamily="18" charset="0"/>
                      </a:rPr>
                      <m:t>𝑃𝑟𝑜𝑐𝑒𝑠𝑠</m:t>
                    </m:r>
                    <m:r>
                      <a:rPr lang="en-US" i="1">
                        <a:latin typeface="Cambria Math" panose="02040503050406030204" pitchFamily="18" charset="0"/>
                      </a:rPr>
                      <m:t> </m:t>
                    </m:r>
                    <m:r>
                      <a:rPr lang="en-US" i="1">
                        <a:latin typeface="Cambria Math" panose="02040503050406030204" pitchFamily="18" charset="0"/>
                      </a:rPr>
                      <m:t>𝑟𝑜𝑜𝑡</m:t>
                    </m:r>
                    <m:r>
                      <a:rPr lang="en-US" i="1">
                        <a:latin typeface="Cambria Math" panose="02040503050406030204" pitchFamily="18" charset="0"/>
                      </a:rPr>
                      <m:t> </m:t>
                    </m:r>
                    <m:r>
                      <a:rPr lang="en-US" i="1">
                        <a:latin typeface="Cambria Math" panose="02040503050406030204" pitchFamily="18" charset="0"/>
                      </a:rPr>
                      <m:t>h𝑒𝑟𝑒</m:t>
                    </m:r>
                  </m:oMath>
                </a14:m>
                <a:r>
                  <a:rPr lang="en-US" dirty="0"/>
                  <a:t> </a:t>
                </a:r>
                <a:r>
                  <a:rPr lang="en-US" dirty="0" smtClean="0"/>
                  <a:t>(</a:t>
                </a:r>
                <a:r>
                  <a:rPr lang="en-US" dirty="0" err="1" smtClean="0"/>
                  <a:t>inorder</a:t>
                </a:r>
                <a:r>
                  <a:rPr lang="en-US" dirty="0"/>
                  <a:t>)</a:t>
                </a:r>
                <a:r>
                  <a:rPr lang="en-US" dirty="0" smtClean="0"/>
                  <a:t> 	</a:t>
                </a:r>
                <a14:m>
                  <m:oMath xmlns:m="http://schemas.openxmlformats.org/officeDocument/2006/math">
                    <m:r>
                      <a:rPr lang="en-US" b="0" i="1" smtClean="0">
                        <a:latin typeface="Cambria Math" panose="02040503050406030204" pitchFamily="18" charset="0"/>
                      </a:rPr>
                      <m:t>𝐷𝐹𝑆</m:t>
                    </m:r>
                    <m:r>
                      <a:rPr lang="en-US" b="0" i="1" smtClean="0">
                        <a:latin typeface="Cambria Math" panose="02040503050406030204" pitchFamily="18" charset="0"/>
                      </a:rPr>
                      <m:t>(</m:t>
                    </m:r>
                    <m:r>
                      <a:rPr lang="en-US" b="0" i="1" smtClean="0">
                        <a:latin typeface="Cambria Math" panose="02040503050406030204" pitchFamily="18" charset="0"/>
                      </a:rPr>
                      <m:t>𝑟𝑖𝑔h𝑡𝐶h𝑖𝑙𝑑</m:t>
                    </m:r>
                    <m:r>
                      <a:rPr lang="en-US" b="0" i="1" smtClean="0">
                        <a:latin typeface="Cambria Math" panose="02040503050406030204" pitchFamily="18" charset="0"/>
                      </a:rPr>
                      <m:t>)</m:t>
                    </m:r>
                  </m:oMath>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6208796" y="2981142"/>
                <a:ext cx="5149516" cy="1477328"/>
              </a:xfrm>
              <a:prstGeom prst="rect">
                <a:avLst/>
              </a:prstGeom>
              <a:blipFill rotWithShape="0">
                <a:blip r:embed="rId3"/>
                <a:stretch>
                  <a:fillRect l="-236" b="-2459"/>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6208796" y="4664037"/>
                <a:ext cx="5220255" cy="1477328"/>
              </a:xfrm>
              <a:prstGeom prst="rect">
                <a:avLst/>
              </a:prstGeom>
              <a:ln>
                <a:solidFill>
                  <a:schemeClr val="accent1"/>
                </a:solidFill>
              </a:ln>
            </p:spPr>
            <p:txBody>
              <a:bodyPr wrap="square">
                <a:spAutoFit/>
              </a:bodyPr>
              <a:lstStyle/>
              <a:p>
                <a:pPr/>
                <a14:m>
                  <m:oMathPara xmlns:m="http://schemas.openxmlformats.org/officeDocument/2006/math">
                    <m:oMathParaPr>
                      <m:jc m:val="left"/>
                    </m:oMathParaPr>
                    <m:oMath xmlns:m="http://schemas.openxmlformats.org/officeDocument/2006/math">
                      <m:r>
                        <a:rPr lang="en-US" i="1" smtClean="0">
                          <a:latin typeface="Cambria Math" panose="02040503050406030204" pitchFamily="18" charset="0"/>
                        </a:rPr>
                        <m:t>𝑓𝑢𝑛𝑐𝑡𝑖𝑜𝑛</m:t>
                      </m:r>
                      <m:r>
                        <a:rPr lang="en-US" i="1" smtClean="0">
                          <a:latin typeface="Cambria Math" panose="02040503050406030204" pitchFamily="18" charset="0"/>
                        </a:rPr>
                        <m:t> </m:t>
                      </m:r>
                      <m:r>
                        <a:rPr lang="en-US" i="1" smtClean="0">
                          <a:latin typeface="Cambria Math" panose="02040503050406030204" pitchFamily="18" charset="0"/>
                        </a:rPr>
                        <m:t>𝐷𝐹𝑆</m:t>
                      </m:r>
                      <m:r>
                        <a:rPr lang="en-US" b="0" i="1" smtClean="0">
                          <a:latin typeface="Cambria Math" panose="02040503050406030204" pitchFamily="18" charset="0"/>
                        </a:rPr>
                        <m:t>_</m:t>
                      </m:r>
                      <m:r>
                        <a:rPr lang="en-US" b="0" i="1" smtClean="0">
                          <a:solidFill>
                            <a:schemeClr val="tx2">
                              <a:lumMod val="60000"/>
                              <a:lumOff val="40000"/>
                            </a:schemeClr>
                          </a:solidFill>
                          <a:latin typeface="Cambria Math" panose="02040503050406030204" pitchFamily="18" charset="0"/>
                        </a:rPr>
                        <m:t>𝑝𝑜𝑠𝑡𝑜𝑟𝑑𝑒𝑟</m:t>
                      </m:r>
                      <m:d>
                        <m:dPr>
                          <m:ctrlPr>
                            <a:rPr lang="en-US" i="1">
                              <a:latin typeface="Cambria Math" panose="02040503050406030204" pitchFamily="18" charset="0"/>
                            </a:rPr>
                          </m:ctrlPr>
                        </m:dPr>
                        <m:e>
                          <m:r>
                            <a:rPr lang="en-US" i="1">
                              <a:latin typeface="Cambria Math" panose="02040503050406030204" pitchFamily="18" charset="0"/>
                            </a:rPr>
                            <m:t>𝑟𝑜𝑜𝑡</m:t>
                          </m:r>
                        </m:e>
                      </m:d>
                    </m:oMath>
                  </m:oMathPara>
                </a14:m>
                <a:r>
                  <a:rPr lang="en-US" dirty="0"/>
                  <a:t/>
                </a:r>
                <a:br>
                  <a:rPr lang="en-US" dirty="0"/>
                </a:br>
                <a:r>
                  <a:rPr lang="en-US" dirty="0"/>
                  <a:t>	</a:t>
                </a:r>
                <a14:m>
                  <m:oMath xmlns:m="http://schemas.openxmlformats.org/officeDocument/2006/math">
                    <m:r>
                      <a:rPr lang="en-US" b="0" i="1" smtClean="0">
                        <a:latin typeface="Cambria Math" panose="02040503050406030204" pitchFamily="18" charset="0"/>
                      </a:rPr>
                      <m:t>𝑖𝑓</m:t>
                    </m:r>
                    <m:d>
                      <m:dPr>
                        <m:ctrlPr>
                          <a:rPr lang="en-US" b="0" i="1" smtClean="0">
                            <a:latin typeface="Cambria Math" panose="02040503050406030204" pitchFamily="18" charset="0"/>
                          </a:rPr>
                        </m:ctrlPr>
                      </m:dPr>
                      <m:e>
                        <m:r>
                          <a:rPr lang="en-US" b="0" i="1" smtClean="0">
                            <a:latin typeface="Cambria Math" panose="02040503050406030204" pitchFamily="18" charset="0"/>
                          </a:rPr>
                          <m:t>𝑟𝑜𝑜𝑡</m:t>
                        </m:r>
                        <m:r>
                          <a:rPr lang="en-US" b="0" i="1" smtClean="0">
                            <a:latin typeface="Cambria Math" panose="02040503050406030204" pitchFamily="18" charset="0"/>
                          </a:rPr>
                          <m:t> </m:t>
                        </m:r>
                        <m:r>
                          <a:rPr lang="en-US" b="0" i="1" smtClean="0">
                            <a:latin typeface="Cambria Math" panose="02040503050406030204" pitchFamily="18" charset="0"/>
                          </a:rPr>
                          <m:t>𝑖𝑠</m:t>
                        </m:r>
                        <m:r>
                          <a:rPr lang="en-US" b="0" i="1" smtClean="0">
                            <a:latin typeface="Cambria Math" panose="02040503050406030204" pitchFamily="18" charset="0"/>
                          </a:rPr>
                          <m:t> </m:t>
                        </m:r>
                        <m:r>
                          <a:rPr lang="en-US" b="0" i="1" smtClean="0">
                            <a:latin typeface="Cambria Math" panose="02040503050406030204" pitchFamily="18" charset="0"/>
                          </a:rPr>
                          <m:t>𝑁𝑢𝑙𝑙</m:t>
                        </m:r>
                      </m:e>
                    </m:d>
                    <m:r>
                      <a:rPr lang="en-US" b="0" i="1" smtClean="0">
                        <a:latin typeface="Cambria Math" panose="02040503050406030204" pitchFamily="18" charset="0"/>
                      </a:rPr>
                      <m:t>, </m:t>
                    </m:r>
                    <m:r>
                      <a:rPr lang="en-US" b="0" i="1" smtClean="0">
                        <a:latin typeface="Cambria Math" panose="02040503050406030204" pitchFamily="18" charset="0"/>
                      </a:rPr>
                      <m:t>𝑟𝑒𝑡𝑢𝑟𝑛</m:t>
                    </m:r>
                  </m:oMath>
                </a14:m>
                <a:endParaRPr lang="en-US" dirty="0"/>
              </a:p>
              <a:p>
                <a:r>
                  <a:rPr lang="en-US" dirty="0"/>
                  <a:t>	</a:t>
                </a:r>
                <a14:m>
                  <m:oMath xmlns:m="http://schemas.openxmlformats.org/officeDocument/2006/math">
                    <m:r>
                      <a:rPr lang="en-US" i="1">
                        <a:latin typeface="Cambria Math" panose="02040503050406030204" pitchFamily="18" charset="0"/>
                      </a:rPr>
                      <m:t>𝐷𝐹𝑆</m:t>
                    </m:r>
                    <m:r>
                      <a:rPr lang="en-US" i="1">
                        <a:latin typeface="Cambria Math" panose="02040503050406030204" pitchFamily="18" charset="0"/>
                      </a:rPr>
                      <m:t>(</m:t>
                    </m:r>
                    <m:r>
                      <a:rPr lang="en-US" b="0" i="1" smtClean="0">
                        <a:latin typeface="Cambria Math" panose="02040503050406030204" pitchFamily="18" charset="0"/>
                      </a:rPr>
                      <m:t>𝑙𝑒𝑓𝑡𝐶h𝑖𝑙𝑑</m:t>
                    </m:r>
                    <m:r>
                      <a:rPr lang="en-US" i="1">
                        <a:latin typeface="Cambria Math" panose="02040503050406030204" pitchFamily="18" charset="0"/>
                      </a:rPr>
                      <m:t>)</m:t>
                    </m:r>
                  </m:oMath>
                </a14:m>
                <a:r>
                  <a:rPr lang="en-US" dirty="0"/>
                  <a:t/>
                </a:r>
                <a:br>
                  <a:rPr lang="en-US" dirty="0"/>
                </a:br>
                <a:r>
                  <a:rPr lang="en-US" dirty="0"/>
                  <a:t>	</a:t>
                </a:r>
                <a14:m>
                  <m:oMath xmlns:m="http://schemas.openxmlformats.org/officeDocument/2006/math">
                    <m:r>
                      <a:rPr lang="en-US" b="0" i="1" smtClean="0">
                        <a:latin typeface="Cambria Math" panose="02040503050406030204" pitchFamily="18" charset="0"/>
                      </a:rPr>
                      <m:t>𝐷𝐹𝑆</m:t>
                    </m:r>
                    <m:d>
                      <m:dPr>
                        <m:ctrlPr>
                          <a:rPr lang="en-US" b="0" i="1" smtClean="0">
                            <a:latin typeface="Cambria Math" panose="02040503050406030204" pitchFamily="18" charset="0"/>
                          </a:rPr>
                        </m:ctrlPr>
                      </m:dPr>
                      <m:e>
                        <m:r>
                          <a:rPr lang="en-US" b="0" i="1" smtClean="0">
                            <a:latin typeface="Cambria Math" panose="02040503050406030204" pitchFamily="18" charset="0"/>
                          </a:rPr>
                          <m:t>𝑟𝑖𝑔h𝑡𝐶h𝑖𝑙𝑑</m:t>
                        </m:r>
                      </m:e>
                    </m:d>
                  </m:oMath>
                </a14:m>
                <a:endParaRPr lang="en-US" b="0" dirty="0" smtClean="0"/>
              </a:p>
              <a:p>
                <a:r>
                  <a:rPr lang="en-US" dirty="0" smtClean="0"/>
                  <a:t>	</a:t>
                </a:r>
                <a:r>
                  <a:rPr lang="en-US" dirty="0"/>
                  <a:t> //</a:t>
                </a:r>
                <a14:m>
                  <m:oMath xmlns:m="http://schemas.openxmlformats.org/officeDocument/2006/math">
                    <m:r>
                      <a:rPr lang="en-US" i="1">
                        <a:latin typeface="Cambria Math" panose="02040503050406030204" pitchFamily="18" charset="0"/>
                      </a:rPr>
                      <m:t>𝑃𝑟𝑜𝑐𝑒𝑠𝑠</m:t>
                    </m:r>
                    <m:r>
                      <a:rPr lang="en-US" i="1">
                        <a:latin typeface="Cambria Math" panose="02040503050406030204" pitchFamily="18" charset="0"/>
                      </a:rPr>
                      <m:t> </m:t>
                    </m:r>
                    <m:r>
                      <a:rPr lang="en-US" i="1">
                        <a:latin typeface="Cambria Math" panose="02040503050406030204" pitchFamily="18" charset="0"/>
                      </a:rPr>
                      <m:t>𝑟𝑜𝑜𝑡</m:t>
                    </m:r>
                    <m:r>
                      <a:rPr lang="en-US" i="1">
                        <a:latin typeface="Cambria Math" panose="02040503050406030204" pitchFamily="18" charset="0"/>
                      </a:rPr>
                      <m:t> </m:t>
                    </m:r>
                    <m:r>
                      <a:rPr lang="en-US" i="1">
                        <a:latin typeface="Cambria Math" panose="02040503050406030204" pitchFamily="18" charset="0"/>
                      </a:rPr>
                      <m:t>h𝑒𝑟𝑒</m:t>
                    </m:r>
                  </m:oMath>
                </a14:m>
                <a:r>
                  <a:rPr lang="en-US" dirty="0"/>
                  <a:t> (</a:t>
                </a:r>
                <a:r>
                  <a:rPr lang="en-US" dirty="0" smtClean="0"/>
                  <a:t>post order)</a:t>
                </a:r>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6208796" y="4664037"/>
                <a:ext cx="5220255" cy="1477328"/>
              </a:xfrm>
              <a:prstGeom prst="rect">
                <a:avLst/>
              </a:prstGeom>
              <a:blipFill rotWithShape="0">
                <a:blip r:embed="rId4"/>
                <a:stretch>
                  <a:fillRect l="-233" b="-5328"/>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Content Placeholder 2"/>
              <p:cNvSpPr txBox="1">
                <a:spLocks/>
              </p:cNvSpPr>
              <p:nvPr/>
            </p:nvSpPr>
            <p:spPr>
              <a:xfrm>
                <a:off x="407527" y="3345906"/>
                <a:ext cx="5264904" cy="2636261"/>
              </a:xfrm>
              <a:prstGeom prst="rect">
                <a:avLst/>
              </a:prstGeom>
              <a:ln>
                <a:solidFill>
                  <a:schemeClr val="accent1"/>
                </a:solidFill>
              </a:ln>
            </p:spPr>
            <p:txBody>
              <a:bodyPr vert="horz" lIns="91440" tIns="45720" rIns="91440" bIns="45720" rtlCol="0">
                <a:normAutofit fontScale="62500" lnSpcReduction="20000"/>
              </a:bodyPr>
              <a:lstStyle>
                <a:lvl1pPr marL="342900" indent="-342900" algn="l" defTabSz="457200" rtl="0" eaLnBrk="1" latinLnBrk="0" hangingPunct="1">
                  <a:spcBef>
                    <a:spcPct val="20000"/>
                  </a:spcBef>
                  <a:buFont typeface="Arial"/>
                  <a:buChar char="•"/>
                  <a:defRPr sz="2800" b="0" i="0" kern="1200">
                    <a:solidFill>
                      <a:schemeClr val="tx1"/>
                    </a:solidFill>
                    <a:latin typeface="55 Helvetica Roman"/>
                    <a:ea typeface="+mn-ea"/>
                    <a:cs typeface="55 Helvetica Roman"/>
                  </a:defRPr>
                </a:lvl1pPr>
                <a:lvl2pPr marL="742950" indent="-285750" algn="l" defTabSz="457200" rtl="0" eaLnBrk="1" latinLnBrk="0" hangingPunct="1">
                  <a:spcBef>
                    <a:spcPct val="20000"/>
                  </a:spcBef>
                  <a:buFont typeface="Arial"/>
                  <a:buChar char="–"/>
                  <a:defRPr sz="2400" b="0" i="0" kern="1200">
                    <a:solidFill>
                      <a:schemeClr val="tx1"/>
                    </a:solidFill>
                    <a:latin typeface="55 Helvetica Roman"/>
                    <a:ea typeface="+mn-ea"/>
                    <a:cs typeface="55 Helvetica Roman"/>
                  </a:defRPr>
                </a:lvl2pPr>
                <a:lvl3pPr marL="1143000" indent="-228600" algn="l" defTabSz="457200" rtl="0" eaLnBrk="1" latinLnBrk="0" hangingPunct="1">
                  <a:spcBef>
                    <a:spcPct val="20000"/>
                  </a:spcBef>
                  <a:buFont typeface="Arial"/>
                  <a:buChar char="•"/>
                  <a:defRPr sz="2000" b="0" i="0" kern="1200">
                    <a:solidFill>
                      <a:schemeClr val="tx1"/>
                    </a:solidFill>
                    <a:latin typeface="55 Helvetica Roman"/>
                    <a:ea typeface="+mn-ea"/>
                    <a:cs typeface="55 Helvetica Roman"/>
                  </a:defRPr>
                </a:lvl3pPr>
                <a:lvl4pPr marL="1600200" indent="-228600" algn="l" defTabSz="457200" rtl="0" eaLnBrk="1" latinLnBrk="0" hangingPunct="1">
                  <a:spcBef>
                    <a:spcPct val="20000"/>
                  </a:spcBef>
                  <a:buFont typeface="Arial"/>
                  <a:buChar char="–"/>
                  <a:defRPr sz="1800" b="0" i="0" kern="1200">
                    <a:solidFill>
                      <a:schemeClr val="tx1"/>
                    </a:solidFill>
                    <a:latin typeface="55 Helvetica Roman"/>
                    <a:ea typeface="+mn-ea"/>
                    <a:cs typeface="55 Helvetica Roman"/>
                  </a:defRPr>
                </a:lvl4pPr>
                <a:lvl5pPr marL="2057400" indent="-228600" algn="l" defTabSz="457200" rtl="0" eaLnBrk="1" latinLnBrk="0" hangingPunct="1">
                  <a:spcBef>
                    <a:spcPct val="20000"/>
                  </a:spcBef>
                  <a:buFont typeface="Arial"/>
                  <a:buChar char="»"/>
                  <a:defRPr sz="1800" b="0" i="0" kern="1200">
                    <a:solidFill>
                      <a:schemeClr val="tx1"/>
                    </a:solidFill>
                    <a:latin typeface="55 Helvetica Roman"/>
                    <a:ea typeface="+mn-ea"/>
                    <a:cs typeface="55 Helvetica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i="1" u="sng" dirty="0" smtClean="0">
                    <a:latin typeface="Cambria Math" panose="02040503050406030204" pitchFamily="18" charset="0"/>
                  </a:rPr>
                  <a:t>// iterative</a:t>
                </a:r>
              </a:p>
              <a:p>
                <a:pPr marL="0" indent="0">
                  <a:buFont typeface="Arial"/>
                  <a:buNone/>
                </a:pPr>
                <a14:m>
                  <m:oMathPara xmlns:m="http://schemas.openxmlformats.org/officeDocument/2006/math">
                    <m:oMathParaPr>
                      <m:jc m:val="left"/>
                    </m:oMathParaPr>
                    <m:oMath xmlns:m="http://schemas.openxmlformats.org/officeDocument/2006/math">
                      <m:r>
                        <a:rPr lang="en-US" i="1" smtClean="0">
                          <a:latin typeface="Cambria Math" panose="02040503050406030204" pitchFamily="18" charset="0"/>
                        </a:rPr>
                        <m:t>𝑓𝑢𝑛𝑐𝑡𝑖𝑜𝑛</m:t>
                      </m:r>
                      <m:r>
                        <a:rPr lang="en-US" i="1" smtClean="0">
                          <a:latin typeface="Cambria Math" panose="02040503050406030204" pitchFamily="18" charset="0"/>
                        </a:rPr>
                        <m:t> </m:t>
                      </m:r>
                      <m:r>
                        <a:rPr lang="en-US" i="1" smtClean="0">
                          <a:latin typeface="Cambria Math" panose="02040503050406030204" pitchFamily="18" charset="0"/>
                        </a:rPr>
                        <m:t>𝐷𝐹𝑆</m:t>
                      </m:r>
                      <m:d>
                        <m:dPr>
                          <m:ctrlPr>
                            <a:rPr lang="en-US" i="1" smtClean="0">
                              <a:latin typeface="Cambria Math" panose="02040503050406030204" pitchFamily="18" charset="0"/>
                            </a:rPr>
                          </m:ctrlPr>
                        </m:dPr>
                        <m:e>
                          <m:r>
                            <a:rPr lang="en-US" i="1" smtClean="0">
                              <a:latin typeface="Cambria Math" panose="02040503050406030204" pitchFamily="18" charset="0"/>
                            </a:rPr>
                            <m:t>𝑟𝑜𝑜𝑡</m:t>
                          </m:r>
                        </m:e>
                      </m:d>
                    </m:oMath>
                  </m:oMathPara>
                </a14:m>
                <a:r>
                  <a:rPr lang="en-US" dirty="0" smtClean="0"/>
                  <a:t/>
                </a:r>
                <a:br>
                  <a:rPr lang="en-US" dirty="0" smtClean="0"/>
                </a:br>
                <a:r>
                  <a:rPr lang="en-US" dirty="0" smtClean="0"/>
                  <a:t>	</a:t>
                </a:r>
                <a14:m>
                  <m:oMath xmlns:m="http://schemas.openxmlformats.org/officeDocument/2006/math">
                    <m:r>
                      <m:rPr>
                        <m:sty m:val="p"/>
                      </m:rPr>
                      <a:rPr lang="en-US" smtClean="0">
                        <a:latin typeface="Cambria Math" panose="02040503050406030204" pitchFamily="18" charset="0"/>
                      </a:rPr>
                      <m:t>stack</m:t>
                    </m:r>
                    <m:r>
                      <a:rPr lang="en-US" i="1" smtClean="0">
                        <a:latin typeface="Cambria Math" panose="02040503050406030204" pitchFamily="18" charset="0"/>
                      </a:rPr>
                      <m:t>.</m:t>
                    </m:r>
                    <m:r>
                      <a:rPr lang="en-US" i="1" smtClean="0">
                        <a:latin typeface="Cambria Math" panose="02040503050406030204" pitchFamily="18" charset="0"/>
                      </a:rPr>
                      <m:t>𝑝𝑢𝑠h</m:t>
                    </m:r>
                    <m:r>
                      <a:rPr lang="en-US" i="1" smtClean="0">
                        <a:latin typeface="Cambria Math" panose="02040503050406030204" pitchFamily="18" charset="0"/>
                      </a:rPr>
                      <m:t>(</m:t>
                    </m:r>
                    <m:r>
                      <a:rPr lang="en-US" i="1" smtClean="0">
                        <a:latin typeface="Cambria Math" panose="02040503050406030204" pitchFamily="18" charset="0"/>
                      </a:rPr>
                      <m:t>𝑟𝑜𝑜𝑡</m:t>
                    </m:r>
                    <m:r>
                      <a:rPr lang="en-US" i="1" smtClean="0">
                        <a:latin typeface="Cambria Math" panose="02040503050406030204" pitchFamily="18" charset="0"/>
                      </a:rPr>
                      <m:t>)</m:t>
                    </m:r>
                  </m:oMath>
                </a14:m>
                <a:r>
                  <a:rPr lang="en-US" dirty="0" smtClean="0"/>
                  <a:t/>
                </a:r>
                <a:br>
                  <a:rPr lang="en-US" dirty="0" smtClean="0"/>
                </a:br>
                <a:r>
                  <a:rPr lang="en-US" dirty="0" smtClean="0"/>
                  <a:t>	</a:t>
                </a:r>
                <a14:m>
                  <m:oMath xmlns:m="http://schemas.openxmlformats.org/officeDocument/2006/math">
                    <m:r>
                      <a:rPr lang="en-US" i="1" smtClean="0">
                        <a:latin typeface="Cambria Math" panose="02040503050406030204" pitchFamily="18" charset="0"/>
                      </a:rPr>
                      <m:t>𝑤h𝑖𝑙𝑒</m:t>
                    </m:r>
                    <m:d>
                      <m:dPr>
                        <m:ctrlPr>
                          <a:rPr lang="en-US" i="1" smtClean="0">
                            <a:latin typeface="Cambria Math" panose="02040503050406030204" pitchFamily="18" charset="0"/>
                          </a:rPr>
                        </m:ctrlPr>
                      </m:dPr>
                      <m:e>
                        <m:r>
                          <a:rPr lang="en-US" i="1" smtClean="0">
                            <a:latin typeface="Cambria Math" panose="02040503050406030204" pitchFamily="18" charset="0"/>
                          </a:rPr>
                          <m:t>  </m:t>
                        </m:r>
                        <m:r>
                          <a:rPr lang="en-US" b="0" i="1" smtClean="0">
                            <a:latin typeface="Cambria Math" panose="02040503050406030204" pitchFamily="18" charset="0"/>
                          </a:rPr>
                          <m:t>𝑠𝑡𝑎𝑐𝑘</m:t>
                        </m:r>
                        <m:r>
                          <a:rPr lang="en-US" b="0" i="1" smtClean="0">
                            <a:latin typeface="Cambria Math" panose="02040503050406030204" pitchFamily="18" charset="0"/>
                          </a:rPr>
                          <m:t> </m:t>
                        </m:r>
                        <m:r>
                          <a:rPr lang="en-US" i="1" smtClean="0">
                            <a:latin typeface="Cambria Math" panose="02040503050406030204" pitchFamily="18" charset="0"/>
                          </a:rPr>
                          <m:t>𝑖𝑠</m:t>
                        </m:r>
                        <m:r>
                          <a:rPr lang="en-US" i="1" smtClean="0">
                            <a:latin typeface="Cambria Math" panose="02040503050406030204" pitchFamily="18" charset="0"/>
                          </a:rPr>
                          <m:t> </m:t>
                        </m:r>
                        <m:r>
                          <a:rPr lang="en-US" i="1" smtClean="0">
                            <a:latin typeface="Cambria Math" panose="02040503050406030204" pitchFamily="18" charset="0"/>
                          </a:rPr>
                          <m:t>𝑛𝑜𝑡</m:t>
                        </m:r>
                        <m:r>
                          <a:rPr lang="en-US" i="1" smtClean="0">
                            <a:latin typeface="Cambria Math" panose="02040503050406030204" pitchFamily="18" charset="0"/>
                          </a:rPr>
                          <m:t> </m:t>
                        </m:r>
                        <m:r>
                          <a:rPr lang="en-US" i="1" smtClean="0">
                            <a:latin typeface="Cambria Math" panose="02040503050406030204" pitchFamily="18" charset="0"/>
                          </a:rPr>
                          <m:t>𝑒𝑚𝑝𝑡𝑦</m:t>
                        </m:r>
                        <m:r>
                          <a:rPr lang="en-US" i="1" smtClean="0">
                            <a:latin typeface="Cambria Math" panose="02040503050406030204" pitchFamily="18" charset="0"/>
                          </a:rPr>
                          <m:t>  </m:t>
                        </m:r>
                      </m:e>
                    </m:d>
                  </m:oMath>
                </a14:m>
                <a:r>
                  <a:rPr lang="en-US" dirty="0" smtClean="0"/>
                  <a:t/>
                </a:r>
                <a:br>
                  <a:rPr lang="en-US" dirty="0" smtClean="0"/>
                </a:br>
                <a:r>
                  <a:rPr lang="en-US" dirty="0" smtClean="0"/>
                  <a:t>		</a:t>
                </a:r>
                <a14:m>
                  <m:oMath xmlns:m="http://schemas.openxmlformats.org/officeDocument/2006/math">
                    <m:r>
                      <a:rPr lang="en-US" i="1" smtClean="0">
                        <a:latin typeface="Cambria Math" panose="02040503050406030204" pitchFamily="18" charset="0"/>
                      </a:rPr>
                      <m:t>𝑡h𝑖𝑠𝑁𝑜𝑑𝑒</m:t>
                    </m:r>
                    <m:r>
                      <a:rPr lang="en-US" i="1" smtClean="0">
                        <a:latin typeface="Cambria Math" panose="02040503050406030204" pitchFamily="18" charset="0"/>
                      </a:rPr>
                      <m:t> ≔</m:t>
                    </m:r>
                    <m:r>
                      <a:rPr lang="en-US" i="1" smtClean="0">
                        <a:latin typeface="Cambria Math" panose="02040503050406030204" pitchFamily="18" charset="0"/>
                      </a:rPr>
                      <m:t>𝑠𝑡𝑎𝑐𝑘</m:t>
                    </m:r>
                    <m:r>
                      <a:rPr lang="en-US" i="1" smtClean="0">
                        <a:latin typeface="Cambria Math" panose="02040503050406030204" pitchFamily="18" charset="0"/>
                      </a:rPr>
                      <m:t>.</m:t>
                    </m:r>
                    <m:r>
                      <a:rPr lang="en-US" i="1" smtClean="0">
                        <a:latin typeface="Cambria Math" panose="02040503050406030204" pitchFamily="18" charset="0"/>
                      </a:rPr>
                      <m:t>𝑝𝑜𝑝</m:t>
                    </m:r>
                    <m:d>
                      <m:dPr>
                        <m:ctrlPr>
                          <a:rPr lang="en-US" i="1" smtClean="0">
                            <a:latin typeface="Cambria Math" panose="02040503050406030204" pitchFamily="18" charset="0"/>
                          </a:rPr>
                        </m:ctrlPr>
                      </m:dPr>
                      <m:e/>
                    </m:d>
                  </m:oMath>
                </a14:m>
                <a:r>
                  <a:rPr lang="en-US" dirty="0" smtClean="0"/>
                  <a:t/>
                </a:r>
                <a:br>
                  <a:rPr lang="en-US" dirty="0" smtClean="0"/>
                </a:br>
                <a:r>
                  <a:rPr lang="en-US" dirty="0" smtClean="0"/>
                  <a:t>		//</a:t>
                </a:r>
                <a14:m>
                  <m:oMath xmlns:m="http://schemas.openxmlformats.org/officeDocument/2006/math">
                    <m:r>
                      <a:rPr lang="en-US" i="1" smtClean="0">
                        <a:latin typeface="Cambria Math" panose="02040503050406030204" pitchFamily="18" charset="0"/>
                      </a:rPr>
                      <m:t>𝑃𝑟𝑜𝑐𝑒𝑠𝑠</m:t>
                    </m:r>
                    <m:r>
                      <a:rPr lang="en-US" i="1" smtClean="0">
                        <a:latin typeface="Cambria Math" panose="02040503050406030204" pitchFamily="18" charset="0"/>
                      </a:rPr>
                      <m:t> </m:t>
                    </m:r>
                    <m:r>
                      <a:rPr lang="en-US" i="1" smtClean="0">
                        <a:latin typeface="Cambria Math" panose="02040503050406030204" pitchFamily="18" charset="0"/>
                      </a:rPr>
                      <m:t>𝑡h𝑖𝑠𝑁𝑜𝑑𝑒</m:t>
                    </m:r>
                    <m:r>
                      <a:rPr lang="en-US" i="1" smtClean="0">
                        <a:latin typeface="Cambria Math" panose="02040503050406030204" pitchFamily="18" charset="0"/>
                      </a:rPr>
                      <m:t> </m:t>
                    </m:r>
                    <m:r>
                      <a:rPr lang="en-US" i="1" smtClean="0">
                        <a:latin typeface="Cambria Math" panose="02040503050406030204" pitchFamily="18" charset="0"/>
                      </a:rPr>
                      <m:t>h𝑒𝑟𝑒</m:t>
                    </m:r>
                  </m:oMath>
                </a14:m>
                <a:r>
                  <a:rPr lang="en-US" dirty="0" smtClean="0"/>
                  <a:t> (preorder)</a:t>
                </a:r>
              </a:p>
              <a:p>
                <a:pPr marL="0" indent="0">
                  <a:buNone/>
                </a:pPr>
                <a:r>
                  <a:rPr lang="en-US" dirty="0"/>
                  <a:t>	</a:t>
                </a:r>
                <a:r>
                  <a:rPr lang="en-US" dirty="0" smtClean="0"/>
                  <a:t>	</a:t>
                </a:r>
                <a14:m>
                  <m:oMath xmlns:m="http://schemas.openxmlformats.org/officeDocument/2006/math">
                    <m:r>
                      <a:rPr lang="en-US" i="1">
                        <a:latin typeface="Cambria Math" panose="02040503050406030204" pitchFamily="18" charset="0"/>
                      </a:rPr>
                      <m:t>𝑠𝑡𝑎𝑐𝑘</m:t>
                    </m:r>
                    <m:r>
                      <a:rPr lang="en-US" i="1">
                        <a:latin typeface="Cambria Math" panose="02040503050406030204" pitchFamily="18" charset="0"/>
                      </a:rPr>
                      <m:t>.</m:t>
                    </m:r>
                    <m:r>
                      <a:rPr lang="en-US" i="1">
                        <a:latin typeface="Cambria Math" panose="02040503050406030204" pitchFamily="18" charset="0"/>
                      </a:rPr>
                      <m:t>𝑝𝑢𝑠h</m:t>
                    </m:r>
                    <m:r>
                      <a:rPr lang="en-US" i="1">
                        <a:latin typeface="Cambria Math" panose="02040503050406030204" pitchFamily="18" charset="0"/>
                      </a:rPr>
                      <m:t>(</m:t>
                    </m:r>
                    <m:r>
                      <a:rPr lang="en-US" i="1">
                        <a:latin typeface="Cambria Math" panose="02040503050406030204" pitchFamily="18" charset="0"/>
                      </a:rPr>
                      <m:t>𝑟𝑖𝑔h𝑡𝐶h𝑖𝑙𝑑</m:t>
                    </m:r>
                    <m:r>
                      <a:rPr lang="en-US" i="1">
                        <a:latin typeface="Cambria Math" panose="02040503050406030204" pitchFamily="18" charset="0"/>
                      </a:rPr>
                      <m:t>)</m:t>
                    </m:r>
                  </m:oMath>
                </a14:m>
                <a:endParaRPr lang="en-US" dirty="0"/>
              </a:p>
              <a:p>
                <a:pPr marL="0" indent="0">
                  <a:buFont typeface="Arial"/>
                  <a:buNone/>
                </a:pPr>
                <a:r>
                  <a:rPr lang="en-US" i="1" dirty="0">
                    <a:latin typeface="Cambria Math" panose="02040503050406030204" pitchFamily="18" charset="0"/>
                  </a:rPr>
                  <a:t>	</a:t>
                </a:r>
                <a:r>
                  <a:rPr lang="en-US" i="1" dirty="0" smtClean="0">
                    <a:latin typeface="Cambria Math" panose="02040503050406030204" pitchFamily="18" charset="0"/>
                  </a:rPr>
                  <a:t>	</a:t>
                </a:r>
                <a14:m>
                  <m:oMath xmlns:m="http://schemas.openxmlformats.org/officeDocument/2006/math">
                    <m:r>
                      <a:rPr lang="en-US" i="1" smtClean="0">
                        <a:latin typeface="Cambria Math" panose="02040503050406030204" pitchFamily="18" charset="0"/>
                      </a:rPr>
                      <m:t>𝑠𝑡𝑎𝑐𝑘</m:t>
                    </m:r>
                    <m:r>
                      <a:rPr lang="en-US" i="1" smtClean="0">
                        <a:latin typeface="Cambria Math" panose="02040503050406030204" pitchFamily="18" charset="0"/>
                      </a:rPr>
                      <m:t>.</m:t>
                    </m:r>
                    <m:r>
                      <a:rPr lang="en-US" i="1" smtClean="0">
                        <a:latin typeface="Cambria Math" panose="02040503050406030204" pitchFamily="18" charset="0"/>
                      </a:rPr>
                      <m:t>𝑝𝑢𝑠h</m:t>
                    </m:r>
                    <m:r>
                      <a:rPr lang="en-US" i="1" smtClean="0">
                        <a:latin typeface="Cambria Math" panose="02040503050406030204" pitchFamily="18" charset="0"/>
                      </a:rPr>
                      <m:t>(</m:t>
                    </m:r>
                    <m:r>
                      <a:rPr lang="en-US" b="0" i="1" smtClean="0">
                        <a:latin typeface="Cambria Math" panose="02040503050406030204" pitchFamily="18" charset="0"/>
                      </a:rPr>
                      <m:t>𝑙𝑒𝑓𝑡𝐶h𝑖𝑙𝑑</m:t>
                    </m:r>
                    <m:r>
                      <a:rPr lang="en-US" i="1" smtClean="0">
                        <a:latin typeface="Cambria Math" panose="02040503050406030204" pitchFamily="18" charset="0"/>
                      </a:rPr>
                      <m:t>)</m:t>
                    </m:r>
                  </m:oMath>
                </a14:m>
                <a:r>
                  <a:rPr lang="en-US" dirty="0" smtClean="0"/>
                  <a:t>	 					</a:t>
                </a:r>
              </a:p>
              <a:p>
                <a:endParaRPr lang="en-US" dirty="0" smtClean="0"/>
              </a:p>
              <a:p>
                <a:endParaRPr lang="en-US" dirty="0"/>
              </a:p>
            </p:txBody>
          </p:sp>
        </mc:Choice>
        <mc:Fallback xmlns="">
          <p:sp>
            <p:nvSpPr>
              <p:cNvPr id="9" name="Content Placeholder 2"/>
              <p:cNvSpPr txBox="1">
                <a:spLocks noRot="1" noChangeAspect="1" noMove="1" noResize="1" noEditPoints="1" noAdjustHandles="1" noChangeArrowheads="1" noChangeShapeType="1" noTextEdit="1"/>
              </p:cNvSpPr>
              <p:nvPr/>
            </p:nvSpPr>
            <p:spPr>
              <a:xfrm>
                <a:off x="407527" y="3345906"/>
                <a:ext cx="5264904" cy="2636261"/>
              </a:xfrm>
              <a:prstGeom prst="rect">
                <a:avLst/>
              </a:prstGeom>
              <a:blipFill rotWithShape="0">
                <a:blip r:embed="rId5"/>
                <a:stretch>
                  <a:fillRect l="-924" t="-3456"/>
                </a:stretch>
              </a:blipFill>
              <a:ln>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335379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BF (level-order) Traversal of Binary Tree</a:t>
            </a:r>
            <a:endParaRPr lang="en-US" dirty="0"/>
          </a:p>
        </p:txBody>
      </p:sp>
      <p:sp>
        <p:nvSpPr>
          <p:cNvPr id="3" name="Content Placeholder 2"/>
          <p:cNvSpPr>
            <a:spLocks noGrp="1"/>
          </p:cNvSpPr>
          <p:nvPr>
            <p:ph idx="1"/>
          </p:nvPr>
        </p:nvSpPr>
        <p:spPr>
          <a:xfrm>
            <a:off x="465221" y="1567151"/>
            <a:ext cx="5149516" cy="834525"/>
          </a:xfrm>
        </p:spPr>
        <p:txBody>
          <a:bodyPr>
            <a:normAutofit fontScale="70000" lnSpcReduction="20000"/>
          </a:bodyPr>
          <a:lstStyle/>
          <a:p>
            <a:r>
              <a:rPr lang="en-US" dirty="0"/>
              <a:t>Traversals are similar to unconstrained trees, but only children.</a:t>
            </a:r>
          </a:p>
          <a:p>
            <a:endParaRPr lang="en-US" dirty="0"/>
          </a:p>
        </p:txBody>
      </p:sp>
      <mc:AlternateContent xmlns:mc="http://schemas.openxmlformats.org/markup-compatibility/2006" xmlns:a14="http://schemas.microsoft.com/office/drawing/2010/main">
        <mc:Choice Requires="a14">
          <p:sp>
            <p:nvSpPr>
              <p:cNvPr id="5" name="Rectangle 4"/>
              <p:cNvSpPr/>
              <p:nvPr/>
            </p:nvSpPr>
            <p:spPr>
              <a:xfrm>
                <a:off x="356365" y="2959753"/>
                <a:ext cx="6022664" cy="1600438"/>
              </a:xfrm>
              <a:prstGeom prst="rect">
                <a:avLst/>
              </a:prstGeom>
              <a:ln>
                <a:solidFill>
                  <a:schemeClr val="accent1"/>
                </a:solidFill>
              </a:ln>
            </p:spPr>
            <p:txBody>
              <a:bodyPr wrap="square">
                <a:spAutoFit/>
              </a:bodyPr>
              <a:lstStyle/>
              <a:p>
                <a:pPr/>
                <a14:m>
                  <m:oMathPara xmlns:m="http://schemas.openxmlformats.org/officeDocument/2006/math">
                    <m:oMathParaPr>
                      <m:jc m:val="left"/>
                    </m:oMathParaPr>
                    <m:oMath xmlns:m="http://schemas.openxmlformats.org/officeDocument/2006/math">
                      <m:r>
                        <a:rPr lang="en-US" sz="1400" i="1" smtClean="0">
                          <a:latin typeface="Cambria Math" panose="02040503050406030204" pitchFamily="18" charset="0"/>
                        </a:rPr>
                        <m:t>𝑓𝑢𝑛𝑐𝑡𝑖𝑜𝑛</m:t>
                      </m:r>
                      <m:r>
                        <a:rPr lang="en-US" sz="1400" i="1" smtClean="0">
                          <a:latin typeface="Cambria Math" panose="02040503050406030204" pitchFamily="18" charset="0"/>
                        </a:rPr>
                        <m:t> </m:t>
                      </m:r>
                      <m:r>
                        <a:rPr lang="en-US" sz="1400" i="1" smtClean="0">
                          <a:latin typeface="Cambria Math" panose="02040503050406030204" pitchFamily="18" charset="0"/>
                        </a:rPr>
                        <m:t>𝐵𝐹𝑆</m:t>
                      </m:r>
                      <m:d>
                        <m:dPr>
                          <m:ctrlPr>
                            <a:rPr lang="en-US" sz="1400" i="1">
                              <a:latin typeface="Cambria Math" panose="02040503050406030204" pitchFamily="18" charset="0"/>
                            </a:rPr>
                          </m:ctrlPr>
                        </m:dPr>
                        <m:e>
                          <m:r>
                            <a:rPr lang="en-US" sz="1400" i="1">
                              <a:latin typeface="Cambria Math" panose="02040503050406030204" pitchFamily="18" charset="0"/>
                            </a:rPr>
                            <m:t>𝑟𝑜𝑜𝑡</m:t>
                          </m:r>
                        </m:e>
                      </m:d>
                    </m:oMath>
                  </m:oMathPara>
                </a14:m>
                <a:r>
                  <a:rPr lang="en-US" sz="1400" i="1" dirty="0">
                    <a:latin typeface="Cambria Math" panose="02040503050406030204" pitchFamily="18" charset="0"/>
                  </a:rPr>
                  <a:t/>
                </a:r>
                <a:br>
                  <a:rPr lang="en-US" sz="1400" i="1" dirty="0">
                    <a:latin typeface="Cambria Math" panose="02040503050406030204" pitchFamily="18" charset="0"/>
                  </a:rPr>
                </a:br>
                <a:r>
                  <a:rPr lang="en-US" sz="1400" i="1" dirty="0">
                    <a:latin typeface="Cambria Math" panose="02040503050406030204" pitchFamily="18" charset="0"/>
                  </a:rPr>
                  <a:t>	</a:t>
                </a:r>
                <a14:m>
                  <m:oMath xmlns:m="http://schemas.openxmlformats.org/officeDocument/2006/math">
                    <m:r>
                      <m:rPr>
                        <m:sty m:val="p"/>
                      </m:rPr>
                      <a:rPr lang="en-US" sz="1400">
                        <a:latin typeface="Cambria Math" panose="02040503050406030204" pitchFamily="18" charset="0"/>
                      </a:rPr>
                      <m:t>queue</m:t>
                    </m:r>
                    <m:r>
                      <a:rPr lang="en-US" sz="1400" i="1">
                        <a:latin typeface="Cambria Math" panose="02040503050406030204" pitchFamily="18" charset="0"/>
                      </a:rPr>
                      <m:t>.</m:t>
                    </m:r>
                    <m:r>
                      <a:rPr lang="en-US" sz="1400" i="1">
                        <a:latin typeface="Cambria Math" panose="02040503050406030204" pitchFamily="18" charset="0"/>
                      </a:rPr>
                      <m:t>𝑎𝑑𝑑</m:t>
                    </m:r>
                    <m:r>
                      <a:rPr lang="en-US" sz="1400" i="1">
                        <a:latin typeface="Cambria Math" panose="02040503050406030204" pitchFamily="18" charset="0"/>
                      </a:rPr>
                      <m:t>(</m:t>
                    </m:r>
                    <m:r>
                      <a:rPr lang="en-US" sz="1400" i="1">
                        <a:latin typeface="Cambria Math" panose="02040503050406030204" pitchFamily="18" charset="0"/>
                      </a:rPr>
                      <m:t>𝑟𝑜𝑜𝑡</m:t>
                    </m:r>
                    <m:r>
                      <a:rPr lang="en-US" sz="1400" i="1">
                        <a:latin typeface="Cambria Math" panose="02040503050406030204" pitchFamily="18" charset="0"/>
                      </a:rPr>
                      <m:t>)</m:t>
                    </m:r>
                  </m:oMath>
                </a14:m>
                <a:r>
                  <a:rPr lang="en-US" sz="1400" i="1" dirty="0">
                    <a:latin typeface="Cambria Math" panose="02040503050406030204" pitchFamily="18" charset="0"/>
                  </a:rPr>
                  <a:t/>
                </a:r>
                <a:br>
                  <a:rPr lang="en-US" sz="1400" i="1" dirty="0">
                    <a:latin typeface="Cambria Math" panose="02040503050406030204" pitchFamily="18" charset="0"/>
                  </a:rPr>
                </a:br>
                <a:r>
                  <a:rPr lang="en-US" sz="1400" i="1" dirty="0">
                    <a:latin typeface="Cambria Math" panose="02040503050406030204" pitchFamily="18" charset="0"/>
                  </a:rPr>
                  <a:t>	</a:t>
                </a:r>
                <a14:m>
                  <m:oMath xmlns:m="http://schemas.openxmlformats.org/officeDocument/2006/math">
                    <m:r>
                      <a:rPr lang="en-US" sz="1400" i="1">
                        <a:latin typeface="Cambria Math" panose="02040503050406030204" pitchFamily="18" charset="0"/>
                      </a:rPr>
                      <m:t>𝑤h𝑖𝑙𝑒</m:t>
                    </m:r>
                    <m:d>
                      <m:dPr>
                        <m:ctrlPr>
                          <a:rPr lang="en-US" sz="1400" i="1">
                            <a:latin typeface="Cambria Math" panose="02040503050406030204" pitchFamily="18" charset="0"/>
                          </a:rPr>
                        </m:ctrlPr>
                      </m:dPr>
                      <m:e>
                        <m:r>
                          <a:rPr lang="en-US" sz="1400" i="1">
                            <a:latin typeface="Cambria Math" panose="02040503050406030204" pitchFamily="18" charset="0"/>
                          </a:rPr>
                          <m:t>  </m:t>
                        </m:r>
                        <m:r>
                          <a:rPr lang="en-US" sz="1400" i="1">
                            <a:latin typeface="Cambria Math" panose="02040503050406030204" pitchFamily="18" charset="0"/>
                          </a:rPr>
                          <m:t>𝑞𝑢𝑒𝑢𝑒</m:t>
                        </m:r>
                        <m:r>
                          <a:rPr lang="en-US" sz="1400" i="1">
                            <a:latin typeface="Cambria Math" panose="02040503050406030204" pitchFamily="18" charset="0"/>
                          </a:rPr>
                          <m:t> </m:t>
                        </m:r>
                        <m:r>
                          <a:rPr lang="en-US" sz="1400" i="1">
                            <a:latin typeface="Cambria Math" panose="02040503050406030204" pitchFamily="18" charset="0"/>
                          </a:rPr>
                          <m:t>𝑖𝑠</m:t>
                        </m:r>
                        <m:r>
                          <a:rPr lang="en-US" sz="1400" i="1">
                            <a:latin typeface="Cambria Math" panose="02040503050406030204" pitchFamily="18" charset="0"/>
                          </a:rPr>
                          <m:t> </m:t>
                        </m:r>
                        <m:r>
                          <a:rPr lang="en-US" sz="1400" i="1">
                            <a:latin typeface="Cambria Math" panose="02040503050406030204" pitchFamily="18" charset="0"/>
                          </a:rPr>
                          <m:t>𝑛𝑜𝑡</m:t>
                        </m:r>
                        <m:r>
                          <a:rPr lang="en-US" sz="1400" i="1">
                            <a:latin typeface="Cambria Math" panose="02040503050406030204" pitchFamily="18" charset="0"/>
                          </a:rPr>
                          <m:t> </m:t>
                        </m:r>
                        <m:r>
                          <a:rPr lang="en-US" sz="1400" i="1">
                            <a:latin typeface="Cambria Math" panose="02040503050406030204" pitchFamily="18" charset="0"/>
                          </a:rPr>
                          <m:t>𝑒𝑚𝑝𝑡𝑦</m:t>
                        </m:r>
                        <m:r>
                          <a:rPr lang="en-US" sz="1400" i="1">
                            <a:latin typeface="Cambria Math" panose="02040503050406030204" pitchFamily="18" charset="0"/>
                          </a:rPr>
                          <m:t>  </m:t>
                        </m:r>
                      </m:e>
                    </m:d>
                  </m:oMath>
                </a14:m>
                <a:r>
                  <a:rPr lang="en-US" sz="1400" dirty="0"/>
                  <a:t/>
                </a:r>
                <a:br>
                  <a:rPr lang="en-US" sz="1400" dirty="0"/>
                </a:br>
                <a:r>
                  <a:rPr lang="en-US" sz="1400" dirty="0"/>
                  <a:t>		</a:t>
                </a:r>
                <a14:m>
                  <m:oMath xmlns:m="http://schemas.openxmlformats.org/officeDocument/2006/math">
                    <m:r>
                      <a:rPr lang="en-US" sz="1400" i="1">
                        <a:latin typeface="Cambria Math" panose="02040503050406030204" pitchFamily="18" charset="0"/>
                      </a:rPr>
                      <m:t>𝑡h𝑖𝑠𝑁𝑜𝑑𝑒</m:t>
                    </m:r>
                    <m:r>
                      <a:rPr lang="en-US" sz="1400" i="1">
                        <a:latin typeface="Cambria Math" panose="02040503050406030204" pitchFamily="18" charset="0"/>
                      </a:rPr>
                      <m:t> :=</m:t>
                    </m:r>
                    <m:r>
                      <a:rPr lang="en-US" sz="1400" i="1">
                        <a:latin typeface="Cambria Math" panose="02040503050406030204" pitchFamily="18" charset="0"/>
                      </a:rPr>
                      <m:t>𝑞𝑢𝑒𝑢𝑒</m:t>
                    </m:r>
                    <m:r>
                      <a:rPr lang="en-US" sz="1400" i="1">
                        <a:latin typeface="Cambria Math" panose="02040503050406030204" pitchFamily="18" charset="0"/>
                      </a:rPr>
                      <m:t>.</m:t>
                    </m:r>
                    <m:r>
                      <a:rPr lang="en-US" sz="1400" i="1">
                        <a:latin typeface="Cambria Math" panose="02040503050406030204" pitchFamily="18" charset="0"/>
                      </a:rPr>
                      <m:t>𝑑𝑒𝑞𝑢𝑒𝑢𝑒</m:t>
                    </m:r>
                    <m:d>
                      <m:dPr>
                        <m:ctrlPr>
                          <a:rPr lang="en-US" sz="1400" i="1">
                            <a:latin typeface="Cambria Math" panose="02040503050406030204" pitchFamily="18" charset="0"/>
                          </a:rPr>
                        </m:ctrlPr>
                      </m:dPr>
                      <m:e/>
                    </m:d>
                  </m:oMath>
                </a14:m>
                <a:r>
                  <a:rPr lang="en-US" sz="1400" dirty="0"/>
                  <a:t/>
                </a:r>
                <a:br>
                  <a:rPr lang="en-US" sz="1400" dirty="0"/>
                </a:br>
                <a:r>
                  <a:rPr lang="en-US" sz="1400" dirty="0"/>
                  <a:t>		//</a:t>
                </a:r>
                <a14:m>
                  <m:oMath xmlns:m="http://schemas.openxmlformats.org/officeDocument/2006/math">
                    <m:r>
                      <a:rPr lang="en-US" sz="1400" i="1">
                        <a:latin typeface="Cambria Math" panose="02040503050406030204" pitchFamily="18" charset="0"/>
                      </a:rPr>
                      <m:t>𝑃𝑟𝑜𝑐𝑒𝑠𝑠</m:t>
                    </m:r>
                    <m:r>
                      <a:rPr lang="en-US" sz="1400" i="1">
                        <a:latin typeface="Cambria Math" panose="02040503050406030204" pitchFamily="18" charset="0"/>
                      </a:rPr>
                      <m:t> </m:t>
                    </m:r>
                    <m:r>
                      <a:rPr lang="en-US" sz="1400" i="1">
                        <a:latin typeface="Cambria Math" panose="02040503050406030204" pitchFamily="18" charset="0"/>
                      </a:rPr>
                      <m:t>𝑡h𝑖𝑠𝑁𝑜𝑑𝑒</m:t>
                    </m:r>
                    <m:r>
                      <a:rPr lang="en-US" sz="1400" i="1">
                        <a:latin typeface="Cambria Math" panose="02040503050406030204" pitchFamily="18" charset="0"/>
                      </a:rPr>
                      <m:t> </m:t>
                    </m:r>
                    <m:r>
                      <a:rPr lang="en-US" sz="1400" i="1">
                        <a:latin typeface="Cambria Math" panose="02040503050406030204" pitchFamily="18" charset="0"/>
                      </a:rPr>
                      <m:t>h𝑒𝑟𝑒</m:t>
                    </m:r>
                  </m:oMath>
                </a14:m>
                <a:endParaRPr lang="en-US" sz="1400" dirty="0"/>
              </a:p>
              <a:p>
                <a:r>
                  <a:rPr lang="en-US" sz="1400" dirty="0"/>
                  <a:t>		</a:t>
                </a:r>
                <a:r>
                  <a:rPr lang="en-US" sz="1400" dirty="0" smtClean="0"/>
                  <a:t>if leftChild is not null, </a:t>
                </a:r>
                <a14:m>
                  <m:oMath xmlns:m="http://schemas.openxmlformats.org/officeDocument/2006/math">
                    <m:r>
                      <a:rPr lang="en-US" sz="1400" i="1">
                        <a:latin typeface="Cambria Math" panose="02040503050406030204" pitchFamily="18" charset="0"/>
                      </a:rPr>
                      <m:t>𝑞𝑢𝑒𝑢𝑒</m:t>
                    </m:r>
                    <m:r>
                      <a:rPr lang="en-US" sz="1400" i="1">
                        <a:latin typeface="Cambria Math" panose="02040503050406030204" pitchFamily="18" charset="0"/>
                      </a:rPr>
                      <m:t>.</m:t>
                    </m:r>
                    <m:r>
                      <a:rPr lang="en-US" sz="1400" i="1">
                        <a:latin typeface="Cambria Math" panose="02040503050406030204" pitchFamily="18" charset="0"/>
                      </a:rPr>
                      <m:t>𝑎𝑑𝑑</m:t>
                    </m:r>
                    <m:d>
                      <m:dPr>
                        <m:ctrlPr>
                          <a:rPr lang="en-US" sz="1400" i="1">
                            <a:latin typeface="Cambria Math" panose="02040503050406030204" pitchFamily="18" charset="0"/>
                          </a:rPr>
                        </m:ctrlPr>
                      </m:dPr>
                      <m:e>
                        <m:r>
                          <a:rPr lang="en-US" sz="1400" b="0" i="1" smtClean="0">
                            <a:latin typeface="Cambria Math" panose="02040503050406030204" pitchFamily="18" charset="0"/>
                          </a:rPr>
                          <m:t>𝑙𝑒𝑓𝑡𝐶h𝑖𝑙𝑑</m:t>
                        </m:r>
                      </m:e>
                    </m:d>
                  </m:oMath>
                </a14:m>
                <a:endParaRPr lang="en-US" sz="1400" dirty="0" smtClean="0"/>
              </a:p>
              <a:p>
                <a:r>
                  <a:rPr lang="en-US" sz="1400" dirty="0" smtClean="0"/>
                  <a:t>		if </a:t>
                </a:r>
                <a:r>
                  <a:rPr lang="en-US" sz="1400" dirty="0" err="1" smtClean="0"/>
                  <a:t>rightChild</a:t>
                </a:r>
                <a:r>
                  <a:rPr lang="en-US" sz="1400" dirty="0" smtClean="0"/>
                  <a:t> </a:t>
                </a:r>
                <a:r>
                  <a:rPr lang="en-US" sz="1400" dirty="0"/>
                  <a:t>is not null, </a:t>
                </a:r>
                <a14:m>
                  <m:oMath xmlns:m="http://schemas.openxmlformats.org/officeDocument/2006/math">
                    <m:r>
                      <a:rPr lang="en-US" sz="1400" i="1">
                        <a:latin typeface="Cambria Math" panose="02040503050406030204" pitchFamily="18" charset="0"/>
                      </a:rPr>
                      <m:t>𝑞𝑢𝑒𝑢𝑒</m:t>
                    </m:r>
                    <m:r>
                      <a:rPr lang="en-US" sz="1400" i="1">
                        <a:latin typeface="Cambria Math" panose="02040503050406030204" pitchFamily="18" charset="0"/>
                      </a:rPr>
                      <m:t>.</m:t>
                    </m:r>
                    <m:r>
                      <a:rPr lang="en-US" sz="1400" i="1">
                        <a:latin typeface="Cambria Math" panose="02040503050406030204" pitchFamily="18" charset="0"/>
                      </a:rPr>
                      <m:t>𝑎𝑑𝑑</m:t>
                    </m:r>
                    <m:d>
                      <m:dPr>
                        <m:ctrlPr>
                          <a:rPr lang="en-US" sz="1400" i="1">
                            <a:latin typeface="Cambria Math" panose="02040503050406030204" pitchFamily="18" charset="0"/>
                          </a:rPr>
                        </m:ctrlPr>
                      </m:dPr>
                      <m:e>
                        <m:r>
                          <a:rPr lang="en-US" sz="1400" b="0" i="1" smtClean="0">
                            <a:latin typeface="Cambria Math" panose="02040503050406030204" pitchFamily="18" charset="0"/>
                          </a:rPr>
                          <m:t>𝑟𝑖𝑔h𝑡</m:t>
                        </m:r>
                        <m:r>
                          <a:rPr lang="en-US" sz="1400" i="1">
                            <a:latin typeface="Cambria Math" panose="02040503050406030204" pitchFamily="18" charset="0"/>
                          </a:rPr>
                          <m:t>𝐶h𝑖𝑙𝑑</m:t>
                        </m:r>
                      </m:e>
                    </m:d>
                  </m:oMath>
                </a14:m>
                <a:endParaRPr lang="en-US" sz="1400" dirty="0"/>
              </a:p>
            </p:txBody>
          </p:sp>
        </mc:Choice>
        <mc:Fallback xmlns="">
          <p:sp>
            <p:nvSpPr>
              <p:cNvPr id="5" name="Rectangle 4"/>
              <p:cNvSpPr>
                <a:spLocks noRot="1" noChangeAspect="1" noMove="1" noResize="1" noEditPoints="1" noAdjustHandles="1" noChangeArrowheads="1" noChangeShapeType="1" noTextEdit="1"/>
              </p:cNvSpPr>
              <p:nvPr/>
            </p:nvSpPr>
            <p:spPr>
              <a:xfrm>
                <a:off x="356365" y="2959753"/>
                <a:ext cx="6022664" cy="1600438"/>
              </a:xfrm>
              <a:prstGeom prst="rect">
                <a:avLst/>
              </a:prstGeom>
              <a:blipFill rotWithShape="0">
                <a:blip r:embed="rId2"/>
                <a:stretch>
                  <a:fillRect b="-2652"/>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Content Placeholder 2"/>
              <p:cNvSpPr txBox="1">
                <a:spLocks/>
              </p:cNvSpPr>
              <p:nvPr/>
            </p:nvSpPr>
            <p:spPr>
              <a:xfrm>
                <a:off x="6731154" y="2258924"/>
                <a:ext cx="5264904" cy="3391110"/>
              </a:xfrm>
              <a:prstGeom prst="rect">
                <a:avLst/>
              </a:prstGeom>
              <a:ln>
                <a:solidFill>
                  <a:schemeClr val="accent1"/>
                </a:solidFill>
              </a:ln>
            </p:spPr>
            <p:txBody>
              <a:bodyPr vert="horz" lIns="91440" tIns="45720" rIns="91440" bIns="45720" rtlCol="0">
                <a:normAutofit fontScale="62500" lnSpcReduction="20000"/>
              </a:bodyPr>
              <a:lstStyle>
                <a:lvl1pPr marL="342900" indent="-342900" algn="l" defTabSz="457200" rtl="0" eaLnBrk="1" latinLnBrk="0" hangingPunct="1">
                  <a:spcBef>
                    <a:spcPct val="20000"/>
                  </a:spcBef>
                  <a:buFont typeface="Arial"/>
                  <a:buChar char="•"/>
                  <a:defRPr sz="2800" b="0" i="0" kern="1200">
                    <a:solidFill>
                      <a:schemeClr val="tx1"/>
                    </a:solidFill>
                    <a:latin typeface="55 Helvetica Roman"/>
                    <a:ea typeface="+mn-ea"/>
                    <a:cs typeface="55 Helvetica Roman"/>
                  </a:defRPr>
                </a:lvl1pPr>
                <a:lvl2pPr marL="742950" indent="-285750" algn="l" defTabSz="457200" rtl="0" eaLnBrk="1" latinLnBrk="0" hangingPunct="1">
                  <a:spcBef>
                    <a:spcPct val="20000"/>
                  </a:spcBef>
                  <a:buFont typeface="Arial"/>
                  <a:buChar char="–"/>
                  <a:defRPr sz="2400" b="0" i="0" kern="1200">
                    <a:solidFill>
                      <a:schemeClr val="tx1"/>
                    </a:solidFill>
                    <a:latin typeface="55 Helvetica Roman"/>
                    <a:ea typeface="+mn-ea"/>
                    <a:cs typeface="55 Helvetica Roman"/>
                  </a:defRPr>
                </a:lvl2pPr>
                <a:lvl3pPr marL="1143000" indent="-228600" algn="l" defTabSz="457200" rtl="0" eaLnBrk="1" latinLnBrk="0" hangingPunct="1">
                  <a:spcBef>
                    <a:spcPct val="20000"/>
                  </a:spcBef>
                  <a:buFont typeface="Arial"/>
                  <a:buChar char="•"/>
                  <a:defRPr sz="2000" b="0" i="0" kern="1200">
                    <a:solidFill>
                      <a:schemeClr val="tx1"/>
                    </a:solidFill>
                    <a:latin typeface="55 Helvetica Roman"/>
                    <a:ea typeface="+mn-ea"/>
                    <a:cs typeface="55 Helvetica Roman"/>
                  </a:defRPr>
                </a:lvl3pPr>
                <a:lvl4pPr marL="1600200" indent="-228600" algn="l" defTabSz="457200" rtl="0" eaLnBrk="1" latinLnBrk="0" hangingPunct="1">
                  <a:spcBef>
                    <a:spcPct val="20000"/>
                  </a:spcBef>
                  <a:buFont typeface="Arial"/>
                  <a:buChar char="–"/>
                  <a:defRPr sz="1800" b="0" i="0" kern="1200">
                    <a:solidFill>
                      <a:schemeClr val="tx1"/>
                    </a:solidFill>
                    <a:latin typeface="55 Helvetica Roman"/>
                    <a:ea typeface="+mn-ea"/>
                    <a:cs typeface="55 Helvetica Roman"/>
                  </a:defRPr>
                </a:lvl4pPr>
                <a:lvl5pPr marL="2057400" indent="-228600" algn="l" defTabSz="457200" rtl="0" eaLnBrk="1" latinLnBrk="0" hangingPunct="1">
                  <a:spcBef>
                    <a:spcPct val="20000"/>
                  </a:spcBef>
                  <a:buFont typeface="Arial"/>
                  <a:buChar char="»"/>
                  <a:defRPr sz="1800" b="0" i="0" kern="1200">
                    <a:solidFill>
                      <a:schemeClr val="tx1"/>
                    </a:solidFill>
                    <a:latin typeface="55 Helvetica Roman"/>
                    <a:ea typeface="+mn-ea"/>
                    <a:cs typeface="55 Helvetica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0" dirty="0" smtClean="0">
                    <a:solidFill>
                      <a:schemeClr val="accent2">
                        <a:lumMod val="60000"/>
                        <a:lumOff val="40000"/>
                      </a:schemeClr>
                    </a:solidFill>
                  </a:rPr>
                  <a:t>//</a:t>
                </a:r>
                <a14:m>
                  <m:oMath xmlns:m="http://schemas.openxmlformats.org/officeDocument/2006/math">
                    <m:r>
                      <a:rPr lang="en-US" b="0" i="1" smtClean="0">
                        <a:solidFill>
                          <a:schemeClr val="accent2">
                            <a:lumMod val="60000"/>
                            <a:lumOff val="40000"/>
                          </a:schemeClr>
                        </a:solidFill>
                        <a:latin typeface="Cambria Math" panose="02040503050406030204" pitchFamily="18" charset="0"/>
                      </a:rPr>
                      <m:t>𝑟𝑒𝑐𝑢𝑟𝑠𝑖𝑣𝑒</m:t>
                    </m:r>
                    <m:r>
                      <a:rPr lang="en-US" b="0" i="1" smtClean="0">
                        <a:solidFill>
                          <a:schemeClr val="accent2">
                            <a:lumMod val="60000"/>
                            <a:lumOff val="40000"/>
                          </a:schemeClr>
                        </a:solidFill>
                        <a:latin typeface="Cambria Math" panose="02040503050406030204" pitchFamily="18" charset="0"/>
                      </a:rPr>
                      <m:t> </m:t>
                    </m:r>
                  </m:oMath>
                </a14:m>
                <a:r>
                  <a:rPr lang="en-US" b="0" i="1" dirty="0" smtClean="0">
                    <a:solidFill>
                      <a:schemeClr val="accent2">
                        <a:lumMod val="60000"/>
                        <a:lumOff val="40000"/>
                      </a:schemeClr>
                    </a:solidFill>
                    <a:latin typeface="Cambria Math" panose="02040503050406030204" pitchFamily="18" charset="0"/>
                  </a:rPr>
                  <a:t>(not practical)</a:t>
                </a:r>
              </a:p>
              <a:p>
                <a:pPr marL="0" indent="0">
                  <a:buNone/>
                </a:pPr>
                <a14:m>
                  <m:oMathPara xmlns:m="http://schemas.openxmlformats.org/officeDocument/2006/math">
                    <m:oMathParaPr>
                      <m:jc m:val="left"/>
                    </m:oMathParaPr>
                    <m:oMath xmlns:m="http://schemas.openxmlformats.org/officeDocument/2006/math">
                      <m:r>
                        <a:rPr lang="en-US" i="1">
                          <a:solidFill>
                            <a:schemeClr val="tx1"/>
                          </a:solidFill>
                          <a:latin typeface="Cambria Math" panose="02040503050406030204" pitchFamily="18" charset="0"/>
                        </a:rPr>
                        <m:t>𝑓𝑢𝑛𝑐𝑡𝑖𝑜𝑛</m:t>
                      </m:r>
                      <m:r>
                        <a:rPr lang="en-US" i="1">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𝐵𝐹𝑆</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𝑟𝑜𝑜𝑡</m:t>
                          </m:r>
                          <m:r>
                            <a:rPr lang="en-US" i="1">
                              <a:solidFill>
                                <a:schemeClr val="tx1"/>
                              </a:solidFill>
                              <a:latin typeface="Cambria Math" panose="02040503050406030204" pitchFamily="18" charset="0"/>
                            </a:rPr>
                            <m:t> </m:t>
                          </m:r>
                        </m:e>
                      </m:d>
                    </m:oMath>
                  </m:oMathPara>
                </a14:m>
                <a:endParaRPr lang="en-US" i="1" dirty="0">
                  <a:solidFill>
                    <a:schemeClr val="tx1"/>
                  </a:solidFill>
                  <a:latin typeface="Cambria Math" panose="02040503050406030204" pitchFamily="18" charset="0"/>
                </a:endParaRPr>
              </a:p>
              <a:p>
                <a:pPr marL="0" indent="0">
                  <a:buNone/>
                </a:pPr>
                <a:r>
                  <a:rPr lang="en-US" i="1" dirty="0">
                    <a:solidFill>
                      <a:schemeClr val="tx1"/>
                    </a:solidFill>
                    <a:latin typeface="Cambria Math" panose="02040503050406030204" pitchFamily="18" charset="0"/>
                  </a:rPr>
                  <a:t>	queue := new queue</a:t>
                </a:r>
              </a:p>
              <a:p>
                <a:pPr marL="0" indent="0">
                  <a:buNone/>
                </a:pPr>
                <a:r>
                  <a:rPr lang="en-US" i="1" dirty="0">
                    <a:solidFill>
                      <a:schemeClr val="tx1"/>
                    </a:solidFill>
                    <a:latin typeface="Cambria Math" panose="02040503050406030204" pitchFamily="18" charset="0"/>
                  </a:rPr>
                  <a:t>	</a:t>
                </a:r>
                <a14:m>
                  <m:oMath xmlns:m="http://schemas.openxmlformats.org/officeDocument/2006/math">
                    <m:r>
                      <m:rPr>
                        <m:sty m:val="p"/>
                      </m:rPr>
                      <a:rPr lang="en-US">
                        <a:solidFill>
                          <a:schemeClr val="tx1"/>
                        </a:solidFill>
                        <a:latin typeface="Cambria Math" panose="02040503050406030204" pitchFamily="18" charset="0"/>
                      </a:rPr>
                      <m:t>queue</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𝑎𝑑𝑑</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𝑟𝑜𝑜𝑡</m:t>
                    </m:r>
                    <m:r>
                      <a:rPr lang="en-US" i="1">
                        <a:solidFill>
                          <a:schemeClr val="tx1"/>
                        </a:solidFill>
                        <a:latin typeface="Cambria Math" panose="02040503050406030204" pitchFamily="18" charset="0"/>
                      </a:rPr>
                      <m:t>)</m:t>
                    </m:r>
                  </m:oMath>
                </a14:m>
                <a:endParaRPr lang="en-US" i="1" dirty="0">
                  <a:solidFill>
                    <a:schemeClr val="tx1"/>
                  </a:solidFill>
                  <a:latin typeface="Cambria Math" panose="02040503050406030204" pitchFamily="18" charset="0"/>
                </a:endParaRPr>
              </a:p>
              <a:p>
                <a:pPr marL="0" indent="0">
                  <a:buNone/>
                </a:pPr>
                <a:r>
                  <a:rPr lang="en-US" i="1" dirty="0">
                    <a:solidFill>
                      <a:schemeClr val="tx1"/>
                    </a:solidFill>
                    <a:latin typeface="Cambria Math" panose="02040503050406030204" pitchFamily="18" charset="0"/>
                  </a:rPr>
                  <a:t>	</a:t>
                </a:r>
                <a14:m>
                  <m:oMath xmlns:m="http://schemas.openxmlformats.org/officeDocument/2006/math">
                    <m:r>
                      <a:rPr lang="en-US" i="1">
                        <a:solidFill>
                          <a:schemeClr val="tx1"/>
                        </a:solidFill>
                        <a:latin typeface="Cambria Math" panose="02040503050406030204" pitchFamily="18" charset="0"/>
                      </a:rPr>
                      <m:t>𝐵𝐹𝑆</m:t>
                    </m:r>
                    <m:r>
                      <a:rPr lang="en-US" i="1">
                        <a:solidFill>
                          <a:schemeClr val="tx1"/>
                        </a:solidFill>
                        <a:latin typeface="Cambria Math" panose="02040503050406030204" pitchFamily="18" charset="0"/>
                      </a:rPr>
                      <m:t>_</m:t>
                    </m:r>
                    <m:r>
                      <a:rPr lang="en-US" i="1">
                        <a:solidFill>
                          <a:schemeClr val="tx1"/>
                        </a:solidFill>
                        <a:latin typeface="Cambria Math" panose="02040503050406030204" pitchFamily="18" charset="0"/>
                      </a:rPr>
                      <m:t>h𝑒𝑙𝑝𝑒𝑟</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𝑞𝑢𝑒𝑢𝑒</m:t>
                        </m:r>
                      </m:e>
                    </m:d>
                  </m:oMath>
                </a14:m>
                <a:endParaRPr lang="en-US" i="1" dirty="0">
                  <a:solidFill>
                    <a:schemeClr val="tx1"/>
                  </a:solidFill>
                  <a:latin typeface="Cambria Math" panose="02040503050406030204" pitchFamily="18" charset="0"/>
                </a:endParaRPr>
              </a:p>
              <a:p>
                <a:pPr marL="0" indent="0">
                  <a:buNone/>
                </a:pPr>
                <a:endParaRPr lang="en-US" i="1" dirty="0">
                  <a:solidFill>
                    <a:schemeClr val="tx1"/>
                  </a:solidFill>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US" i="1">
                          <a:solidFill>
                            <a:schemeClr val="tx1"/>
                          </a:solidFill>
                          <a:latin typeface="Cambria Math" panose="02040503050406030204" pitchFamily="18" charset="0"/>
                        </a:rPr>
                        <m:t>𝑓𝑢𝑛𝑐𝑡𝑖𝑜𝑛</m:t>
                      </m:r>
                      <m:r>
                        <a:rPr lang="en-US" i="1">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𝐵𝐹𝑆</m:t>
                      </m:r>
                      <m:r>
                        <a:rPr lang="en-US" i="1">
                          <a:solidFill>
                            <a:schemeClr val="tx1"/>
                          </a:solidFill>
                          <a:latin typeface="Cambria Math" panose="02040503050406030204" pitchFamily="18" charset="0"/>
                        </a:rPr>
                        <m:t>_</m:t>
                      </m:r>
                      <m:r>
                        <a:rPr lang="en-US" i="1">
                          <a:solidFill>
                            <a:schemeClr val="tx1"/>
                          </a:solidFill>
                          <a:latin typeface="Cambria Math" panose="02040503050406030204" pitchFamily="18" charset="0"/>
                        </a:rPr>
                        <m:t>h𝑒𝑙𝑝𝑒𝑟</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𝑞𝑢𝑒𝑢𝑒</m:t>
                          </m:r>
                        </m:e>
                      </m:d>
                    </m:oMath>
                  </m:oMathPara>
                </a14:m>
                <a:r>
                  <a:rPr lang="en-US" i="1" dirty="0">
                    <a:solidFill>
                      <a:schemeClr val="tx1"/>
                    </a:solidFill>
                    <a:latin typeface="Cambria Math" panose="02040503050406030204" pitchFamily="18" charset="0"/>
                  </a:rPr>
                  <a:t/>
                </a:r>
                <a:br>
                  <a:rPr lang="en-US" i="1" dirty="0">
                    <a:solidFill>
                      <a:schemeClr val="tx1"/>
                    </a:solidFill>
                    <a:latin typeface="Cambria Math" panose="02040503050406030204" pitchFamily="18" charset="0"/>
                  </a:rPr>
                </a:br>
                <a:r>
                  <a:rPr lang="en-US" i="1" dirty="0">
                    <a:solidFill>
                      <a:schemeClr val="tx1"/>
                    </a:solidFill>
                    <a:latin typeface="Cambria Math" panose="02040503050406030204" pitchFamily="18" charset="0"/>
                  </a:rPr>
                  <a:t>	</a:t>
                </a:r>
                <a14:m>
                  <m:oMath xmlns:m="http://schemas.openxmlformats.org/officeDocument/2006/math">
                    <m:r>
                      <a:rPr lang="en-US" i="1">
                        <a:solidFill>
                          <a:schemeClr val="tx1"/>
                        </a:solidFill>
                        <a:latin typeface="Cambria Math" panose="02040503050406030204" pitchFamily="18" charset="0"/>
                      </a:rPr>
                      <m:t>𝑡h𝑖𝑠𝑁𝑜𝑑𝑒</m:t>
                    </m:r>
                    <m:r>
                      <a:rPr lang="en-US" i="1">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𝑞𝑢𝑒𝑢𝑒</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𝑑𝑒𝑞𝑢𝑒𝑢𝑒</m:t>
                    </m:r>
                    <m:d>
                      <m:dPr>
                        <m:ctrlPr>
                          <a:rPr lang="en-US" i="1">
                            <a:solidFill>
                              <a:schemeClr val="tx1"/>
                            </a:solidFill>
                            <a:latin typeface="Cambria Math" panose="02040503050406030204" pitchFamily="18" charset="0"/>
                          </a:rPr>
                        </m:ctrlPr>
                      </m:dPr>
                      <m:e/>
                    </m:d>
                  </m:oMath>
                </a14:m>
                <a:r>
                  <a:rPr lang="en-US" dirty="0">
                    <a:solidFill>
                      <a:schemeClr val="tx1"/>
                    </a:solidFill>
                  </a:rPr>
                  <a:t/>
                </a:r>
                <a:br>
                  <a:rPr lang="en-US" dirty="0">
                    <a:solidFill>
                      <a:schemeClr val="tx1"/>
                    </a:solidFill>
                  </a:rPr>
                </a:br>
                <a:r>
                  <a:rPr lang="en-US" dirty="0">
                    <a:solidFill>
                      <a:schemeClr val="tx1"/>
                    </a:solidFill>
                  </a:rPr>
                  <a:t>	//</a:t>
                </a:r>
                <a14:m>
                  <m:oMath xmlns:m="http://schemas.openxmlformats.org/officeDocument/2006/math">
                    <m:r>
                      <a:rPr lang="en-US" i="1">
                        <a:solidFill>
                          <a:schemeClr val="tx1"/>
                        </a:solidFill>
                        <a:latin typeface="Cambria Math" panose="02040503050406030204" pitchFamily="18" charset="0"/>
                      </a:rPr>
                      <m:t>𝑃𝑟𝑜𝑐𝑒𝑠𝑠</m:t>
                    </m:r>
                    <m:r>
                      <a:rPr lang="en-US" i="1">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𝑡h𝑖𝑠𝑁𝑜𝑑𝑒</m:t>
                    </m:r>
                    <m:r>
                      <a:rPr lang="en-US" i="1">
                        <a:solidFill>
                          <a:schemeClr val="tx1"/>
                        </a:solidFill>
                        <a:latin typeface="Cambria Math" panose="02040503050406030204" pitchFamily="18" charset="0"/>
                      </a:rPr>
                      <m:t> </m:t>
                    </m:r>
                    <m:r>
                      <a:rPr lang="en-US" i="1">
                        <a:solidFill>
                          <a:schemeClr val="tx1"/>
                        </a:solidFill>
                        <a:latin typeface="Cambria Math" panose="02040503050406030204" pitchFamily="18" charset="0"/>
                      </a:rPr>
                      <m:t>h𝑒𝑟𝑒</m:t>
                    </m:r>
                  </m:oMath>
                </a14:m>
                <a:endParaRPr lang="en-US" dirty="0">
                  <a:solidFill>
                    <a:schemeClr val="tx1"/>
                  </a:solidFill>
                </a:endParaRPr>
              </a:p>
              <a:p>
                <a:pPr marL="0" indent="0">
                  <a:buNone/>
                </a:pPr>
                <a:r>
                  <a:rPr lang="en-US" dirty="0">
                    <a:solidFill>
                      <a:schemeClr val="tx1"/>
                    </a:solidFill>
                  </a:rPr>
                  <a:t>	</a:t>
                </a:r>
                <a14:m>
                  <m:oMath xmlns:m="http://schemas.openxmlformats.org/officeDocument/2006/math">
                    <m:r>
                      <m:rPr>
                        <m:sty m:val="p"/>
                      </m:rPr>
                      <a:rPr lang="en-US">
                        <a:solidFill>
                          <a:schemeClr val="tx1"/>
                        </a:solidFill>
                        <a:latin typeface="Cambria Math" panose="02040503050406030204" pitchFamily="18" charset="0"/>
                      </a:rPr>
                      <m:t>if</m:t>
                    </m:r>
                    <m:r>
                      <a:rPr lang="en-US">
                        <a:solidFill>
                          <a:schemeClr val="tx1"/>
                        </a:solidFill>
                        <a:latin typeface="Cambria Math" panose="02040503050406030204" pitchFamily="18" charset="0"/>
                      </a:rPr>
                      <m:t> </m:t>
                    </m:r>
                    <m:r>
                      <m:rPr>
                        <m:sty m:val="p"/>
                      </m:rPr>
                      <a:rPr lang="en-US">
                        <a:solidFill>
                          <a:schemeClr val="tx1"/>
                        </a:solidFill>
                        <a:latin typeface="Cambria Math" panose="02040503050406030204" pitchFamily="18" charset="0"/>
                      </a:rPr>
                      <m:t>c</m:t>
                    </m:r>
                    <m:r>
                      <a:rPr lang="en-US">
                        <a:solidFill>
                          <a:schemeClr val="tx1"/>
                        </a:solidFill>
                        <a:latin typeface="Cambria Math" panose="02040503050406030204" pitchFamily="18" charset="0"/>
                      </a:rPr>
                      <m:t> </m:t>
                    </m:r>
                    <m:r>
                      <m:rPr>
                        <m:sty m:val="p"/>
                      </m:rPr>
                      <a:rPr lang="en-US">
                        <a:solidFill>
                          <a:schemeClr val="tx1"/>
                        </a:solidFill>
                        <a:latin typeface="Cambria Math" panose="02040503050406030204" pitchFamily="18" charset="0"/>
                      </a:rPr>
                      <m:t>is</m:t>
                    </m:r>
                    <m:r>
                      <a:rPr lang="en-US">
                        <a:solidFill>
                          <a:schemeClr val="tx1"/>
                        </a:solidFill>
                        <a:latin typeface="Cambria Math" panose="02040503050406030204" pitchFamily="18" charset="0"/>
                      </a:rPr>
                      <m:t> </m:t>
                    </m:r>
                    <m:r>
                      <m:rPr>
                        <m:sty m:val="p"/>
                      </m:rPr>
                      <a:rPr lang="en-US">
                        <a:solidFill>
                          <a:schemeClr val="tx1"/>
                        </a:solidFill>
                        <a:latin typeface="Cambria Math" panose="02040503050406030204" pitchFamily="18" charset="0"/>
                      </a:rPr>
                      <m:t>not</m:t>
                    </m:r>
                    <m:r>
                      <a:rPr lang="en-US">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𝑛𝑢𝑙𝑙</m:t>
                    </m:r>
                    <m:r>
                      <a:rPr lang="en-US" i="1">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𝑡h𝑒𝑛</m:t>
                    </m:r>
                    <m:r>
                      <a:rPr lang="en-US" i="1">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𝑞𝑢𝑒𝑢𝑒</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𝑎𝑑𝑑</m:t>
                    </m:r>
                    <m:d>
                      <m:dPr>
                        <m:ctrlPr>
                          <a:rPr lang="en-US" i="1">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𝑙𝑒𝑓𝑡𝐶h𝑖𝑙𝑑</m:t>
                        </m:r>
                      </m:e>
                    </m:d>
                  </m:oMath>
                </a14:m>
                <a:endParaRPr lang="en-US" dirty="0" smtClean="0">
                  <a:solidFill>
                    <a:schemeClr val="tx1"/>
                  </a:solidFill>
                </a:endParaRPr>
              </a:p>
              <a:p>
                <a:pPr marL="0" indent="0">
                  <a:buNone/>
                </a:pPr>
                <a:r>
                  <a:rPr lang="en-US" dirty="0" smtClean="0">
                    <a:solidFill>
                      <a:schemeClr val="tx1"/>
                    </a:solidFill>
                  </a:rPr>
                  <a:t>	</a:t>
                </a:r>
                <a14:m>
                  <m:oMath xmlns:m="http://schemas.openxmlformats.org/officeDocument/2006/math">
                    <m:r>
                      <m:rPr>
                        <m:sty m:val="p"/>
                      </m:rPr>
                      <a:rPr lang="en-US">
                        <a:solidFill>
                          <a:schemeClr val="tx1"/>
                        </a:solidFill>
                        <a:latin typeface="Cambria Math" panose="02040503050406030204" pitchFamily="18" charset="0"/>
                      </a:rPr>
                      <m:t>if</m:t>
                    </m:r>
                    <m:r>
                      <a:rPr lang="en-US">
                        <a:solidFill>
                          <a:schemeClr val="tx1"/>
                        </a:solidFill>
                        <a:latin typeface="Cambria Math" panose="02040503050406030204" pitchFamily="18" charset="0"/>
                      </a:rPr>
                      <m:t> </m:t>
                    </m:r>
                    <m:r>
                      <m:rPr>
                        <m:sty m:val="p"/>
                      </m:rPr>
                      <a:rPr lang="en-US">
                        <a:solidFill>
                          <a:schemeClr val="tx1"/>
                        </a:solidFill>
                        <a:latin typeface="Cambria Math" panose="02040503050406030204" pitchFamily="18" charset="0"/>
                      </a:rPr>
                      <m:t>c</m:t>
                    </m:r>
                    <m:r>
                      <a:rPr lang="en-US">
                        <a:solidFill>
                          <a:schemeClr val="tx1"/>
                        </a:solidFill>
                        <a:latin typeface="Cambria Math" panose="02040503050406030204" pitchFamily="18" charset="0"/>
                      </a:rPr>
                      <m:t> </m:t>
                    </m:r>
                    <m:r>
                      <m:rPr>
                        <m:sty m:val="p"/>
                      </m:rPr>
                      <a:rPr lang="en-US">
                        <a:solidFill>
                          <a:schemeClr val="tx1"/>
                        </a:solidFill>
                        <a:latin typeface="Cambria Math" panose="02040503050406030204" pitchFamily="18" charset="0"/>
                      </a:rPr>
                      <m:t>is</m:t>
                    </m:r>
                    <m:r>
                      <a:rPr lang="en-US">
                        <a:solidFill>
                          <a:schemeClr val="tx1"/>
                        </a:solidFill>
                        <a:latin typeface="Cambria Math" panose="02040503050406030204" pitchFamily="18" charset="0"/>
                      </a:rPr>
                      <m:t> </m:t>
                    </m:r>
                    <m:r>
                      <m:rPr>
                        <m:sty m:val="p"/>
                      </m:rPr>
                      <a:rPr lang="en-US">
                        <a:solidFill>
                          <a:schemeClr val="tx1"/>
                        </a:solidFill>
                        <a:latin typeface="Cambria Math" panose="02040503050406030204" pitchFamily="18" charset="0"/>
                      </a:rPr>
                      <m:t>not</m:t>
                    </m:r>
                    <m:r>
                      <a:rPr lang="en-US">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𝑛𝑢𝑙𝑙</m:t>
                    </m:r>
                    <m:r>
                      <a:rPr lang="en-US" i="1">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𝑡h𝑒𝑛</m:t>
                    </m:r>
                    <m:r>
                      <a:rPr lang="en-US" i="1">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𝑞𝑢𝑒𝑢𝑒</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𝑎𝑑𝑑</m:t>
                    </m:r>
                    <m:d>
                      <m:dPr>
                        <m:ctrlPr>
                          <a:rPr lang="en-US" i="1">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𝑟𝑖𝑔h𝑡</m:t>
                        </m:r>
                        <m:r>
                          <a:rPr lang="en-US" i="1">
                            <a:solidFill>
                              <a:schemeClr val="tx1"/>
                            </a:solidFill>
                            <a:latin typeface="Cambria Math" panose="02040503050406030204" pitchFamily="18" charset="0"/>
                          </a:rPr>
                          <m:t>𝐶h𝑖𝑙𝑑</m:t>
                        </m:r>
                      </m:e>
                    </m:d>
                  </m:oMath>
                </a14:m>
                <a:r>
                  <a:rPr lang="en-US" dirty="0">
                    <a:solidFill>
                      <a:schemeClr val="tx1"/>
                    </a:solidFill>
                  </a:rPr>
                  <a:t/>
                </a:r>
                <a:br>
                  <a:rPr lang="en-US" dirty="0">
                    <a:solidFill>
                      <a:schemeClr val="tx1"/>
                    </a:solidFill>
                  </a:rPr>
                </a:br>
                <a:r>
                  <a:rPr lang="en-US" dirty="0">
                    <a:solidFill>
                      <a:schemeClr val="tx1"/>
                    </a:solidFill>
                  </a:rPr>
                  <a:t>	</a:t>
                </a:r>
                <a14:m>
                  <m:oMath xmlns:m="http://schemas.openxmlformats.org/officeDocument/2006/math">
                    <m:r>
                      <a:rPr lang="en-US" i="1">
                        <a:solidFill>
                          <a:schemeClr val="tx1"/>
                        </a:solidFill>
                        <a:latin typeface="Cambria Math" panose="02040503050406030204" pitchFamily="18" charset="0"/>
                      </a:rPr>
                      <m:t>𝐵𝐹𝑆</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𝑞𝑢𝑒𝑢𝑒</m:t>
                    </m:r>
                    <m:r>
                      <a:rPr lang="en-US" i="1">
                        <a:solidFill>
                          <a:schemeClr val="tx1"/>
                        </a:solidFill>
                        <a:latin typeface="Cambria Math" panose="02040503050406030204" pitchFamily="18" charset="0"/>
                      </a:rPr>
                      <m:t>)</m:t>
                    </m:r>
                  </m:oMath>
                </a14:m>
                <a:endParaRPr lang="en-US" dirty="0">
                  <a:solidFill>
                    <a:schemeClr val="tx1"/>
                  </a:solidFill>
                </a:endParaRPr>
              </a:p>
            </p:txBody>
          </p:sp>
        </mc:Choice>
        <mc:Fallback xmlns="">
          <p:sp>
            <p:nvSpPr>
              <p:cNvPr id="9" name="Content Placeholder 2"/>
              <p:cNvSpPr txBox="1">
                <a:spLocks noRot="1" noChangeAspect="1" noMove="1" noResize="1" noEditPoints="1" noAdjustHandles="1" noChangeArrowheads="1" noChangeShapeType="1" noTextEdit="1"/>
              </p:cNvSpPr>
              <p:nvPr/>
            </p:nvSpPr>
            <p:spPr>
              <a:xfrm>
                <a:off x="6731154" y="2258924"/>
                <a:ext cx="5264904" cy="3391110"/>
              </a:xfrm>
              <a:prstGeom prst="rect">
                <a:avLst/>
              </a:prstGeom>
              <a:blipFill rotWithShape="0">
                <a:blip r:embed="rId3"/>
                <a:stretch>
                  <a:fillRect l="-808" t="-2688"/>
                </a:stretch>
              </a:blipFill>
              <a:ln>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1466414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Implementation of Binary Tree</a:t>
            </a:r>
            <a:endParaRPr lang="en-US" dirty="0"/>
          </a:p>
        </p:txBody>
      </p:sp>
      <p:sp>
        <p:nvSpPr>
          <p:cNvPr id="3" name="Content Placeholder 2"/>
          <p:cNvSpPr>
            <a:spLocks noGrp="1"/>
          </p:cNvSpPr>
          <p:nvPr>
            <p:ph idx="1"/>
          </p:nvPr>
        </p:nvSpPr>
        <p:spPr>
          <a:xfrm>
            <a:off x="609600" y="1509311"/>
            <a:ext cx="10972800" cy="3822853"/>
          </a:xfrm>
        </p:spPr>
        <p:txBody>
          <a:bodyPr>
            <a:normAutofit fontScale="77500" lnSpcReduction="20000"/>
          </a:bodyPr>
          <a:lstStyle/>
          <a:p>
            <a:r>
              <a:rPr lang="en-US" dirty="0" smtClean="0"/>
              <a:t>Chaining:</a:t>
            </a:r>
          </a:p>
          <a:p>
            <a:pPr lvl="1"/>
            <a:r>
              <a:rPr lang="en-US" dirty="0" smtClean="0"/>
              <a:t>It is intuitive to implement a binary tree using a node entity that has attributes: data, </a:t>
            </a:r>
            <a:r>
              <a:rPr lang="en-US" dirty="0" err="1" smtClean="0"/>
              <a:t>leftChild</a:t>
            </a:r>
            <a:r>
              <a:rPr lang="en-US" dirty="0" smtClean="0"/>
              <a:t>, </a:t>
            </a:r>
            <a:r>
              <a:rPr lang="en-US" dirty="0" err="1" smtClean="0"/>
              <a:t>rightChild</a:t>
            </a:r>
            <a:r>
              <a:rPr lang="en-US" dirty="0" smtClean="0"/>
              <a:t>.</a:t>
            </a:r>
            <a:endParaRPr lang="en-US" dirty="0"/>
          </a:p>
          <a:p>
            <a:pPr lvl="1"/>
            <a:endParaRPr lang="en-US" dirty="0"/>
          </a:p>
          <a:p>
            <a:r>
              <a:rPr lang="en-US" dirty="0" smtClean="0"/>
              <a:t>Array implementation</a:t>
            </a:r>
          </a:p>
          <a:p>
            <a:pPr lvl="1"/>
            <a:r>
              <a:rPr lang="en-US" dirty="0" smtClean="0"/>
              <a:t>If the </a:t>
            </a:r>
            <a:r>
              <a:rPr lang="en-US" i="1" dirty="0" smtClean="0"/>
              <a:t>height of the tree is known</a:t>
            </a:r>
            <a:r>
              <a:rPr lang="en-US" dirty="0" smtClean="0"/>
              <a:t>, the maximum number of nodes is known and thus we can allocate contiguous space in memory (an array). We can index each node in the binary given a </a:t>
            </a:r>
            <a:r>
              <a:rPr lang="en-US" i="1" dirty="0" smtClean="0"/>
              <a:t>breadth first </a:t>
            </a:r>
            <a:r>
              <a:rPr lang="en-US" dirty="0" smtClean="0"/>
              <a:t>scan of the tree, and use this index to store each node into an array.</a:t>
            </a:r>
          </a:p>
          <a:p>
            <a:pPr lvl="2"/>
            <a:r>
              <a:rPr lang="en-US" dirty="0" smtClean="0"/>
              <a:t>Not efficient if the number of nodes is not near maximum</a:t>
            </a:r>
          </a:p>
          <a:p>
            <a:pPr lvl="2"/>
            <a:r>
              <a:rPr lang="en-US" dirty="0" smtClean="0"/>
              <a:t>If the height of the tree can change dynamically, a dynamic array implementation would be necessary (and possibly inefficient). </a:t>
            </a:r>
          </a:p>
          <a:p>
            <a:pPr lvl="2"/>
            <a:r>
              <a:rPr lang="en-US" u="sng" dirty="0" smtClean="0"/>
              <a:t>Exercise</a:t>
            </a:r>
            <a:r>
              <a:rPr lang="en-US" dirty="0" smtClean="0"/>
              <a:t>:</a:t>
            </a:r>
          </a:p>
          <a:p>
            <a:pPr lvl="3"/>
            <a:r>
              <a:rPr lang="en-US" dirty="0" smtClean="0"/>
              <a:t>Implement Breadth First Traversal</a:t>
            </a:r>
          </a:p>
          <a:p>
            <a:pPr lvl="3"/>
            <a:r>
              <a:rPr lang="en-US" dirty="0" smtClean="0"/>
              <a:t>Implement Depth First Traversal</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039" y="5026792"/>
            <a:ext cx="2148289" cy="1611217"/>
          </a:xfrm>
          <a:prstGeom prst="rect">
            <a:avLst/>
          </a:prstGeom>
        </p:spPr>
      </p:pic>
      <p:sp>
        <p:nvSpPr>
          <p:cNvPr id="6" name="Rectangle 5"/>
          <p:cNvSpPr/>
          <p:nvPr/>
        </p:nvSpPr>
        <p:spPr>
          <a:xfrm>
            <a:off x="2383316" y="5585552"/>
            <a:ext cx="282766" cy="275421"/>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7" name="Rectangle 6"/>
          <p:cNvSpPr/>
          <p:nvPr/>
        </p:nvSpPr>
        <p:spPr>
          <a:xfrm>
            <a:off x="2667920" y="5583714"/>
            <a:ext cx="282766" cy="275421"/>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B</a:t>
            </a:r>
            <a:endParaRPr lang="en-US" dirty="0">
              <a:solidFill>
                <a:schemeClr val="tx1"/>
              </a:solidFill>
            </a:endParaRPr>
          </a:p>
        </p:txBody>
      </p:sp>
      <p:sp>
        <p:nvSpPr>
          <p:cNvPr id="8" name="Rectangle 7"/>
          <p:cNvSpPr/>
          <p:nvPr/>
        </p:nvSpPr>
        <p:spPr>
          <a:xfrm>
            <a:off x="2965371" y="5583714"/>
            <a:ext cx="282766" cy="275421"/>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a:t>
            </a:r>
            <a:endParaRPr lang="en-US" dirty="0">
              <a:solidFill>
                <a:schemeClr val="tx1"/>
              </a:solidFill>
            </a:endParaRPr>
          </a:p>
        </p:txBody>
      </p:sp>
      <p:sp>
        <p:nvSpPr>
          <p:cNvPr id="9" name="Rectangle 8"/>
          <p:cNvSpPr/>
          <p:nvPr/>
        </p:nvSpPr>
        <p:spPr>
          <a:xfrm>
            <a:off x="3249975" y="5581876"/>
            <a:ext cx="282766" cy="275421"/>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D</a:t>
            </a:r>
            <a:endParaRPr lang="en-US" dirty="0">
              <a:solidFill>
                <a:schemeClr val="tx1"/>
              </a:solidFill>
            </a:endParaRPr>
          </a:p>
        </p:txBody>
      </p:sp>
      <p:sp>
        <p:nvSpPr>
          <p:cNvPr id="10" name="Rectangle 9"/>
          <p:cNvSpPr/>
          <p:nvPr/>
        </p:nvSpPr>
        <p:spPr>
          <a:xfrm>
            <a:off x="3549266" y="5583714"/>
            <a:ext cx="282766" cy="275421"/>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E</a:t>
            </a:r>
            <a:endParaRPr lang="en-US" dirty="0">
              <a:solidFill>
                <a:schemeClr val="tx1"/>
              </a:solidFill>
            </a:endParaRPr>
          </a:p>
        </p:txBody>
      </p:sp>
      <p:sp>
        <p:nvSpPr>
          <p:cNvPr id="11" name="Rectangle 10"/>
          <p:cNvSpPr/>
          <p:nvPr/>
        </p:nvSpPr>
        <p:spPr>
          <a:xfrm>
            <a:off x="3833870" y="5581876"/>
            <a:ext cx="282766" cy="275421"/>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4131321" y="5581876"/>
            <a:ext cx="282766" cy="275421"/>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F</a:t>
            </a:r>
            <a:endParaRPr lang="en-US" dirty="0">
              <a:solidFill>
                <a:schemeClr val="tx1"/>
              </a:solidFill>
            </a:endParaRPr>
          </a:p>
        </p:txBody>
      </p:sp>
      <p:sp>
        <p:nvSpPr>
          <p:cNvPr id="13" name="Rectangle 12"/>
          <p:cNvSpPr/>
          <p:nvPr/>
        </p:nvSpPr>
        <p:spPr>
          <a:xfrm>
            <a:off x="4415925" y="5581530"/>
            <a:ext cx="282766" cy="275421"/>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4698691" y="5585552"/>
            <a:ext cx="282766" cy="275421"/>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4983295" y="5583714"/>
            <a:ext cx="282766" cy="275421"/>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280746" y="5583714"/>
            <a:ext cx="282766" cy="275421"/>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565350" y="5581876"/>
            <a:ext cx="282766" cy="275421"/>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 name="Rectangle 17"/>
          <p:cNvSpPr/>
          <p:nvPr/>
        </p:nvSpPr>
        <p:spPr>
          <a:xfrm>
            <a:off x="5864641" y="5583714"/>
            <a:ext cx="282766" cy="275421"/>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6149245" y="5581876"/>
            <a:ext cx="282766" cy="275421"/>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chemeClr val="tx1"/>
                </a:solidFill>
              </a:rPr>
              <a:t>G</a:t>
            </a:r>
            <a:endParaRPr lang="en-US" dirty="0">
              <a:solidFill>
                <a:schemeClr val="tx1"/>
              </a:solidFill>
            </a:endParaRPr>
          </a:p>
        </p:txBody>
      </p:sp>
      <p:sp>
        <p:nvSpPr>
          <p:cNvPr id="20" name="Rectangle 19"/>
          <p:cNvSpPr/>
          <p:nvPr/>
        </p:nvSpPr>
        <p:spPr>
          <a:xfrm>
            <a:off x="6446696" y="5581876"/>
            <a:ext cx="282766" cy="275421"/>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9272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Operations on a Binary Tree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Common Operations – will depend on application</a:t>
            </a:r>
          </a:p>
          <a:p>
            <a:pPr lvl="1"/>
            <a:r>
              <a:rPr lang="en-US" dirty="0" smtClean="0"/>
              <a:t>Make copy or delete (discussed during generic trees)</a:t>
            </a:r>
          </a:p>
          <a:p>
            <a:pPr lvl="1"/>
            <a:r>
              <a:rPr lang="en-US" dirty="0" smtClean="0"/>
              <a:t>Determine height </a:t>
            </a:r>
          </a:p>
          <a:p>
            <a:pPr lvl="1"/>
            <a:r>
              <a:rPr lang="en-US" dirty="0" smtClean="0"/>
              <a:t>Count number of elements</a:t>
            </a:r>
          </a:p>
          <a:p>
            <a:pPr lvl="1"/>
            <a:r>
              <a:rPr lang="en-US" dirty="0" smtClean="0"/>
              <a:t>Insert item</a:t>
            </a:r>
          </a:p>
          <a:p>
            <a:pPr lvl="1"/>
            <a:r>
              <a:rPr lang="en-US" dirty="0" smtClean="0"/>
              <a:t>Search for item (traversals)</a:t>
            </a:r>
          </a:p>
          <a:p>
            <a:pPr lvl="1"/>
            <a:endParaRPr lang="en-US" dirty="0"/>
          </a:p>
          <a:p>
            <a:r>
              <a:rPr lang="en-US" b="1" dirty="0" smtClean="0"/>
              <a:t>Important: for all data structures, it is important to identify the “valid” state of the structure and maintain that state through each operation.</a:t>
            </a:r>
          </a:p>
          <a:p>
            <a:pPr lvl="1"/>
            <a:endParaRPr lang="en-US" dirty="0" smtClean="0"/>
          </a:p>
          <a:p>
            <a:r>
              <a:rPr lang="en-US" dirty="0" smtClean="0"/>
              <a:t>Application example:</a:t>
            </a:r>
          </a:p>
          <a:p>
            <a:pPr lvl="1"/>
            <a:r>
              <a:rPr lang="en-US" dirty="0" smtClean="0"/>
              <a:t>Binary search tree</a:t>
            </a:r>
          </a:p>
          <a:p>
            <a:pPr lvl="1"/>
            <a:endParaRPr lang="en-US" dirty="0"/>
          </a:p>
        </p:txBody>
      </p:sp>
    </p:spTree>
    <p:extLst>
      <p:ext uri="{BB962C8B-B14F-4D97-AF65-F5344CB8AC3E}">
        <p14:creationId xmlns:p14="http://schemas.microsoft.com/office/powerpoint/2010/main" val="3235169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a:t>
            </a:r>
            <a:r>
              <a:rPr lang="en-US" dirty="0"/>
              <a:t>Binary </a:t>
            </a:r>
            <a:r>
              <a:rPr lang="en-US" dirty="0" smtClean="0"/>
              <a:t>Search Tree</a:t>
            </a:r>
            <a:endParaRPr lang="en-US" dirty="0"/>
          </a:p>
        </p:txBody>
      </p:sp>
      <p:sp>
        <p:nvSpPr>
          <p:cNvPr id="3" name="Content Placeholder 2"/>
          <p:cNvSpPr>
            <a:spLocks noGrp="1"/>
          </p:cNvSpPr>
          <p:nvPr>
            <p:ph idx="1"/>
          </p:nvPr>
        </p:nvSpPr>
        <p:spPr>
          <a:xfrm>
            <a:off x="609600" y="1600201"/>
            <a:ext cx="6208295" cy="4099828"/>
          </a:xfrm>
        </p:spPr>
        <p:txBody>
          <a:bodyPr>
            <a:normAutofit fontScale="92500" lnSpcReduction="10000"/>
          </a:bodyPr>
          <a:lstStyle/>
          <a:p>
            <a:r>
              <a:rPr lang="en-US" dirty="0" smtClean="0"/>
              <a:t>When searching for data in a list</a:t>
            </a:r>
          </a:p>
          <a:p>
            <a:pPr lvl="1"/>
            <a:r>
              <a:rPr lang="en-US" dirty="0" smtClean="0"/>
              <a:t>Performing a sequential search yielded a worst case complexity of O(n)</a:t>
            </a:r>
          </a:p>
          <a:p>
            <a:pPr lvl="1"/>
            <a:r>
              <a:rPr lang="en-US" dirty="0" smtClean="0"/>
              <a:t>Note: when employing binary search we were able to achieve a significant reduction O(log n)</a:t>
            </a:r>
          </a:p>
          <a:p>
            <a:pPr lvl="2"/>
            <a:r>
              <a:rPr lang="en-US" dirty="0" smtClean="0"/>
              <a:t>REMEMBER: This was achieved by employing a divide and conquer scheme – this process can be visualized as a decision tree</a:t>
            </a:r>
          </a:p>
          <a:p>
            <a:pPr lvl="2"/>
            <a:r>
              <a:rPr lang="en-US" dirty="0" smtClean="0"/>
              <a:t>We can achieve a similar result when explicitly using a tree structure as well! (in some cases)</a:t>
            </a:r>
            <a:endParaRPr lang="en-US" dirty="0"/>
          </a:p>
        </p:txBody>
      </p:sp>
      <p:pic>
        <p:nvPicPr>
          <p:cNvPr id="4" name="Picture 3" descr="C:\Users\jeremy\Documents\Jeremy\Online\CTU\Algorithms\DivideAndConqu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0865" y="1941095"/>
            <a:ext cx="4097155" cy="2959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8950945"/>
      </p:ext>
    </p:extLst>
  </p:cSld>
  <p:clrMapOvr>
    <a:masterClrMapping/>
  </p:clrMapOvr>
</p:sld>
</file>

<file path=ppt/theme/theme1.xml><?xml version="1.0" encoding="utf-8"?>
<a:theme xmlns:a="http://schemas.openxmlformats.org/drawingml/2006/main" name="georgetown-powerpoint-template-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georgetown-powerpoint-template-white</Template>
  <TotalTime>9486</TotalTime>
  <Words>1584</Words>
  <Application>Microsoft Office PowerPoint</Application>
  <PresentationFormat>Widescreen</PresentationFormat>
  <Paragraphs>272</Paragraphs>
  <Slides>23</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55 Helvetica Roman</vt:lpstr>
      <vt:lpstr>Arial</vt:lpstr>
      <vt:lpstr>Calibri</vt:lpstr>
      <vt:lpstr>Calibri Light</vt:lpstr>
      <vt:lpstr>Cambria Math</vt:lpstr>
      <vt:lpstr>Georgia</vt:lpstr>
      <vt:lpstr>Wingdings 2</vt:lpstr>
      <vt:lpstr>georgetown-powerpoint-template-white</vt:lpstr>
      <vt:lpstr>HDOfficeLightV0</vt:lpstr>
      <vt:lpstr>COSC160: Data Structures Binary Trees</vt:lpstr>
      <vt:lpstr>Outline</vt:lpstr>
      <vt:lpstr>Binary Trees</vt:lpstr>
      <vt:lpstr>Binary Trees</vt:lpstr>
      <vt:lpstr>DF Traversal of Binary Tree</vt:lpstr>
      <vt:lpstr>BF (level-order) Traversal of Binary Tree</vt:lpstr>
      <vt:lpstr>Implementation of Binary Tree</vt:lpstr>
      <vt:lpstr>Operations on a Binary Tree</vt:lpstr>
      <vt:lpstr>Example: Binary Search Tree</vt:lpstr>
      <vt:lpstr>Binary Search Tree: Binary Search using a Tree</vt:lpstr>
      <vt:lpstr>Binary Search Tree</vt:lpstr>
      <vt:lpstr>BST: Insert</vt:lpstr>
      <vt:lpstr>BST: Remove</vt:lpstr>
      <vt:lpstr>BST: Remove</vt:lpstr>
      <vt:lpstr>BST: Remove</vt:lpstr>
      <vt:lpstr>BST: Complexity Analysis</vt:lpstr>
      <vt:lpstr>BST search: Average Case with proof </vt:lpstr>
      <vt:lpstr>Using IPL to Compute Average Case</vt:lpstr>
      <vt:lpstr>Define recurrence to compute averageIPL</vt:lpstr>
      <vt:lpstr>Solving averageIPL recurrence</vt:lpstr>
      <vt:lpstr>BST search: Average case using averageIPL recurrence</vt:lpstr>
      <vt:lpstr>BST search: Average Case</vt:lpstr>
      <vt:lpstr>Why Use Binary Trees?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Stay connected with Twitter</dc:title>
  <dc:creator>jeremy bolton</dc:creator>
  <cp:lastModifiedBy>jeremy bolton</cp:lastModifiedBy>
  <cp:revision>273</cp:revision>
  <dcterms:created xsi:type="dcterms:W3CDTF">2014-11-11T01:34:56Z</dcterms:created>
  <dcterms:modified xsi:type="dcterms:W3CDTF">2017-10-17T02:04:56Z</dcterms:modified>
</cp:coreProperties>
</file>