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39"/>
  </p:notesMasterIdLst>
  <p:sldIdLst>
    <p:sldId id="256" r:id="rId3"/>
    <p:sldId id="257" r:id="rId4"/>
    <p:sldId id="263" r:id="rId5"/>
    <p:sldId id="282" r:id="rId6"/>
    <p:sldId id="284" r:id="rId7"/>
    <p:sldId id="314" r:id="rId8"/>
    <p:sldId id="285" r:id="rId9"/>
    <p:sldId id="281" r:id="rId10"/>
    <p:sldId id="286" r:id="rId11"/>
    <p:sldId id="287" r:id="rId12"/>
    <p:sldId id="294" r:id="rId13"/>
    <p:sldId id="288" r:id="rId14"/>
    <p:sldId id="289" r:id="rId15"/>
    <p:sldId id="291" r:id="rId16"/>
    <p:sldId id="321" r:id="rId17"/>
    <p:sldId id="296" r:id="rId18"/>
    <p:sldId id="310" r:id="rId19"/>
    <p:sldId id="309" r:id="rId20"/>
    <p:sldId id="293" r:id="rId21"/>
    <p:sldId id="292" r:id="rId22"/>
    <p:sldId id="320" r:id="rId23"/>
    <p:sldId id="319" r:id="rId24"/>
    <p:sldId id="315" r:id="rId25"/>
    <p:sldId id="295" r:id="rId26"/>
    <p:sldId id="318" r:id="rId27"/>
    <p:sldId id="317" r:id="rId28"/>
    <p:sldId id="316" r:id="rId29"/>
    <p:sldId id="311" r:id="rId30"/>
    <p:sldId id="297" r:id="rId31"/>
    <p:sldId id="290" r:id="rId32"/>
    <p:sldId id="304" r:id="rId33"/>
    <p:sldId id="305" r:id="rId34"/>
    <p:sldId id="306" r:id="rId35"/>
    <p:sldId id="307" r:id="rId36"/>
    <p:sldId id="313" r:id="rId37"/>
    <p:sldId id="26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7640" autoAdjust="0"/>
  </p:normalViewPr>
  <p:slideViewPr>
    <p:cSldViewPr snapToGrid="0">
      <p:cViewPr varScale="1">
        <p:scale>
          <a:sx n="48" d="100"/>
          <a:sy n="48" d="100"/>
        </p:scale>
        <p:origin x="1364" y="40"/>
      </p:cViewPr>
      <p:guideLst/>
    </p:cSldViewPr>
  </p:slideViewPr>
  <p:notesTextViewPr>
    <p:cViewPr>
      <p:scale>
        <a:sx n="1" d="1"/>
        <a:sy n="1" d="1"/>
      </p:scale>
      <p:origin x="0" y="-1561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156A6-61D7-46F7-A636-803E0056D08B}"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5468E-81E9-416B-AFCA-2BB763249966}" type="slidenum">
              <a:rPr lang="en-US" smtClean="0"/>
              <a:t>‹#›</a:t>
            </a:fld>
            <a:endParaRPr lang="en-US"/>
          </a:p>
        </p:txBody>
      </p:sp>
    </p:spTree>
    <p:extLst>
      <p:ext uri="{BB962C8B-B14F-4D97-AF65-F5344CB8AC3E}">
        <p14:creationId xmlns:p14="http://schemas.microsoft.com/office/powerpoint/2010/main" val="354655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468E-81E9-416B-AFCA-2BB763249966}" type="slidenum">
              <a:rPr lang="en-US" smtClean="0"/>
              <a:t>1</a:t>
            </a:fld>
            <a:endParaRPr lang="en-US"/>
          </a:p>
        </p:txBody>
      </p:sp>
    </p:spTree>
    <p:extLst>
      <p:ext uri="{BB962C8B-B14F-4D97-AF65-F5344CB8AC3E}">
        <p14:creationId xmlns:p14="http://schemas.microsoft.com/office/powerpoint/2010/main" val="364080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documentclass</a:t>
            </a:r>
            <a:r>
              <a:rPr lang="en-US" dirty="0" smtClean="0"/>
              <a:t>[10pt]{exam}</a:t>
            </a:r>
          </a:p>
          <a:p>
            <a:r>
              <a:rPr lang="en-US" dirty="0" smtClean="0"/>
              <a:t>\</a:t>
            </a:r>
            <a:r>
              <a:rPr lang="en-US" dirty="0" err="1" smtClean="0"/>
              <a:t>usepackage</a:t>
            </a:r>
            <a:r>
              <a:rPr lang="en-US" dirty="0" smtClean="0"/>
              <a:t>[utf8]{</a:t>
            </a:r>
            <a:r>
              <a:rPr lang="en-US" dirty="0" err="1" smtClean="0"/>
              <a:t>inputenc</a:t>
            </a:r>
            <a:r>
              <a:rPr lang="en-US" dirty="0" smtClean="0"/>
              <a:t>}</a:t>
            </a:r>
          </a:p>
          <a:p>
            <a:endParaRPr lang="en-US" dirty="0" smtClean="0"/>
          </a:p>
          <a:p>
            <a:r>
              <a:rPr lang="en-US" dirty="0" smtClean="0"/>
              <a:t>\</a:t>
            </a:r>
            <a:r>
              <a:rPr lang="en-US" dirty="0" err="1" smtClean="0"/>
              <a:t>usepackage</a:t>
            </a:r>
            <a:r>
              <a:rPr lang="en-US" dirty="0" smtClean="0"/>
              <a:t>[margin=1in]{geometry}</a:t>
            </a:r>
          </a:p>
          <a:p>
            <a:r>
              <a:rPr lang="en-US" dirty="0" smtClean="0"/>
              <a:t>\</a:t>
            </a:r>
            <a:r>
              <a:rPr lang="en-US" dirty="0" err="1" smtClean="0"/>
              <a:t>usepackage</a:t>
            </a:r>
            <a:r>
              <a:rPr lang="en-US" dirty="0" smtClean="0"/>
              <a:t>{</a:t>
            </a:r>
            <a:r>
              <a:rPr lang="en-US" dirty="0" err="1" smtClean="0"/>
              <a:t>amsmath,amssymb,amsfonts</a:t>
            </a:r>
            <a:r>
              <a:rPr lang="en-US" dirty="0" smtClean="0"/>
              <a:t>}</a:t>
            </a:r>
          </a:p>
          <a:p>
            <a:r>
              <a:rPr lang="en-US" dirty="0" smtClean="0"/>
              <a:t>\</a:t>
            </a:r>
            <a:r>
              <a:rPr lang="en-US" dirty="0" err="1" smtClean="0"/>
              <a:t>usepackage</a:t>
            </a:r>
            <a:r>
              <a:rPr lang="en-US" dirty="0" smtClean="0"/>
              <a:t>{</a:t>
            </a:r>
            <a:r>
              <a:rPr lang="en-US" dirty="0" err="1" smtClean="0"/>
              <a:t>multicol</a:t>
            </a:r>
            <a:r>
              <a:rPr lang="en-US" dirty="0" smtClean="0"/>
              <a:t>}</a:t>
            </a:r>
          </a:p>
          <a:p>
            <a:r>
              <a:rPr lang="en-US" dirty="0" smtClean="0"/>
              <a:t>\</a:t>
            </a:r>
            <a:r>
              <a:rPr lang="en-US" dirty="0" err="1" smtClean="0"/>
              <a:t>usepackage</a:t>
            </a:r>
            <a:r>
              <a:rPr lang="en-US" dirty="0" smtClean="0"/>
              <a:t>{algorithm}</a:t>
            </a:r>
          </a:p>
          <a:p>
            <a:r>
              <a:rPr lang="en-US" dirty="0" smtClean="0"/>
              <a:t>\</a:t>
            </a:r>
            <a:r>
              <a:rPr lang="en-US" dirty="0" err="1" smtClean="0"/>
              <a:t>usepackage</a:t>
            </a:r>
            <a:r>
              <a:rPr lang="en-US" dirty="0" smtClean="0"/>
              <a:t>[</a:t>
            </a:r>
            <a:r>
              <a:rPr lang="en-US" dirty="0" err="1" smtClean="0"/>
              <a:t>noend</a:t>
            </a:r>
            <a:r>
              <a:rPr lang="en-US" dirty="0" smtClean="0"/>
              <a:t>]{</a:t>
            </a:r>
            <a:r>
              <a:rPr lang="en-US" dirty="0" err="1" smtClean="0"/>
              <a:t>algpseudocode</a:t>
            </a:r>
            <a:r>
              <a:rPr lang="en-US" dirty="0" smtClean="0"/>
              <a:t>}</a:t>
            </a:r>
          </a:p>
          <a:p>
            <a:endParaRPr lang="en-US" dirty="0" smtClean="0"/>
          </a:p>
          <a:p>
            <a:r>
              <a:rPr lang="en-US" dirty="0" smtClean="0"/>
              <a:t>\</a:t>
            </a:r>
            <a:r>
              <a:rPr lang="en-US" dirty="0" err="1" smtClean="0"/>
              <a:t>makeatletter</a:t>
            </a:r>
            <a:endParaRPr lang="en-US" dirty="0" smtClean="0"/>
          </a:p>
          <a:p>
            <a:r>
              <a:rPr lang="en-US" dirty="0" smtClean="0"/>
              <a:t>\</a:t>
            </a:r>
            <a:r>
              <a:rPr lang="en-US" dirty="0" err="1" smtClean="0"/>
              <a:t>def</a:t>
            </a:r>
            <a:r>
              <a:rPr lang="en-US" dirty="0" smtClean="0"/>
              <a:t>\</a:t>
            </a:r>
            <a:r>
              <a:rPr lang="en-US" dirty="0" err="1" smtClean="0"/>
              <a:t>BState</a:t>
            </a:r>
            <a:r>
              <a:rPr lang="en-US" dirty="0" smtClean="0"/>
              <a:t>{\State\</a:t>
            </a:r>
            <a:r>
              <a:rPr lang="en-US" dirty="0" err="1" smtClean="0"/>
              <a:t>hskip</a:t>
            </a:r>
            <a:r>
              <a:rPr lang="en-US" dirty="0" smtClean="0"/>
              <a:t>-\</a:t>
            </a:r>
            <a:r>
              <a:rPr lang="en-US" dirty="0" err="1" smtClean="0"/>
              <a:t>ALG@thistlm</a:t>
            </a:r>
            <a:r>
              <a:rPr lang="en-US" dirty="0" smtClean="0"/>
              <a:t>}</a:t>
            </a:r>
          </a:p>
          <a:p>
            <a:r>
              <a:rPr lang="en-US" dirty="0" smtClean="0"/>
              <a:t>\</a:t>
            </a:r>
            <a:r>
              <a:rPr lang="en-US" dirty="0" err="1" smtClean="0"/>
              <a:t>makeatother</a:t>
            </a:r>
            <a:endParaRPr lang="en-US" dirty="0" smtClean="0"/>
          </a:p>
          <a:p>
            <a:endParaRPr lang="en-US" dirty="0" smtClean="0"/>
          </a:p>
          <a:p>
            <a:endParaRPr lang="en-US" dirty="0" smtClean="0"/>
          </a:p>
          <a:p>
            <a:endParaRPr lang="en-US" dirty="0" smtClean="0"/>
          </a:p>
          <a:p>
            <a:r>
              <a:rPr lang="en-US" dirty="0" smtClean="0"/>
              <a:t>\begin{document}</a:t>
            </a:r>
          </a:p>
          <a:p>
            <a:r>
              <a:rPr lang="en-US" dirty="0" smtClean="0"/>
              <a:t>	</a:t>
            </a:r>
          </a:p>
          <a:p>
            <a:r>
              <a:rPr lang="en-US" dirty="0" smtClean="0"/>
              <a:t>	</a:t>
            </a:r>
          </a:p>
          <a:p>
            <a:r>
              <a:rPr lang="en-US" dirty="0" smtClean="0"/>
              <a:t>	\begin{algorithm}[H]</a:t>
            </a:r>
          </a:p>
          <a:p>
            <a:r>
              <a:rPr lang="en-US" dirty="0" smtClean="0"/>
              <a:t>		\caption{</a:t>
            </a:r>
          </a:p>
          <a:p>
            <a:r>
              <a:rPr lang="en-US" dirty="0" smtClean="0"/>
              <a:t>			\label{</a:t>
            </a:r>
            <a:r>
              <a:rPr lang="en-US" dirty="0" err="1" smtClean="0"/>
              <a:t>no:label</a:t>
            </a:r>
            <a:r>
              <a:rPr lang="en-US" dirty="0" smtClean="0"/>
              <a:t>}}</a:t>
            </a:r>
          </a:p>
          <a:p>
            <a:r>
              <a:rPr lang="en-US" dirty="0" smtClean="0"/>
              <a:t>		\begin{algorithmic}[</a:t>
            </a:r>
            <a:r>
              <a:rPr lang="en-US" dirty="0" err="1" smtClean="0"/>
              <a:t>hhh</a:t>
            </a:r>
            <a:r>
              <a:rPr lang="en-US" dirty="0" smtClean="0"/>
              <a:t>!]</a:t>
            </a:r>
          </a:p>
          <a:p>
            <a:r>
              <a:rPr lang="en-US" dirty="0" smtClean="0"/>
              <a:t>			\Require{keyword `this' is used to refer to calling </a:t>
            </a:r>
            <a:r>
              <a:rPr lang="en-US" dirty="0" err="1" smtClean="0"/>
              <a:t>SparseMatrix</a:t>
            </a:r>
            <a:r>
              <a:rPr lang="en-US" dirty="0" smtClean="0"/>
              <a:t> object}</a:t>
            </a:r>
          </a:p>
          <a:p>
            <a:r>
              <a:rPr lang="en-US" dirty="0" smtClean="0"/>
              <a:t>			%	\State</a:t>
            </a:r>
          </a:p>
          <a:p>
            <a:r>
              <a:rPr lang="en-US" dirty="0" smtClean="0"/>
              <a:t>			\Function{transpose}{</a:t>
            </a:r>
            <a:r>
              <a:rPr lang="en-US" dirty="0" err="1" smtClean="0"/>
              <a:t>SparseMatrix</a:t>
            </a:r>
            <a:r>
              <a:rPr lang="en-US" dirty="0" smtClean="0"/>
              <a:t> this} </a:t>
            </a:r>
          </a:p>
          <a:p>
            <a:r>
              <a:rPr lang="en-US" dirty="0" smtClean="0"/>
              <a:t>		%	\State $rows \gets this \</a:t>
            </a:r>
            <a:r>
              <a:rPr lang="en-US" dirty="0" err="1" smtClean="0"/>
              <a:t>rightarrow</a:t>
            </a:r>
            <a:r>
              <a:rPr lang="en-US" dirty="0" smtClean="0"/>
              <a:t> </a:t>
            </a:r>
            <a:r>
              <a:rPr lang="en-US" dirty="0" err="1" smtClean="0"/>
              <a:t>numRows</a:t>
            </a:r>
            <a:r>
              <a:rPr lang="en-US" dirty="0" smtClean="0"/>
              <a:t>$</a:t>
            </a:r>
          </a:p>
          <a:p>
            <a:r>
              <a:rPr lang="en-US" dirty="0" smtClean="0"/>
              <a:t>		%	\State $cols \gets this \</a:t>
            </a:r>
            <a:r>
              <a:rPr lang="en-US" dirty="0" err="1" smtClean="0"/>
              <a:t>rightarrow</a:t>
            </a:r>
            <a:r>
              <a:rPr lang="en-US" dirty="0" smtClean="0"/>
              <a:t> </a:t>
            </a:r>
            <a:r>
              <a:rPr lang="en-US" dirty="0" err="1" smtClean="0"/>
              <a:t>numCols</a:t>
            </a:r>
            <a:r>
              <a:rPr lang="en-US" dirty="0" smtClean="0"/>
              <a:t>$</a:t>
            </a:r>
          </a:p>
          <a:p>
            <a:endParaRPr lang="en-US" dirty="0" smtClean="0"/>
          </a:p>
          <a:p>
            <a:r>
              <a:rPr lang="en-US" dirty="0" smtClean="0"/>
              <a:t>			\State	$result \gets $ initialize new </a:t>
            </a:r>
            <a:r>
              <a:rPr lang="en-US" dirty="0" err="1" smtClean="0"/>
              <a:t>SparseMatrix</a:t>
            </a:r>
            <a:r>
              <a:rPr lang="en-US" dirty="0" smtClean="0"/>
              <a:t>  </a:t>
            </a:r>
          </a:p>
          <a:p>
            <a:r>
              <a:rPr lang="en-US" dirty="0" smtClean="0"/>
              <a:t>	</a:t>
            </a:r>
          </a:p>
          <a:p>
            <a:r>
              <a:rPr lang="en-US" dirty="0" smtClean="0"/>
              <a:t>		\State $</a:t>
            </a:r>
            <a:r>
              <a:rPr lang="en-US" dirty="0" err="1" smtClean="0"/>
              <a:t>thisIter</a:t>
            </a:r>
            <a:r>
              <a:rPr lang="en-US" dirty="0" smtClean="0"/>
              <a:t> \gets this \</a:t>
            </a:r>
            <a:r>
              <a:rPr lang="en-US" dirty="0" err="1" smtClean="0"/>
              <a:t>rightarrow</a:t>
            </a:r>
            <a:r>
              <a:rPr lang="en-US" dirty="0" smtClean="0"/>
              <a:t> </a:t>
            </a:r>
            <a:r>
              <a:rPr lang="en-US" dirty="0" err="1" smtClean="0"/>
              <a:t>sm</a:t>
            </a:r>
            <a:r>
              <a:rPr lang="en-US" dirty="0" smtClean="0"/>
              <a:t>$ 	</a:t>
            </a:r>
          </a:p>
          <a:p>
            <a:r>
              <a:rPr lang="en-US" dirty="0" smtClean="0"/>
              <a:t>			</a:t>
            </a:r>
          </a:p>
          <a:p>
            <a:r>
              <a:rPr lang="en-US" dirty="0" smtClean="0"/>
              <a:t>		\While{$ </a:t>
            </a:r>
            <a:r>
              <a:rPr lang="en-US" dirty="0" err="1" smtClean="0"/>
              <a:t>thisIter</a:t>
            </a:r>
            <a:r>
              <a:rPr lang="en-US" dirty="0" smtClean="0"/>
              <a:t> \</a:t>
            </a:r>
            <a:r>
              <a:rPr lang="en-US" dirty="0" err="1" smtClean="0"/>
              <a:t>neq</a:t>
            </a:r>
            <a:r>
              <a:rPr lang="en-US" dirty="0" smtClean="0"/>
              <a:t> NULL $}</a:t>
            </a:r>
          </a:p>
          <a:p>
            <a:r>
              <a:rPr lang="en-US" dirty="0" smtClean="0"/>
              <a:t>			</a:t>
            </a:r>
          </a:p>
          <a:p>
            <a:r>
              <a:rPr lang="en-US" dirty="0" smtClean="0"/>
              <a:t>			</a:t>
            </a:r>
          </a:p>
          <a:p>
            <a:r>
              <a:rPr lang="en-US" dirty="0" smtClean="0"/>
              <a:t>			\State $</a:t>
            </a:r>
            <a:r>
              <a:rPr lang="en-US" dirty="0" err="1" smtClean="0"/>
              <a:t>result.insertInOrder</a:t>
            </a:r>
            <a:r>
              <a:rPr lang="en-US" dirty="0" smtClean="0"/>
              <a:t>( </a:t>
            </a:r>
            <a:r>
              <a:rPr lang="en-US" dirty="0" err="1" smtClean="0"/>
              <a:t>thisIter.swapRowAndCol</a:t>
            </a:r>
            <a:r>
              <a:rPr lang="en-US" dirty="0" smtClean="0"/>
              <a:t>()   )$ // Time Complexity?</a:t>
            </a:r>
          </a:p>
          <a:p>
            <a:r>
              <a:rPr lang="en-US" dirty="0" smtClean="0"/>
              <a:t>			\State $</a:t>
            </a:r>
            <a:r>
              <a:rPr lang="en-US" dirty="0" err="1" smtClean="0"/>
              <a:t>thisIter</a:t>
            </a:r>
            <a:r>
              <a:rPr lang="en-US" dirty="0" smtClean="0"/>
              <a:t> \gets </a:t>
            </a:r>
            <a:r>
              <a:rPr lang="en-US" dirty="0" err="1" smtClean="0"/>
              <a:t>thisIter</a:t>
            </a:r>
            <a:r>
              <a:rPr lang="en-US" dirty="0" smtClean="0"/>
              <a:t> \</a:t>
            </a:r>
            <a:r>
              <a:rPr lang="en-US" dirty="0" err="1" smtClean="0"/>
              <a:t>rightarrow</a:t>
            </a:r>
            <a:r>
              <a:rPr lang="en-US" dirty="0" smtClean="0"/>
              <a:t> next$</a:t>
            </a:r>
          </a:p>
          <a:p>
            <a:r>
              <a:rPr lang="en-US" dirty="0" smtClean="0"/>
              <a:t>			</a:t>
            </a:r>
          </a:p>
          <a:p>
            <a:r>
              <a:rPr lang="en-US" dirty="0" smtClean="0"/>
              <a:t>			</a:t>
            </a:r>
          </a:p>
          <a:p>
            <a:r>
              <a:rPr lang="en-US" dirty="0" smtClean="0"/>
              <a:t>		\</a:t>
            </a:r>
            <a:r>
              <a:rPr lang="en-US" dirty="0" err="1" smtClean="0"/>
              <a:t>EndWhile</a:t>
            </a:r>
            <a:endParaRPr lang="en-US" dirty="0" smtClean="0"/>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\State \Return{$result$}</a:t>
            </a:r>
          </a:p>
          <a:p>
            <a:r>
              <a:rPr lang="en-US" dirty="0" smtClean="0"/>
              <a:t>			\</a:t>
            </a:r>
            <a:r>
              <a:rPr lang="en-US" dirty="0" err="1" smtClean="0"/>
              <a:t>EndFunction</a:t>
            </a:r>
            <a:endParaRPr lang="en-US" dirty="0" smtClean="0"/>
          </a:p>
          <a:p>
            <a:r>
              <a:rPr lang="en-US" dirty="0" smtClean="0"/>
              <a:t>		\end{algorithmic}</a:t>
            </a:r>
          </a:p>
          <a:p>
            <a:r>
              <a:rPr lang="en-US" dirty="0" smtClean="0"/>
              <a:t>	\end{algorithm}</a:t>
            </a:r>
          </a:p>
          <a:p>
            <a:r>
              <a:rPr lang="en-US" dirty="0" smtClean="0"/>
              <a:t>	</a:t>
            </a:r>
          </a:p>
          <a:p>
            <a:r>
              <a:rPr lang="en-US" dirty="0" smtClean="0"/>
              <a:t>	\end{document}</a:t>
            </a:r>
            <a:endParaRPr lang="en-US" dirty="0"/>
          </a:p>
        </p:txBody>
      </p:sp>
      <p:sp>
        <p:nvSpPr>
          <p:cNvPr id="4" name="Slide Number Placeholder 3"/>
          <p:cNvSpPr>
            <a:spLocks noGrp="1"/>
          </p:cNvSpPr>
          <p:nvPr>
            <p:ph type="sldNum" sz="quarter" idx="10"/>
          </p:nvPr>
        </p:nvSpPr>
        <p:spPr/>
        <p:txBody>
          <a:bodyPr/>
          <a:lstStyle/>
          <a:p>
            <a:fld id="{8A55468E-81E9-416B-AFCA-2BB763249966}" type="slidenum">
              <a:rPr lang="en-US" smtClean="0"/>
              <a:t>33</a:t>
            </a:fld>
            <a:endParaRPr lang="en-US"/>
          </a:p>
        </p:txBody>
      </p:sp>
    </p:spTree>
    <p:extLst>
      <p:ext uri="{BB962C8B-B14F-4D97-AF65-F5344CB8AC3E}">
        <p14:creationId xmlns:p14="http://schemas.microsoft.com/office/powerpoint/2010/main" val="184661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468E-81E9-416B-AFCA-2BB763249966}" type="slidenum">
              <a:rPr lang="en-US" smtClean="0"/>
              <a:t>36</a:t>
            </a:fld>
            <a:endParaRPr lang="en-US"/>
          </a:p>
        </p:txBody>
      </p:sp>
    </p:spTree>
    <p:extLst>
      <p:ext uri="{BB962C8B-B14F-4D97-AF65-F5344CB8AC3E}">
        <p14:creationId xmlns:p14="http://schemas.microsoft.com/office/powerpoint/2010/main" val="376629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documentclass</a:t>
            </a:r>
            <a:r>
              <a:rPr lang="en-US" dirty="0" smtClean="0"/>
              <a:t>[12pt]{exam}</a:t>
            </a:r>
          </a:p>
          <a:p>
            <a:r>
              <a:rPr lang="en-US" dirty="0" smtClean="0"/>
              <a:t>\</a:t>
            </a:r>
            <a:r>
              <a:rPr lang="en-US" dirty="0" err="1" smtClean="0"/>
              <a:t>usepackage</a:t>
            </a:r>
            <a:r>
              <a:rPr lang="en-US" dirty="0" smtClean="0"/>
              <a:t>[utf8]{</a:t>
            </a:r>
            <a:r>
              <a:rPr lang="en-US" dirty="0" err="1" smtClean="0"/>
              <a:t>inputenc</a:t>
            </a:r>
            <a:r>
              <a:rPr lang="en-US" dirty="0" smtClean="0"/>
              <a:t>}</a:t>
            </a:r>
          </a:p>
          <a:p>
            <a:endParaRPr lang="en-US" dirty="0" smtClean="0"/>
          </a:p>
          <a:p>
            <a:r>
              <a:rPr lang="en-US" dirty="0" smtClean="0"/>
              <a:t>\</a:t>
            </a:r>
            <a:r>
              <a:rPr lang="en-US" dirty="0" err="1" smtClean="0"/>
              <a:t>usepackage</a:t>
            </a:r>
            <a:r>
              <a:rPr lang="en-US" dirty="0" smtClean="0"/>
              <a:t>[margin=1in]{geometry}</a:t>
            </a:r>
          </a:p>
          <a:p>
            <a:r>
              <a:rPr lang="en-US" dirty="0" smtClean="0"/>
              <a:t>\</a:t>
            </a:r>
            <a:r>
              <a:rPr lang="en-US" dirty="0" err="1" smtClean="0"/>
              <a:t>usepackage</a:t>
            </a:r>
            <a:r>
              <a:rPr lang="en-US" dirty="0" smtClean="0"/>
              <a:t>{</a:t>
            </a:r>
            <a:r>
              <a:rPr lang="en-US" dirty="0" err="1" smtClean="0"/>
              <a:t>amsmath,amssymb,amsfonts</a:t>
            </a:r>
            <a:r>
              <a:rPr lang="en-US" dirty="0" smtClean="0"/>
              <a:t>}</a:t>
            </a:r>
          </a:p>
          <a:p>
            <a:r>
              <a:rPr lang="en-US" dirty="0" smtClean="0"/>
              <a:t>\</a:t>
            </a:r>
            <a:r>
              <a:rPr lang="en-US" dirty="0" err="1" smtClean="0"/>
              <a:t>usepackage</a:t>
            </a:r>
            <a:r>
              <a:rPr lang="en-US" dirty="0" smtClean="0"/>
              <a:t>{</a:t>
            </a:r>
            <a:r>
              <a:rPr lang="en-US" dirty="0" err="1" smtClean="0"/>
              <a:t>multicol</a:t>
            </a:r>
            <a:r>
              <a:rPr lang="en-US" dirty="0" smtClean="0"/>
              <a:t>}</a:t>
            </a:r>
          </a:p>
          <a:p>
            <a:r>
              <a:rPr lang="en-US" dirty="0" smtClean="0"/>
              <a:t>\</a:t>
            </a:r>
            <a:r>
              <a:rPr lang="en-US" dirty="0" err="1" smtClean="0"/>
              <a:t>usepackage</a:t>
            </a:r>
            <a:r>
              <a:rPr lang="en-US" dirty="0" smtClean="0"/>
              <a:t>{algorithm}</a:t>
            </a:r>
          </a:p>
          <a:p>
            <a:r>
              <a:rPr lang="en-US" dirty="0" smtClean="0"/>
              <a:t>\</a:t>
            </a:r>
            <a:r>
              <a:rPr lang="en-US" dirty="0" err="1" smtClean="0"/>
              <a:t>usepackage</a:t>
            </a:r>
            <a:r>
              <a:rPr lang="en-US" dirty="0" smtClean="0"/>
              <a:t>[</a:t>
            </a:r>
            <a:r>
              <a:rPr lang="en-US" dirty="0" err="1" smtClean="0"/>
              <a:t>noend</a:t>
            </a:r>
            <a:r>
              <a:rPr lang="en-US" dirty="0" smtClean="0"/>
              <a:t>]{</a:t>
            </a:r>
            <a:r>
              <a:rPr lang="en-US" dirty="0" err="1" smtClean="0"/>
              <a:t>algpseudocode</a:t>
            </a:r>
            <a:r>
              <a:rPr lang="en-US" dirty="0" smtClean="0"/>
              <a:t>}</a:t>
            </a:r>
          </a:p>
          <a:p>
            <a:endParaRPr lang="en-US" dirty="0" smtClean="0"/>
          </a:p>
          <a:p>
            <a:r>
              <a:rPr lang="en-US" dirty="0" smtClean="0"/>
              <a:t>\</a:t>
            </a:r>
            <a:r>
              <a:rPr lang="en-US" dirty="0" err="1" smtClean="0"/>
              <a:t>makeatletter</a:t>
            </a:r>
            <a:endParaRPr lang="en-US" dirty="0" smtClean="0"/>
          </a:p>
          <a:p>
            <a:r>
              <a:rPr lang="en-US" dirty="0" smtClean="0"/>
              <a:t>\</a:t>
            </a:r>
            <a:r>
              <a:rPr lang="en-US" dirty="0" err="1" smtClean="0"/>
              <a:t>def</a:t>
            </a:r>
            <a:r>
              <a:rPr lang="en-US" dirty="0" smtClean="0"/>
              <a:t>\</a:t>
            </a:r>
            <a:r>
              <a:rPr lang="en-US" dirty="0" err="1" smtClean="0"/>
              <a:t>BState</a:t>
            </a:r>
            <a:r>
              <a:rPr lang="en-US" dirty="0" smtClean="0"/>
              <a:t>{\State\</a:t>
            </a:r>
            <a:r>
              <a:rPr lang="en-US" dirty="0" err="1" smtClean="0"/>
              <a:t>hskip</a:t>
            </a:r>
            <a:r>
              <a:rPr lang="en-US" dirty="0" smtClean="0"/>
              <a:t>-\</a:t>
            </a:r>
            <a:r>
              <a:rPr lang="en-US" dirty="0" err="1" smtClean="0"/>
              <a:t>ALG@thistlm</a:t>
            </a:r>
            <a:r>
              <a:rPr lang="en-US" dirty="0" smtClean="0"/>
              <a:t>}</a:t>
            </a:r>
          </a:p>
          <a:p>
            <a:r>
              <a:rPr lang="en-US" dirty="0" smtClean="0"/>
              <a:t>\</a:t>
            </a:r>
            <a:r>
              <a:rPr lang="en-US" dirty="0" err="1" smtClean="0"/>
              <a:t>makeatother</a:t>
            </a:r>
            <a:endParaRPr lang="en-US" dirty="0" smtClean="0"/>
          </a:p>
          <a:p>
            <a:endParaRPr lang="en-US" dirty="0" smtClean="0"/>
          </a:p>
          <a:p>
            <a:endParaRPr lang="en-US" dirty="0" smtClean="0"/>
          </a:p>
          <a:p>
            <a:endParaRPr lang="en-US" dirty="0" smtClean="0"/>
          </a:p>
          <a:p>
            <a:r>
              <a:rPr lang="en-US" dirty="0" smtClean="0"/>
              <a:t>\begin{document}</a:t>
            </a:r>
          </a:p>
          <a:p>
            <a:r>
              <a:rPr lang="en-US" dirty="0" smtClean="0"/>
              <a:t>	</a:t>
            </a:r>
          </a:p>
          <a:p>
            <a:r>
              <a:rPr lang="en-US" dirty="0" smtClean="0"/>
              <a:t>	</a:t>
            </a:r>
          </a:p>
          <a:p>
            <a:r>
              <a:rPr lang="en-US" dirty="0" smtClean="0"/>
              <a:t>	\begin{algorithm}[H]</a:t>
            </a:r>
          </a:p>
          <a:p>
            <a:r>
              <a:rPr lang="en-US" dirty="0" smtClean="0"/>
              <a:t>		\caption{</a:t>
            </a:r>
          </a:p>
          <a:p>
            <a:r>
              <a:rPr lang="en-US" dirty="0" smtClean="0"/>
              <a:t>			\label{</a:t>
            </a:r>
            <a:r>
              <a:rPr lang="en-US" dirty="0" err="1" smtClean="0"/>
              <a:t>no:label</a:t>
            </a:r>
            <a:r>
              <a:rPr lang="en-US" dirty="0" smtClean="0"/>
              <a:t>}}</a:t>
            </a:r>
          </a:p>
          <a:p>
            <a:r>
              <a:rPr lang="en-US" dirty="0" smtClean="0"/>
              <a:t>		\begin{algorithmic}[</a:t>
            </a:r>
            <a:r>
              <a:rPr lang="en-US" dirty="0" err="1" smtClean="0"/>
              <a:t>hhh</a:t>
            </a:r>
            <a:r>
              <a:rPr lang="en-US" dirty="0" smtClean="0"/>
              <a:t>!]</a:t>
            </a:r>
          </a:p>
          <a:p>
            <a:r>
              <a:rPr lang="en-US" dirty="0" smtClean="0"/>
              <a:t>			\Require{keyword `this' is used to refer to calling Matrix object}</a:t>
            </a:r>
          </a:p>
          <a:p>
            <a:r>
              <a:rPr lang="en-US" dirty="0" smtClean="0"/>
              <a:t>			%	\State</a:t>
            </a:r>
          </a:p>
          <a:p>
            <a:r>
              <a:rPr lang="en-US" dirty="0" smtClean="0"/>
              <a:t>			\Function{transpose}{$this$} </a:t>
            </a:r>
          </a:p>
          <a:p>
            <a:r>
              <a:rPr lang="en-US" dirty="0" smtClean="0"/>
              <a:t>			\State $cols \gets this \</a:t>
            </a:r>
            <a:r>
              <a:rPr lang="en-US" dirty="0" err="1" smtClean="0"/>
              <a:t>rightarrow</a:t>
            </a:r>
            <a:r>
              <a:rPr lang="en-US" dirty="0" smtClean="0"/>
              <a:t> </a:t>
            </a:r>
            <a:r>
              <a:rPr lang="en-US" dirty="0" err="1" smtClean="0"/>
              <a:t>numRows</a:t>
            </a:r>
            <a:r>
              <a:rPr lang="en-US" dirty="0" smtClean="0"/>
              <a:t>$</a:t>
            </a:r>
          </a:p>
          <a:p>
            <a:r>
              <a:rPr lang="en-US" dirty="0" smtClean="0"/>
              <a:t>			\State $rows \gets this  \</a:t>
            </a:r>
            <a:r>
              <a:rPr lang="en-US" dirty="0" err="1" smtClean="0"/>
              <a:t>rightarrow</a:t>
            </a:r>
            <a:r>
              <a:rPr lang="en-US" dirty="0" smtClean="0"/>
              <a:t> </a:t>
            </a:r>
            <a:r>
              <a:rPr lang="en-US" dirty="0" err="1" smtClean="0"/>
              <a:t>numCols</a:t>
            </a:r>
            <a:r>
              <a:rPr lang="en-US" dirty="0" smtClean="0"/>
              <a:t>$</a:t>
            </a:r>
          </a:p>
          <a:p>
            <a:r>
              <a:rPr lang="en-US" dirty="0" smtClean="0"/>
              <a:t>			\State	$trans \gets $ initialize new Matrix rows x cols  </a:t>
            </a:r>
          </a:p>
          <a:p>
            <a:r>
              <a:rPr lang="en-US" dirty="0" smtClean="0"/>
              <a:t>	</a:t>
            </a:r>
          </a:p>
          <a:p>
            <a:r>
              <a:rPr lang="en-US" dirty="0" smtClean="0"/>
              <a:t>			\For{$</a:t>
            </a:r>
            <a:r>
              <a:rPr lang="en-US" dirty="0" err="1" smtClean="0"/>
              <a:t>i</a:t>
            </a:r>
            <a:r>
              <a:rPr lang="en-US" dirty="0" smtClean="0"/>
              <a:t> \gets 1 \</a:t>
            </a:r>
            <a:r>
              <a:rPr lang="en-US" dirty="0" err="1" smtClean="0"/>
              <a:t>textrm</a:t>
            </a:r>
            <a:r>
              <a:rPr lang="en-US" dirty="0" smtClean="0"/>
              <a:t>{ to } rows$}</a:t>
            </a:r>
          </a:p>
          <a:p>
            <a:r>
              <a:rPr lang="en-US" dirty="0" smtClean="0"/>
              <a:t>			\For{$j \gets 1 \</a:t>
            </a:r>
            <a:r>
              <a:rPr lang="en-US" dirty="0" err="1" smtClean="0"/>
              <a:t>textrm</a:t>
            </a:r>
            <a:r>
              <a:rPr lang="en-US" dirty="0" smtClean="0"/>
              <a:t>{ to } cols$}</a:t>
            </a:r>
          </a:p>
          <a:p>
            <a:r>
              <a:rPr lang="en-US" dirty="0" smtClean="0"/>
              <a:t>			%\If{$X[j-1] &gt; X[j]$} </a:t>
            </a:r>
          </a:p>
          <a:p>
            <a:r>
              <a:rPr lang="en-US" dirty="0" smtClean="0"/>
              <a:t>			\State	$trans  \</a:t>
            </a:r>
            <a:r>
              <a:rPr lang="en-US" dirty="0" err="1" smtClean="0"/>
              <a:t>rightarrow</a:t>
            </a:r>
            <a:r>
              <a:rPr lang="en-US" dirty="0" smtClean="0"/>
              <a:t> matrix[</a:t>
            </a:r>
            <a:r>
              <a:rPr lang="en-US" dirty="0" err="1" smtClean="0"/>
              <a:t>i</a:t>
            </a:r>
            <a:r>
              <a:rPr lang="en-US" dirty="0" smtClean="0"/>
              <a:t>][j] \gets this  \</a:t>
            </a:r>
            <a:r>
              <a:rPr lang="en-US" dirty="0" err="1" smtClean="0"/>
              <a:t>rightarrow</a:t>
            </a:r>
            <a:r>
              <a:rPr lang="en-US" dirty="0" smtClean="0"/>
              <a:t> matrix[j][</a:t>
            </a:r>
            <a:r>
              <a:rPr lang="en-US" dirty="0" err="1" smtClean="0"/>
              <a:t>i</a:t>
            </a:r>
            <a:r>
              <a:rPr lang="en-US" dirty="0" smtClean="0"/>
              <a:t>]$</a:t>
            </a:r>
          </a:p>
          <a:p>
            <a:r>
              <a:rPr lang="en-US" dirty="0" smtClean="0"/>
              <a:t>			%\</a:t>
            </a:r>
            <a:r>
              <a:rPr lang="en-US" dirty="0" err="1" smtClean="0"/>
              <a:t>EndIf</a:t>
            </a:r>
            <a:endParaRPr lang="en-US" dirty="0" smtClean="0"/>
          </a:p>
          <a:p>
            <a:r>
              <a:rPr lang="en-US" dirty="0" smtClean="0"/>
              <a:t>			\</a:t>
            </a:r>
            <a:r>
              <a:rPr lang="en-US" dirty="0" err="1" smtClean="0"/>
              <a:t>EndFor</a:t>
            </a:r>
            <a:endParaRPr lang="en-US" dirty="0" smtClean="0"/>
          </a:p>
          <a:p>
            <a:r>
              <a:rPr lang="en-US" dirty="0" smtClean="0"/>
              <a:t>			\</a:t>
            </a:r>
            <a:r>
              <a:rPr lang="en-US" dirty="0" err="1" smtClean="0"/>
              <a:t>EndFor</a:t>
            </a:r>
            <a:endParaRPr lang="en-US" dirty="0" smtClean="0"/>
          </a:p>
          <a:p>
            <a:r>
              <a:rPr lang="en-US" dirty="0" smtClean="0"/>
              <a:t>			\State \Return{$trans$}</a:t>
            </a:r>
          </a:p>
          <a:p>
            <a:r>
              <a:rPr lang="en-US" dirty="0" smtClean="0"/>
              <a:t>			\</a:t>
            </a:r>
            <a:r>
              <a:rPr lang="en-US" dirty="0" err="1" smtClean="0"/>
              <a:t>EndFunction</a:t>
            </a:r>
            <a:endParaRPr lang="en-US" dirty="0" smtClean="0"/>
          </a:p>
          <a:p>
            <a:r>
              <a:rPr lang="en-US" dirty="0" smtClean="0"/>
              <a:t>		\end{algorithmic}</a:t>
            </a:r>
          </a:p>
          <a:p>
            <a:r>
              <a:rPr lang="en-US" dirty="0" smtClean="0"/>
              <a:t>	\end{algorithm}</a:t>
            </a:r>
          </a:p>
          <a:p>
            <a:r>
              <a:rPr lang="en-US" dirty="0" smtClean="0"/>
              <a:t>	</a:t>
            </a:r>
          </a:p>
          <a:p>
            <a:r>
              <a:rPr lang="en-US" dirty="0" smtClean="0"/>
              <a:t>	\end{document}</a:t>
            </a:r>
            <a:endParaRPr lang="en-US" dirty="0"/>
          </a:p>
        </p:txBody>
      </p:sp>
      <p:sp>
        <p:nvSpPr>
          <p:cNvPr id="4" name="Slide Number Placeholder 3"/>
          <p:cNvSpPr>
            <a:spLocks noGrp="1"/>
          </p:cNvSpPr>
          <p:nvPr>
            <p:ph type="sldNum" sz="quarter" idx="10"/>
          </p:nvPr>
        </p:nvSpPr>
        <p:spPr/>
        <p:txBody>
          <a:bodyPr/>
          <a:lstStyle/>
          <a:p>
            <a:fld id="{8A55468E-81E9-416B-AFCA-2BB763249966}" type="slidenum">
              <a:rPr lang="en-US" smtClean="0"/>
              <a:t>7</a:t>
            </a:fld>
            <a:endParaRPr lang="en-US"/>
          </a:p>
        </p:txBody>
      </p:sp>
    </p:spTree>
    <p:extLst>
      <p:ext uri="{BB962C8B-B14F-4D97-AF65-F5344CB8AC3E}">
        <p14:creationId xmlns:p14="http://schemas.microsoft.com/office/powerpoint/2010/main" val="67006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documentclass</a:t>
            </a:r>
            <a:r>
              <a:rPr lang="en-US" dirty="0" smtClean="0"/>
              <a:t>[12pt]{exam}</a:t>
            </a:r>
          </a:p>
          <a:p>
            <a:r>
              <a:rPr lang="en-US" dirty="0" smtClean="0"/>
              <a:t>\</a:t>
            </a:r>
            <a:r>
              <a:rPr lang="en-US" dirty="0" err="1" smtClean="0"/>
              <a:t>usepackage</a:t>
            </a:r>
            <a:r>
              <a:rPr lang="en-US" dirty="0" smtClean="0"/>
              <a:t>[utf8]{</a:t>
            </a:r>
            <a:r>
              <a:rPr lang="en-US" dirty="0" err="1" smtClean="0"/>
              <a:t>inputenc</a:t>
            </a:r>
            <a:r>
              <a:rPr lang="en-US" dirty="0" smtClean="0"/>
              <a:t>}</a:t>
            </a:r>
          </a:p>
          <a:p>
            <a:endParaRPr lang="en-US" dirty="0" smtClean="0"/>
          </a:p>
          <a:p>
            <a:r>
              <a:rPr lang="en-US" dirty="0" smtClean="0"/>
              <a:t>\</a:t>
            </a:r>
            <a:r>
              <a:rPr lang="en-US" dirty="0" err="1" smtClean="0"/>
              <a:t>usepackage</a:t>
            </a:r>
            <a:r>
              <a:rPr lang="en-US" dirty="0" smtClean="0"/>
              <a:t>[margin=1in]{geometry}</a:t>
            </a:r>
          </a:p>
          <a:p>
            <a:r>
              <a:rPr lang="en-US" dirty="0" smtClean="0"/>
              <a:t>\</a:t>
            </a:r>
            <a:r>
              <a:rPr lang="en-US" dirty="0" err="1" smtClean="0"/>
              <a:t>usepackage</a:t>
            </a:r>
            <a:r>
              <a:rPr lang="en-US" dirty="0" smtClean="0"/>
              <a:t>{</a:t>
            </a:r>
            <a:r>
              <a:rPr lang="en-US" dirty="0" err="1" smtClean="0"/>
              <a:t>amsmath,amssymb,amsfonts</a:t>
            </a:r>
            <a:r>
              <a:rPr lang="en-US" dirty="0" smtClean="0"/>
              <a:t>}</a:t>
            </a:r>
          </a:p>
          <a:p>
            <a:r>
              <a:rPr lang="en-US" dirty="0" smtClean="0"/>
              <a:t>\</a:t>
            </a:r>
            <a:r>
              <a:rPr lang="en-US" dirty="0" err="1" smtClean="0"/>
              <a:t>usepackage</a:t>
            </a:r>
            <a:r>
              <a:rPr lang="en-US" dirty="0" smtClean="0"/>
              <a:t>{</a:t>
            </a:r>
            <a:r>
              <a:rPr lang="en-US" dirty="0" err="1" smtClean="0"/>
              <a:t>multicol</a:t>
            </a:r>
            <a:r>
              <a:rPr lang="en-US" dirty="0" smtClean="0"/>
              <a:t>}</a:t>
            </a:r>
          </a:p>
          <a:p>
            <a:r>
              <a:rPr lang="en-US" dirty="0" smtClean="0"/>
              <a:t>\</a:t>
            </a:r>
            <a:r>
              <a:rPr lang="en-US" dirty="0" err="1" smtClean="0"/>
              <a:t>usepackage</a:t>
            </a:r>
            <a:r>
              <a:rPr lang="en-US" dirty="0" smtClean="0"/>
              <a:t>{algorithm}</a:t>
            </a:r>
          </a:p>
          <a:p>
            <a:r>
              <a:rPr lang="en-US" dirty="0" smtClean="0"/>
              <a:t>\</a:t>
            </a:r>
            <a:r>
              <a:rPr lang="en-US" dirty="0" err="1" smtClean="0"/>
              <a:t>usepackage</a:t>
            </a:r>
            <a:r>
              <a:rPr lang="en-US" dirty="0" smtClean="0"/>
              <a:t>[</a:t>
            </a:r>
            <a:r>
              <a:rPr lang="en-US" dirty="0" err="1" smtClean="0"/>
              <a:t>noend</a:t>
            </a:r>
            <a:r>
              <a:rPr lang="en-US" dirty="0" smtClean="0"/>
              <a:t>]{</a:t>
            </a:r>
            <a:r>
              <a:rPr lang="en-US" dirty="0" err="1" smtClean="0"/>
              <a:t>algpseudocode</a:t>
            </a:r>
            <a:r>
              <a:rPr lang="en-US" dirty="0" smtClean="0"/>
              <a:t>}</a:t>
            </a:r>
          </a:p>
          <a:p>
            <a:endParaRPr lang="en-US" dirty="0" smtClean="0"/>
          </a:p>
          <a:p>
            <a:r>
              <a:rPr lang="en-US" dirty="0" smtClean="0"/>
              <a:t>\</a:t>
            </a:r>
            <a:r>
              <a:rPr lang="en-US" dirty="0" err="1" smtClean="0"/>
              <a:t>makeatletter</a:t>
            </a:r>
            <a:endParaRPr lang="en-US" dirty="0" smtClean="0"/>
          </a:p>
          <a:p>
            <a:r>
              <a:rPr lang="en-US" dirty="0" smtClean="0"/>
              <a:t>\</a:t>
            </a:r>
            <a:r>
              <a:rPr lang="en-US" dirty="0" err="1" smtClean="0"/>
              <a:t>def</a:t>
            </a:r>
            <a:r>
              <a:rPr lang="en-US" dirty="0" smtClean="0"/>
              <a:t>\</a:t>
            </a:r>
            <a:r>
              <a:rPr lang="en-US" dirty="0" err="1" smtClean="0"/>
              <a:t>BState</a:t>
            </a:r>
            <a:r>
              <a:rPr lang="en-US" dirty="0" smtClean="0"/>
              <a:t>{\State\</a:t>
            </a:r>
            <a:r>
              <a:rPr lang="en-US" dirty="0" err="1" smtClean="0"/>
              <a:t>hskip</a:t>
            </a:r>
            <a:r>
              <a:rPr lang="en-US" dirty="0" smtClean="0"/>
              <a:t>-\</a:t>
            </a:r>
            <a:r>
              <a:rPr lang="en-US" dirty="0" err="1" smtClean="0"/>
              <a:t>ALG@thistlm</a:t>
            </a:r>
            <a:r>
              <a:rPr lang="en-US" dirty="0" smtClean="0"/>
              <a:t>}</a:t>
            </a:r>
          </a:p>
          <a:p>
            <a:r>
              <a:rPr lang="en-US" dirty="0" smtClean="0"/>
              <a:t>\</a:t>
            </a:r>
            <a:r>
              <a:rPr lang="en-US" dirty="0" err="1" smtClean="0"/>
              <a:t>makeatother</a:t>
            </a:r>
            <a:endParaRPr lang="en-US" dirty="0" smtClean="0"/>
          </a:p>
          <a:p>
            <a:endParaRPr lang="en-US" dirty="0" smtClean="0"/>
          </a:p>
          <a:p>
            <a:endParaRPr lang="en-US" dirty="0" smtClean="0"/>
          </a:p>
          <a:p>
            <a:endParaRPr lang="en-US" dirty="0" smtClean="0"/>
          </a:p>
          <a:p>
            <a:r>
              <a:rPr lang="en-US" dirty="0" smtClean="0"/>
              <a:t>\begin{document}</a:t>
            </a:r>
          </a:p>
          <a:p>
            <a:r>
              <a:rPr lang="en-US" dirty="0" smtClean="0"/>
              <a:t>	</a:t>
            </a:r>
          </a:p>
          <a:p>
            <a:r>
              <a:rPr lang="en-US" dirty="0" smtClean="0"/>
              <a:t>	</a:t>
            </a:r>
          </a:p>
          <a:p>
            <a:r>
              <a:rPr lang="en-US" dirty="0" smtClean="0"/>
              <a:t>	\begin{algorithm}[H]</a:t>
            </a:r>
          </a:p>
          <a:p>
            <a:r>
              <a:rPr lang="en-US" dirty="0" smtClean="0"/>
              <a:t>		\caption{</a:t>
            </a:r>
          </a:p>
          <a:p>
            <a:r>
              <a:rPr lang="en-US" dirty="0" smtClean="0"/>
              <a:t>			\label{</a:t>
            </a:r>
            <a:r>
              <a:rPr lang="en-US" dirty="0" err="1" smtClean="0"/>
              <a:t>no:label</a:t>
            </a:r>
            <a:r>
              <a:rPr lang="en-US" dirty="0" smtClean="0"/>
              <a:t>}}</a:t>
            </a:r>
          </a:p>
          <a:p>
            <a:r>
              <a:rPr lang="en-US" dirty="0" smtClean="0"/>
              <a:t>		\begin{algorithmic}[</a:t>
            </a:r>
            <a:r>
              <a:rPr lang="en-US" dirty="0" err="1" smtClean="0"/>
              <a:t>hhh</a:t>
            </a:r>
            <a:r>
              <a:rPr lang="en-US" dirty="0" smtClean="0"/>
              <a:t>!]</a:t>
            </a:r>
          </a:p>
          <a:p>
            <a:r>
              <a:rPr lang="en-US" dirty="0" smtClean="0"/>
              <a:t>			\Require{keyword `this' is used to refer to calling Matrix object}</a:t>
            </a:r>
          </a:p>
          <a:p>
            <a:r>
              <a:rPr lang="en-US" dirty="0" smtClean="0"/>
              <a:t>			%	\State</a:t>
            </a:r>
          </a:p>
          <a:p>
            <a:r>
              <a:rPr lang="en-US" dirty="0" smtClean="0"/>
              <a:t>			\Function{addition}{Matrix this, Matrix </a:t>
            </a:r>
            <a:r>
              <a:rPr lang="en-US" dirty="0" err="1" smtClean="0"/>
              <a:t>rhs</a:t>
            </a:r>
            <a:r>
              <a:rPr lang="en-US" dirty="0" smtClean="0"/>
              <a:t>} </a:t>
            </a:r>
          </a:p>
          <a:p>
            <a:r>
              <a:rPr lang="en-US" dirty="0" smtClean="0"/>
              <a:t>			\State $rows \gets this \</a:t>
            </a:r>
            <a:r>
              <a:rPr lang="en-US" dirty="0" err="1" smtClean="0"/>
              <a:t>rightarrow</a:t>
            </a:r>
            <a:r>
              <a:rPr lang="en-US" dirty="0" smtClean="0"/>
              <a:t> </a:t>
            </a:r>
            <a:r>
              <a:rPr lang="en-US" dirty="0" err="1" smtClean="0"/>
              <a:t>numRows</a:t>
            </a:r>
            <a:r>
              <a:rPr lang="en-US" dirty="0" smtClean="0"/>
              <a:t>$</a:t>
            </a:r>
          </a:p>
          <a:p>
            <a:r>
              <a:rPr lang="en-US" dirty="0" smtClean="0"/>
              <a:t>			\State $cols \gets this  \</a:t>
            </a:r>
            <a:r>
              <a:rPr lang="en-US" dirty="0" err="1" smtClean="0"/>
              <a:t>rightarrow</a:t>
            </a:r>
            <a:r>
              <a:rPr lang="en-US" dirty="0" smtClean="0"/>
              <a:t> </a:t>
            </a:r>
            <a:r>
              <a:rPr lang="en-US" dirty="0" err="1" smtClean="0"/>
              <a:t>numCols</a:t>
            </a:r>
            <a:r>
              <a:rPr lang="en-US" dirty="0" smtClean="0"/>
              <a:t>$</a:t>
            </a:r>
          </a:p>
          <a:p>
            <a:r>
              <a:rPr lang="en-US" dirty="0" smtClean="0"/>
              <a:t>			\State	$result \gets $ initialize new Matrix rows x cols  </a:t>
            </a:r>
          </a:p>
          <a:p>
            <a:r>
              <a:rPr lang="en-US" dirty="0" smtClean="0"/>
              <a:t>	</a:t>
            </a:r>
          </a:p>
          <a:p>
            <a:r>
              <a:rPr lang="en-US" dirty="0" smtClean="0"/>
              <a:t>			\For{$</a:t>
            </a:r>
            <a:r>
              <a:rPr lang="en-US" dirty="0" err="1" smtClean="0"/>
              <a:t>i</a:t>
            </a:r>
            <a:r>
              <a:rPr lang="en-US" dirty="0" smtClean="0"/>
              <a:t> \gets 1 \</a:t>
            </a:r>
            <a:r>
              <a:rPr lang="en-US" dirty="0" err="1" smtClean="0"/>
              <a:t>textrm</a:t>
            </a:r>
            <a:r>
              <a:rPr lang="en-US" dirty="0" smtClean="0"/>
              <a:t>{ to } rows$}</a:t>
            </a:r>
          </a:p>
          <a:p>
            <a:r>
              <a:rPr lang="en-US" dirty="0" smtClean="0"/>
              <a:t>			\For{$j \gets 1 \</a:t>
            </a:r>
            <a:r>
              <a:rPr lang="en-US" dirty="0" err="1" smtClean="0"/>
              <a:t>textrm</a:t>
            </a:r>
            <a:r>
              <a:rPr lang="en-US" dirty="0" smtClean="0"/>
              <a:t>{ to } cols$}</a:t>
            </a:r>
          </a:p>
          <a:p>
            <a:r>
              <a:rPr lang="en-US" dirty="0" smtClean="0"/>
              <a:t>			%\If{$X[j-1] &gt; X[j]$} </a:t>
            </a:r>
          </a:p>
          <a:p>
            <a:r>
              <a:rPr lang="en-US" dirty="0" smtClean="0"/>
              <a:t>			\State	$result  \</a:t>
            </a:r>
            <a:r>
              <a:rPr lang="en-US" dirty="0" err="1" smtClean="0"/>
              <a:t>rightarrow</a:t>
            </a:r>
            <a:r>
              <a:rPr lang="en-US" dirty="0" smtClean="0"/>
              <a:t> matrix[</a:t>
            </a:r>
            <a:r>
              <a:rPr lang="en-US" dirty="0" err="1" smtClean="0"/>
              <a:t>i</a:t>
            </a:r>
            <a:r>
              <a:rPr lang="en-US" dirty="0" smtClean="0"/>
              <a:t>][j] \gets (this  \</a:t>
            </a:r>
            <a:r>
              <a:rPr lang="en-US" dirty="0" err="1" smtClean="0"/>
              <a:t>rightarrow</a:t>
            </a:r>
            <a:r>
              <a:rPr lang="en-US" dirty="0" smtClean="0"/>
              <a:t> matrix[</a:t>
            </a:r>
            <a:r>
              <a:rPr lang="en-US" dirty="0" err="1" smtClean="0"/>
              <a:t>i</a:t>
            </a:r>
            <a:r>
              <a:rPr lang="en-US" dirty="0" smtClean="0"/>
              <a:t>][j]) + (</a:t>
            </a:r>
            <a:r>
              <a:rPr lang="en-US" dirty="0" err="1" smtClean="0"/>
              <a:t>rhs</a:t>
            </a:r>
            <a:r>
              <a:rPr lang="en-US" dirty="0" smtClean="0"/>
              <a:t>  \</a:t>
            </a:r>
            <a:r>
              <a:rPr lang="en-US" dirty="0" err="1" smtClean="0"/>
              <a:t>rightarrow</a:t>
            </a:r>
            <a:r>
              <a:rPr lang="en-US" dirty="0" smtClean="0"/>
              <a:t> matrix[</a:t>
            </a:r>
            <a:r>
              <a:rPr lang="en-US" dirty="0" err="1" smtClean="0"/>
              <a:t>i</a:t>
            </a:r>
            <a:r>
              <a:rPr lang="en-US" dirty="0" smtClean="0"/>
              <a:t>][j]) $</a:t>
            </a:r>
          </a:p>
          <a:p>
            <a:r>
              <a:rPr lang="en-US" dirty="0" smtClean="0"/>
              <a:t>			%\</a:t>
            </a:r>
            <a:r>
              <a:rPr lang="en-US" dirty="0" err="1" smtClean="0"/>
              <a:t>EndIf</a:t>
            </a:r>
            <a:endParaRPr lang="en-US" dirty="0" smtClean="0"/>
          </a:p>
          <a:p>
            <a:r>
              <a:rPr lang="en-US" dirty="0" smtClean="0"/>
              <a:t>			\</a:t>
            </a:r>
            <a:r>
              <a:rPr lang="en-US" dirty="0" err="1" smtClean="0"/>
              <a:t>EndFor</a:t>
            </a:r>
            <a:endParaRPr lang="en-US" dirty="0" smtClean="0"/>
          </a:p>
          <a:p>
            <a:r>
              <a:rPr lang="en-US" dirty="0" smtClean="0"/>
              <a:t>			\</a:t>
            </a:r>
            <a:r>
              <a:rPr lang="en-US" dirty="0" err="1" smtClean="0"/>
              <a:t>EndFor</a:t>
            </a:r>
            <a:endParaRPr lang="en-US" dirty="0" smtClean="0"/>
          </a:p>
          <a:p>
            <a:r>
              <a:rPr lang="en-US" dirty="0" smtClean="0"/>
              <a:t>			\State \Return{$result$}</a:t>
            </a:r>
          </a:p>
          <a:p>
            <a:r>
              <a:rPr lang="en-US" dirty="0" smtClean="0"/>
              <a:t>			\</a:t>
            </a:r>
            <a:r>
              <a:rPr lang="en-US" dirty="0" err="1" smtClean="0"/>
              <a:t>EndFunction</a:t>
            </a:r>
            <a:endParaRPr lang="en-US" dirty="0" smtClean="0"/>
          </a:p>
          <a:p>
            <a:r>
              <a:rPr lang="en-US" dirty="0" smtClean="0"/>
              <a:t>		\end{algorithmic}</a:t>
            </a:r>
          </a:p>
          <a:p>
            <a:r>
              <a:rPr lang="en-US" dirty="0" smtClean="0"/>
              <a:t>	\end{algorithm}</a:t>
            </a:r>
          </a:p>
          <a:p>
            <a:r>
              <a:rPr lang="en-US" dirty="0" smtClean="0"/>
              <a:t>	</a:t>
            </a:r>
          </a:p>
          <a:p>
            <a:r>
              <a:rPr lang="en-US" dirty="0" smtClean="0"/>
              <a:t>	\end{document}</a:t>
            </a:r>
            <a:endParaRPr lang="en-US" dirty="0"/>
          </a:p>
        </p:txBody>
      </p:sp>
      <p:sp>
        <p:nvSpPr>
          <p:cNvPr id="4" name="Slide Number Placeholder 3"/>
          <p:cNvSpPr>
            <a:spLocks noGrp="1"/>
          </p:cNvSpPr>
          <p:nvPr>
            <p:ph type="sldNum" sz="quarter" idx="10"/>
          </p:nvPr>
        </p:nvSpPr>
        <p:spPr/>
        <p:txBody>
          <a:bodyPr/>
          <a:lstStyle/>
          <a:p>
            <a:fld id="{8A55468E-81E9-416B-AFCA-2BB763249966}" type="slidenum">
              <a:rPr lang="en-US" smtClean="0"/>
              <a:t>9</a:t>
            </a:fld>
            <a:endParaRPr lang="en-US"/>
          </a:p>
        </p:txBody>
      </p:sp>
    </p:spTree>
    <p:extLst>
      <p:ext uri="{BB962C8B-B14F-4D97-AF65-F5344CB8AC3E}">
        <p14:creationId xmlns:p14="http://schemas.microsoft.com/office/powerpoint/2010/main" val="24846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468E-81E9-416B-AFCA-2BB763249966}" type="slidenum">
              <a:rPr lang="en-US" smtClean="0"/>
              <a:t>17</a:t>
            </a:fld>
            <a:endParaRPr lang="en-US"/>
          </a:p>
        </p:txBody>
      </p:sp>
    </p:spTree>
    <p:extLst>
      <p:ext uri="{BB962C8B-B14F-4D97-AF65-F5344CB8AC3E}">
        <p14:creationId xmlns:p14="http://schemas.microsoft.com/office/powerpoint/2010/main" val="233530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documentclass</a:t>
            </a:r>
            <a:r>
              <a:rPr lang="en-US" dirty="0" smtClean="0"/>
              <a:t>[12pt]{exam}</a:t>
            </a:r>
          </a:p>
          <a:p>
            <a:r>
              <a:rPr lang="en-US" dirty="0" smtClean="0"/>
              <a:t>\</a:t>
            </a:r>
            <a:r>
              <a:rPr lang="en-US" dirty="0" err="1" smtClean="0"/>
              <a:t>usepackage</a:t>
            </a:r>
            <a:r>
              <a:rPr lang="en-US" dirty="0" smtClean="0"/>
              <a:t>[utf8]{</a:t>
            </a:r>
            <a:r>
              <a:rPr lang="en-US" dirty="0" err="1" smtClean="0"/>
              <a:t>inputenc</a:t>
            </a:r>
            <a:r>
              <a:rPr lang="en-US" dirty="0" smtClean="0"/>
              <a:t>}</a:t>
            </a:r>
          </a:p>
          <a:p>
            <a:endParaRPr lang="en-US" dirty="0" smtClean="0"/>
          </a:p>
          <a:p>
            <a:r>
              <a:rPr lang="en-US" dirty="0" smtClean="0"/>
              <a:t>\</a:t>
            </a:r>
            <a:r>
              <a:rPr lang="en-US" dirty="0" err="1" smtClean="0"/>
              <a:t>usepackage</a:t>
            </a:r>
            <a:r>
              <a:rPr lang="en-US" dirty="0" smtClean="0"/>
              <a:t>[margin=1in]{geometry}</a:t>
            </a:r>
          </a:p>
          <a:p>
            <a:r>
              <a:rPr lang="en-US" dirty="0" smtClean="0"/>
              <a:t>\</a:t>
            </a:r>
            <a:r>
              <a:rPr lang="en-US" dirty="0" err="1" smtClean="0"/>
              <a:t>usepackage</a:t>
            </a:r>
            <a:r>
              <a:rPr lang="en-US" dirty="0" smtClean="0"/>
              <a:t>{</a:t>
            </a:r>
            <a:r>
              <a:rPr lang="en-US" dirty="0" err="1" smtClean="0"/>
              <a:t>amsmath,amssymb,amsfonts</a:t>
            </a:r>
            <a:r>
              <a:rPr lang="en-US" dirty="0" smtClean="0"/>
              <a:t>}</a:t>
            </a:r>
          </a:p>
          <a:p>
            <a:r>
              <a:rPr lang="en-US" dirty="0" smtClean="0"/>
              <a:t>\</a:t>
            </a:r>
            <a:r>
              <a:rPr lang="en-US" dirty="0" err="1" smtClean="0"/>
              <a:t>usepackage</a:t>
            </a:r>
            <a:r>
              <a:rPr lang="en-US" dirty="0" smtClean="0"/>
              <a:t>{</a:t>
            </a:r>
            <a:r>
              <a:rPr lang="en-US" dirty="0" err="1" smtClean="0"/>
              <a:t>multicol</a:t>
            </a:r>
            <a:r>
              <a:rPr lang="en-US" dirty="0" smtClean="0"/>
              <a:t>}</a:t>
            </a:r>
          </a:p>
          <a:p>
            <a:r>
              <a:rPr lang="en-US" dirty="0" smtClean="0"/>
              <a:t>\</a:t>
            </a:r>
            <a:r>
              <a:rPr lang="en-US" dirty="0" err="1" smtClean="0"/>
              <a:t>usepackage</a:t>
            </a:r>
            <a:r>
              <a:rPr lang="en-US" dirty="0" smtClean="0"/>
              <a:t>{algorithm}</a:t>
            </a:r>
          </a:p>
          <a:p>
            <a:r>
              <a:rPr lang="en-US" dirty="0" smtClean="0"/>
              <a:t>\</a:t>
            </a:r>
            <a:r>
              <a:rPr lang="en-US" dirty="0" err="1" smtClean="0"/>
              <a:t>usepackage</a:t>
            </a:r>
            <a:r>
              <a:rPr lang="en-US" dirty="0" smtClean="0"/>
              <a:t>[</a:t>
            </a:r>
            <a:r>
              <a:rPr lang="en-US" dirty="0" err="1" smtClean="0"/>
              <a:t>noend</a:t>
            </a:r>
            <a:r>
              <a:rPr lang="en-US" dirty="0" smtClean="0"/>
              <a:t>]{</a:t>
            </a:r>
            <a:r>
              <a:rPr lang="en-US" dirty="0" err="1" smtClean="0"/>
              <a:t>algpseudocode</a:t>
            </a:r>
            <a:r>
              <a:rPr lang="en-US" dirty="0" smtClean="0"/>
              <a:t>}</a:t>
            </a:r>
          </a:p>
          <a:p>
            <a:endParaRPr lang="en-US" dirty="0" smtClean="0"/>
          </a:p>
          <a:p>
            <a:r>
              <a:rPr lang="en-US" dirty="0" smtClean="0"/>
              <a:t>\</a:t>
            </a:r>
            <a:r>
              <a:rPr lang="en-US" dirty="0" err="1" smtClean="0"/>
              <a:t>makeatletter</a:t>
            </a:r>
            <a:endParaRPr lang="en-US" dirty="0" smtClean="0"/>
          </a:p>
          <a:p>
            <a:r>
              <a:rPr lang="en-US" dirty="0" smtClean="0"/>
              <a:t>\</a:t>
            </a:r>
            <a:r>
              <a:rPr lang="en-US" dirty="0" err="1" smtClean="0"/>
              <a:t>def</a:t>
            </a:r>
            <a:r>
              <a:rPr lang="en-US" dirty="0" smtClean="0"/>
              <a:t>\</a:t>
            </a:r>
            <a:r>
              <a:rPr lang="en-US" dirty="0" err="1" smtClean="0"/>
              <a:t>BState</a:t>
            </a:r>
            <a:r>
              <a:rPr lang="en-US" dirty="0" smtClean="0"/>
              <a:t>{\State\</a:t>
            </a:r>
            <a:r>
              <a:rPr lang="en-US" dirty="0" err="1" smtClean="0"/>
              <a:t>hskip</a:t>
            </a:r>
            <a:r>
              <a:rPr lang="en-US" dirty="0" smtClean="0"/>
              <a:t>-\</a:t>
            </a:r>
            <a:r>
              <a:rPr lang="en-US" dirty="0" err="1" smtClean="0"/>
              <a:t>ALG@thistlm</a:t>
            </a:r>
            <a:r>
              <a:rPr lang="en-US" dirty="0" smtClean="0"/>
              <a:t>}</a:t>
            </a:r>
          </a:p>
          <a:p>
            <a:r>
              <a:rPr lang="en-US" dirty="0" smtClean="0"/>
              <a:t>\</a:t>
            </a:r>
            <a:r>
              <a:rPr lang="en-US" dirty="0" err="1" smtClean="0"/>
              <a:t>makeatother</a:t>
            </a:r>
            <a:endParaRPr lang="en-US" dirty="0" smtClean="0"/>
          </a:p>
          <a:p>
            <a:endParaRPr lang="en-US" dirty="0" smtClean="0"/>
          </a:p>
          <a:p>
            <a:endParaRPr lang="en-US" dirty="0" smtClean="0"/>
          </a:p>
          <a:p>
            <a:endParaRPr lang="en-US" dirty="0" smtClean="0"/>
          </a:p>
          <a:p>
            <a:r>
              <a:rPr lang="en-US" dirty="0" smtClean="0"/>
              <a:t>\begin{document}</a:t>
            </a:r>
          </a:p>
          <a:p>
            <a:r>
              <a:rPr lang="en-US" dirty="0" smtClean="0"/>
              <a:t>	</a:t>
            </a:r>
          </a:p>
          <a:p>
            <a:r>
              <a:rPr lang="en-US" dirty="0" smtClean="0"/>
              <a:t>	</a:t>
            </a:r>
          </a:p>
          <a:p>
            <a:r>
              <a:rPr lang="en-US" dirty="0" smtClean="0"/>
              <a:t>	\begin{algorithm}[H]</a:t>
            </a:r>
          </a:p>
          <a:p>
            <a:r>
              <a:rPr lang="en-US" dirty="0" smtClean="0"/>
              <a:t>		\caption{</a:t>
            </a:r>
          </a:p>
          <a:p>
            <a:r>
              <a:rPr lang="en-US" dirty="0" smtClean="0"/>
              <a:t>			\label{</a:t>
            </a:r>
            <a:r>
              <a:rPr lang="en-US" dirty="0" err="1" smtClean="0"/>
              <a:t>no:label</a:t>
            </a:r>
            <a:r>
              <a:rPr lang="en-US" dirty="0" smtClean="0"/>
              <a:t>}}</a:t>
            </a:r>
          </a:p>
          <a:p>
            <a:r>
              <a:rPr lang="en-US" dirty="0" smtClean="0"/>
              <a:t>		\begin{algorithmic}[</a:t>
            </a:r>
            <a:r>
              <a:rPr lang="en-US" dirty="0" err="1" smtClean="0"/>
              <a:t>hhh</a:t>
            </a:r>
            <a:r>
              <a:rPr lang="en-US" dirty="0" smtClean="0"/>
              <a:t>!]</a:t>
            </a:r>
          </a:p>
          <a:p>
            <a:r>
              <a:rPr lang="en-US" dirty="0" smtClean="0"/>
              <a:t>			\Require{keyword `this' is used to refer to calling </a:t>
            </a:r>
            <a:r>
              <a:rPr lang="en-US" dirty="0" err="1" smtClean="0"/>
              <a:t>SparseMatrix</a:t>
            </a:r>
            <a:r>
              <a:rPr lang="en-US" dirty="0" smtClean="0"/>
              <a:t> object}</a:t>
            </a:r>
          </a:p>
          <a:p>
            <a:r>
              <a:rPr lang="en-US" dirty="0" smtClean="0"/>
              <a:t>			%	\State</a:t>
            </a:r>
          </a:p>
          <a:p>
            <a:r>
              <a:rPr lang="en-US" dirty="0" smtClean="0"/>
              <a:t>			\Function{transpose}{</a:t>
            </a:r>
            <a:r>
              <a:rPr lang="en-US" dirty="0" err="1" smtClean="0"/>
              <a:t>SparseMatrix</a:t>
            </a:r>
            <a:r>
              <a:rPr lang="en-US" dirty="0" smtClean="0"/>
              <a:t> this} </a:t>
            </a:r>
          </a:p>
          <a:p>
            <a:r>
              <a:rPr lang="en-US" dirty="0" smtClean="0"/>
              <a:t>			\State $</a:t>
            </a:r>
            <a:r>
              <a:rPr lang="en-US" dirty="0" err="1" smtClean="0"/>
              <a:t>numTerms</a:t>
            </a:r>
            <a:r>
              <a:rPr lang="en-US" dirty="0" smtClean="0"/>
              <a:t> \gets this \</a:t>
            </a:r>
            <a:r>
              <a:rPr lang="en-US" dirty="0" err="1" smtClean="0"/>
              <a:t>rightarrow</a:t>
            </a:r>
            <a:r>
              <a:rPr lang="en-US" dirty="0" smtClean="0"/>
              <a:t> </a:t>
            </a:r>
            <a:r>
              <a:rPr lang="en-US" dirty="0" err="1" smtClean="0"/>
              <a:t>numTerms</a:t>
            </a:r>
            <a:r>
              <a:rPr lang="en-US" dirty="0" smtClean="0"/>
              <a:t>$</a:t>
            </a:r>
          </a:p>
          <a:p>
            <a:r>
              <a:rPr lang="en-US" dirty="0" smtClean="0"/>
              <a:t>			\State	$result \gets $ initialize new </a:t>
            </a:r>
            <a:r>
              <a:rPr lang="en-US" dirty="0" err="1" smtClean="0"/>
              <a:t>SparseMatrix</a:t>
            </a:r>
            <a:r>
              <a:rPr lang="en-US" dirty="0" smtClean="0"/>
              <a:t> </a:t>
            </a:r>
            <a:r>
              <a:rPr lang="en-US" dirty="0" err="1" smtClean="0"/>
              <a:t>numTerms</a:t>
            </a:r>
            <a:r>
              <a:rPr lang="en-US" dirty="0" smtClean="0"/>
              <a:t> by 3 </a:t>
            </a:r>
          </a:p>
          <a:p>
            <a:r>
              <a:rPr lang="en-US" dirty="0" smtClean="0"/>
              <a:t>			\State $index \gets 1$</a:t>
            </a:r>
          </a:p>
          <a:p>
            <a:r>
              <a:rPr lang="en-US" dirty="0" smtClean="0"/>
              <a:t>			\For{$</a:t>
            </a:r>
            <a:r>
              <a:rPr lang="en-US" dirty="0" err="1" smtClean="0"/>
              <a:t>i</a:t>
            </a:r>
            <a:r>
              <a:rPr lang="en-US" dirty="0" smtClean="0"/>
              <a:t> \gets 1 \</a:t>
            </a:r>
            <a:r>
              <a:rPr lang="en-US" dirty="0" err="1" smtClean="0"/>
              <a:t>textrm</a:t>
            </a:r>
            <a:r>
              <a:rPr lang="en-US" dirty="0" smtClean="0"/>
              <a:t>{ to } this \</a:t>
            </a:r>
            <a:r>
              <a:rPr lang="en-US" dirty="0" err="1" smtClean="0"/>
              <a:t>rightarrow</a:t>
            </a:r>
            <a:r>
              <a:rPr lang="en-US" dirty="0" smtClean="0"/>
              <a:t> </a:t>
            </a:r>
            <a:r>
              <a:rPr lang="en-US" dirty="0" err="1" smtClean="0"/>
              <a:t>numCols</a:t>
            </a:r>
            <a:r>
              <a:rPr lang="en-US" dirty="0" smtClean="0"/>
              <a:t>$}</a:t>
            </a:r>
          </a:p>
          <a:p>
            <a:r>
              <a:rPr lang="en-US" dirty="0" smtClean="0"/>
              <a:t>			\For{$j \gets 1 \</a:t>
            </a:r>
            <a:r>
              <a:rPr lang="en-US" dirty="0" err="1" smtClean="0"/>
              <a:t>textrm</a:t>
            </a:r>
            <a:r>
              <a:rPr lang="en-US" dirty="0" smtClean="0"/>
              <a:t>{ to } </a:t>
            </a:r>
            <a:r>
              <a:rPr lang="en-US" dirty="0" err="1" smtClean="0"/>
              <a:t>numTerms</a:t>
            </a:r>
            <a:r>
              <a:rPr lang="en-US" dirty="0" smtClean="0"/>
              <a:t>$}</a:t>
            </a:r>
          </a:p>
          <a:p>
            <a:r>
              <a:rPr lang="en-US" dirty="0" smtClean="0"/>
              <a:t>			\If{$(X this  \</a:t>
            </a:r>
            <a:r>
              <a:rPr lang="en-US" dirty="0" err="1" smtClean="0"/>
              <a:t>rightarrow</a:t>
            </a:r>
            <a:r>
              <a:rPr lang="en-US" dirty="0" smtClean="0"/>
              <a:t> </a:t>
            </a:r>
            <a:r>
              <a:rPr lang="en-US" dirty="0" err="1" smtClean="0"/>
              <a:t>sm</a:t>
            </a:r>
            <a:r>
              <a:rPr lang="en-US" dirty="0" smtClean="0"/>
              <a:t>[j][1]) == </a:t>
            </a:r>
            <a:r>
              <a:rPr lang="en-US" dirty="0" err="1" smtClean="0"/>
              <a:t>i</a:t>
            </a:r>
            <a:r>
              <a:rPr lang="en-US" dirty="0" smtClean="0"/>
              <a:t>$} </a:t>
            </a:r>
          </a:p>
          <a:p>
            <a:r>
              <a:rPr lang="en-US" dirty="0" smtClean="0"/>
              <a:t>			\State	$result  \</a:t>
            </a:r>
            <a:r>
              <a:rPr lang="en-US" dirty="0" err="1" smtClean="0"/>
              <a:t>rightarrow</a:t>
            </a:r>
            <a:r>
              <a:rPr lang="en-US" dirty="0" smtClean="0"/>
              <a:t> </a:t>
            </a:r>
            <a:r>
              <a:rPr lang="en-US" dirty="0" err="1" smtClean="0"/>
              <a:t>sm</a:t>
            </a:r>
            <a:r>
              <a:rPr lang="en-US" dirty="0" smtClean="0"/>
              <a:t>[index][0] \gets this  \</a:t>
            </a:r>
            <a:r>
              <a:rPr lang="en-US" dirty="0" err="1" smtClean="0"/>
              <a:t>rightarrow</a:t>
            </a:r>
            <a:r>
              <a:rPr lang="en-US" dirty="0" smtClean="0"/>
              <a:t> </a:t>
            </a:r>
            <a:r>
              <a:rPr lang="en-US" dirty="0" err="1" smtClean="0"/>
              <a:t>sm</a:t>
            </a:r>
            <a:r>
              <a:rPr lang="en-US" dirty="0" smtClean="0"/>
              <a:t>[j][1] $</a:t>
            </a:r>
          </a:p>
          <a:p>
            <a:r>
              <a:rPr lang="en-US" dirty="0" smtClean="0"/>
              <a:t>			\State	$result  \</a:t>
            </a:r>
            <a:r>
              <a:rPr lang="en-US" dirty="0" err="1" smtClean="0"/>
              <a:t>rightarrow</a:t>
            </a:r>
            <a:r>
              <a:rPr lang="en-US" dirty="0" smtClean="0"/>
              <a:t> </a:t>
            </a:r>
            <a:r>
              <a:rPr lang="en-US" dirty="0" err="1" smtClean="0"/>
              <a:t>sm</a:t>
            </a:r>
            <a:r>
              <a:rPr lang="en-US" dirty="0" smtClean="0"/>
              <a:t>[index][1] \gets this  \</a:t>
            </a:r>
            <a:r>
              <a:rPr lang="en-US" dirty="0" err="1" smtClean="0"/>
              <a:t>rightarrow</a:t>
            </a:r>
            <a:r>
              <a:rPr lang="en-US" dirty="0" smtClean="0"/>
              <a:t> </a:t>
            </a:r>
            <a:r>
              <a:rPr lang="en-US" dirty="0" err="1" smtClean="0"/>
              <a:t>sm</a:t>
            </a:r>
            <a:r>
              <a:rPr lang="en-US" dirty="0" smtClean="0"/>
              <a:t>[j][0] $</a:t>
            </a:r>
          </a:p>
          <a:p>
            <a:r>
              <a:rPr lang="en-US" dirty="0" smtClean="0"/>
              <a:t>			\State	$result  \</a:t>
            </a:r>
            <a:r>
              <a:rPr lang="en-US" dirty="0" err="1" smtClean="0"/>
              <a:t>rightarrow</a:t>
            </a:r>
            <a:r>
              <a:rPr lang="en-US" dirty="0" smtClean="0"/>
              <a:t> </a:t>
            </a:r>
            <a:r>
              <a:rPr lang="en-US" dirty="0" err="1" smtClean="0"/>
              <a:t>sm</a:t>
            </a:r>
            <a:r>
              <a:rPr lang="en-US" dirty="0" smtClean="0"/>
              <a:t>[index++][2] \gets this  \</a:t>
            </a:r>
            <a:r>
              <a:rPr lang="en-US" dirty="0" err="1" smtClean="0"/>
              <a:t>rightarrow</a:t>
            </a:r>
            <a:r>
              <a:rPr lang="en-US" dirty="0" smtClean="0"/>
              <a:t> </a:t>
            </a:r>
            <a:r>
              <a:rPr lang="en-US" dirty="0" err="1" smtClean="0"/>
              <a:t>sm</a:t>
            </a:r>
            <a:r>
              <a:rPr lang="en-US" dirty="0" smtClean="0"/>
              <a:t>[j][2] $</a:t>
            </a:r>
          </a:p>
          <a:p>
            <a:r>
              <a:rPr lang="en-US" dirty="0" smtClean="0"/>
              <a:t>			\</a:t>
            </a:r>
            <a:r>
              <a:rPr lang="en-US" dirty="0" err="1" smtClean="0"/>
              <a:t>EndIf</a:t>
            </a:r>
            <a:endParaRPr lang="en-US" dirty="0" smtClean="0"/>
          </a:p>
          <a:p>
            <a:r>
              <a:rPr lang="en-US" dirty="0" smtClean="0"/>
              <a:t>			\</a:t>
            </a:r>
            <a:r>
              <a:rPr lang="en-US" dirty="0" err="1" smtClean="0"/>
              <a:t>EndFor</a:t>
            </a:r>
            <a:endParaRPr lang="en-US" dirty="0" smtClean="0"/>
          </a:p>
          <a:p>
            <a:r>
              <a:rPr lang="en-US" dirty="0" smtClean="0"/>
              <a:t>			\</a:t>
            </a:r>
            <a:r>
              <a:rPr lang="en-US" dirty="0" err="1" smtClean="0"/>
              <a:t>EndFor</a:t>
            </a:r>
            <a:endParaRPr lang="en-US" dirty="0" smtClean="0"/>
          </a:p>
          <a:p>
            <a:r>
              <a:rPr lang="en-US" dirty="0" smtClean="0"/>
              <a:t>			\State \Return{$result$}</a:t>
            </a:r>
          </a:p>
          <a:p>
            <a:r>
              <a:rPr lang="en-US" dirty="0" smtClean="0"/>
              <a:t>			\</a:t>
            </a:r>
            <a:r>
              <a:rPr lang="en-US" dirty="0" err="1" smtClean="0"/>
              <a:t>EndFunction</a:t>
            </a:r>
            <a:endParaRPr lang="en-US" dirty="0" smtClean="0"/>
          </a:p>
          <a:p>
            <a:r>
              <a:rPr lang="en-US" dirty="0" smtClean="0"/>
              <a:t>		\end{algorithmic}</a:t>
            </a:r>
          </a:p>
          <a:p>
            <a:r>
              <a:rPr lang="en-US" dirty="0" smtClean="0"/>
              <a:t>	\end{algorithm}</a:t>
            </a:r>
          </a:p>
          <a:p>
            <a:r>
              <a:rPr lang="en-US" dirty="0" smtClean="0"/>
              <a:t>	</a:t>
            </a:r>
          </a:p>
          <a:p>
            <a:r>
              <a:rPr lang="en-US" dirty="0" smtClean="0"/>
              <a:t>\end{document}</a:t>
            </a:r>
            <a:endParaRPr lang="en-US" dirty="0" smtClean="0"/>
          </a:p>
        </p:txBody>
      </p:sp>
      <p:sp>
        <p:nvSpPr>
          <p:cNvPr id="4" name="Slide Number Placeholder 3"/>
          <p:cNvSpPr>
            <a:spLocks noGrp="1"/>
          </p:cNvSpPr>
          <p:nvPr>
            <p:ph type="sldNum" sz="quarter" idx="10"/>
          </p:nvPr>
        </p:nvSpPr>
        <p:spPr/>
        <p:txBody>
          <a:bodyPr/>
          <a:lstStyle/>
          <a:p>
            <a:fld id="{8A55468E-81E9-416B-AFCA-2BB763249966}" type="slidenum">
              <a:rPr lang="en-US" smtClean="0"/>
              <a:t>25</a:t>
            </a:fld>
            <a:endParaRPr lang="en-US"/>
          </a:p>
        </p:txBody>
      </p:sp>
    </p:spTree>
    <p:extLst>
      <p:ext uri="{BB962C8B-B14F-4D97-AF65-F5344CB8AC3E}">
        <p14:creationId xmlns:p14="http://schemas.microsoft.com/office/powerpoint/2010/main" val="1477640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documentclass</a:t>
            </a:r>
            <a:r>
              <a:rPr lang="en-US" dirty="0" smtClean="0"/>
              <a:t>[12pt]{exam}</a:t>
            </a:r>
          </a:p>
          <a:p>
            <a:r>
              <a:rPr lang="en-US" dirty="0" smtClean="0"/>
              <a:t>\</a:t>
            </a:r>
            <a:r>
              <a:rPr lang="en-US" dirty="0" err="1" smtClean="0"/>
              <a:t>usepackage</a:t>
            </a:r>
            <a:r>
              <a:rPr lang="en-US" dirty="0" smtClean="0"/>
              <a:t>[utf8]{</a:t>
            </a:r>
            <a:r>
              <a:rPr lang="en-US" dirty="0" err="1" smtClean="0"/>
              <a:t>inputenc</a:t>
            </a:r>
            <a:r>
              <a:rPr lang="en-US" dirty="0" smtClean="0"/>
              <a:t>}</a:t>
            </a:r>
          </a:p>
          <a:p>
            <a:endParaRPr lang="en-US" dirty="0" smtClean="0"/>
          </a:p>
          <a:p>
            <a:r>
              <a:rPr lang="en-US" dirty="0" smtClean="0"/>
              <a:t>\</a:t>
            </a:r>
            <a:r>
              <a:rPr lang="en-US" dirty="0" err="1" smtClean="0"/>
              <a:t>usepackage</a:t>
            </a:r>
            <a:r>
              <a:rPr lang="en-US" dirty="0" smtClean="0"/>
              <a:t>[margin=1in]{geometry}</a:t>
            </a:r>
          </a:p>
          <a:p>
            <a:r>
              <a:rPr lang="en-US" dirty="0" smtClean="0"/>
              <a:t>\</a:t>
            </a:r>
            <a:r>
              <a:rPr lang="en-US" dirty="0" err="1" smtClean="0"/>
              <a:t>usepackage</a:t>
            </a:r>
            <a:r>
              <a:rPr lang="en-US" dirty="0" smtClean="0"/>
              <a:t>{</a:t>
            </a:r>
            <a:r>
              <a:rPr lang="en-US" dirty="0" err="1" smtClean="0"/>
              <a:t>amsmath,amssymb,amsfonts</a:t>
            </a:r>
            <a:r>
              <a:rPr lang="en-US" dirty="0" smtClean="0"/>
              <a:t>}</a:t>
            </a:r>
          </a:p>
          <a:p>
            <a:r>
              <a:rPr lang="en-US" dirty="0" smtClean="0"/>
              <a:t>\</a:t>
            </a:r>
            <a:r>
              <a:rPr lang="en-US" dirty="0" err="1" smtClean="0"/>
              <a:t>usepackage</a:t>
            </a:r>
            <a:r>
              <a:rPr lang="en-US" dirty="0" smtClean="0"/>
              <a:t>{</a:t>
            </a:r>
            <a:r>
              <a:rPr lang="en-US" dirty="0" err="1" smtClean="0"/>
              <a:t>multicol</a:t>
            </a:r>
            <a:r>
              <a:rPr lang="en-US" dirty="0" smtClean="0"/>
              <a:t>}</a:t>
            </a:r>
          </a:p>
          <a:p>
            <a:r>
              <a:rPr lang="en-US" dirty="0" smtClean="0"/>
              <a:t>\</a:t>
            </a:r>
            <a:r>
              <a:rPr lang="en-US" dirty="0" err="1" smtClean="0"/>
              <a:t>usepackage</a:t>
            </a:r>
            <a:r>
              <a:rPr lang="en-US" dirty="0" smtClean="0"/>
              <a:t>{algorithm}</a:t>
            </a:r>
          </a:p>
          <a:p>
            <a:r>
              <a:rPr lang="en-US" dirty="0" smtClean="0"/>
              <a:t>\</a:t>
            </a:r>
            <a:r>
              <a:rPr lang="en-US" dirty="0" err="1" smtClean="0"/>
              <a:t>usepackage</a:t>
            </a:r>
            <a:r>
              <a:rPr lang="en-US" dirty="0" smtClean="0"/>
              <a:t>[</a:t>
            </a:r>
            <a:r>
              <a:rPr lang="en-US" dirty="0" err="1" smtClean="0"/>
              <a:t>noend</a:t>
            </a:r>
            <a:r>
              <a:rPr lang="en-US" dirty="0" smtClean="0"/>
              <a:t>]{</a:t>
            </a:r>
            <a:r>
              <a:rPr lang="en-US" dirty="0" err="1" smtClean="0"/>
              <a:t>algpseudocode</a:t>
            </a:r>
            <a:r>
              <a:rPr lang="en-US" dirty="0" smtClean="0"/>
              <a:t>}</a:t>
            </a:r>
          </a:p>
          <a:p>
            <a:endParaRPr lang="en-US" dirty="0" smtClean="0"/>
          </a:p>
          <a:p>
            <a:r>
              <a:rPr lang="en-US" dirty="0" smtClean="0"/>
              <a:t>\</a:t>
            </a:r>
            <a:r>
              <a:rPr lang="en-US" dirty="0" err="1" smtClean="0"/>
              <a:t>makeatletter</a:t>
            </a:r>
            <a:endParaRPr lang="en-US" dirty="0" smtClean="0"/>
          </a:p>
          <a:p>
            <a:r>
              <a:rPr lang="en-US" dirty="0" smtClean="0"/>
              <a:t>\</a:t>
            </a:r>
            <a:r>
              <a:rPr lang="en-US" dirty="0" err="1" smtClean="0"/>
              <a:t>def</a:t>
            </a:r>
            <a:r>
              <a:rPr lang="en-US" dirty="0" smtClean="0"/>
              <a:t>\</a:t>
            </a:r>
            <a:r>
              <a:rPr lang="en-US" dirty="0" err="1" smtClean="0"/>
              <a:t>BState</a:t>
            </a:r>
            <a:r>
              <a:rPr lang="en-US" dirty="0" smtClean="0"/>
              <a:t>{\State\</a:t>
            </a:r>
            <a:r>
              <a:rPr lang="en-US" dirty="0" err="1" smtClean="0"/>
              <a:t>hskip</a:t>
            </a:r>
            <a:r>
              <a:rPr lang="en-US" dirty="0" smtClean="0"/>
              <a:t>-\</a:t>
            </a:r>
            <a:r>
              <a:rPr lang="en-US" dirty="0" err="1" smtClean="0"/>
              <a:t>ALG@thistlm</a:t>
            </a:r>
            <a:r>
              <a:rPr lang="en-US" dirty="0" smtClean="0"/>
              <a:t>}</a:t>
            </a:r>
          </a:p>
          <a:p>
            <a:r>
              <a:rPr lang="en-US" dirty="0" smtClean="0"/>
              <a:t>\</a:t>
            </a:r>
            <a:r>
              <a:rPr lang="en-US" dirty="0" err="1" smtClean="0"/>
              <a:t>makeatother</a:t>
            </a:r>
            <a:endParaRPr lang="en-US" dirty="0" smtClean="0"/>
          </a:p>
          <a:p>
            <a:endParaRPr lang="en-US" dirty="0" smtClean="0"/>
          </a:p>
          <a:p>
            <a:endParaRPr lang="en-US" dirty="0" smtClean="0"/>
          </a:p>
          <a:p>
            <a:endParaRPr lang="en-US" dirty="0" smtClean="0"/>
          </a:p>
          <a:p>
            <a:r>
              <a:rPr lang="en-US" dirty="0" smtClean="0"/>
              <a:t>\begin{document}</a:t>
            </a:r>
          </a:p>
          <a:p>
            <a:r>
              <a:rPr lang="en-US" dirty="0" smtClean="0"/>
              <a:t>	</a:t>
            </a:r>
          </a:p>
          <a:p>
            <a:r>
              <a:rPr lang="en-US" dirty="0" smtClean="0"/>
              <a:t>	</a:t>
            </a:r>
          </a:p>
          <a:p>
            <a:r>
              <a:rPr lang="en-US" dirty="0" smtClean="0"/>
              <a:t>	\begin{algorithm}[H]</a:t>
            </a:r>
          </a:p>
          <a:p>
            <a:r>
              <a:rPr lang="en-US" dirty="0" smtClean="0"/>
              <a:t>		\caption{</a:t>
            </a:r>
          </a:p>
          <a:p>
            <a:r>
              <a:rPr lang="en-US" dirty="0" smtClean="0"/>
              <a:t>			\label{</a:t>
            </a:r>
            <a:r>
              <a:rPr lang="en-US" dirty="0" err="1" smtClean="0"/>
              <a:t>no:label</a:t>
            </a:r>
            <a:r>
              <a:rPr lang="en-US" dirty="0" smtClean="0"/>
              <a:t>}}</a:t>
            </a:r>
          </a:p>
          <a:p>
            <a:r>
              <a:rPr lang="en-US" dirty="0" smtClean="0"/>
              <a:t>		\begin{algorithmic}[</a:t>
            </a:r>
            <a:r>
              <a:rPr lang="en-US" dirty="0" err="1" smtClean="0"/>
              <a:t>hhh</a:t>
            </a:r>
            <a:r>
              <a:rPr lang="en-US" dirty="0" smtClean="0"/>
              <a:t>!]</a:t>
            </a:r>
          </a:p>
          <a:p>
            <a:r>
              <a:rPr lang="en-US" dirty="0" smtClean="0"/>
              <a:t>			\Require{keyword `this' is used to refer to calling </a:t>
            </a:r>
            <a:r>
              <a:rPr lang="en-US" dirty="0" err="1" smtClean="0"/>
              <a:t>SparseMatrix</a:t>
            </a:r>
            <a:r>
              <a:rPr lang="en-US" dirty="0" smtClean="0"/>
              <a:t> object}</a:t>
            </a:r>
          </a:p>
          <a:p>
            <a:r>
              <a:rPr lang="en-US" dirty="0" smtClean="0"/>
              <a:t>			%	\State</a:t>
            </a:r>
          </a:p>
          <a:p>
            <a:r>
              <a:rPr lang="en-US" dirty="0" smtClean="0"/>
              <a:t>			\Function{transpose}{</a:t>
            </a:r>
            <a:r>
              <a:rPr lang="en-US" dirty="0" err="1" smtClean="0"/>
              <a:t>SparseMatrix</a:t>
            </a:r>
            <a:r>
              <a:rPr lang="en-US" dirty="0" smtClean="0"/>
              <a:t> this} </a:t>
            </a:r>
          </a:p>
          <a:p>
            <a:r>
              <a:rPr lang="en-US" dirty="0" smtClean="0"/>
              <a:t>			\State $</a:t>
            </a:r>
            <a:r>
              <a:rPr lang="en-US" dirty="0" err="1" smtClean="0"/>
              <a:t>numTerms</a:t>
            </a:r>
            <a:r>
              <a:rPr lang="en-US" dirty="0" smtClean="0"/>
              <a:t> \gets this \</a:t>
            </a:r>
            <a:r>
              <a:rPr lang="en-US" dirty="0" err="1" smtClean="0"/>
              <a:t>rightarrow</a:t>
            </a:r>
            <a:r>
              <a:rPr lang="en-US" dirty="0" smtClean="0"/>
              <a:t> </a:t>
            </a:r>
            <a:r>
              <a:rPr lang="en-US" dirty="0" err="1" smtClean="0"/>
              <a:t>numTerms</a:t>
            </a:r>
            <a:r>
              <a:rPr lang="en-US" dirty="0" smtClean="0"/>
              <a:t>$</a:t>
            </a:r>
          </a:p>
          <a:p>
            <a:r>
              <a:rPr lang="en-US" dirty="0" smtClean="0"/>
              <a:t>			\State	$result \gets $ initialize new </a:t>
            </a:r>
            <a:r>
              <a:rPr lang="en-US" dirty="0" err="1" smtClean="0"/>
              <a:t>SparseMatrix</a:t>
            </a:r>
            <a:r>
              <a:rPr lang="en-US" dirty="0" smtClean="0"/>
              <a:t> </a:t>
            </a:r>
            <a:r>
              <a:rPr lang="en-US" dirty="0" err="1" smtClean="0"/>
              <a:t>numTerms</a:t>
            </a:r>
            <a:r>
              <a:rPr lang="en-US" dirty="0" smtClean="0"/>
              <a:t> </a:t>
            </a:r>
          </a:p>
          <a:p>
            <a:r>
              <a:rPr lang="en-US" dirty="0" smtClean="0"/>
              <a:t>			\State	$</a:t>
            </a:r>
            <a:r>
              <a:rPr lang="en-US" dirty="0" err="1" smtClean="0"/>
              <a:t>rowSize</a:t>
            </a:r>
            <a:r>
              <a:rPr lang="en-US" dirty="0" smtClean="0"/>
              <a:t> \gets $ initialize new </a:t>
            </a:r>
            <a:r>
              <a:rPr lang="en-US" dirty="0" err="1" smtClean="0"/>
              <a:t>int</a:t>
            </a:r>
            <a:r>
              <a:rPr lang="en-US" dirty="0" smtClean="0"/>
              <a:t> array of length this $\</a:t>
            </a:r>
            <a:r>
              <a:rPr lang="en-US" dirty="0" err="1" smtClean="0"/>
              <a:t>rightarrow</a:t>
            </a:r>
            <a:r>
              <a:rPr lang="en-US" dirty="0" smtClean="0"/>
              <a:t>$ </a:t>
            </a:r>
            <a:r>
              <a:rPr lang="en-US" dirty="0" err="1" smtClean="0"/>
              <a:t>numCols</a:t>
            </a:r>
            <a:endParaRPr lang="en-US" dirty="0" smtClean="0"/>
          </a:p>
          <a:p>
            <a:r>
              <a:rPr lang="en-US" dirty="0" smtClean="0"/>
              <a:t>			\State	$</a:t>
            </a:r>
            <a:r>
              <a:rPr lang="en-US" dirty="0" err="1" smtClean="0"/>
              <a:t>rowStart</a:t>
            </a:r>
            <a:r>
              <a:rPr lang="en-US" dirty="0" smtClean="0"/>
              <a:t> \gets $ initialize new </a:t>
            </a:r>
            <a:r>
              <a:rPr lang="en-US" dirty="0" err="1" smtClean="0"/>
              <a:t>int</a:t>
            </a:r>
            <a:r>
              <a:rPr lang="en-US" dirty="0" smtClean="0"/>
              <a:t> array of length this $\</a:t>
            </a:r>
            <a:r>
              <a:rPr lang="en-US" dirty="0" err="1" smtClean="0"/>
              <a:t>rightarrow</a:t>
            </a:r>
            <a:r>
              <a:rPr lang="en-US" dirty="0" smtClean="0"/>
              <a:t>$ </a:t>
            </a:r>
            <a:r>
              <a:rPr lang="en-US" dirty="0" err="1" smtClean="0"/>
              <a:t>numCols</a:t>
            </a:r>
            <a:endParaRPr lang="en-US" dirty="0" smtClean="0"/>
          </a:p>
          <a:p>
            <a:r>
              <a:rPr lang="en-US" dirty="0" smtClean="0"/>
              <a:t>			</a:t>
            </a:r>
          </a:p>
          <a:p>
            <a:r>
              <a:rPr lang="en-US" dirty="0" smtClean="0"/>
              <a:t>			\For{$</a:t>
            </a:r>
            <a:r>
              <a:rPr lang="en-US" dirty="0" err="1" smtClean="0"/>
              <a:t>i</a:t>
            </a:r>
            <a:r>
              <a:rPr lang="en-US" dirty="0" smtClean="0"/>
              <a:t> \gets 0 \</a:t>
            </a:r>
            <a:r>
              <a:rPr lang="en-US" dirty="0" err="1" smtClean="0"/>
              <a:t>textrm</a:t>
            </a:r>
            <a:r>
              <a:rPr lang="en-US" dirty="0" smtClean="0"/>
              <a:t>{ to } this \</a:t>
            </a:r>
            <a:r>
              <a:rPr lang="en-US" dirty="0" err="1" smtClean="0"/>
              <a:t>rightarrow</a:t>
            </a:r>
            <a:r>
              <a:rPr lang="en-US" dirty="0" smtClean="0"/>
              <a:t> numTerms-1$}</a:t>
            </a:r>
          </a:p>
          <a:p>
            <a:r>
              <a:rPr lang="en-US" dirty="0" smtClean="0"/>
              <a:t>			\State	$</a:t>
            </a:r>
            <a:r>
              <a:rPr lang="en-US" dirty="0" err="1" smtClean="0"/>
              <a:t>rowSize</a:t>
            </a:r>
            <a:r>
              <a:rPr lang="en-US" dirty="0" smtClean="0"/>
              <a:t>[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][1]   ] ++ $ // count </a:t>
            </a:r>
            <a:r>
              <a:rPr lang="en-US" dirty="0" err="1" smtClean="0"/>
              <a:t>num</a:t>
            </a:r>
            <a:r>
              <a:rPr lang="en-US" dirty="0" smtClean="0"/>
              <a:t> terms in each col</a:t>
            </a:r>
          </a:p>
          <a:p>
            <a:r>
              <a:rPr lang="en-US" dirty="0" smtClean="0"/>
              <a:t>			\</a:t>
            </a:r>
            <a:r>
              <a:rPr lang="en-US" dirty="0" err="1" smtClean="0"/>
              <a:t>EndFor</a:t>
            </a:r>
            <a:endParaRPr lang="en-US" dirty="0" smtClean="0"/>
          </a:p>
          <a:p>
            <a:r>
              <a:rPr lang="en-US" dirty="0" smtClean="0"/>
              <a:t>			\For{$</a:t>
            </a:r>
            <a:r>
              <a:rPr lang="en-US" dirty="0" err="1" smtClean="0"/>
              <a:t>i</a:t>
            </a:r>
            <a:r>
              <a:rPr lang="en-US" dirty="0" smtClean="0"/>
              <a:t> \gets 0 \</a:t>
            </a:r>
            <a:r>
              <a:rPr lang="en-US" dirty="0" err="1" smtClean="0"/>
              <a:t>textrm</a:t>
            </a:r>
            <a:r>
              <a:rPr lang="en-US" dirty="0" smtClean="0"/>
              <a:t>{ to } this \</a:t>
            </a:r>
            <a:r>
              <a:rPr lang="en-US" dirty="0" err="1" smtClean="0"/>
              <a:t>rightarrow</a:t>
            </a:r>
            <a:r>
              <a:rPr lang="en-US" dirty="0" smtClean="0"/>
              <a:t> numCols-1$}</a:t>
            </a:r>
          </a:p>
          <a:p>
            <a:r>
              <a:rPr lang="en-US" dirty="0" smtClean="0"/>
              <a:t>			\State	$</a:t>
            </a:r>
            <a:r>
              <a:rPr lang="en-US" dirty="0" err="1" smtClean="0"/>
              <a:t>rowStart</a:t>
            </a:r>
            <a:r>
              <a:rPr lang="en-US" dirty="0" smtClean="0"/>
              <a:t>[</a:t>
            </a:r>
            <a:r>
              <a:rPr lang="en-US" dirty="0" err="1" smtClean="0"/>
              <a:t>i</a:t>
            </a:r>
            <a:r>
              <a:rPr lang="en-US" dirty="0" smtClean="0"/>
              <a:t>] \gets </a:t>
            </a:r>
            <a:r>
              <a:rPr lang="en-US" dirty="0" err="1" smtClean="0"/>
              <a:t>rowStart</a:t>
            </a:r>
            <a:r>
              <a:rPr lang="en-US" dirty="0" smtClean="0"/>
              <a:t>[i-1] + </a:t>
            </a:r>
            <a:r>
              <a:rPr lang="en-US" dirty="0" err="1" smtClean="0"/>
              <a:t>rowSize</a:t>
            </a:r>
            <a:r>
              <a:rPr lang="en-US" dirty="0" smtClean="0"/>
              <a:t>[i-1] $ // determine index of rows </a:t>
            </a:r>
          </a:p>
          <a:p>
            <a:r>
              <a:rPr lang="en-US" dirty="0" smtClean="0"/>
              <a:t>			\</a:t>
            </a:r>
            <a:r>
              <a:rPr lang="en-US" dirty="0" err="1" smtClean="0"/>
              <a:t>EndFor</a:t>
            </a:r>
            <a:endParaRPr lang="en-US" dirty="0" smtClean="0"/>
          </a:p>
          <a:p>
            <a:r>
              <a:rPr lang="en-US" dirty="0" smtClean="0"/>
              <a:t>			</a:t>
            </a:r>
          </a:p>
          <a:p>
            <a:r>
              <a:rPr lang="en-US" dirty="0" smtClean="0"/>
              <a:t>			\For{$</a:t>
            </a:r>
            <a:r>
              <a:rPr lang="en-US" dirty="0" err="1" smtClean="0"/>
              <a:t>i</a:t>
            </a:r>
            <a:r>
              <a:rPr lang="en-US" dirty="0" smtClean="0"/>
              <a:t> \gets 0 \</a:t>
            </a:r>
            <a:r>
              <a:rPr lang="en-US" dirty="0" err="1" smtClean="0"/>
              <a:t>textrm</a:t>
            </a:r>
            <a:r>
              <a:rPr lang="en-US" dirty="0" smtClean="0"/>
              <a:t>{ to } </a:t>
            </a:r>
            <a:r>
              <a:rPr lang="en-US" dirty="0" err="1" smtClean="0"/>
              <a:t>numTerms</a:t>
            </a:r>
            <a:r>
              <a:rPr lang="en-US" dirty="0" smtClean="0"/>
              <a:t> - 1$}</a:t>
            </a:r>
          </a:p>
          <a:p>
            <a:r>
              <a:rPr lang="en-US" dirty="0" smtClean="0"/>
              <a:t>			%\If{$X[j-1] &gt; X[j]$} </a:t>
            </a:r>
          </a:p>
          <a:p>
            <a:r>
              <a:rPr lang="en-US" dirty="0" smtClean="0"/>
              <a:t>			\State $j \gets </a:t>
            </a:r>
            <a:r>
              <a:rPr lang="en-US" dirty="0" err="1" smtClean="0"/>
              <a:t>rowStart</a:t>
            </a:r>
            <a:r>
              <a:rPr lang="en-US" dirty="0" smtClean="0"/>
              <a:t>[this \</a:t>
            </a:r>
            <a:r>
              <a:rPr lang="en-US" dirty="0" err="1" smtClean="0"/>
              <a:t>rightarrow</a:t>
            </a:r>
            <a:r>
              <a:rPr lang="en-US" dirty="0" smtClean="0"/>
              <a:t> </a:t>
            </a:r>
            <a:r>
              <a:rPr lang="en-US" dirty="0" err="1" smtClean="0"/>
              <a:t>sm</a:t>
            </a:r>
            <a:r>
              <a:rPr lang="en-US" dirty="0" smtClean="0"/>
              <a:t>[i,1]]$</a:t>
            </a:r>
          </a:p>
          <a:p>
            <a:r>
              <a:rPr lang="en-US" dirty="0" smtClean="0"/>
              <a:t>			\State	$result  \</a:t>
            </a:r>
            <a:r>
              <a:rPr lang="en-US" dirty="0" err="1" smtClean="0"/>
              <a:t>rightarrow</a:t>
            </a:r>
            <a:r>
              <a:rPr lang="en-US" dirty="0" smtClean="0"/>
              <a:t> </a:t>
            </a:r>
            <a:r>
              <a:rPr lang="en-US" dirty="0" err="1" smtClean="0"/>
              <a:t>sm</a:t>
            </a:r>
            <a:r>
              <a:rPr lang="en-US" dirty="0" smtClean="0"/>
              <a:t>[j][0] \gets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][1] $</a:t>
            </a:r>
          </a:p>
          <a:p>
            <a:r>
              <a:rPr lang="en-US" dirty="0" smtClean="0"/>
              <a:t>			\State	$result  \</a:t>
            </a:r>
            <a:r>
              <a:rPr lang="en-US" dirty="0" err="1" smtClean="0"/>
              <a:t>rightarrow</a:t>
            </a:r>
            <a:r>
              <a:rPr lang="en-US" dirty="0" smtClean="0"/>
              <a:t> </a:t>
            </a:r>
            <a:r>
              <a:rPr lang="en-US" dirty="0" err="1" smtClean="0"/>
              <a:t>sm</a:t>
            </a:r>
            <a:r>
              <a:rPr lang="en-US" dirty="0" smtClean="0"/>
              <a:t>[j][1] \gets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][0] $</a:t>
            </a:r>
          </a:p>
          <a:p>
            <a:r>
              <a:rPr lang="en-US" dirty="0" smtClean="0"/>
              <a:t>			\State	$result  \</a:t>
            </a:r>
            <a:r>
              <a:rPr lang="en-US" dirty="0" err="1" smtClean="0"/>
              <a:t>rightarrow</a:t>
            </a:r>
            <a:r>
              <a:rPr lang="en-US" dirty="0" smtClean="0"/>
              <a:t> </a:t>
            </a:r>
            <a:r>
              <a:rPr lang="en-US" dirty="0" err="1" smtClean="0"/>
              <a:t>sm</a:t>
            </a:r>
            <a:r>
              <a:rPr lang="en-US" dirty="0" smtClean="0"/>
              <a:t>[j][2] \gets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][2] $</a:t>
            </a:r>
          </a:p>
          <a:p>
            <a:r>
              <a:rPr lang="en-US" dirty="0" smtClean="0"/>
              <a:t>			\State	$</a:t>
            </a:r>
            <a:r>
              <a:rPr lang="en-US" dirty="0" err="1" smtClean="0"/>
              <a:t>rowStart</a:t>
            </a:r>
            <a:r>
              <a:rPr lang="en-US" dirty="0" smtClean="0"/>
              <a:t>[this \</a:t>
            </a:r>
            <a:r>
              <a:rPr lang="en-US" dirty="0" err="1" smtClean="0"/>
              <a:t>rightarrow</a:t>
            </a:r>
            <a:r>
              <a:rPr lang="en-US" dirty="0" smtClean="0"/>
              <a:t> </a:t>
            </a:r>
            <a:r>
              <a:rPr lang="en-US" dirty="0" err="1" smtClean="0"/>
              <a:t>sm</a:t>
            </a:r>
            <a:r>
              <a:rPr lang="en-US" dirty="0" smtClean="0"/>
              <a:t>[i,1]] ++$</a:t>
            </a:r>
          </a:p>
          <a:p>
            <a:r>
              <a:rPr lang="en-US" dirty="0" smtClean="0"/>
              <a:t>			%\</a:t>
            </a:r>
            <a:r>
              <a:rPr lang="en-US" dirty="0" err="1" smtClean="0"/>
              <a:t>EndIf</a:t>
            </a:r>
            <a:endParaRPr lang="en-US" dirty="0" smtClean="0"/>
          </a:p>
          <a:p>
            <a:r>
              <a:rPr lang="en-US" dirty="0" smtClean="0"/>
              <a:t>			</a:t>
            </a:r>
          </a:p>
          <a:p>
            <a:r>
              <a:rPr lang="en-US" dirty="0" smtClean="0"/>
              <a:t>			\</a:t>
            </a:r>
            <a:r>
              <a:rPr lang="en-US" dirty="0" err="1" smtClean="0"/>
              <a:t>EndFor</a:t>
            </a:r>
            <a:endParaRPr lang="en-US" dirty="0" smtClean="0"/>
          </a:p>
          <a:p>
            <a:r>
              <a:rPr lang="en-US" dirty="0" smtClean="0"/>
              <a:t>			\State \Return{$result$}</a:t>
            </a:r>
          </a:p>
          <a:p>
            <a:r>
              <a:rPr lang="en-US" dirty="0" smtClean="0"/>
              <a:t>			\</a:t>
            </a:r>
            <a:r>
              <a:rPr lang="en-US" dirty="0" err="1" smtClean="0"/>
              <a:t>EndFunction</a:t>
            </a:r>
            <a:endParaRPr lang="en-US" dirty="0" smtClean="0"/>
          </a:p>
          <a:p>
            <a:r>
              <a:rPr lang="en-US" dirty="0" smtClean="0"/>
              <a:t>		\end{algorithmic}</a:t>
            </a:r>
          </a:p>
          <a:p>
            <a:r>
              <a:rPr lang="en-US" dirty="0" smtClean="0"/>
              <a:t>	\end{algorithm}</a:t>
            </a:r>
          </a:p>
          <a:p>
            <a:r>
              <a:rPr lang="en-US" dirty="0" smtClean="0"/>
              <a:t>	</a:t>
            </a:r>
          </a:p>
          <a:p>
            <a:r>
              <a:rPr lang="en-US" dirty="0" smtClean="0"/>
              <a:t>\end{document}</a:t>
            </a:r>
            <a:endParaRPr lang="en-US" dirty="0" smtClean="0"/>
          </a:p>
        </p:txBody>
      </p:sp>
      <p:sp>
        <p:nvSpPr>
          <p:cNvPr id="4" name="Slide Number Placeholder 3"/>
          <p:cNvSpPr>
            <a:spLocks noGrp="1"/>
          </p:cNvSpPr>
          <p:nvPr>
            <p:ph type="sldNum" sz="quarter" idx="10"/>
          </p:nvPr>
        </p:nvSpPr>
        <p:spPr/>
        <p:txBody>
          <a:bodyPr/>
          <a:lstStyle/>
          <a:p>
            <a:fld id="{8A55468E-81E9-416B-AFCA-2BB763249966}" type="slidenum">
              <a:rPr lang="en-US" smtClean="0"/>
              <a:t>26</a:t>
            </a:fld>
            <a:endParaRPr lang="en-US"/>
          </a:p>
        </p:txBody>
      </p:sp>
    </p:spTree>
    <p:extLst>
      <p:ext uri="{BB962C8B-B14F-4D97-AF65-F5344CB8AC3E}">
        <p14:creationId xmlns:p14="http://schemas.microsoft.com/office/powerpoint/2010/main" val="385675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documentclass</a:t>
            </a:r>
            <a:r>
              <a:rPr lang="en-US" dirty="0" smtClean="0"/>
              <a:t>[10pt]{exam}</a:t>
            </a:r>
          </a:p>
          <a:p>
            <a:r>
              <a:rPr lang="en-US" dirty="0" smtClean="0"/>
              <a:t>\</a:t>
            </a:r>
            <a:r>
              <a:rPr lang="en-US" dirty="0" err="1" smtClean="0"/>
              <a:t>usepackage</a:t>
            </a:r>
            <a:r>
              <a:rPr lang="en-US" dirty="0" smtClean="0"/>
              <a:t>[utf8]{</a:t>
            </a:r>
            <a:r>
              <a:rPr lang="en-US" dirty="0" err="1" smtClean="0"/>
              <a:t>inputenc</a:t>
            </a:r>
            <a:r>
              <a:rPr lang="en-US" dirty="0" smtClean="0"/>
              <a:t>}</a:t>
            </a:r>
          </a:p>
          <a:p>
            <a:endParaRPr lang="en-US" dirty="0" smtClean="0"/>
          </a:p>
          <a:p>
            <a:r>
              <a:rPr lang="en-US" dirty="0" smtClean="0"/>
              <a:t>\</a:t>
            </a:r>
            <a:r>
              <a:rPr lang="en-US" dirty="0" err="1" smtClean="0"/>
              <a:t>usepackage</a:t>
            </a:r>
            <a:r>
              <a:rPr lang="en-US" dirty="0" smtClean="0"/>
              <a:t>[margin=1in]{geometry}</a:t>
            </a:r>
          </a:p>
          <a:p>
            <a:r>
              <a:rPr lang="en-US" dirty="0" smtClean="0"/>
              <a:t>\</a:t>
            </a:r>
            <a:r>
              <a:rPr lang="en-US" dirty="0" err="1" smtClean="0"/>
              <a:t>usepackage</a:t>
            </a:r>
            <a:r>
              <a:rPr lang="en-US" dirty="0" smtClean="0"/>
              <a:t>{</a:t>
            </a:r>
            <a:r>
              <a:rPr lang="en-US" dirty="0" err="1" smtClean="0"/>
              <a:t>amsmath,amssymb,amsfonts</a:t>
            </a:r>
            <a:r>
              <a:rPr lang="en-US" dirty="0" smtClean="0"/>
              <a:t>}</a:t>
            </a:r>
          </a:p>
          <a:p>
            <a:r>
              <a:rPr lang="en-US" dirty="0" smtClean="0"/>
              <a:t>\</a:t>
            </a:r>
            <a:r>
              <a:rPr lang="en-US" dirty="0" err="1" smtClean="0"/>
              <a:t>usepackage</a:t>
            </a:r>
            <a:r>
              <a:rPr lang="en-US" dirty="0" smtClean="0"/>
              <a:t>{</a:t>
            </a:r>
            <a:r>
              <a:rPr lang="en-US" dirty="0" err="1" smtClean="0"/>
              <a:t>multicol</a:t>
            </a:r>
            <a:r>
              <a:rPr lang="en-US" dirty="0" smtClean="0"/>
              <a:t>}</a:t>
            </a:r>
          </a:p>
          <a:p>
            <a:r>
              <a:rPr lang="en-US" dirty="0" smtClean="0"/>
              <a:t>\</a:t>
            </a:r>
            <a:r>
              <a:rPr lang="en-US" dirty="0" err="1" smtClean="0"/>
              <a:t>usepackage</a:t>
            </a:r>
            <a:r>
              <a:rPr lang="en-US" dirty="0" smtClean="0"/>
              <a:t>{algorithm}</a:t>
            </a:r>
          </a:p>
          <a:p>
            <a:r>
              <a:rPr lang="en-US" dirty="0" smtClean="0"/>
              <a:t>\</a:t>
            </a:r>
            <a:r>
              <a:rPr lang="en-US" dirty="0" err="1" smtClean="0"/>
              <a:t>usepackage</a:t>
            </a:r>
            <a:r>
              <a:rPr lang="en-US" dirty="0" smtClean="0"/>
              <a:t>[</a:t>
            </a:r>
            <a:r>
              <a:rPr lang="en-US" dirty="0" err="1" smtClean="0"/>
              <a:t>noend</a:t>
            </a:r>
            <a:r>
              <a:rPr lang="en-US" dirty="0" smtClean="0"/>
              <a:t>]{</a:t>
            </a:r>
            <a:r>
              <a:rPr lang="en-US" dirty="0" err="1" smtClean="0"/>
              <a:t>algpseudocode</a:t>
            </a:r>
            <a:r>
              <a:rPr lang="en-US" dirty="0" smtClean="0"/>
              <a:t>}</a:t>
            </a:r>
          </a:p>
          <a:p>
            <a:endParaRPr lang="en-US" dirty="0" smtClean="0"/>
          </a:p>
          <a:p>
            <a:r>
              <a:rPr lang="en-US" dirty="0" smtClean="0"/>
              <a:t>\</a:t>
            </a:r>
            <a:r>
              <a:rPr lang="en-US" dirty="0" err="1" smtClean="0"/>
              <a:t>makeatletter</a:t>
            </a:r>
            <a:endParaRPr lang="en-US" dirty="0" smtClean="0"/>
          </a:p>
          <a:p>
            <a:r>
              <a:rPr lang="en-US" dirty="0" smtClean="0"/>
              <a:t>\</a:t>
            </a:r>
            <a:r>
              <a:rPr lang="en-US" dirty="0" err="1" smtClean="0"/>
              <a:t>def</a:t>
            </a:r>
            <a:r>
              <a:rPr lang="en-US" dirty="0" smtClean="0"/>
              <a:t>\</a:t>
            </a:r>
            <a:r>
              <a:rPr lang="en-US" dirty="0" err="1" smtClean="0"/>
              <a:t>BState</a:t>
            </a:r>
            <a:r>
              <a:rPr lang="en-US" dirty="0" smtClean="0"/>
              <a:t>{\State\</a:t>
            </a:r>
            <a:r>
              <a:rPr lang="en-US" dirty="0" err="1" smtClean="0"/>
              <a:t>hskip</a:t>
            </a:r>
            <a:r>
              <a:rPr lang="en-US" dirty="0" smtClean="0"/>
              <a:t>-\</a:t>
            </a:r>
            <a:r>
              <a:rPr lang="en-US" dirty="0" err="1" smtClean="0"/>
              <a:t>ALG@thistlm</a:t>
            </a:r>
            <a:r>
              <a:rPr lang="en-US" dirty="0" smtClean="0"/>
              <a:t>}</a:t>
            </a:r>
          </a:p>
          <a:p>
            <a:r>
              <a:rPr lang="en-US" dirty="0" smtClean="0"/>
              <a:t>\</a:t>
            </a:r>
            <a:r>
              <a:rPr lang="en-US" dirty="0" err="1" smtClean="0"/>
              <a:t>makeatother</a:t>
            </a:r>
            <a:endParaRPr lang="en-US" dirty="0" smtClean="0"/>
          </a:p>
          <a:p>
            <a:endParaRPr lang="en-US" dirty="0" smtClean="0"/>
          </a:p>
          <a:p>
            <a:endParaRPr lang="en-US" dirty="0" smtClean="0"/>
          </a:p>
          <a:p>
            <a:endParaRPr lang="en-US" dirty="0" smtClean="0"/>
          </a:p>
          <a:p>
            <a:r>
              <a:rPr lang="en-US" dirty="0" smtClean="0"/>
              <a:t>\begin{document}</a:t>
            </a:r>
          </a:p>
          <a:p>
            <a:r>
              <a:rPr lang="en-US" dirty="0" smtClean="0"/>
              <a:t>	</a:t>
            </a:r>
          </a:p>
          <a:p>
            <a:r>
              <a:rPr lang="en-US" dirty="0" smtClean="0"/>
              <a:t>	</a:t>
            </a:r>
          </a:p>
          <a:p>
            <a:r>
              <a:rPr lang="en-US" dirty="0" smtClean="0"/>
              <a:t>	\begin{algorithm}[H]</a:t>
            </a:r>
          </a:p>
          <a:p>
            <a:r>
              <a:rPr lang="en-US" dirty="0" smtClean="0"/>
              <a:t>		\caption{</a:t>
            </a:r>
          </a:p>
          <a:p>
            <a:r>
              <a:rPr lang="en-US" dirty="0" smtClean="0"/>
              <a:t>			\label{</a:t>
            </a:r>
            <a:r>
              <a:rPr lang="en-US" dirty="0" err="1" smtClean="0"/>
              <a:t>no:label</a:t>
            </a:r>
            <a:r>
              <a:rPr lang="en-US" dirty="0" smtClean="0"/>
              <a:t>}}</a:t>
            </a:r>
          </a:p>
          <a:p>
            <a:r>
              <a:rPr lang="en-US" dirty="0" smtClean="0"/>
              <a:t>		\begin{algorithmic}[</a:t>
            </a:r>
            <a:r>
              <a:rPr lang="en-US" dirty="0" err="1" smtClean="0"/>
              <a:t>hhh</a:t>
            </a:r>
            <a:r>
              <a:rPr lang="en-US" dirty="0" smtClean="0"/>
              <a:t>!]</a:t>
            </a:r>
          </a:p>
          <a:p>
            <a:r>
              <a:rPr lang="en-US" dirty="0" smtClean="0"/>
              <a:t>			\Require{keyword `this' is used to refer to calling </a:t>
            </a:r>
            <a:r>
              <a:rPr lang="en-US" dirty="0" err="1" smtClean="0"/>
              <a:t>SparseMatrix</a:t>
            </a:r>
            <a:r>
              <a:rPr lang="en-US" dirty="0" smtClean="0"/>
              <a:t> object}</a:t>
            </a:r>
          </a:p>
          <a:p>
            <a:r>
              <a:rPr lang="en-US" dirty="0" smtClean="0"/>
              <a:t>			%	\State</a:t>
            </a:r>
          </a:p>
          <a:p>
            <a:r>
              <a:rPr lang="en-US" dirty="0" smtClean="0"/>
              <a:t>			\Function{addition}{</a:t>
            </a:r>
            <a:r>
              <a:rPr lang="en-US" dirty="0" err="1" smtClean="0"/>
              <a:t>SparseMatrix</a:t>
            </a:r>
            <a:r>
              <a:rPr lang="en-US" dirty="0" smtClean="0"/>
              <a:t> this, Sparse Matrix </a:t>
            </a:r>
            <a:r>
              <a:rPr lang="en-US" dirty="0" err="1" smtClean="0"/>
              <a:t>rhs</a:t>
            </a:r>
            <a:r>
              <a:rPr lang="en-US" dirty="0" smtClean="0"/>
              <a:t>} </a:t>
            </a:r>
          </a:p>
          <a:p>
            <a:r>
              <a:rPr lang="en-US" dirty="0" smtClean="0"/>
              <a:t>			%	\State $rows \gets this \</a:t>
            </a:r>
            <a:r>
              <a:rPr lang="en-US" dirty="0" err="1" smtClean="0"/>
              <a:t>rightarrow</a:t>
            </a:r>
            <a:r>
              <a:rPr lang="en-US" dirty="0" smtClean="0"/>
              <a:t> </a:t>
            </a:r>
            <a:r>
              <a:rPr lang="en-US" dirty="0" err="1" smtClean="0"/>
              <a:t>numRows</a:t>
            </a:r>
            <a:r>
              <a:rPr lang="en-US" dirty="0" smtClean="0"/>
              <a:t>$</a:t>
            </a:r>
          </a:p>
          <a:p>
            <a:r>
              <a:rPr lang="en-US" dirty="0" smtClean="0"/>
              <a:t>			%	\State $cols \gets this \</a:t>
            </a:r>
            <a:r>
              <a:rPr lang="en-US" dirty="0" err="1" smtClean="0"/>
              <a:t>rightarrow</a:t>
            </a:r>
            <a:r>
              <a:rPr lang="en-US" dirty="0" smtClean="0"/>
              <a:t> </a:t>
            </a:r>
            <a:r>
              <a:rPr lang="en-US" dirty="0" err="1" smtClean="0"/>
              <a:t>numCols</a:t>
            </a:r>
            <a:r>
              <a:rPr lang="en-US" dirty="0" smtClean="0"/>
              <a:t>$</a:t>
            </a:r>
          </a:p>
          <a:p>
            <a:r>
              <a:rPr lang="en-US" dirty="0" smtClean="0"/>
              <a:t>			</a:t>
            </a:r>
          </a:p>
          <a:p>
            <a:r>
              <a:rPr lang="en-US" dirty="0" smtClean="0"/>
              <a:t>			\State $</a:t>
            </a:r>
            <a:r>
              <a:rPr lang="en-US" dirty="0" err="1" smtClean="0"/>
              <a:t>numTerms</a:t>
            </a:r>
            <a:r>
              <a:rPr lang="en-US" dirty="0" smtClean="0"/>
              <a:t> \gets 0$</a:t>
            </a:r>
          </a:p>
          <a:p>
            <a:r>
              <a:rPr lang="en-US" dirty="0" smtClean="0"/>
              <a:t>			\State// Perform addition simply to count the number of resulting terms</a:t>
            </a:r>
          </a:p>
          <a:p>
            <a:r>
              <a:rPr lang="en-US" dirty="0" smtClean="0"/>
              <a:t>			\For{$</a:t>
            </a:r>
            <a:r>
              <a:rPr lang="en-US" dirty="0" err="1" smtClean="0"/>
              <a:t>i</a:t>
            </a:r>
            <a:r>
              <a:rPr lang="en-US" dirty="0" smtClean="0"/>
              <a:t> \gets 0 \</a:t>
            </a:r>
            <a:r>
              <a:rPr lang="en-US" dirty="0" err="1" smtClean="0"/>
              <a:t>textrm</a:t>
            </a:r>
            <a:r>
              <a:rPr lang="en-US" dirty="0" smtClean="0"/>
              <a:t>{ to } this \</a:t>
            </a:r>
            <a:r>
              <a:rPr lang="en-US" dirty="0" err="1" smtClean="0"/>
              <a:t>rightarrow</a:t>
            </a:r>
            <a:r>
              <a:rPr lang="en-US" dirty="0" smtClean="0"/>
              <a:t> numTerms-1$}</a:t>
            </a:r>
          </a:p>
          <a:p>
            <a:r>
              <a:rPr lang="en-US" dirty="0" smtClean="0"/>
              <a:t>			</a:t>
            </a:r>
          </a:p>
          <a:p>
            <a:r>
              <a:rPr lang="en-US" dirty="0" smtClean="0"/>
              <a:t>			\For{$j \gets 0 \</a:t>
            </a:r>
            <a:r>
              <a:rPr lang="en-US" dirty="0" err="1" smtClean="0"/>
              <a:t>textrm</a:t>
            </a:r>
            <a:r>
              <a:rPr lang="en-US" dirty="0" smtClean="0"/>
              <a:t>{ to } </a:t>
            </a:r>
            <a:r>
              <a:rPr lang="en-US" dirty="0" err="1" smtClean="0"/>
              <a:t>rhs</a:t>
            </a:r>
            <a:r>
              <a:rPr lang="en-US" dirty="0" smtClean="0"/>
              <a:t> \</a:t>
            </a:r>
            <a:r>
              <a:rPr lang="en-US" dirty="0" err="1" smtClean="0"/>
              <a:t>rightarrow</a:t>
            </a:r>
            <a:r>
              <a:rPr lang="en-US" dirty="0" smtClean="0"/>
              <a:t> numTerms-1$}</a:t>
            </a:r>
          </a:p>
          <a:p>
            <a:r>
              <a:rPr lang="en-US" dirty="0" smtClean="0"/>
              <a:t>			\If{$this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][0] ==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[j][0] \</a:t>
            </a:r>
            <a:r>
              <a:rPr lang="en-US" dirty="0" err="1" smtClean="0"/>
              <a:t>hspace</a:t>
            </a:r>
            <a:r>
              <a:rPr lang="en-US" dirty="0" smtClean="0"/>
              <a:t>{10pt} \&amp;\&amp; \newline \indent \indent\indent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][1] ==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[j][1]  \</a:t>
            </a:r>
            <a:r>
              <a:rPr lang="en-US" dirty="0" err="1" smtClean="0"/>
              <a:t>hspace</a:t>
            </a:r>
            <a:r>
              <a:rPr lang="en-US" dirty="0" smtClean="0"/>
              <a:t>{10pt}$ }</a:t>
            </a:r>
          </a:p>
          <a:p>
            <a:r>
              <a:rPr lang="en-US" dirty="0" smtClean="0"/>
              <a:t>			</a:t>
            </a:r>
          </a:p>
          <a:p>
            <a:r>
              <a:rPr lang="en-US" dirty="0" smtClean="0"/>
              <a:t>			\If{ $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][2] +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[j][2] == 0 $} </a:t>
            </a:r>
          </a:p>
          <a:p>
            <a:r>
              <a:rPr lang="en-US" dirty="0" smtClean="0"/>
              <a:t>			\State Break		</a:t>
            </a:r>
          </a:p>
          <a:p>
            <a:r>
              <a:rPr lang="en-US" dirty="0" smtClean="0"/>
              <a:t>			\Else</a:t>
            </a:r>
          </a:p>
          <a:p>
            <a:r>
              <a:rPr lang="en-US" dirty="0" smtClean="0"/>
              <a:t>			\State $</a:t>
            </a:r>
            <a:r>
              <a:rPr lang="en-US" dirty="0" err="1" smtClean="0"/>
              <a:t>numTerms</a:t>
            </a:r>
            <a:r>
              <a:rPr lang="en-US" dirty="0" smtClean="0"/>
              <a:t> ++$</a:t>
            </a:r>
          </a:p>
          <a:p>
            <a:r>
              <a:rPr lang="en-US" dirty="0" smtClean="0"/>
              <a:t>			\State Break</a:t>
            </a:r>
          </a:p>
          <a:p>
            <a:r>
              <a:rPr lang="en-US" dirty="0" smtClean="0"/>
              <a:t>			\</a:t>
            </a:r>
            <a:r>
              <a:rPr lang="en-US" dirty="0" err="1" smtClean="0"/>
              <a:t>EndIf</a:t>
            </a:r>
            <a:endParaRPr lang="en-US" dirty="0" smtClean="0"/>
          </a:p>
          <a:p>
            <a:r>
              <a:rPr lang="en-US" dirty="0" smtClean="0"/>
              <a:t>			</a:t>
            </a:r>
          </a:p>
          <a:p>
            <a:r>
              <a:rPr lang="en-US" dirty="0" smtClean="0"/>
              <a:t>			\</a:t>
            </a:r>
            <a:r>
              <a:rPr lang="en-US" dirty="0" err="1" smtClean="0"/>
              <a:t>EndIf</a:t>
            </a:r>
            <a:endParaRPr lang="en-US" dirty="0" smtClean="0"/>
          </a:p>
          <a:p>
            <a:r>
              <a:rPr lang="en-US" dirty="0" smtClean="0"/>
              <a:t>			\If{ $j == </a:t>
            </a:r>
            <a:r>
              <a:rPr lang="en-US" dirty="0" err="1" smtClean="0"/>
              <a:t>rhs</a:t>
            </a:r>
            <a:r>
              <a:rPr lang="en-US" dirty="0" smtClean="0"/>
              <a:t> \</a:t>
            </a:r>
            <a:r>
              <a:rPr lang="en-US" dirty="0" err="1" smtClean="0"/>
              <a:t>rightarrow</a:t>
            </a:r>
            <a:r>
              <a:rPr lang="en-US" dirty="0" smtClean="0"/>
              <a:t> </a:t>
            </a:r>
            <a:r>
              <a:rPr lang="en-US" dirty="0" err="1" smtClean="0"/>
              <a:t>numTerms</a:t>
            </a:r>
            <a:r>
              <a:rPr lang="en-US" dirty="0" smtClean="0"/>
              <a:t> - 1$} </a:t>
            </a:r>
          </a:p>
          <a:p>
            <a:r>
              <a:rPr lang="en-US" dirty="0" smtClean="0"/>
              <a:t>			\State $</a:t>
            </a:r>
            <a:r>
              <a:rPr lang="en-US" dirty="0" err="1" smtClean="0"/>
              <a:t>numTerms</a:t>
            </a:r>
            <a:r>
              <a:rPr lang="en-US" dirty="0" smtClean="0"/>
              <a:t> ++$</a:t>
            </a:r>
          </a:p>
          <a:p>
            <a:r>
              <a:rPr lang="en-US" dirty="0" smtClean="0"/>
              <a:t>			\</a:t>
            </a:r>
            <a:r>
              <a:rPr lang="en-US" dirty="0" err="1" smtClean="0"/>
              <a:t>EndIf</a:t>
            </a:r>
            <a:endParaRPr lang="en-US" dirty="0" smtClean="0"/>
          </a:p>
          <a:p>
            <a:r>
              <a:rPr lang="en-US" dirty="0" smtClean="0"/>
              <a:t>			</a:t>
            </a:r>
          </a:p>
          <a:p>
            <a:r>
              <a:rPr lang="en-US" dirty="0" smtClean="0"/>
              <a:t>			\</a:t>
            </a:r>
            <a:r>
              <a:rPr lang="en-US" dirty="0" err="1" smtClean="0"/>
              <a:t>EndFor</a:t>
            </a:r>
            <a:endParaRPr lang="en-US" dirty="0" smtClean="0"/>
          </a:p>
          <a:p>
            <a:r>
              <a:rPr lang="en-US" dirty="0" smtClean="0"/>
              <a:t>			\</a:t>
            </a:r>
            <a:r>
              <a:rPr lang="en-US" dirty="0" err="1" smtClean="0"/>
              <a:t>EndFor</a:t>
            </a:r>
            <a:endParaRPr lang="en-US" dirty="0" smtClean="0"/>
          </a:p>
          <a:p>
            <a:r>
              <a:rPr lang="en-US" dirty="0" smtClean="0"/>
              <a:t>			</a:t>
            </a:r>
          </a:p>
          <a:p>
            <a:r>
              <a:rPr lang="en-US" dirty="0" smtClean="0"/>
              <a:t>			</a:t>
            </a:r>
          </a:p>
          <a:p>
            <a:r>
              <a:rPr lang="en-US" dirty="0" smtClean="0"/>
              <a:t>			\For{$j \gets 0 \</a:t>
            </a:r>
            <a:r>
              <a:rPr lang="en-US" dirty="0" err="1" smtClean="0"/>
              <a:t>textrm</a:t>
            </a:r>
            <a:r>
              <a:rPr lang="en-US" dirty="0" smtClean="0"/>
              <a:t>{ to } </a:t>
            </a:r>
            <a:r>
              <a:rPr lang="en-US" dirty="0" err="1" smtClean="0"/>
              <a:t>rhs</a:t>
            </a:r>
            <a:r>
              <a:rPr lang="en-US" dirty="0" smtClean="0"/>
              <a:t> \</a:t>
            </a:r>
            <a:r>
              <a:rPr lang="en-US" dirty="0" err="1" smtClean="0"/>
              <a:t>rightarrow</a:t>
            </a:r>
            <a:r>
              <a:rPr lang="en-US" dirty="0" smtClean="0"/>
              <a:t> numTerms-1$}</a:t>
            </a:r>
          </a:p>
          <a:p>
            <a:r>
              <a:rPr lang="en-US" dirty="0" smtClean="0"/>
              <a:t>			</a:t>
            </a:r>
          </a:p>
          <a:p>
            <a:r>
              <a:rPr lang="en-US" dirty="0" smtClean="0"/>
              <a:t>			\For{$</a:t>
            </a:r>
            <a:r>
              <a:rPr lang="en-US" dirty="0" err="1" smtClean="0"/>
              <a:t>i</a:t>
            </a:r>
            <a:r>
              <a:rPr lang="en-US" dirty="0" smtClean="0"/>
              <a:t> \gets 0 \</a:t>
            </a:r>
            <a:r>
              <a:rPr lang="en-US" dirty="0" err="1" smtClean="0"/>
              <a:t>textrm</a:t>
            </a:r>
            <a:r>
              <a:rPr lang="en-US" dirty="0" smtClean="0"/>
              <a:t>{ to } this \</a:t>
            </a:r>
            <a:r>
              <a:rPr lang="en-US" dirty="0" err="1" smtClean="0"/>
              <a:t>rightarrow</a:t>
            </a:r>
            <a:r>
              <a:rPr lang="en-US" dirty="0" smtClean="0"/>
              <a:t> numTerms-1$}</a:t>
            </a:r>
          </a:p>
          <a:p>
            <a:r>
              <a:rPr lang="en-US" dirty="0" smtClean="0"/>
              <a:t>			\If{$this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][0] ==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[j][0] \</a:t>
            </a:r>
            <a:r>
              <a:rPr lang="en-US" dirty="0" err="1" smtClean="0"/>
              <a:t>hspace</a:t>
            </a:r>
            <a:r>
              <a:rPr lang="en-US" dirty="0" smtClean="0"/>
              <a:t>{10pt} \&amp;\&amp; \newline \indent \indent\indent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][1] ==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[j][1]  \</a:t>
            </a:r>
            <a:r>
              <a:rPr lang="en-US" dirty="0" err="1" smtClean="0"/>
              <a:t>hspace</a:t>
            </a:r>
            <a:r>
              <a:rPr lang="en-US" dirty="0" smtClean="0"/>
              <a:t>{10pt}$ }</a:t>
            </a:r>
          </a:p>
          <a:p>
            <a:r>
              <a:rPr lang="en-US" dirty="0" smtClean="0"/>
              <a:t>				</a:t>
            </a:r>
          </a:p>
          <a:p>
            <a:r>
              <a:rPr lang="en-US" dirty="0" smtClean="0"/>
              <a:t>		\State // Do nothing. Term already counted. </a:t>
            </a:r>
          </a:p>
          <a:p>
            <a:r>
              <a:rPr lang="en-US" dirty="0" smtClean="0"/>
              <a:t>			</a:t>
            </a:r>
          </a:p>
          <a:p>
            <a:r>
              <a:rPr lang="en-US" dirty="0" smtClean="0"/>
              <a:t>			\</a:t>
            </a:r>
            <a:r>
              <a:rPr lang="en-US" dirty="0" err="1" smtClean="0"/>
              <a:t>EndIf</a:t>
            </a:r>
            <a:endParaRPr lang="en-US" dirty="0" smtClean="0"/>
          </a:p>
          <a:p>
            <a:r>
              <a:rPr lang="en-US" dirty="0" smtClean="0"/>
              <a:t>			\If{ $</a:t>
            </a:r>
            <a:r>
              <a:rPr lang="en-US" dirty="0" err="1" smtClean="0"/>
              <a:t>i</a:t>
            </a:r>
            <a:r>
              <a:rPr lang="en-US" dirty="0" smtClean="0"/>
              <a:t> == </a:t>
            </a:r>
            <a:r>
              <a:rPr lang="en-US" dirty="0" err="1" smtClean="0"/>
              <a:t>numTerms</a:t>
            </a:r>
            <a:r>
              <a:rPr lang="en-US" dirty="0" smtClean="0"/>
              <a:t> - 1$} </a:t>
            </a:r>
          </a:p>
          <a:p>
            <a:r>
              <a:rPr lang="en-US" dirty="0" smtClean="0"/>
              <a:t>			\State $</a:t>
            </a:r>
            <a:r>
              <a:rPr lang="en-US" dirty="0" err="1" smtClean="0"/>
              <a:t>numTerms</a:t>
            </a:r>
            <a:r>
              <a:rPr lang="en-US" dirty="0" smtClean="0"/>
              <a:t> ++$</a:t>
            </a:r>
          </a:p>
          <a:p>
            <a:r>
              <a:rPr lang="en-US" dirty="0" smtClean="0"/>
              <a:t>			\</a:t>
            </a:r>
            <a:r>
              <a:rPr lang="en-US" dirty="0" err="1" smtClean="0"/>
              <a:t>EndIf</a:t>
            </a:r>
            <a:endParaRPr lang="en-US" dirty="0" smtClean="0"/>
          </a:p>
          <a:p>
            <a:r>
              <a:rPr lang="en-US" dirty="0" smtClean="0"/>
              <a:t>			</a:t>
            </a:r>
          </a:p>
          <a:p>
            <a:r>
              <a:rPr lang="en-US" dirty="0" smtClean="0"/>
              <a:t>			\</a:t>
            </a:r>
            <a:r>
              <a:rPr lang="en-US" dirty="0" err="1" smtClean="0"/>
              <a:t>EndFor</a:t>
            </a:r>
            <a:endParaRPr lang="en-US" dirty="0" smtClean="0"/>
          </a:p>
          <a:p>
            <a:r>
              <a:rPr lang="en-US" dirty="0" smtClean="0"/>
              <a:t>			\</a:t>
            </a:r>
            <a:r>
              <a:rPr lang="en-US" dirty="0" err="1" smtClean="0"/>
              <a:t>EndFor</a:t>
            </a:r>
            <a:endParaRPr lang="en-US" dirty="0" smtClean="0"/>
          </a:p>
          <a:p>
            <a:r>
              <a:rPr lang="en-US" dirty="0" smtClean="0"/>
              <a:t>			</a:t>
            </a:r>
          </a:p>
          <a:p>
            <a:r>
              <a:rPr lang="en-US" dirty="0" smtClean="0"/>
              <a:t>			</a:t>
            </a:r>
          </a:p>
          <a:p>
            <a:r>
              <a:rPr lang="en-US" dirty="0" smtClean="0"/>
              <a:t>			\State	$result \gets $ initialize new </a:t>
            </a:r>
            <a:r>
              <a:rPr lang="en-US" dirty="0" err="1" smtClean="0"/>
              <a:t>SparseMatrix</a:t>
            </a:r>
            <a:r>
              <a:rPr lang="en-US" dirty="0" smtClean="0"/>
              <a:t> </a:t>
            </a:r>
            <a:r>
              <a:rPr lang="en-US" dirty="0" err="1" smtClean="0"/>
              <a:t>numTerms</a:t>
            </a:r>
            <a:r>
              <a:rPr lang="en-US" dirty="0" smtClean="0"/>
              <a:t> </a:t>
            </a:r>
          </a:p>
          <a:p>
            <a:r>
              <a:rPr lang="en-US" dirty="0" smtClean="0"/>
              <a:t>			</a:t>
            </a:r>
          </a:p>
          <a:p>
            <a:r>
              <a:rPr lang="en-US" dirty="0" smtClean="0"/>
              <a:t>			\State $</a:t>
            </a:r>
            <a:r>
              <a:rPr lang="en-US" dirty="0" err="1" smtClean="0"/>
              <a:t>ind</a:t>
            </a:r>
            <a:r>
              <a:rPr lang="en-US" dirty="0" smtClean="0"/>
              <a:t> \gets 0$</a:t>
            </a:r>
          </a:p>
          <a:p>
            <a:r>
              <a:rPr lang="en-US" dirty="0" smtClean="0"/>
              <a:t>			\State // Perform addition and construct result</a:t>
            </a:r>
          </a:p>
          <a:p>
            <a:r>
              <a:rPr lang="en-US" dirty="0" smtClean="0"/>
              <a:t>			\For{$</a:t>
            </a:r>
            <a:r>
              <a:rPr lang="en-US" dirty="0" err="1" smtClean="0"/>
              <a:t>i</a:t>
            </a:r>
            <a:r>
              <a:rPr lang="en-US" dirty="0" smtClean="0"/>
              <a:t> \gets 0 \</a:t>
            </a:r>
            <a:r>
              <a:rPr lang="en-US" dirty="0" err="1" smtClean="0"/>
              <a:t>textrm</a:t>
            </a:r>
            <a:r>
              <a:rPr lang="en-US" dirty="0" smtClean="0"/>
              <a:t>{ to } this \</a:t>
            </a:r>
            <a:r>
              <a:rPr lang="en-US" dirty="0" err="1" smtClean="0"/>
              <a:t>rightarrow</a:t>
            </a:r>
            <a:r>
              <a:rPr lang="en-US" dirty="0" smtClean="0"/>
              <a:t> numTerms-1$}</a:t>
            </a:r>
          </a:p>
          <a:p>
            <a:r>
              <a:rPr lang="en-US" dirty="0" smtClean="0"/>
              <a:t>			</a:t>
            </a:r>
          </a:p>
          <a:p>
            <a:r>
              <a:rPr lang="en-US" dirty="0" smtClean="0"/>
              <a:t>			\For{$j \gets 0 \</a:t>
            </a:r>
            <a:r>
              <a:rPr lang="en-US" dirty="0" err="1" smtClean="0"/>
              <a:t>textrm</a:t>
            </a:r>
            <a:r>
              <a:rPr lang="en-US" dirty="0" smtClean="0"/>
              <a:t>{ to } </a:t>
            </a:r>
            <a:r>
              <a:rPr lang="en-US" dirty="0" err="1" smtClean="0"/>
              <a:t>rhs</a:t>
            </a:r>
            <a:r>
              <a:rPr lang="en-US" dirty="0" smtClean="0"/>
              <a:t> \</a:t>
            </a:r>
            <a:r>
              <a:rPr lang="en-US" dirty="0" err="1" smtClean="0"/>
              <a:t>rightarrow</a:t>
            </a:r>
            <a:r>
              <a:rPr lang="en-US" dirty="0" smtClean="0"/>
              <a:t> numTerms-1$}</a:t>
            </a:r>
          </a:p>
          <a:p>
            <a:r>
              <a:rPr lang="en-US" dirty="0" smtClean="0"/>
              <a:t>			\If{$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][0] ==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[j][0] \</a:t>
            </a:r>
            <a:r>
              <a:rPr lang="en-US" dirty="0" err="1" smtClean="0"/>
              <a:t>hspace</a:t>
            </a:r>
            <a:r>
              <a:rPr lang="en-US" dirty="0" smtClean="0"/>
              <a:t>{10pt} \&amp;\&amp; \</a:t>
            </a:r>
            <a:r>
              <a:rPr lang="en-US" dirty="0" err="1" smtClean="0"/>
              <a:t>hspace</a:t>
            </a:r>
            <a:r>
              <a:rPr lang="en-US" dirty="0" smtClean="0"/>
              <a:t>{10pt}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][1] ==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[j][1] $} </a:t>
            </a:r>
          </a:p>
          <a:p>
            <a:r>
              <a:rPr lang="en-US" dirty="0" smtClean="0"/>
              <a:t>			\If{ $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][2] +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[j][2] != 0 $} </a:t>
            </a:r>
          </a:p>
          <a:p>
            <a:r>
              <a:rPr lang="en-US" dirty="0" smtClean="0"/>
              <a:t>			\State	$result \</a:t>
            </a:r>
            <a:r>
              <a:rPr lang="en-US" dirty="0" err="1" smtClean="0"/>
              <a:t>rightarrow</a:t>
            </a:r>
            <a:r>
              <a:rPr lang="en-US" dirty="0" smtClean="0"/>
              <a:t> </a:t>
            </a:r>
            <a:r>
              <a:rPr lang="en-US" dirty="0" err="1" smtClean="0"/>
              <a:t>sm</a:t>
            </a:r>
            <a:r>
              <a:rPr lang="en-US" dirty="0" smtClean="0"/>
              <a:t>[</a:t>
            </a:r>
            <a:r>
              <a:rPr lang="en-US" dirty="0" err="1" smtClean="0"/>
              <a:t>ind</a:t>
            </a:r>
            <a:r>
              <a:rPr lang="en-US" dirty="0" smtClean="0"/>
              <a:t>][0] \gets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][0] $</a:t>
            </a:r>
          </a:p>
          <a:p>
            <a:r>
              <a:rPr lang="en-US" dirty="0" smtClean="0"/>
              <a:t>			\State	$result \</a:t>
            </a:r>
            <a:r>
              <a:rPr lang="en-US" dirty="0" err="1" smtClean="0"/>
              <a:t>rightarrow</a:t>
            </a:r>
            <a:r>
              <a:rPr lang="en-US" dirty="0" smtClean="0"/>
              <a:t> </a:t>
            </a:r>
            <a:r>
              <a:rPr lang="en-US" dirty="0" err="1" smtClean="0"/>
              <a:t>sm</a:t>
            </a:r>
            <a:r>
              <a:rPr lang="en-US" dirty="0" smtClean="0"/>
              <a:t>[</a:t>
            </a:r>
            <a:r>
              <a:rPr lang="en-US" dirty="0" err="1" smtClean="0"/>
              <a:t>ind</a:t>
            </a:r>
            <a:r>
              <a:rPr lang="en-US" dirty="0" smtClean="0"/>
              <a:t>][1] \gets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][1]$			</a:t>
            </a:r>
          </a:p>
          <a:p>
            <a:r>
              <a:rPr lang="en-US" dirty="0" smtClean="0"/>
              <a:t>			\State	$result \</a:t>
            </a:r>
            <a:r>
              <a:rPr lang="en-US" dirty="0" err="1" smtClean="0"/>
              <a:t>rightarrow</a:t>
            </a:r>
            <a:r>
              <a:rPr lang="en-US" dirty="0" smtClean="0"/>
              <a:t> </a:t>
            </a:r>
            <a:r>
              <a:rPr lang="en-US" dirty="0" err="1" smtClean="0"/>
              <a:t>sm</a:t>
            </a:r>
            <a:r>
              <a:rPr lang="en-US" dirty="0" smtClean="0"/>
              <a:t>[</a:t>
            </a:r>
            <a:r>
              <a:rPr lang="en-US" dirty="0" err="1" smtClean="0"/>
              <a:t>ind</a:t>
            </a:r>
            <a:r>
              <a:rPr lang="en-US" dirty="0" smtClean="0"/>
              <a:t>++][2] \gets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][2] + </a:t>
            </a:r>
            <a:r>
              <a:rPr lang="en-US" dirty="0" err="1" smtClean="0"/>
              <a:t>rhs</a:t>
            </a:r>
            <a:endParaRPr lang="en-US" dirty="0" smtClean="0"/>
          </a:p>
          <a:p>
            <a:r>
              <a:rPr lang="en-US" dirty="0" smtClean="0"/>
              <a:t>			 \</a:t>
            </a:r>
            <a:r>
              <a:rPr lang="en-US" dirty="0" err="1" smtClean="0"/>
              <a:t>rightarrow</a:t>
            </a:r>
            <a:r>
              <a:rPr lang="en-US" dirty="0" smtClean="0"/>
              <a:t> </a:t>
            </a:r>
            <a:r>
              <a:rPr lang="en-US" dirty="0" err="1" smtClean="0"/>
              <a:t>sm</a:t>
            </a:r>
            <a:r>
              <a:rPr lang="en-US" dirty="0" smtClean="0"/>
              <a:t>[j][2] $</a:t>
            </a:r>
          </a:p>
          <a:p>
            <a:r>
              <a:rPr lang="en-US" dirty="0" smtClean="0"/>
              <a:t>			 \Else</a:t>
            </a:r>
          </a:p>
          <a:p>
            <a:r>
              <a:rPr lang="en-US" dirty="0" smtClean="0"/>
              <a:t>			 \State Break // Do nothing, result of sum is zero</a:t>
            </a:r>
          </a:p>
          <a:p>
            <a:r>
              <a:rPr lang="en-US" dirty="0" smtClean="0"/>
              <a:t>			 \</a:t>
            </a:r>
            <a:r>
              <a:rPr lang="en-US" dirty="0" err="1" smtClean="0"/>
              <a:t>EndIf</a:t>
            </a:r>
            <a:endParaRPr lang="en-US" dirty="0" smtClean="0"/>
          </a:p>
          <a:p>
            <a:r>
              <a:rPr lang="en-US" dirty="0" smtClean="0"/>
              <a:t>		</a:t>
            </a:r>
          </a:p>
          <a:p>
            <a:r>
              <a:rPr lang="en-US" dirty="0" smtClean="0"/>
              <a:t>			\</a:t>
            </a:r>
            <a:r>
              <a:rPr lang="en-US" dirty="0" err="1" smtClean="0"/>
              <a:t>EndIf</a:t>
            </a:r>
            <a:endParaRPr lang="en-US" dirty="0" smtClean="0"/>
          </a:p>
          <a:p>
            <a:r>
              <a:rPr lang="en-US" dirty="0" smtClean="0"/>
              <a:t>			\If{ $j == </a:t>
            </a:r>
            <a:r>
              <a:rPr lang="en-US" dirty="0" err="1" smtClean="0"/>
              <a:t>rhs</a:t>
            </a:r>
            <a:r>
              <a:rPr lang="en-US" dirty="0" smtClean="0"/>
              <a:t> \</a:t>
            </a:r>
            <a:r>
              <a:rPr lang="en-US" dirty="0" err="1" smtClean="0"/>
              <a:t>rightarrow</a:t>
            </a:r>
            <a:r>
              <a:rPr lang="en-US" dirty="0" smtClean="0"/>
              <a:t> numTerms-1$} // no matching term in </a:t>
            </a:r>
            <a:r>
              <a:rPr lang="en-US" dirty="0" err="1" smtClean="0"/>
              <a:t>rhs</a:t>
            </a:r>
            <a:r>
              <a:rPr lang="en-US" dirty="0" smtClean="0"/>
              <a:t>, so add this term</a:t>
            </a:r>
          </a:p>
          <a:p>
            <a:r>
              <a:rPr lang="en-US" dirty="0" smtClean="0"/>
              <a:t>			</a:t>
            </a:r>
          </a:p>
          <a:p>
            <a:r>
              <a:rPr lang="en-US" dirty="0" smtClean="0"/>
              <a:t>			\State	$result \</a:t>
            </a:r>
            <a:r>
              <a:rPr lang="en-US" dirty="0" err="1" smtClean="0"/>
              <a:t>rightarrow</a:t>
            </a:r>
            <a:r>
              <a:rPr lang="en-US" dirty="0" smtClean="0"/>
              <a:t> </a:t>
            </a:r>
            <a:r>
              <a:rPr lang="en-US" dirty="0" err="1" smtClean="0"/>
              <a:t>sm</a:t>
            </a:r>
            <a:r>
              <a:rPr lang="en-US" dirty="0" smtClean="0"/>
              <a:t>[</a:t>
            </a:r>
            <a:r>
              <a:rPr lang="en-US" dirty="0" err="1" smtClean="0"/>
              <a:t>ind</a:t>
            </a:r>
            <a:r>
              <a:rPr lang="en-US" dirty="0" smtClean="0"/>
              <a:t>][0] \gets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][0] $</a:t>
            </a:r>
          </a:p>
          <a:p>
            <a:r>
              <a:rPr lang="en-US" dirty="0" smtClean="0"/>
              <a:t>			\State	$result \</a:t>
            </a:r>
            <a:r>
              <a:rPr lang="en-US" dirty="0" err="1" smtClean="0"/>
              <a:t>rightarrow</a:t>
            </a:r>
            <a:r>
              <a:rPr lang="en-US" dirty="0" smtClean="0"/>
              <a:t> </a:t>
            </a:r>
            <a:r>
              <a:rPr lang="en-US" dirty="0" err="1" smtClean="0"/>
              <a:t>sm</a:t>
            </a:r>
            <a:r>
              <a:rPr lang="en-US" dirty="0" smtClean="0"/>
              <a:t>[</a:t>
            </a:r>
            <a:r>
              <a:rPr lang="en-US" dirty="0" err="1" smtClean="0"/>
              <a:t>ind</a:t>
            </a:r>
            <a:r>
              <a:rPr lang="en-US" dirty="0" smtClean="0"/>
              <a:t>][1] \gets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][1]$			</a:t>
            </a:r>
          </a:p>
          <a:p>
            <a:r>
              <a:rPr lang="en-US" dirty="0" smtClean="0"/>
              <a:t>			\State	$result \</a:t>
            </a:r>
            <a:r>
              <a:rPr lang="en-US" dirty="0" err="1" smtClean="0"/>
              <a:t>rightarrow</a:t>
            </a:r>
            <a:r>
              <a:rPr lang="en-US" dirty="0" smtClean="0"/>
              <a:t> </a:t>
            </a:r>
            <a:r>
              <a:rPr lang="en-US" dirty="0" err="1" smtClean="0"/>
              <a:t>sm</a:t>
            </a:r>
            <a:r>
              <a:rPr lang="en-US" dirty="0" smtClean="0"/>
              <a:t>[</a:t>
            </a:r>
            <a:r>
              <a:rPr lang="en-US" dirty="0" err="1" smtClean="0"/>
              <a:t>ind</a:t>
            </a:r>
            <a:r>
              <a:rPr lang="en-US" dirty="0" smtClean="0"/>
              <a:t>++][2] \gets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][2] $</a:t>
            </a:r>
          </a:p>
          <a:p>
            <a:r>
              <a:rPr lang="en-US" dirty="0" smtClean="0"/>
              <a:t>			</a:t>
            </a:r>
          </a:p>
          <a:p>
            <a:r>
              <a:rPr lang="en-US" dirty="0" smtClean="0"/>
              <a:t>			\</a:t>
            </a:r>
            <a:r>
              <a:rPr lang="en-US" dirty="0" err="1" smtClean="0"/>
              <a:t>EndIf</a:t>
            </a:r>
            <a:endParaRPr lang="en-US" dirty="0" smtClean="0"/>
          </a:p>
          <a:p>
            <a:r>
              <a:rPr lang="en-US" dirty="0" smtClean="0"/>
              <a:t>			</a:t>
            </a:r>
          </a:p>
          <a:p>
            <a:r>
              <a:rPr lang="en-US" dirty="0" smtClean="0"/>
              <a:t>			\</a:t>
            </a:r>
            <a:r>
              <a:rPr lang="en-US" dirty="0" err="1" smtClean="0"/>
              <a:t>EndFor</a:t>
            </a:r>
            <a:endParaRPr lang="en-US" dirty="0" smtClean="0"/>
          </a:p>
          <a:p>
            <a:r>
              <a:rPr lang="en-US" dirty="0" smtClean="0"/>
              <a:t>			\</a:t>
            </a:r>
            <a:r>
              <a:rPr lang="en-US" dirty="0" err="1" smtClean="0"/>
              <a:t>EndFor</a:t>
            </a:r>
            <a:endParaRPr lang="en-US" dirty="0" smtClean="0"/>
          </a:p>
          <a:p>
            <a:r>
              <a:rPr lang="en-US" dirty="0" smtClean="0"/>
              <a:t>			</a:t>
            </a:r>
          </a:p>
          <a:p>
            <a:r>
              <a:rPr lang="en-US" dirty="0" smtClean="0"/>
              <a:t>			</a:t>
            </a:r>
          </a:p>
          <a:p>
            <a:r>
              <a:rPr lang="en-US" dirty="0" smtClean="0"/>
              <a:t>			\For{$j \gets 0 \</a:t>
            </a:r>
            <a:r>
              <a:rPr lang="en-US" dirty="0" err="1" smtClean="0"/>
              <a:t>textrm</a:t>
            </a:r>
            <a:r>
              <a:rPr lang="en-US" dirty="0" smtClean="0"/>
              <a:t>{ to } </a:t>
            </a:r>
            <a:r>
              <a:rPr lang="en-US" dirty="0" err="1" smtClean="0"/>
              <a:t>rhs</a:t>
            </a:r>
            <a:r>
              <a:rPr lang="en-US" dirty="0" smtClean="0"/>
              <a:t> \</a:t>
            </a:r>
            <a:r>
              <a:rPr lang="en-US" dirty="0" err="1" smtClean="0"/>
              <a:t>rightarrow</a:t>
            </a:r>
            <a:r>
              <a:rPr lang="en-US" dirty="0" smtClean="0"/>
              <a:t> numTerms-1$}</a:t>
            </a:r>
          </a:p>
          <a:p>
            <a:r>
              <a:rPr lang="en-US" dirty="0" smtClean="0"/>
              <a:t>			</a:t>
            </a:r>
          </a:p>
          <a:p>
            <a:r>
              <a:rPr lang="en-US" dirty="0" smtClean="0"/>
              <a:t>			\For{$</a:t>
            </a:r>
            <a:r>
              <a:rPr lang="en-US" dirty="0" err="1" smtClean="0"/>
              <a:t>i</a:t>
            </a:r>
            <a:r>
              <a:rPr lang="en-US" dirty="0" smtClean="0"/>
              <a:t> \gets 0 \</a:t>
            </a:r>
            <a:r>
              <a:rPr lang="en-US" dirty="0" err="1" smtClean="0"/>
              <a:t>textrm</a:t>
            </a:r>
            <a:r>
              <a:rPr lang="en-US" dirty="0" smtClean="0"/>
              <a:t>{ to } this \</a:t>
            </a:r>
            <a:r>
              <a:rPr lang="en-US" dirty="0" err="1" smtClean="0"/>
              <a:t>rightarrow</a:t>
            </a:r>
            <a:r>
              <a:rPr lang="en-US" dirty="0" smtClean="0"/>
              <a:t> numTerms-1$}</a:t>
            </a:r>
          </a:p>
          <a:p>
            <a:r>
              <a:rPr lang="en-US" dirty="0" smtClean="0"/>
              <a:t>			\If{$this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][0] ==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[j][0] \</a:t>
            </a:r>
            <a:r>
              <a:rPr lang="en-US" dirty="0" err="1" smtClean="0"/>
              <a:t>hspace</a:t>
            </a:r>
            <a:r>
              <a:rPr lang="en-US" dirty="0" smtClean="0"/>
              <a:t>{10pt} \&amp;\&amp; \</a:t>
            </a:r>
            <a:r>
              <a:rPr lang="en-US" dirty="0" err="1" smtClean="0"/>
              <a:t>hspace</a:t>
            </a:r>
            <a:r>
              <a:rPr lang="en-US" dirty="0" smtClean="0"/>
              <a:t>{10pt}   this \</a:t>
            </a:r>
            <a:r>
              <a:rPr lang="en-US" dirty="0" err="1" smtClean="0"/>
              <a:t>rightarrow</a:t>
            </a:r>
            <a:r>
              <a:rPr lang="en-US" dirty="0" smtClean="0"/>
              <a:t> </a:t>
            </a:r>
            <a:r>
              <a:rPr lang="en-US" dirty="0" err="1" smtClean="0"/>
              <a:t>sm</a:t>
            </a:r>
            <a:r>
              <a:rPr lang="en-US" dirty="0" smtClean="0"/>
              <a:t>[</a:t>
            </a:r>
            <a:r>
              <a:rPr lang="en-US" dirty="0" err="1" smtClean="0"/>
              <a:t>i</a:t>
            </a:r>
            <a:r>
              <a:rPr lang="en-US" dirty="0" smtClean="0"/>
              <a:t>][1] ==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[j][1] $} </a:t>
            </a:r>
          </a:p>
          <a:p>
            <a:r>
              <a:rPr lang="en-US" dirty="0" smtClean="0"/>
              <a:t>			\State Break	// term already appended	</a:t>
            </a:r>
          </a:p>
          <a:p>
            <a:r>
              <a:rPr lang="en-US" dirty="0" smtClean="0"/>
              <a:t>			\</a:t>
            </a:r>
            <a:r>
              <a:rPr lang="en-US" dirty="0" err="1" smtClean="0"/>
              <a:t>EndIf</a:t>
            </a:r>
            <a:endParaRPr lang="en-US" dirty="0" smtClean="0"/>
          </a:p>
          <a:p>
            <a:r>
              <a:rPr lang="en-US" dirty="0" smtClean="0"/>
              <a:t>			</a:t>
            </a:r>
          </a:p>
          <a:p>
            <a:r>
              <a:rPr lang="en-US" dirty="0" smtClean="0"/>
              <a:t>			\If{ $</a:t>
            </a:r>
            <a:r>
              <a:rPr lang="en-US" dirty="0" err="1" smtClean="0"/>
              <a:t>i</a:t>
            </a:r>
            <a:r>
              <a:rPr lang="en-US" dirty="0" smtClean="0"/>
              <a:t> == </a:t>
            </a:r>
            <a:r>
              <a:rPr lang="en-US" dirty="0" err="1" smtClean="0"/>
              <a:t>numTerms</a:t>
            </a:r>
            <a:r>
              <a:rPr lang="en-US" dirty="0" smtClean="0"/>
              <a:t> - 1$} </a:t>
            </a:r>
          </a:p>
          <a:p>
            <a:r>
              <a:rPr lang="en-US" dirty="0" smtClean="0"/>
              <a:t>			\State	$result \</a:t>
            </a:r>
            <a:r>
              <a:rPr lang="en-US" dirty="0" err="1" smtClean="0"/>
              <a:t>rightarrow</a:t>
            </a:r>
            <a:r>
              <a:rPr lang="en-US" dirty="0" smtClean="0"/>
              <a:t> </a:t>
            </a:r>
            <a:r>
              <a:rPr lang="en-US" dirty="0" err="1" smtClean="0"/>
              <a:t>sm</a:t>
            </a:r>
            <a:r>
              <a:rPr lang="en-US" dirty="0" smtClean="0"/>
              <a:t>[</a:t>
            </a:r>
            <a:r>
              <a:rPr lang="en-US" dirty="0" err="1" smtClean="0"/>
              <a:t>ind</a:t>
            </a:r>
            <a:r>
              <a:rPr lang="en-US" dirty="0" smtClean="0"/>
              <a:t>][0] \gets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[j][0] $</a:t>
            </a:r>
          </a:p>
          <a:p>
            <a:r>
              <a:rPr lang="en-US" dirty="0" smtClean="0"/>
              <a:t>			\State	$result \</a:t>
            </a:r>
            <a:r>
              <a:rPr lang="en-US" dirty="0" err="1" smtClean="0"/>
              <a:t>rightarrow</a:t>
            </a:r>
            <a:r>
              <a:rPr lang="en-US" dirty="0" smtClean="0"/>
              <a:t> </a:t>
            </a:r>
            <a:r>
              <a:rPr lang="en-US" dirty="0" err="1" smtClean="0"/>
              <a:t>sm</a:t>
            </a:r>
            <a:r>
              <a:rPr lang="en-US" dirty="0" smtClean="0"/>
              <a:t>[</a:t>
            </a:r>
            <a:r>
              <a:rPr lang="en-US" dirty="0" err="1" smtClean="0"/>
              <a:t>ind</a:t>
            </a:r>
            <a:r>
              <a:rPr lang="en-US" dirty="0" smtClean="0"/>
              <a:t>][1] \gets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[j][1]$			</a:t>
            </a:r>
          </a:p>
          <a:p>
            <a:r>
              <a:rPr lang="en-US" dirty="0" smtClean="0"/>
              <a:t>			\State	$result \</a:t>
            </a:r>
            <a:r>
              <a:rPr lang="en-US" dirty="0" err="1" smtClean="0"/>
              <a:t>rightarrow</a:t>
            </a:r>
            <a:r>
              <a:rPr lang="en-US" dirty="0" smtClean="0"/>
              <a:t> </a:t>
            </a:r>
            <a:r>
              <a:rPr lang="en-US" dirty="0" err="1" smtClean="0"/>
              <a:t>sm</a:t>
            </a:r>
            <a:r>
              <a:rPr lang="en-US" dirty="0" smtClean="0"/>
              <a:t>[</a:t>
            </a:r>
            <a:r>
              <a:rPr lang="en-US" dirty="0" err="1" smtClean="0"/>
              <a:t>ind</a:t>
            </a:r>
            <a:r>
              <a:rPr lang="en-US" dirty="0" smtClean="0"/>
              <a:t>++][2] \gets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[j][2] $</a:t>
            </a:r>
          </a:p>
          <a:p>
            <a:r>
              <a:rPr lang="en-US" dirty="0" smtClean="0"/>
              <a:t>			\</a:t>
            </a:r>
            <a:r>
              <a:rPr lang="en-US" dirty="0" err="1" smtClean="0"/>
              <a:t>EndIf</a:t>
            </a:r>
            <a:endParaRPr lang="en-US" dirty="0" smtClean="0"/>
          </a:p>
          <a:p>
            <a:r>
              <a:rPr lang="en-US" dirty="0" smtClean="0"/>
              <a:t>			</a:t>
            </a:r>
          </a:p>
          <a:p>
            <a:r>
              <a:rPr lang="en-US" dirty="0" smtClean="0"/>
              <a:t>			\</a:t>
            </a:r>
            <a:r>
              <a:rPr lang="en-US" dirty="0" err="1" smtClean="0"/>
              <a:t>EndFor</a:t>
            </a:r>
            <a:endParaRPr lang="en-US" dirty="0" smtClean="0"/>
          </a:p>
          <a:p>
            <a:r>
              <a:rPr lang="en-US" dirty="0" smtClean="0"/>
              <a:t>			\</a:t>
            </a:r>
            <a:r>
              <a:rPr lang="en-US" dirty="0" err="1" smtClean="0"/>
              <a:t>EndFor</a:t>
            </a:r>
            <a:endParaRPr lang="en-US" dirty="0" smtClean="0"/>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\State \Return{$result$}</a:t>
            </a:r>
          </a:p>
          <a:p>
            <a:r>
              <a:rPr lang="en-US" dirty="0" smtClean="0"/>
              <a:t>			\</a:t>
            </a:r>
            <a:r>
              <a:rPr lang="en-US" dirty="0" err="1" smtClean="0"/>
              <a:t>EndFunction</a:t>
            </a:r>
            <a:endParaRPr lang="en-US" dirty="0" smtClean="0"/>
          </a:p>
          <a:p>
            <a:r>
              <a:rPr lang="en-US" dirty="0" smtClean="0"/>
              <a:t>		\end{algorithmic}</a:t>
            </a:r>
          </a:p>
          <a:p>
            <a:r>
              <a:rPr lang="en-US" dirty="0" smtClean="0"/>
              <a:t>	\end{algorithm}</a:t>
            </a:r>
          </a:p>
          <a:p>
            <a:r>
              <a:rPr lang="en-US" dirty="0" smtClean="0"/>
              <a:t>	</a:t>
            </a:r>
          </a:p>
          <a:p>
            <a:r>
              <a:rPr lang="en-US" dirty="0" smtClean="0"/>
              <a:t>\end{document}</a:t>
            </a:r>
            <a:endParaRPr lang="en-US" dirty="0" smtClean="0"/>
          </a:p>
        </p:txBody>
      </p:sp>
      <p:sp>
        <p:nvSpPr>
          <p:cNvPr id="4" name="Slide Number Placeholder 3"/>
          <p:cNvSpPr>
            <a:spLocks noGrp="1"/>
          </p:cNvSpPr>
          <p:nvPr>
            <p:ph type="sldNum" sz="quarter" idx="10"/>
          </p:nvPr>
        </p:nvSpPr>
        <p:spPr/>
        <p:txBody>
          <a:bodyPr/>
          <a:lstStyle/>
          <a:p>
            <a:fld id="{8A55468E-81E9-416B-AFCA-2BB763249966}" type="slidenum">
              <a:rPr lang="en-US" smtClean="0"/>
              <a:t>27</a:t>
            </a:fld>
            <a:endParaRPr lang="en-US"/>
          </a:p>
        </p:txBody>
      </p:sp>
    </p:spTree>
    <p:extLst>
      <p:ext uri="{BB962C8B-B14F-4D97-AF65-F5344CB8AC3E}">
        <p14:creationId xmlns:p14="http://schemas.microsoft.com/office/powerpoint/2010/main" val="30017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\documentclass[10pt]{exam}</a:t>
            </a:r>
          </a:p>
          <a:p>
            <a:r>
              <a:rPr lang="en-US" smtClean="0"/>
              <a:t>\usepackage[utf8]{inputenc}</a:t>
            </a:r>
          </a:p>
          <a:p>
            <a:endParaRPr lang="en-US" smtClean="0"/>
          </a:p>
          <a:p>
            <a:r>
              <a:rPr lang="en-US" smtClean="0"/>
              <a:t>\usepackage[margin=1in]{geometry}</a:t>
            </a:r>
          </a:p>
          <a:p>
            <a:r>
              <a:rPr lang="en-US" smtClean="0"/>
              <a:t>\usepackage{amsmath,amssymb,amsfonts}</a:t>
            </a:r>
          </a:p>
          <a:p>
            <a:r>
              <a:rPr lang="en-US" smtClean="0"/>
              <a:t>\usepackage{multicol}</a:t>
            </a:r>
          </a:p>
          <a:p>
            <a:r>
              <a:rPr lang="en-US" smtClean="0"/>
              <a:t>\usepackage{algorithm}</a:t>
            </a:r>
          </a:p>
          <a:p>
            <a:r>
              <a:rPr lang="en-US" smtClean="0"/>
              <a:t>\usepackage[noend]{algpseudocode}</a:t>
            </a:r>
          </a:p>
          <a:p>
            <a:endParaRPr lang="en-US" smtClean="0"/>
          </a:p>
          <a:p>
            <a:r>
              <a:rPr lang="en-US" smtClean="0"/>
              <a:t>\makeatletter</a:t>
            </a:r>
          </a:p>
          <a:p>
            <a:r>
              <a:rPr lang="en-US" smtClean="0"/>
              <a:t>\def\BState{\State\hskip-\ALG@thistlm}</a:t>
            </a:r>
          </a:p>
          <a:p>
            <a:r>
              <a:rPr lang="en-US" smtClean="0"/>
              <a:t>\makeatother</a:t>
            </a:r>
          </a:p>
          <a:p>
            <a:endParaRPr lang="en-US" smtClean="0"/>
          </a:p>
          <a:p>
            <a:r>
              <a:rPr lang="en-US" smtClean="0"/>
              <a:t>\begin{document}</a:t>
            </a:r>
          </a:p>
          <a:p>
            <a:r>
              <a:rPr lang="en-US" smtClean="0"/>
              <a:t>	</a:t>
            </a:r>
          </a:p>
          <a:p>
            <a:r>
              <a:rPr lang="en-US" smtClean="0"/>
              <a:t>	</a:t>
            </a:r>
          </a:p>
          <a:p>
            <a:r>
              <a:rPr lang="en-US" smtClean="0"/>
              <a:t>	\begin{algorithm}[H]</a:t>
            </a:r>
          </a:p>
          <a:p>
            <a:r>
              <a:rPr lang="en-US" smtClean="0"/>
              <a:t>		\caption{</a:t>
            </a:r>
          </a:p>
          <a:p>
            <a:r>
              <a:rPr lang="en-US" smtClean="0"/>
              <a:t>			\label{no:label}}</a:t>
            </a:r>
          </a:p>
          <a:p>
            <a:r>
              <a:rPr lang="en-US" smtClean="0"/>
              <a:t>		\begin{algorithmic}[hhh!]</a:t>
            </a:r>
          </a:p>
          <a:p>
            <a:r>
              <a:rPr lang="en-US" smtClean="0"/>
              <a:t>			\Require{keyword `this' is used to refer to calling SparseMatrix object}</a:t>
            </a:r>
          </a:p>
          <a:p>
            <a:r>
              <a:rPr lang="en-US" smtClean="0"/>
              <a:t>			%	\State</a:t>
            </a:r>
          </a:p>
          <a:p>
            <a:r>
              <a:rPr lang="en-US" smtClean="0"/>
              <a:t>			\Function{addition}{SparseMatrix this, Sparse Matrix rhs} </a:t>
            </a:r>
          </a:p>
          <a:p>
            <a:r>
              <a:rPr lang="en-US" smtClean="0"/>
              <a:t>			%	\State $rows \gets this \rightarrow numRows$</a:t>
            </a:r>
          </a:p>
          <a:p>
            <a:r>
              <a:rPr lang="en-US" smtClean="0"/>
              <a:t>			%	\State $cols \gets this \rightarrow numCols$</a:t>
            </a:r>
          </a:p>
          <a:p>
            <a:r>
              <a:rPr lang="en-US" smtClean="0"/>
              <a:t>			</a:t>
            </a:r>
          </a:p>
          <a:p>
            <a:r>
              <a:rPr lang="en-US" smtClean="0"/>
              <a:t>			\State $numTerms \gets 0$</a:t>
            </a:r>
          </a:p>
          <a:p>
            <a:r>
              <a:rPr lang="en-US" smtClean="0"/>
              <a:t>			\State// Perform addition simply to count the number of resulting terms </a:t>
            </a:r>
          </a:p>
          <a:p>
            <a:r>
              <a:rPr lang="en-US" smtClean="0"/>
              <a:t>			\State $i \gets 0$</a:t>
            </a:r>
          </a:p>
          <a:p>
            <a:r>
              <a:rPr lang="en-US" smtClean="0"/>
              <a:t>			\State $j \gets 0$</a:t>
            </a:r>
          </a:p>
          <a:p>
            <a:r>
              <a:rPr lang="en-US" smtClean="0"/>
              <a:t>			</a:t>
            </a:r>
          </a:p>
          <a:p>
            <a:r>
              <a:rPr lang="en-US" smtClean="0"/>
              <a:t>			\While{$i &lt; this \rightarrow numTerms \&amp;\&amp; j &lt; rhs \rightarrow numTerms$}</a:t>
            </a:r>
          </a:p>
          <a:p>
            <a:r>
              <a:rPr lang="en-US" smtClean="0"/>
              <a:t>			</a:t>
            </a:r>
          </a:p>
          <a:p>
            <a:r>
              <a:rPr lang="en-US" smtClean="0"/>
              <a:t>			\State $thisOrder \gets this \rightarrow sm[i][0] * this \rightarrow numCols + this \rightarrow sm[i][1]$</a:t>
            </a:r>
          </a:p>
          <a:p>
            <a:r>
              <a:rPr lang="en-US" smtClean="0"/>
              <a:t>			\State $rhsOrder \gets rhs \rightarrow sm[i][0] * rhs \rightarrow numCols + rhs \rightarrow sm[i][1]$</a:t>
            </a:r>
          </a:p>
          <a:p>
            <a:r>
              <a:rPr lang="en-US" smtClean="0"/>
              <a:t>			</a:t>
            </a:r>
          </a:p>
          <a:p>
            <a:r>
              <a:rPr lang="en-US" smtClean="0"/>
              <a:t>			</a:t>
            </a:r>
          </a:p>
          <a:p>
            <a:r>
              <a:rPr lang="en-US" smtClean="0"/>
              <a:t>			</a:t>
            </a:r>
          </a:p>
          <a:p>
            <a:r>
              <a:rPr lang="en-US" smtClean="0"/>
              <a:t>			\If{$thisOrder &lt; rhsOrder$} // this term is not in rhs</a:t>
            </a:r>
          </a:p>
          <a:p>
            <a:r>
              <a:rPr lang="en-US" smtClean="0"/>
              <a:t>			\State	$numTerms ++$	</a:t>
            </a:r>
          </a:p>
          <a:p>
            <a:r>
              <a:rPr lang="en-US" smtClean="0"/>
              <a:t>			\State	$i ++$</a:t>
            </a:r>
          </a:p>
          <a:p>
            <a:r>
              <a:rPr lang="en-US" smtClean="0"/>
              <a:t>			\EndIf</a:t>
            </a:r>
          </a:p>
          <a:p>
            <a:r>
              <a:rPr lang="en-US" smtClean="0"/>
              <a:t>			</a:t>
            </a:r>
          </a:p>
          <a:p>
            <a:r>
              <a:rPr lang="en-US" smtClean="0"/>
              <a:t>			\If{$thisOrder &gt; rhsOrder$} // rhs term is not in this</a:t>
            </a:r>
          </a:p>
          <a:p>
            <a:r>
              <a:rPr lang="en-US" smtClean="0"/>
              <a:t>			\State	$numTerms ++$	</a:t>
            </a:r>
          </a:p>
          <a:p>
            <a:r>
              <a:rPr lang="en-US" smtClean="0"/>
              <a:t>			\State	$j ++$</a:t>
            </a:r>
          </a:p>
          <a:p>
            <a:r>
              <a:rPr lang="en-US" smtClean="0"/>
              <a:t>			\EndIf</a:t>
            </a:r>
          </a:p>
          <a:p>
            <a:r>
              <a:rPr lang="en-US" smtClean="0"/>
              <a:t>			\If{$thisOrder == rhsOrder$} // matching terms</a:t>
            </a:r>
          </a:p>
          <a:p>
            <a:r>
              <a:rPr lang="en-US" smtClean="0"/>
              <a:t>		\If{$this \rightarrow sm[i][2] + rhs \rightarrow sm[i][2] != 0$}</a:t>
            </a:r>
          </a:p>
          <a:p>
            <a:r>
              <a:rPr lang="en-US" smtClean="0"/>
              <a:t>			\State	$numTerms ++$</a:t>
            </a:r>
          </a:p>
          <a:p>
            <a:r>
              <a:rPr lang="en-US" smtClean="0"/>
              <a:t>			\EndIf</a:t>
            </a:r>
          </a:p>
          <a:p>
            <a:r>
              <a:rPr lang="en-US" smtClean="0"/>
              <a:t>			\State	$i ++$</a:t>
            </a:r>
          </a:p>
          <a:p>
            <a:r>
              <a:rPr lang="en-US" smtClean="0"/>
              <a:t>			\State	$j ++$	</a:t>
            </a:r>
          </a:p>
          <a:p>
            <a:r>
              <a:rPr lang="en-US" smtClean="0"/>
              <a:t>			\EndIf</a:t>
            </a:r>
          </a:p>
          <a:p>
            <a:r>
              <a:rPr lang="en-US" smtClean="0"/>
              <a:t>			</a:t>
            </a:r>
          </a:p>
          <a:p>
            <a:r>
              <a:rPr lang="en-US" smtClean="0"/>
              <a:t>			</a:t>
            </a:r>
          </a:p>
          <a:p>
            <a:r>
              <a:rPr lang="en-US" smtClean="0"/>
              <a:t>			\EndWhile</a:t>
            </a:r>
          </a:p>
          <a:p>
            <a:r>
              <a:rPr lang="en-US" smtClean="0"/>
              <a:t>			</a:t>
            </a:r>
          </a:p>
          <a:p>
            <a:r>
              <a:rPr lang="en-US" smtClean="0"/>
              <a:t>			\While{$i &lt; this \rightarrow numTerms$}</a:t>
            </a:r>
          </a:p>
          <a:p>
            <a:r>
              <a:rPr lang="en-US" smtClean="0"/>
              <a:t>			</a:t>
            </a:r>
          </a:p>
          <a:p>
            <a:r>
              <a:rPr lang="en-US" smtClean="0"/>
              <a:t>			\State $numTerms ++$</a:t>
            </a:r>
          </a:p>
          <a:p>
            <a:r>
              <a:rPr lang="en-US" smtClean="0"/>
              <a:t>			\State	$i ++$</a:t>
            </a:r>
          </a:p>
          <a:p>
            <a:r>
              <a:rPr lang="en-US" smtClean="0"/>
              <a:t>			\EndWhile		</a:t>
            </a:r>
          </a:p>
          <a:p>
            <a:r>
              <a:rPr lang="en-US" smtClean="0"/>
              <a:t>			</a:t>
            </a:r>
          </a:p>
          <a:p>
            <a:r>
              <a:rPr lang="en-US" smtClean="0"/>
              <a:t>			\While{$j &lt; rhs \rightarrow numTerms$}</a:t>
            </a:r>
          </a:p>
          <a:p>
            <a:r>
              <a:rPr lang="en-US" smtClean="0"/>
              <a:t>			</a:t>
            </a:r>
          </a:p>
          <a:p>
            <a:r>
              <a:rPr lang="en-US" smtClean="0"/>
              <a:t>			\State $numTerms ++$</a:t>
            </a:r>
          </a:p>
          <a:p>
            <a:r>
              <a:rPr lang="en-US" smtClean="0"/>
              <a:t>			\State	$j ++$</a:t>
            </a:r>
          </a:p>
          <a:p>
            <a:r>
              <a:rPr lang="en-US" smtClean="0"/>
              <a:t>			\EndWhile	</a:t>
            </a:r>
          </a:p>
          <a:p>
            <a:r>
              <a:rPr lang="en-US" smtClean="0"/>
              <a:t>			</a:t>
            </a:r>
          </a:p>
          <a:p>
            <a:r>
              <a:rPr lang="en-US" smtClean="0"/>
              <a:t>			</a:t>
            </a:r>
          </a:p>
          <a:p>
            <a:r>
              <a:rPr lang="en-US" smtClean="0"/>
              <a:t>			</a:t>
            </a:r>
          </a:p>
          <a:p>
            <a:r>
              <a:rPr lang="en-US" smtClean="0"/>
              <a:t>			\State	$result \gets $ initialize new SparseMatrix numTerms </a:t>
            </a:r>
          </a:p>
          <a:p>
            <a:r>
              <a:rPr lang="en-US" smtClean="0"/>
              <a:t>			</a:t>
            </a:r>
          </a:p>
          <a:p>
            <a:r>
              <a:rPr lang="en-US" smtClean="0"/>
              <a:t>			\State $ind \gets 0$</a:t>
            </a:r>
          </a:p>
          <a:p>
            <a:r>
              <a:rPr lang="en-US" smtClean="0"/>
              <a:t>			\State // Perform addition and construct result</a:t>
            </a:r>
          </a:p>
          <a:p>
            <a:r>
              <a:rPr lang="en-US" smtClean="0"/>
              <a:t>			</a:t>
            </a:r>
          </a:p>
          <a:p>
            <a:r>
              <a:rPr lang="en-US" smtClean="0"/>
              <a:t>			</a:t>
            </a:r>
          </a:p>
          <a:p>
            <a:r>
              <a:rPr lang="en-US" smtClean="0"/>
              <a:t>			</a:t>
            </a:r>
          </a:p>
          <a:p>
            <a:r>
              <a:rPr lang="en-US" smtClean="0"/>
              <a:t>			</a:t>
            </a:r>
          </a:p>
          <a:p>
            <a:r>
              <a:rPr lang="en-US" smtClean="0"/>
              <a:t>			</a:t>
            </a:r>
          </a:p>
          <a:p>
            <a:r>
              <a:rPr lang="en-US" smtClean="0"/>
              <a:t>			\While{$i &lt; this \rightarrow numTerms \&amp;\&amp; j &lt; rhs \rightarrow numTerms$}</a:t>
            </a:r>
          </a:p>
          <a:p>
            <a:r>
              <a:rPr lang="en-US" smtClean="0"/>
              <a:t>			</a:t>
            </a:r>
          </a:p>
          <a:p>
            <a:r>
              <a:rPr lang="en-US" smtClean="0"/>
              <a:t>			\State $thisOrder \gets this \rightarrow sm[i][0] * this \rightarrow numCols + this \rightarrow sm[i][1]$</a:t>
            </a:r>
          </a:p>
          <a:p>
            <a:r>
              <a:rPr lang="en-US" smtClean="0"/>
              <a:t>			\State $rhsOrder \gets rhs \rightarrow sm[i][0] * rhs \rightarrow numCols + rhs \rightarrow sm[i][1]$</a:t>
            </a:r>
          </a:p>
          <a:p>
            <a:r>
              <a:rPr lang="en-US" smtClean="0"/>
              <a:t>			</a:t>
            </a:r>
          </a:p>
          <a:p>
            <a:r>
              <a:rPr lang="en-US" smtClean="0"/>
              <a:t>			</a:t>
            </a:r>
          </a:p>
          <a:p>
            <a:r>
              <a:rPr lang="en-US" smtClean="0"/>
              <a:t>			</a:t>
            </a:r>
          </a:p>
          <a:p>
            <a:r>
              <a:rPr lang="en-US" smtClean="0"/>
              <a:t>			\If{$thisOrder &lt; rhsOrder$} // this term is not in rhs</a:t>
            </a:r>
          </a:p>
          <a:p>
            <a:r>
              <a:rPr lang="en-US" smtClean="0"/>
              <a:t>			</a:t>
            </a:r>
          </a:p>
          <a:p>
            <a:r>
              <a:rPr lang="en-US" smtClean="0"/>
              <a:t>			</a:t>
            </a:r>
          </a:p>
          <a:p>
            <a:r>
              <a:rPr lang="en-US" smtClean="0"/>
              <a:t>			\State	$result \rightarrow sm[ind][0] \gets this \rightarrow sm[i][0] $</a:t>
            </a:r>
          </a:p>
          <a:p>
            <a:r>
              <a:rPr lang="en-US" smtClean="0"/>
              <a:t>			\State	$result \rightarrow sm[ind][1] \gets this \rightarrow sm[i][1]$			</a:t>
            </a:r>
          </a:p>
          <a:p>
            <a:r>
              <a:rPr lang="en-US" smtClean="0"/>
              <a:t>			\State	$result \rightarrow sm[ind++][2] \gets this \rightarrow sm[i++][2] $	</a:t>
            </a:r>
          </a:p>
          <a:p>
            <a:r>
              <a:rPr lang="en-US" smtClean="0"/>
              <a:t>			\EndIf</a:t>
            </a:r>
          </a:p>
          <a:p>
            <a:r>
              <a:rPr lang="en-US" smtClean="0"/>
              <a:t>			</a:t>
            </a:r>
          </a:p>
          <a:p>
            <a:r>
              <a:rPr lang="en-US" smtClean="0"/>
              <a:t>			</a:t>
            </a:r>
          </a:p>
          <a:p>
            <a:r>
              <a:rPr lang="en-US" smtClean="0"/>
              <a:t>			</a:t>
            </a:r>
          </a:p>
          <a:p>
            <a:r>
              <a:rPr lang="en-US" smtClean="0"/>
              <a:t>			</a:t>
            </a:r>
          </a:p>
          <a:p>
            <a:r>
              <a:rPr lang="en-US" smtClean="0"/>
              <a:t>			</a:t>
            </a:r>
          </a:p>
          <a:p>
            <a:r>
              <a:rPr lang="en-US" smtClean="0"/>
              <a:t>			\If{$thisOrder &gt; rhsOrder$} // rhs term is not in this</a:t>
            </a:r>
          </a:p>
          <a:p>
            <a:r>
              <a:rPr lang="en-US" smtClean="0"/>
              <a:t>			\State	$result \rightarrow sm[ind][0] \gets rhs \rightarrow sm[j][0] $</a:t>
            </a:r>
          </a:p>
          <a:p>
            <a:r>
              <a:rPr lang="en-US" smtClean="0"/>
              <a:t>			\State	$result \rightarrow sm[ind][1] \gets rhs \rightarrow sm[j][1]$			</a:t>
            </a:r>
          </a:p>
          <a:p>
            <a:r>
              <a:rPr lang="en-US" smtClean="0"/>
              <a:t>			\State	$result \rightarrow sm[ind++][2] \gets rhs \rightarrow sm[j++][2] $	</a:t>
            </a:r>
          </a:p>
          <a:p>
            <a:r>
              <a:rPr lang="en-US" smtClean="0"/>
              <a:t>			</a:t>
            </a:r>
          </a:p>
          <a:p>
            <a:r>
              <a:rPr lang="en-US" smtClean="0"/>
              <a:t>			\EndIf</a:t>
            </a:r>
          </a:p>
          <a:p>
            <a:r>
              <a:rPr lang="en-US" smtClean="0"/>
              <a:t>			\If{$thisOrder == rhsOrder$} // matching terms</a:t>
            </a:r>
          </a:p>
          <a:p>
            <a:r>
              <a:rPr lang="en-US" smtClean="0"/>
              <a:t>			</a:t>
            </a:r>
          </a:p>
          <a:p>
            <a:r>
              <a:rPr lang="en-US" smtClean="0"/>
              <a:t>				\If{$this \rightarrow sm[i][2] + rhs \rightarrow sm[i][2] != 0$}</a:t>
            </a:r>
          </a:p>
          <a:p>
            <a:r>
              <a:rPr lang="en-US" smtClean="0"/>
              <a:t>			\State	$result \rightarrow sm[ind][0] \gets this \rightarrow sm[i][0] $</a:t>
            </a:r>
          </a:p>
          <a:p>
            <a:r>
              <a:rPr lang="en-US" smtClean="0"/>
              <a:t>			\State	$result \rightarrow sm[ind][1] \gets this \rightarrow sm[i][1]$			</a:t>
            </a:r>
          </a:p>
          <a:p>
            <a:r>
              <a:rPr lang="en-US" smtClean="0"/>
              <a:t>			\State	$result \rightarrow sm[ind++][2] \gets this \rightarrow sm[i++][2] + rhs \rightarrow sm[j++][2]$	</a:t>
            </a:r>
          </a:p>
          <a:p>
            <a:r>
              <a:rPr lang="en-US" smtClean="0"/>
              <a:t>			\EndIf</a:t>
            </a:r>
          </a:p>
          <a:p>
            <a:r>
              <a:rPr lang="en-US" smtClean="0"/>
              <a:t>			\EndIf</a:t>
            </a:r>
          </a:p>
          <a:p>
            <a:r>
              <a:rPr lang="en-US" smtClean="0"/>
              <a:t>			</a:t>
            </a:r>
          </a:p>
          <a:p>
            <a:r>
              <a:rPr lang="en-US" smtClean="0"/>
              <a:t>			</a:t>
            </a:r>
          </a:p>
          <a:p>
            <a:r>
              <a:rPr lang="en-US" smtClean="0"/>
              <a:t>			</a:t>
            </a:r>
          </a:p>
          <a:p>
            <a:r>
              <a:rPr lang="en-US" smtClean="0"/>
              <a:t>			\EndWhile</a:t>
            </a:r>
          </a:p>
          <a:p>
            <a:r>
              <a:rPr lang="en-US" smtClean="0"/>
              <a:t>			</a:t>
            </a:r>
          </a:p>
          <a:p>
            <a:r>
              <a:rPr lang="en-US" smtClean="0"/>
              <a:t>			\While{$i &lt; this \rightarrow numTerms$}</a:t>
            </a:r>
          </a:p>
          <a:p>
            <a:r>
              <a:rPr lang="en-US" smtClean="0"/>
              <a:t>			</a:t>
            </a:r>
          </a:p>
          <a:p>
            <a:r>
              <a:rPr lang="en-US" smtClean="0"/>
              <a:t>			\State	$result \rightarrow sm[ind][0] \gets this \rightarrow sm[i][0] $</a:t>
            </a:r>
          </a:p>
          <a:p>
            <a:r>
              <a:rPr lang="en-US" smtClean="0"/>
              <a:t>			\State	$result \rightarrow sm[ind][1] \gets this \rightarrow sm[i][1]$			</a:t>
            </a:r>
          </a:p>
          <a:p>
            <a:r>
              <a:rPr lang="en-US" smtClean="0"/>
              <a:t>			\State	$result \rightarrow sm[ind++][2] \gets this \rightarrow sm[i++][2] $	</a:t>
            </a:r>
          </a:p>
          <a:p>
            <a:r>
              <a:rPr lang="en-US" smtClean="0"/>
              <a:t>			</a:t>
            </a:r>
          </a:p>
          <a:p>
            <a:r>
              <a:rPr lang="en-US" smtClean="0"/>
              <a:t>			</a:t>
            </a:r>
          </a:p>
          <a:p>
            <a:r>
              <a:rPr lang="en-US" smtClean="0"/>
              <a:t>			</a:t>
            </a:r>
          </a:p>
          <a:p>
            <a:r>
              <a:rPr lang="en-US" smtClean="0"/>
              <a:t>			\EndWhile		</a:t>
            </a:r>
          </a:p>
          <a:p>
            <a:r>
              <a:rPr lang="en-US" smtClean="0"/>
              <a:t>			</a:t>
            </a:r>
          </a:p>
          <a:p>
            <a:r>
              <a:rPr lang="en-US" smtClean="0"/>
              <a:t>			\While{$j &lt; rhs \rightarrow numTerms$}</a:t>
            </a:r>
          </a:p>
          <a:p>
            <a:r>
              <a:rPr lang="en-US" smtClean="0"/>
              <a:t>			</a:t>
            </a:r>
          </a:p>
          <a:p>
            <a:r>
              <a:rPr lang="en-US" smtClean="0"/>
              <a:t>			\State	$result \rightarrow sm[ind][0] \gets rhs \rightarrow sm[j][0] $</a:t>
            </a:r>
          </a:p>
          <a:p>
            <a:r>
              <a:rPr lang="en-US" smtClean="0"/>
              <a:t>			\State	$result \rightarrow sm[ind][1] \gets rhs \rightarrow sm[j][1]$			</a:t>
            </a:r>
          </a:p>
          <a:p>
            <a:r>
              <a:rPr lang="en-US" smtClean="0"/>
              <a:t>			\State	$result \rightarrow sm[ind++][2] \gets rhs \rightarrow sm[j++][2] $</a:t>
            </a:r>
          </a:p>
          <a:p>
            <a:r>
              <a:rPr lang="en-US" smtClean="0"/>
              <a:t>			</a:t>
            </a:r>
          </a:p>
          <a:p>
            <a:r>
              <a:rPr lang="en-US" smtClean="0"/>
              <a:t>			\EndWhile	</a:t>
            </a:r>
          </a:p>
          <a:p>
            <a:r>
              <a:rPr lang="en-US" smtClean="0"/>
              <a:t>			</a:t>
            </a:r>
          </a:p>
          <a:p>
            <a:r>
              <a:rPr lang="en-US" smtClean="0"/>
              <a:t>			</a:t>
            </a:r>
          </a:p>
          <a:p>
            <a:r>
              <a:rPr lang="en-US" smtClean="0"/>
              <a:t>			</a:t>
            </a:r>
          </a:p>
          <a:p>
            <a:r>
              <a:rPr lang="en-US" smtClean="0"/>
              <a:t>			</a:t>
            </a:r>
          </a:p>
          <a:p>
            <a:r>
              <a:rPr lang="en-US" smtClean="0"/>
              <a:t>			</a:t>
            </a:r>
          </a:p>
          <a:p>
            <a:r>
              <a:rPr lang="en-US" smtClean="0"/>
              <a:t>			\State \Return{$result$}</a:t>
            </a:r>
          </a:p>
          <a:p>
            <a:r>
              <a:rPr lang="en-US" smtClean="0"/>
              <a:t>			\EndFunction</a:t>
            </a:r>
          </a:p>
          <a:p>
            <a:r>
              <a:rPr lang="en-US" smtClean="0"/>
              <a:t>		\end{algorithmic}</a:t>
            </a:r>
          </a:p>
          <a:p>
            <a:r>
              <a:rPr lang="en-US" smtClean="0"/>
              <a:t>	\end{algorithm}</a:t>
            </a:r>
          </a:p>
          <a:p>
            <a:r>
              <a:rPr lang="en-US" smtClean="0"/>
              <a:t>	</a:t>
            </a:r>
          </a:p>
          <a:p>
            <a:r>
              <a:rPr lang="en-US" smtClean="0"/>
              <a:t>\end{document}</a:t>
            </a:r>
            <a:endParaRPr lang="en-US" dirty="0" smtClean="0"/>
          </a:p>
        </p:txBody>
      </p:sp>
      <p:sp>
        <p:nvSpPr>
          <p:cNvPr id="4" name="Slide Number Placeholder 3"/>
          <p:cNvSpPr>
            <a:spLocks noGrp="1"/>
          </p:cNvSpPr>
          <p:nvPr>
            <p:ph type="sldNum" sz="quarter" idx="10"/>
          </p:nvPr>
        </p:nvSpPr>
        <p:spPr/>
        <p:txBody>
          <a:bodyPr/>
          <a:lstStyle/>
          <a:p>
            <a:fld id="{8A55468E-81E9-416B-AFCA-2BB763249966}" type="slidenum">
              <a:rPr lang="en-US" smtClean="0"/>
              <a:t>28</a:t>
            </a:fld>
            <a:endParaRPr lang="en-US"/>
          </a:p>
        </p:txBody>
      </p:sp>
    </p:spTree>
    <p:extLst>
      <p:ext uri="{BB962C8B-B14F-4D97-AF65-F5344CB8AC3E}">
        <p14:creationId xmlns:p14="http://schemas.microsoft.com/office/powerpoint/2010/main" val="266781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documentclass</a:t>
            </a:r>
            <a:r>
              <a:rPr lang="en-US" dirty="0" smtClean="0"/>
              <a:t>[10pt]{exam}</a:t>
            </a:r>
          </a:p>
          <a:p>
            <a:r>
              <a:rPr lang="en-US" dirty="0" smtClean="0"/>
              <a:t>\</a:t>
            </a:r>
            <a:r>
              <a:rPr lang="en-US" dirty="0" err="1" smtClean="0"/>
              <a:t>usepackage</a:t>
            </a:r>
            <a:r>
              <a:rPr lang="en-US" dirty="0" smtClean="0"/>
              <a:t>[utf8]{</a:t>
            </a:r>
            <a:r>
              <a:rPr lang="en-US" dirty="0" err="1" smtClean="0"/>
              <a:t>inputenc</a:t>
            </a:r>
            <a:r>
              <a:rPr lang="en-US" dirty="0" smtClean="0"/>
              <a:t>}</a:t>
            </a:r>
          </a:p>
          <a:p>
            <a:endParaRPr lang="en-US" dirty="0" smtClean="0"/>
          </a:p>
          <a:p>
            <a:r>
              <a:rPr lang="en-US" dirty="0" smtClean="0"/>
              <a:t>\</a:t>
            </a:r>
            <a:r>
              <a:rPr lang="en-US" dirty="0" err="1" smtClean="0"/>
              <a:t>usepackage</a:t>
            </a:r>
            <a:r>
              <a:rPr lang="en-US" dirty="0" smtClean="0"/>
              <a:t>[margin=1in]{geometry}</a:t>
            </a:r>
          </a:p>
          <a:p>
            <a:r>
              <a:rPr lang="en-US" dirty="0" smtClean="0"/>
              <a:t>\</a:t>
            </a:r>
            <a:r>
              <a:rPr lang="en-US" dirty="0" err="1" smtClean="0"/>
              <a:t>usepackage</a:t>
            </a:r>
            <a:r>
              <a:rPr lang="en-US" dirty="0" smtClean="0"/>
              <a:t>{</a:t>
            </a:r>
            <a:r>
              <a:rPr lang="en-US" dirty="0" err="1" smtClean="0"/>
              <a:t>amsmath,amssymb,amsfonts</a:t>
            </a:r>
            <a:r>
              <a:rPr lang="en-US" dirty="0" smtClean="0"/>
              <a:t>}</a:t>
            </a:r>
          </a:p>
          <a:p>
            <a:r>
              <a:rPr lang="en-US" dirty="0" smtClean="0"/>
              <a:t>\</a:t>
            </a:r>
            <a:r>
              <a:rPr lang="en-US" dirty="0" err="1" smtClean="0"/>
              <a:t>usepackage</a:t>
            </a:r>
            <a:r>
              <a:rPr lang="en-US" dirty="0" smtClean="0"/>
              <a:t>{</a:t>
            </a:r>
            <a:r>
              <a:rPr lang="en-US" dirty="0" err="1" smtClean="0"/>
              <a:t>multicol</a:t>
            </a:r>
            <a:r>
              <a:rPr lang="en-US" dirty="0" smtClean="0"/>
              <a:t>}</a:t>
            </a:r>
          </a:p>
          <a:p>
            <a:r>
              <a:rPr lang="en-US" dirty="0" smtClean="0"/>
              <a:t>\</a:t>
            </a:r>
            <a:r>
              <a:rPr lang="en-US" dirty="0" err="1" smtClean="0"/>
              <a:t>usepackage</a:t>
            </a:r>
            <a:r>
              <a:rPr lang="en-US" dirty="0" smtClean="0"/>
              <a:t>{algorithm}</a:t>
            </a:r>
          </a:p>
          <a:p>
            <a:r>
              <a:rPr lang="en-US" dirty="0" smtClean="0"/>
              <a:t>\</a:t>
            </a:r>
            <a:r>
              <a:rPr lang="en-US" dirty="0" err="1" smtClean="0"/>
              <a:t>usepackage</a:t>
            </a:r>
            <a:r>
              <a:rPr lang="en-US" dirty="0" smtClean="0"/>
              <a:t>[</a:t>
            </a:r>
            <a:r>
              <a:rPr lang="en-US" dirty="0" err="1" smtClean="0"/>
              <a:t>noend</a:t>
            </a:r>
            <a:r>
              <a:rPr lang="en-US" dirty="0" smtClean="0"/>
              <a:t>]{</a:t>
            </a:r>
            <a:r>
              <a:rPr lang="en-US" dirty="0" err="1" smtClean="0"/>
              <a:t>algpseudocode</a:t>
            </a:r>
            <a:r>
              <a:rPr lang="en-US" dirty="0" smtClean="0"/>
              <a:t>}</a:t>
            </a:r>
          </a:p>
          <a:p>
            <a:endParaRPr lang="en-US" dirty="0" smtClean="0"/>
          </a:p>
          <a:p>
            <a:r>
              <a:rPr lang="en-US" dirty="0" smtClean="0"/>
              <a:t>\</a:t>
            </a:r>
            <a:r>
              <a:rPr lang="en-US" dirty="0" err="1" smtClean="0"/>
              <a:t>makeatletter</a:t>
            </a:r>
            <a:endParaRPr lang="en-US" dirty="0" smtClean="0"/>
          </a:p>
          <a:p>
            <a:r>
              <a:rPr lang="en-US" dirty="0" smtClean="0"/>
              <a:t>\</a:t>
            </a:r>
            <a:r>
              <a:rPr lang="en-US" dirty="0" err="1" smtClean="0"/>
              <a:t>def</a:t>
            </a:r>
            <a:r>
              <a:rPr lang="en-US" dirty="0" smtClean="0"/>
              <a:t>\</a:t>
            </a:r>
            <a:r>
              <a:rPr lang="en-US" dirty="0" err="1" smtClean="0"/>
              <a:t>BState</a:t>
            </a:r>
            <a:r>
              <a:rPr lang="en-US" dirty="0" smtClean="0"/>
              <a:t>{\State\</a:t>
            </a:r>
            <a:r>
              <a:rPr lang="en-US" dirty="0" err="1" smtClean="0"/>
              <a:t>hskip</a:t>
            </a:r>
            <a:r>
              <a:rPr lang="en-US" dirty="0" smtClean="0"/>
              <a:t>-\</a:t>
            </a:r>
            <a:r>
              <a:rPr lang="en-US" dirty="0" err="1" smtClean="0"/>
              <a:t>ALG@thistlm</a:t>
            </a:r>
            <a:r>
              <a:rPr lang="en-US" dirty="0" smtClean="0"/>
              <a:t>}</a:t>
            </a:r>
          </a:p>
          <a:p>
            <a:r>
              <a:rPr lang="en-US" dirty="0" smtClean="0"/>
              <a:t>\</a:t>
            </a:r>
            <a:r>
              <a:rPr lang="en-US" dirty="0" err="1" smtClean="0"/>
              <a:t>makeatother</a:t>
            </a:r>
            <a:endParaRPr lang="en-US" dirty="0" smtClean="0"/>
          </a:p>
          <a:p>
            <a:endParaRPr lang="en-US" dirty="0" smtClean="0"/>
          </a:p>
          <a:p>
            <a:endParaRPr lang="en-US" dirty="0" smtClean="0"/>
          </a:p>
          <a:p>
            <a:endParaRPr lang="en-US" dirty="0" smtClean="0"/>
          </a:p>
          <a:p>
            <a:r>
              <a:rPr lang="en-US" dirty="0" smtClean="0"/>
              <a:t>\begin{document}</a:t>
            </a:r>
          </a:p>
          <a:p>
            <a:r>
              <a:rPr lang="en-US" dirty="0" smtClean="0"/>
              <a:t>	</a:t>
            </a:r>
          </a:p>
          <a:p>
            <a:r>
              <a:rPr lang="en-US" dirty="0" smtClean="0"/>
              <a:t>	</a:t>
            </a:r>
          </a:p>
          <a:p>
            <a:r>
              <a:rPr lang="en-US" dirty="0" smtClean="0"/>
              <a:t>	\begin{algorithm}[H]</a:t>
            </a:r>
          </a:p>
          <a:p>
            <a:r>
              <a:rPr lang="en-US" dirty="0" smtClean="0"/>
              <a:t>		\caption{</a:t>
            </a:r>
          </a:p>
          <a:p>
            <a:r>
              <a:rPr lang="en-US" dirty="0" smtClean="0"/>
              <a:t>			\label{</a:t>
            </a:r>
            <a:r>
              <a:rPr lang="en-US" dirty="0" err="1" smtClean="0"/>
              <a:t>no:label</a:t>
            </a:r>
            <a:r>
              <a:rPr lang="en-US" dirty="0" smtClean="0"/>
              <a:t>}}</a:t>
            </a:r>
          </a:p>
          <a:p>
            <a:r>
              <a:rPr lang="en-US" dirty="0" smtClean="0"/>
              <a:t>		\begin{algorithmic}[</a:t>
            </a:r>
            <a:r>
              <a:rPr lang="en-US" dirty="0" err="1" smtClean="0"/>
              <a:t>hhh</a:t>
            </a:r>
            <a:r>
              <a:rPr lang="en-US" dirty="0" smtClean="0"/>
              <a:t>!]</a:t>
            </a:r>
          </a:p>
          <a:p>
            <a:r>
              <a:rPr lang="en-US" dirty="0" smtClean="0"/>
              <a:t>			\Require{keyword `this' is used to refer to calling </a:t>
            </a:r>
            <a:r>
              <a:rPr lang="en-US" dirty="0" err="1" smtClean="0"/>
              <a:t>SparseMatrix</a:t>
            </a:r>
            <a:r>
              <a:rPr lang="en-US" dirty="0" smtClean="0"/>
              <a:t> object}</a:t>
            </a:r>
          </a:p>
          <a:p>
            <a:r>
              <a:rPr lang="en-US" dirty="0" smtClean="0"/>
              <a:t>			%	\State</a:t>
            </a:r>
          </a:p>
          <a:p>
            <a:r>
              <a:rPr lang="en-US" dirty="0" smtClean="0"/>
              <a:t>			\Function{addition}{</a:t>
            </a:r>
            <a:r>
              <a:rPr lang="en-US" dirty="0" err="1" smtClean="0"/>
              <a:t>SparseMatrix</a:t>
            </a:r>
            <a:r>
              <a:rPr lang="en-US" dirty="0" smtClean="0"/>
              <a:t> this, Sparse Matrix </a:t>
            </a:r>
            <a:r>
              <a:rPr lang="en-US" dirty="0" err="1" smtClean="0"/>
              <a:t>rhs</a:t>
            </a:r>
            <a:r>
              <a:rPr lang="en-US" dirty="0" smtClean="0"/>
              <a:t>} </a:t>
            </a:r>
          </a:p>
          <a:p>
            <a:r>
              <a:rPr lang="en-US" dirty="0" smtClean="0"/>
              <a:t>		%	\State $rows \gets this \</a:t>
            </a:r>
            <a:r>
              <a:rPr lang="en-US" dirty="0" err="1" smtClean="0"/>
              <a:t>rightarrow</a:t>
            </a:r>
            <a:r>
              <a:rPr lang="en-US" dirty="0" smtClean="0"/>
              <a:t> </a:t>
            </a:r>
            <a:r>
              <a:rPr lang="en-US" dirty="0" err="1" smtClean="0"/>
              <a:t>numRows</a:t>
            </a:r>
            <a:r>
              <a:rPr lang="en-US" dirty="0" smtClean="0"/>
              <a:t>$</a:t>
            </a:r>
          </a:p>
          <a:p>
            <a:r>
              <a:rPr lang="en-US" dirty="0" smtClean="0"/>
              <a:t>		%	\State $cols \gets this \</a:t>
            </a:r>
            <a:r>
              <a:rPr lang="en-US" dirty="0" err="1" smtClean="0"/>
              <a:t>rightarrow</a:t>
            </a:r>
            <a:r>
              <a:rPr lang="en-US" dirty="0" smtClean="0"/>
              <a:t> </a:t>
            </a:r>
            <a:r>
              <a:rPr lang="en-US" dirty="0" err="1" smtClean="0"/>
              <a:t>numCols</a:t>
            </a:r>
            <a:r>
              <a:rPr lang="en-US" dirty="0" smtClean="0"/>
              <a:t>$</a:t>
            </a:r>
          </a:p>
          <a:p>
            <a:endParaRPr lang="en-US" dirty="0" smtClean="0"/>
          </a:p>
          <a:p>
            <a:r>
              <a:rPr lang="en-US" dirty="0" smtClean="0"/>
              <a:t>			\State	$result \gets $ initialize new </a:t>
            </a:r>
            <a:r>
              <a:rPr lang="en-US" dirty="0" err="1" smtClean="0"/>
              <a:t>SparseMatrix</a:t>
            </a:r>
            <a:r>
              <a:rPr lang="en-US" dirty="0" smtClean="0"/>
              <a:t>  </a:t>
            </a:r>
          </a:p>
          <a:p>
            <a:r>
              <a:rPr lang="en-US" dirty="0" smtClean="0"/>
              <a:t>			</a:t>
            </a:r>
          </a:p>
          <a:p>
            <a:r>
              <a:rPr lang="en-US" dirty="0" smtClean="0"/>
              <a:t>\State $ </a:t>
            </a:r>
            <a:r>
              <a:rPr lang="en-US" dirty="0" err="1" smtClean="0"/>
              <a:t>thisIter</a:t>
            </a:r>
            <a:r>
              <a:rPr lang="en-US" dirty="0" smtClean="0"/>
              <a:t> \gets this \</a:t>
            </a:r>
            <a:r>
              <a:rPr lang="en-US" dirty="0" err="1" smtClean="0"/>
              <a:t>rightarrow</a:t>
            </a:r>
            <a:r>
              <a:rPr lang="en-US" dirty="0" smtClean="0"/>
              <a:t> </a:t>
            </a:r>
            <a:r>
              <a:rPr lang="en-US" dirty="0" err="1" smtClean="0"/>
              <a:t>sm</a:t>
            </a:r>
            <a:r>
              <a:rPr lang="en-US" dirty="0" smtClean="0"/>
              <a:t> $</a:t>
            </a:r>
          </a:p>
          <a:p>
            <a:r>
              <a:rPr lang="en-US" dirty="0" smtClean="0"/>
              <a:t>\State $ </a:t>
            </a:r>
            <a:r>
              <a:rPr lang="en-US" dirty="0" err="1" smtClean="0"/>
              <a:t>rhsIter</a:t>
            </a:r>
            <a:r>
              <a:rPr lang="en-US" dirty="0" smtClean="0"/>
              <a:t> \gets </a:t>
            </a:r>
            <a:r>
              <a:rPr lang="en-US" dirty="0" err="1" smtClean="0"/>
              <a:t>rhs</a:t>
            </a:r>
            <a:r>
              <a:rPr lang="en-US" dirty="0" smtClean="0"/>
              <a:t> \</a:t>
            </a:r>
            <a:r>
              <a:rPr lang="en-US" dirty="0" err="1" smtClean="0"/>
              <a:t>rightarrow</a:t>
            </a:r>
            <a:r>
              <a:rPr lang="en-US" dirty="0" smtClean="0"/>
              <a:t> </a:t>
            </a:r>
            <a:r>
              <a:rPr lang="en-US" dirty="0" err="1" smtClean="0"/>
              <a:t>sm</a:t>
            </a:r>
            <a:r>
              <a:rPr lang="en-US" dirty="0" smtClean="0"/>
              <a:t> $</a:t>
            </a:r>
          </a:p>
          <a:p>
            <a:r>
              <a:rPr lang="en-US" dirty="0" smtClean="0"/>
              <a:t>		</a:t>
            </a:r>
          </a:p>
          <a:p>
            <a:endParaRPr lang="en-US" dirty="0" smtClean="0"/>
          </a:p>
          <a:p>
            <a:r>
              <a:rPr lang="en-US" dirty="0" smtClean="0"/>
              <a:t>			</a:t>
            </a:r>
          </a:p>
          <a:p>
            <a:r>
              <a:rPr lang="en-US" dirty="0" smtClean="0"/>
              <a:t>			</a:t>
            </a:r>
          </a:p>
          <a:p>
            <a:r>
              <a:rPr lang="en-US" dirty="0" smtClean="0"/>
              <a:t>			</a:t>
            </a:r>
          </a:p>
          <a:p>
            <a:r>
              <a:rPr lang="en-US" dirty="0" smtClean="0"/>
              <a:t>			</a:t>
            </a:r>
          </a:p>
          <a:p>
            <a:r>
              <a:rPr lang="en-US" dirty="0" smtClean="0"/>
              <a:t>		\While{$ </a:t>
            </a:r>
            <a:r>
              <a:rPr lang="en-US" dirty="0" err="1" smtClean="0"/>
              <a:t>thisIter</a:t>
            </a:r>
            <a:r>
              <a:rPr lang="en-US" dirty="0" smtClean="0"/>
              <a:t> \</a:t>
            </a:r>
            <a:r>
              <a:rPr lang="en-US" dirty="0" err="1" smtClean="0"/>
              <a:t>neq</a:t>
            </a:r>
            <a:r>
              <a:rPr lang="en-US" dirty="0" smtClean="0"/>
              <a:t> NULL \</a:t>
            </a:r>
            <a:r>
              <a:rPr lang="en-US" dirty="0" err="1" smtClean="0"/>
              <a:t>hspace</a:t>
            </a:r>
            <a:r>
              <a:rPr lang="en-US" dirty="0" smtClean="0"/>
              <a:t>{10pt} \&amp;\&amp; \</a:t>
            </a:r>
            <a:r>
              <a:rPr lang="en-US" dirty="0" err="1" smtClean="0"/>
              <a:t>hspace</a:t>
            </a:r>
            <a:r>
              <a:rPr lang="en-US" dirty="0" smtClean="0"/>
              <a:t>{10pt}  </a:t>
            </a:r>
            <a:r>
              <a:rPr lang="en-US" dirty="0" err="1" smtClean="0"/>
              <a:t>rhsIter</a:t>
            </a:r>
            <a:r>
              <a:rPr lang="en-US" dirty="0" smtClean="0"/>
              <a:t> \</a:t>
            </a:r>
            <a:r>
              <a:rPr lang="en-US" dirty="0" err="1" smtClean="0"/>
              <a:t>neq</a:t>
            </a:r>
            <a:r>
              <a:rPr lang="en-US" dirty="0" smtClean="0"/>
              <a:t>  NULL $}</a:t>
            </a:r>
          </a:p>
          <a:p>
            <a:r>
              <a:rPr lang="en-US" dirty="0" smtClean="0"/>
              <a:t>			</a:t>
            </a:r>
          </a:p>
          <a:p>
            <a:r>
              <a:rPr lang="en-US" dirty="0" smtClean="0"/>
              <a:t>			</a:t>
            </a:r>
          </a:p>
          <a:p>
            <a:r>
              <a:rPr lang="en-US" dirty="0" smtClean="0"/>
              <a:t>			\State $</a:t>
            </a:r>
            <a:r>
              <a:rPr lang="en-US" dirty="0" err="1" smtClean="0"/>
              <a:t>thisOrder</a:t>
            </a:r>
            <a:r>
              <a:rPr lang="en-US" dirty="0" smtClean="0"/>
              <a:t> \gets </a:t>
            </a:r>
            <a:r>
              <a:rPr lang="en-US" dirty="0" err="1" smtClean="0"/>
              <a:t>thisIter</a:t>
            </a:r>
            <a:r>
              <a:rPr lang="en-US" dirty="0" smtClean="0"/>
              <a:t> \</a:t>
            </a:r>
            <a:r>
              <a:rPr lang="en-US" dirty="0" err="1" smtClean="0"/>
              <a:t>rightarrow</a:t>
            </a:r>
            <a:r>
              <a:rPr lang="en-US" dirty="0" smtClean="0"/>
              <a:t> row * </a:t>
            </a:r>
            <a:r>
              <a:rPr lang="en-US" dirty="0" err="1" smtClean="0"/>
              <a:t>thisIter</a:t>
            </a:r>
            <a:r>
              <a:rPr lang="en-US" dirty="0" smtClean="0"/>
              <a:t> \</a:t>
            </a:r>
            <a:r>
              <a:rPr lang="en-US" dirty="0" err="1" smtClean="0"/>
              <a:t>rightarrow</a:t>
            </a:r>
            <a:r>
              <a:rPr lang="en-US" dirty="0" smtClean="0"/>
              <a:t> </a:t>
            </a:r>
            <a:r>
              <a:rPr lang="en-US" dirty="0" err="1" smtClean="0"/>
              <a:t>numCols</a:t>
            </a:r>
            <a:r>
              <a:rPr lang="en-US" dirty="0" smtClean="0"/>
              <a:t> + </a:t>
            </a:r>
            <a:r>
              <a:rPr lang="en-US" dirty="0" err="1" smtClean="0"/>
              <a:t>thisIter</a:t>
            </a:r>
            <a:r>
              <a:rPr lang="en-US" dirty="0" smtClean="0"/>
              <a:t> \</a:t>
            </a:r>
            <a:r>
              <a:rPr lang="en-US" dirty="0" err="1" smtClean="0"/>
              <a:t>rightarrow</a:t>
            </a:r>
            <a:r>
              <a:rPr lang="en-US" dirty="0" smtClean="0"/>
              <a:t> col$</a:t>
            </a:r>
          </a:p>
          <a:p>
            <a:r>
              <a:rPr lang="en-US" dirty="0" smtClean="0"/>
              <a:t>			\State $</a:t>
            </a:r>
            <a:r>
              <a:rPr lang="en-US" dirty="0" err="1" smtClean="0"/>
              <a:t>rhsOrder</a:t>
            </a:r>
            <a:r>
              <a:rPr lang="en-US" dirty="0" smtClean="0"/>
              <a:t> \gets </a:t>
            </a:r>
            <a:r>
              <a:rPr lang="en-US" dirty="0" err="1" smtClean="0"/>
              <a:t>rhsIter</a:t>
            </a:r>
            <a:r>
              <a:rPr lang="en-US" dirty="0" smtClean="0"/>
              <a:t> \</a:t>
            </a:r>
            <a:r>
              <a:rPr lang="en-US" dirty="0" err="1" smtClean="0"/>
              <a:t>rightarrow</a:t>
            </a:r>
            <a:r>
              <a:rPr lang="en-US" dirty="0" smtClean="0"/>
              <a:t> row * </a:t>
            </a:r>
            <a:r>
              <a:rPr lang="en-US" dirty="0" err="1" smtClean="0"/>
              <a:t>rhsIter</a:t>
            </a:r>
            <a:r>
              <a:rPr lang="en-US" dirty="0" smtClean="0"/>
              <a:t> \</a:t>
            </a:r>
            <a:r>
              <a:rPr lang="en-US" dirty="0" err="1" smtClean="0"/>
              <a:t>rightarrow</a:t>
            </a:r>
            <a:r>
              <a:rPr lang="en-US" dirty="0" smtClean="0"/>
              <a:t> </a:t>
            </a:r>
            <a:r>
              <a:rPr lang="en-US" dirty="0" err="1" smtClean="0"/>
              <a:t>numCols</a:t>
            </a:r>
            <a:r>
              <a:rPr lang="en-US" dirty="0" smtClean="0"/>
              <a:t> + </a:t>
            </a:r>
            <a:r>
              <a:rPr lang="en-US" dirty="0" err="1" smtClean="0"/>
              <a:t>rhsIter</a:t>
            </a:r>
            <a:r>
              <a:rPr lang="en-US" dirty="0" smtClean="0"/>
              <a:t> \</a:t>
            </a:r>
            <a:r>
              <a:rPr lang="en-US" dirty="0" err="1" smtClean="0"/>
              <a:t>rightarrow</a:t>
            </a:r>
            <a:r>
              <a:rPr lang="en-US" dirty="0" smtClean="0"/>
              <a:t> col$</a:t>
            </a:r>
          </a:p>
          <a:p>
            <a:r>
              <a:rPr lang="en-US" dirty="0" smtClean="0"/>
              <a:t>			</a:t>
            </a:r>
          </a:p>
          <a:p>
            <a:r>
              <a:rPr lang="en-US" dirty="0" smtClean="0"/>
              <a:t>			</a:t>
            </a:r>
          </a:p>
          <a:p>
            <a:r>
              <a:rPr lang="en-US" dirty="0" smtClean="0"/>
              <a:t>			</a:t>
            </a:r>
          </a:p>
          <a:p>
            <a:r>
              <a:rPr lang="en-US" dirty="0" smtClean="0"/>
              <a:t>			\If{$</a:t>
            </a:r>
            <a:r>
              <a:rPr lang="en-US" dirty="0" err="1" smtClean="0"/>
              <a:t>thisOrder</a:t>
            </a:r>
            <a:r>
              <a:rPr lang="en-US" dirty="0" smtClean="0"/>
              <a:t> &lt; </a:t>
            </a:r>
            <a:r>
              <a:rPr lang="en-US" dirty="0" err="1" smtClean="0"/>
              <a:t>rhsOrder</a:t>
            </a:r>
            <a:r>
              <a:rPr lang="en-US" dirty="0" smtClean="0"/>
              <a:t>$} // this term is not in </a:t>
            </a:r>
            <a:r>
              <a:rPr lang="en-US" dirty="0" err="1" smtClean="0"/>
              <a:t>rhs</a:t>
            </a:r>
            <a:endParaRPr lang="en-US" dirty="0" smtClean="0"/>
          </a:p>
          <a:p>
            <a:r>
              <a:rPr lang="en-US" dirty="0" smtClean="0"/>
              <a:t>	</a:t>
            </a:r>
          </a:p>
          <a:p>
            <a:endParaRPr lang="en-US" dirty="0" smtClean="0"/>
          </a:p>
          <a:p>
            <a:r>
              <a:rPr lang="en-US" dirty="0" smtClean="0"/>
              <a:t>					\State	$result .</a:t>
            </a:r>
            <a:r>
              <a:rPr lang="en-US" dirty="0" err="1" smtClean="0"/>
              <a:t>addTermToBack</a:t>
            </a:r>
            <a:r>
              <a:rPr lang="en-US" dirty="0" smtClean="0"/>
              <a:t>( </a:t>
            </a:r>
            <a:r>
              <a:rPr lang="en-US" dirty="0" err="1" smtClean="0"/>
              <a:t>thisIter</a:t>
            </a:r>
            <a:r>
              <a:rPr lang="en-US" dirty="0" smtClean="0"/>
              <a:t> ) $</a:t>
            </a:r>
          </a:p>
          <a:p>
            <a:r>
              <a:rPr lang="en-US" dirty="0" smtClean="0"/>
              <a:t>					\State $</a:t>
            </a:r>
            <a:r>
              <a:rPr lang="en-US" dirty="0" err="1" smtClean="0"/>
              <a:t>thisIter</a:t>
            </a:r>
            <a:r>
              <a:rPr lang="en-US" dirty="0" smtClean="0"/>
              <a:t> \gets </a:t>
            </a:r>
            <a:r>
              <a:rPr lang="en-US" dirty="0" err="1" smtClean="0"/>
              <a:t>thisIter</a:t>
            </a:r>
            <a:r>
              <a:rPr lang="en-US" dirty="0" smtClean="0"/>
              <a:t> \</a:t>
            </a:r>
            <a:r>
              <a:rPr lang="en-US" dirty="0" err="1" smtClean="0"/>
              <a:t>rightarrow</a:t>
            </a:r>
            <a:r>
              <a:rPr lang="en-US" dirty="0" smtClean="0"/>
              <a:t> next$ </a:t>
            </a:r>
          </a:p>
          <a:p>
            <a:r>
              <a:rPr lang="en-US" dirty="0" smtClean="0"/>
              <a:t>	</a:t>
            </a:r>
          </a:p>
          <a:p>
            <a:r>
              <a:rPr lang="en-US" dirty="0" smtClean="0"/>
              <a:t>			\</a:t>
            </a:r>
            <a:r>
              <a:rPr lang="en-US" dirty="0" err="1" smtClean="0"/>
              <a:t>EndIf</a:t>
            </a:r>
            <a:endParaRPr lang="en-US" dirty="0" smtClean="0"/>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\If{$</a:t>
            </a:r>
            <a:r>
              <a:rPr lang="en-US" dirty="0" err="1" smtClean="0"/>
              <a:t>thisOrder</a:t>
            </a:r>
            <a:r>
              <a:rPr lang="en-US" dirty="0" smtClean="0"/>
              <a:t> &gt; </a:t>
            </a:r>
            <a:r>
              <a:rPr lang="en-US" dirty="0" err="1" smtClean="0"/>
              <a:t>rhsOrder</a:t>
            </a:r>
            <a:r>
              <a:rPr lang="en-US" dirty="0" smtClean="0"/>
              <a:t>$} // </a:t>
            </a:r>
            <a:r>
              <a:rPr lang="en-US" dirty="0" err="1" smtClean="0"/>
              <a:t>rhs</a:t>
            </a:r>
            <a:r>
              <a:rPr lang="en-US" dirty="0" smtClean="0"/>
              <a:t> term is not in this</a:t>
            </a:r>
          </a:p>
          <a:p>
            <a:r>
              <a:rPr lang="en-US" dirty="0" smtClean="0"/>
              <a:t>			</a:t>
            </a:r>
          </a:p>
          <a:p>
            <a:r>
              <a:rPr lang="en-US" dirty="0" smtClean="0"/>
              <a:t>					\State	$result .</a:t>
            </a:r>
            <a:r>
              <a:rPr lang="en-US" dirty="0" err="1" smtClean="0"/>
              <a:t>addTermToBack</a:t>
            </a:r>
            <a:r>
              <a:rPr lang="en-US" dirty="0" smtClean="0"/>
              <a:t>( </a:t>
            </a:r>
            <a:r>
              <a:rPr lang="en-US" dirty="0" err="1" smtClean="0"/>
              <a:t>rhsIter</a:t>
            </a:r>
            <a:r>
              <a:rPr lang="en-US" dirty="0" smtClean="0"/>
              <a:t> ) $</a:t>
            </a:r>
          </a:p>
          <a:p>
            <a:r>
              <a:rPr lang="en-US" dirty="0" smtClean="0"/>
              <a:t>					\State $</a:t>
            </a:r>
            <a:r>
              <a:rPr lang="en-US" dirty="0" err="1" smtClean="0"/>
              <a:t>rhsIter</a:t>
            </a:r>
            <a:r>
              <a:rPr lang="en-US" dirty="0" smtClean="0"/>
              <a:t> \gets </a:t>
            </a:r>
            <a:r>
              <a:rPr lang="en-US" dirty="0" err="1" smtClean="0"/>
              <a:t>rhsIter</a:t>
            </a:r>
            <a:r>
              <a:rPr lang="en-US" dirty="0" smtClean="0"/>
              <a:t> \</a:t>
            </a:r>
            <a:r>
              <a:rPr lang="en-US" dirty="0" err="1" smtClean="0"/>
              <a:t>rightarrow</a:t>
            </a:r>
            <a:r>
              <a:rPr lang="en-US" dirty="0" smtClean="0"/>
              <a:t> next$ </a:t>
            </a:r>
          </a:p>
          <a:p>
            <a:r>
              <a:rPr lang="en-US" dirty="0" smtClean="0"/>
              <a:t>			\</a:t>
            </a:r>
            <a:r>
              <a:rPr lang="en-US" dirty="0" err="1" smtClean="0"/>
              <a:t>EndIf</a:t>
            </a:r>
            <a:endParaRPr lang="en-US" dirty="0" smtClean="0"/>
          </a:p>
          <a:p>
            <a:r>
              <a:rPr lang="en-US" dirty="0" smtClean="0"/>
              <a:t>			\If{$</a:t>
            </a:r>
            <a:r>
              <a:rPr lang="en-US" dirty="0" err="1" smtClean="0"/>
              <a:t>thisOrder</a:t>
            </a:r>
            <a:r>
              <a:rPr lang="en-US" dirty="0" smtClean="0"/>
              <a:t> == </a:t>
            </a:r>
            <a:r>
              <a:rPr lang="en-US" dirty="0" err="1" smtClean="0"/>
              <a:t>rhsOrder</a:t>
            </a:r>
            <a:r>
              <a:rPr lang="en-US" dirty="0" smtClean="0"/>
              <a:t>$} // matching terms</a:t>
            </a:r>
          </a:p>
          <a:p>
            <a:r>
              <a:rPr lang="en-US" dirty="0" smtClean="0"/>
              <a:t>					\State	$result .</a:t>
            </a:r>
            <a:r>
              <a:rPr lang="en-US" dirty="0" err="1" smtClean="0"/>
              <a:t>addTermToBack</a:t>
            </a:r>
            <a:r>
              <a:rPr lang="en-US" dirty="0" smtClean="0"/>
              <a:t>( </a:t>
            </a:r>
            <a:r>
              <a:rPr lang="en-US" dirty="0" err="1" smtClean="0"/>
              <a:t>rhsIter</a:t>
            </a:r>
            <a:r>
              <a:rPr lang="en-US" dirty="0" smtClean="0"/>
              <a:t> ) $</a:t>
            </a:r>
          </a:p>
          <a:p>
            <a:r>
              <a:rPr lang="en-US" dirty="0" smtClean="0"/>
              <a:t>					\State $</a:t>
            </a:r>
            <a:r>
              <a:rPr lang="en-US" dirty="0" err="1" smtClean="0"/>
              <a:t>rhsIter</a:t>
            </a:r>
            <a:r>
              <a:rPr lang="en-US" dirty="0" smtClean="0"/>
              <a:t> \gets </a:t>
            </a:r>
            <a:r>
              <a:rPr lang="en-US" dirty="0" err="1" smtClean="0"/>
              <a:t>rhsIter</a:t>
            </a:r>
            <a:r>
              <a:rPr lang="en-US" dirty="0" smtClean="0"/>
              <a:t> \</a:t>
            </a:r>
            <a:r>
              <a:rPr lang="en-US" dirty="0" err="1" smtClean="0"/>
              <a:t>rightarrow</a:t>
            </a:r>
            <a:r>
              <a:rPr lang="en-US" dirty="0" smtClean="0"/>
              <a:t> next$ </a:t>
            </a:r>
          </a:p>
          <a:p>
            <a:r>
              <a:rPr lang="en-US" dirty="0" smtClean="0"/>
              <a:t>					\State $</a:t>
            </a:r>
            <a:r>
              <a:rPr lang="en-US" dirty="0" err="1" smtClean="0"/>
              <a:t>thisIter</a:t>
            </a:r>
            <a:r>
              <a:rPr lang="en-US" dirty="0" smtClean="0"/>
              <a:t> \gets </a:t>
            </a:r>
            <a:r>
              <a:rPr lang="en-US" dirty="0" err="1" smtClean="0"/>
              <a:t>thisIter</a:t>
            </a:r>
            <a:r>
              <a:rPr lang="en-US" dirty="0" smtClean="0"/>
              <a:t> \</a:t>
            </a:r>
            <a:r>
              <a:rPr lang="en-US" dirty="0" err="1" smtClean="0"/>
              <a:t>rightarrow</a:t>
            </a:r>
            <a:r>
              <a:rPr lang="en-US" dirty="0" smtClean="0"/>
              <a:t> next$ </a:t>
            </a:r>
          </a:p>
          <a:p>
            <a:r>
              <a:rPr lang="en-US" dirty="0" smtClean="0"/>
              <a:t>					</a:t>
            </a:r>
          </a:p>
          <a:p>
            <a:r>
              <a:rPr lang="en-US" dirty="0" smtClean="0"/>
              <a:t>				\</a:t>
            </a:r>
            <a:r>
              <a:rPr lang="en-US" dirty="0" err="1" smtClean="0"/>
              <a:t>EndIf</a:t>
            </a:r>
            <a:endParaRPr lang="en-US" dirty="0" smtClean="0"/>
          </a:p>
          <a:p>
            <a:r>
              <a:rPr lang="en-US" dirty="0" smtClean="0"/>
              <a:t>		</a:t>
            </a:r>
          </a:p>
          <a:p>
            <a:r>
              <a:rPr lang="en-US" dirty="0" smtClean="0"/>
              <a:t>			</a:t>
            </a:r>
          </a:p>
          <a:p>
            <a:r>
              <a:rPr lang="en-US" dirty="0" smtClean="0"/>
              <a:t>	</a:t>
            </a:r>
          </a:p>
          <a:p>
            <a:r>
              <a:rPr lang="en-US" dirty="0" smtClean="0"/>
              <a:t>			\</a:t>
            </a:r>
            <a:r>
              <a:rPr lang="en-US" dirty="0" err="1" smtClean="0"/>
              <a:t>EndWhile</a:t>
            </a:r>
            <a:endParaRPr lang="en-US" dirty="0" smtClean="0"/>
          </a:p>
          <a:p>
            <a:r>
              <a:rPr lang="en-US" dirty="0" smtClean="0"/>
              <a:t>			</a:t>
            </a:r>
          </a:p>
          <a:p>
            <a:r>
              <a:rPr lang="en-US" dirty="0" smtClean="0"/>
              <a:t>			\While{$ </a:t>
            </a:r>
            <a:r>
              <a:rPr lang="en-US" dirty="0" err="1" smtClean="0"/>
              <a:t>thisIter</a:t>
            </a:r>
            <a:r>
              <a:rPr lang="en-US" dirty="0" smtClean="0"/>
              <a:t> \</a:t>
            </a:r>
            <a:r>
              <a:rPr lang="en-US" dirty="0" err="1" smtClean="0"/>
              <a:t>neq</a:t>
            </a:r>
            <a:r>
              <a:rPr lang="en-US" dirty="0" smtClean="0"/>
              <a:t>  NULL $}</a:t>
            </a:r>
          </a:p>
          <a:p>
            <a:r>
              <a:rPr lang="en-US" dirty="0" smtClean="0"/>
              <a:t>			</a:t>
            </a:r>
          </a:p>
          <a:p>
            <a:r>
              <a:rPr lang="en-US" dirty="0" smtClean="0"/>
              <a:t>					\State	$result .</a:t>
            </a:r>
            <a:r>
              <a:rPr lang="en-US" dirty="0" err="1" smtClean="0"/>
              <a:t>addTermToBack</a:t>
            </a:r>
            <a:r>
              <a:rPr lang="en-US" dirty="0" smtClean="0"/>
              <a:t>( </a:t>
            </a:r>
            <a:r>
              <a:rPr lang="en-US" dirty="0" err="1" smtClean="0"/>
              <a:t>thisIter</a:t>
            </a:r>
            <a:r>
              <a:rPr lang="en-US" dirty="0" smtClean="0"/>
              <a:t> ) $</a:t>
            </a:r>
          </a:p>
          <a:p>
            <a:r>
              <a:rPr lang="en-US" dirty="0" smtClean="0"/>
              <a:t>					\State $</a:t>
            </a:r>
            <a:r>
              <a:rPr lang="en-US" dirty="0" err="1" smtClean="0"/>
              <a:t>thisIter</a:t>
            </a:r>
            <a:r>
              <a:rPr lang="en-US" dirty="0" smtClean="0"/>
              <a:t> \gets </a:t>
            </a:r>
            <a:r>
              <a:rPr lang="en-US" dirty="0" err="1" smtClean="0"/>
              <a:t>thisIter</a:t>
            </a:r>
            <a:r>
              <a:rPr lang="en-US" dirty="0" smtClean="0"/>
              <a:t> \</a:t>
            </a:r>
            <a:r>
              <a:rPr lang="en-US" dirty="0" err="1" smtClean="0"/>
              <a:t>rightarrow</a:t>
            </a:r>
            <a:r>
              <a:rPr lang="en-US" dirty="0" smtClean="0"/>
              <a:t> next$ </a:t>
            </a:r>
          </a:p>
          <a:p>
            <a:r>
              <a:rPr lang="en-US" dirty="0" smtClean="0"/>
              <a:t>								</a:t>
            </a:r>
          </a:p>
          <a:p>
            <a:endParaRPr lang="en-US" dirty="0" smtClean="0"/>
          </a:p>
          <a:p>
            <a:r>
              <a:rPr lang="en-US" dirty="0" smtClean="0"/>
              <a:t>			\</a:t>
            </a:r>
            <a:r>
              <a:rPr lang="en-US" dirty="0" err="1" smtClean="0"/>
              <a:t>EndWhile</a:t>
            </a:r>
            <a:r>
              <a:rPr lang="en-US" dirty="0" smtClean="0"/>
              <a:t>		</a:t>
            </a:r>
          </a:p>
          <a:p>
            <a:r>
              <a:rPr lang="en-US" dirty="0" smtClean="0"/>
              <a:t>			</a:t>
            </a:r>
          </a:p>
          <a:p>
            <a:r>
              <a:rPr lang="en-US" dirty="0" smtClean="0"/>
              <a:t>			\While{$ </a:t>
            </a:r>
            <a:r>
              <a:rPr lang="en-US" dirty="0" err="1" smtClean="0"/>
              <a:t>rhsIter</a:t>
            </a:r>
            <a:r>
              <a:rPr lang="en-US" dirty="0" smtClean="0"/>
              <a:t> \</a:t>
            </a:r>
            <a:r>
              <a:rPr lang="en-US" dirty="0" err="1" smtClean="0"/>
              <a:t>neq</a:t>
            </a:r>
            <a:r>
              <a:rPr lang="en-US" dirty="0" smtClean="0"/>
              <a:t>  NULL $}</a:t>
            </a:r>
          </a:p>
          <a:p>
            <a:r>
              <a:rPr lang="en-US" dirty="0" smtClean="0"/>
              <a:t>			</a:t>
            </a:r>
          </a:p>
          <a:p>
            <a:r>
              <a:rPr lang="en-US" dirty="0" smtClean="0"/>
              <a:t>				\State	$result .</a:t>
            </a:r>
            <a:r>
              <a:rPr lang="en-US" dirty="0" err="1" smtClean="0"/>
              <a:t>addTermToBack</a:t>
            </a:r>
            <a:r>
              <a:rPr lang="en-US" dirty="0" smtClean="0"/>
              <a:t>( </a:t>
            </a:r>
            <a:r>
              <a:rPr lang="en-US" dirty="0" err="1" smtClean="0"/>
              <a:t>rhsIter</a:t>
            </a:r>
            <a:r>
              <a:rPr lang="en-US" dirty="0" smtClean="0"/>
              <a:t> ) $</a:t>
            </a:r>
          </a:p>
          <a:p>
            <a:r>
              <a:rPr lang="en-US" dirty="0" smtClean="0"/>
              <a:t>				\State $</a:t>
            </a:r>
            <a:r>
              <a:rPr lang="en-US" dirty="0" err="1" smtClean="0"/>
              <a:t>rhsIter</a:t>
            </a:r>
            <a:r>
              <a:rPr lang="en-US" dirty="0" smtClean="0"/>
              <a:t> \gets </a:t>
            </a:r>
            <a:r>
              <a:rPr lang="en-US" dirty="0" err="1" smtClean="0"/>
              <a:t>rhsIter</a:t>
            </a:r>
            <a:r>
              <a:rPr lang="en-US" dirty="0" smtClean="0"/>
              <a:t> \</a:t>
            </a:r>
            <a:r>
              <a:rPr lang="en-US" dirty="0" err="1" smtClean="0"/>
              <a:t>rightarrow</a:t>
            </a:r>
            <a:r>
              <a:rPr lang="en-US" dirty="0" smtClean="0"/>
              <a:t> next$ </a:t>
            </a:r>
          </a:p>
          <a:p>
            <a:r>
              <a:rPr lang="en-US" dirty="0" smtClean="0"/>
              <a:t>					</a:t>
            </a:r>
          </a:p>
          <a:p>
            <a:r>
              <a:rPr lang="en-US" dirty="0" smtClean="0"/>
              <a:t>			\</a:t>
            </a:r>
            <a:r>
              <a:rPr lang="en-US" dirty="0" err="1" smtClean="0"/>
              <a:t>EndWhile</a:t>
            </a:r>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\State \Return{$result$}</a:t>
            </a:r>
          </a:p>
          <a:p>
            <a:r>
              <a:rPr lang="en-US" dirty="0" smtClean="0"/>
              <a:t>			\</a:t>
            </a:r>
            <a:r>
              <a:rPr lang="en-US" dirty="0" err="1" smtClean="0"/>
              <a:t>EndFunction</a:t>
            </a:r>
            <a:endParaRPr lang="en-US" dirty="0" smtClean="0"/>
          </a:p>
          <a:p>
            <a:r>
              <a:rPr lang="en-US" dirty="0" smtClean="0"/>
              <a:t>		\end{algorithmic}</a:t>
            </a:r>
          </a:p>
          <a:p>
            <a:r>
              <a:rPr lang="en-US" dirty="0" smtClean="0"/>
              <a:t>	\end{algorithm}</a:t>
            </a:r>
          </a:p>
          <a:p>
            <a:r>
              <a:rPr lang="en-US" dirty="0" smtClean="0"/>
              <a:t>	</a:t>
            </a:r>
          </a:p>
          <a:p>
            <a:r>
              <a:rPr lang="en-US" dirty="0" smtClean="0"/>
              <a:t>	\end{document}</a:t>
            </a:r>
            <a:endParaRPr lang="en-US" dirty="0"/>
          </a:p>
        </p:txBody>
      </p:sp>
      <p:sp>
        <p:nvSpPr>
          <p:cNvPr id="4" name="Slide Number Placeholder 3"/>
          <p:cNvSpPr>
            <a:spLocks noGrp="1"/>
          </p:cNvSpPr>
          <p:nvPr>
            <p:ph type="sldNum" sz="quarter" idx="10"/>
          </p:nvPr>
        </p:nvSpPr>
        <p:spPr/>
        <p:txBody>
          <a:bodyPr/>
          <a:lstStyle/>
          <a:p>
            <a:fld id="{8A55468E-81E9-416B-AFCA-2BB763249966}" type="slidenum">
              <a:rPr lang="en-US" smtClean="0"/>
              <a:t>32</a:t>
            </a:fld>
            <a:endParaRPr lang="en-US"/>
          </a:p>
        </p:txBody>
      </p:sp>
    </p:spTree>
    <p:extLst>
      <p:ext uri="{BB962C8B-B14F-4D97-AF65-F5344CB8AC3E}">
        <p14:creationId xmlns:p14="http://schemas.microsoft.com/office/powerpoint/2010/main" val="461804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GU_Texture_White_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03" cy="6858000"/>
          </a:xfrm>
          <a:prstGeom prst="rect">
            <a:avLst/>
          </a:prstGeom>
        </p:spPr>
      </p:pic>
      <p:sp>
        <p:nvSpPr>
          <p:cNvPr id="2" name="Title 1"/>
          <p:cNvSpPr>
            <a:spLocks noGrp="1"/>
          </p:cNvSpPr>
          <p:nvPr>
            <p:ph type="ctrTitle" hasCustomPrompt="1"/>
          </p:nvPr>
        </p:nvSpPr>
        <p:spPr>
          <a:xfrm>
            <a:off x="6374575" y="907540"/>
            <a:ext cx="5459028" cy="1330933"/>
          </a:xfrm>
        </p:spPr>
        <p:txBody>
          <a:bodyPr>
            <a:normAutofit/>
          </a:bodyPr>
          <a:lstStyle>
            <a:lvl1pPr algn="l">
              <a:defRPr sz="3700">
                <a:solidFill>
                  <a:srgbClr val="002D50"/>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374575" y="2311305"/>
            <a:ext cx="5459029" cy="762263"/>
          </a:xfrm>
        </p:spPr>
        <p:txBody>
          <a:bodyPr>
            <a:normAutofit/>
          </a:bodyPr>
          <a:lstStyle>
            <a:lvl1pPr marL="0" indent="0" algn="l">
              <a:buNone/>
              <a:defRPr sz="2000">
                <a:solidFill>
                  <a:srgbClr val="5194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7011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10/2/2017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93533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10/2/2017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93162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GU_Texture_White_B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 y="1"/>
            <a:ext cx="12191188" cy="6857543"/>
          </a:xfrm>
          <a:prstGeom prst="rect">
            <a:avLst/>
          </a:prstGeom>
        </p:spPr>
      </p:pic>
    </p:spTree>
    <p:extLst>
      <p:ext uri="{BB962C8B-B14F-4D97-AF65-F5344CB8AC3E}">
        <p14:creationId xmlns:p14="http://schemas.microsoft.com/office/powerpoint/2010/main" val="36068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1A35FF-6CDC-4946-A328-24B81EBFE93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5E7D5-A61D-4411-B16B-F82DEAE3A15A}" type="slidenum">
              <a:rPr lang="en-US" smtClean="0"/>
              <a:t>‹#›</a:t>
            </a:fld>
            <a:endParaRPr lang="en-US"/>
          </a:p>
        </p:txBody>
      </p:sp>
    </p:spTree>
    <p:extLst>
      <p:ext uri="{BB962C8B-B14F-4D97-AF65-F5344CB8AC3E}">
        <p14:creationId xmlns:p14="http://schemas.microsoft.com/office/powerpoint/2010/main" val="397646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68572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20B41-DB8D-4C2C-8A78-690736C61387}"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86647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020B41-DB8D-4C2C-8A78-690736C61387}"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91475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20B41-DB8D-4C2C-8A78-690736C61387}"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22736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020B41-DB8D-4C2C-8A78-690736C61387}"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52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20B41-DB8D-4C2C-8A78-690736C61387}"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80603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10/2/2017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28173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84595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0125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4139306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20B41-DB8D-4C2C-8A78-690736C61387}"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68010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10/2/2017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41153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10/2/2017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14579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10/2/2017</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70702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10/2/2017</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27898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10/2/2017</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5810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10/2/2017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6621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10/2/2017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55928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GU_Texture_White_Interio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51" y="19136"/>
            <a:ext cx="12191188" cy="6857543"/>
          </a:xfrm>
          <a:prstGeom prst="rect">
            <a:avLst/>
          </a:prstGeom>
        </p:spPr>
      </p:pic>
      <p:sp>
        <p:nvSpPr>
          <p:cNvPr id="2" name="Title Placeholder 1"/>
          <p:cNvSpPr>
            <a:spLocks noGrp="1"/>
          </p:cNvSpPr>
          <p:nvPr>
            <p:ph type="title"/>
          </p:nvPr>
        </p:nvSpPr>
        <p:spPr>
          <a:xfrm>
            <a:off x="609600" y="351615"/>
            <a:ext cx="10972800" cy="6574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0998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70525" y="6331823"/>
            <a:ext cx="524129" cy="365125"/>
          </a:xfrm>
          <a:prstGeom prst="rect">
            <a:avLst/>
          </a:prstGeom>
        </p:spPr>
        <p:txBody>
          <a:bodyPr vert="horz" lIns="91440" tIns="45720" rIns="91440" bIns="45720" rtlCol="0" anchor="ctr"/>
          <a:lstStyle>
            <a:lvl1pPr algn="l">
              <a:defRPr sz="1000">
                <a:solidFill>
                  <a:srgbClr val="002D50"/>
                </a:solidFill>
                <a:latin typeface="55 Helvetica Roman"/>
                <a:cs typeface="55 Helvetica Roman"/>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878009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3800" b="0" i="1" kern="1200">
          <a:solidFill>
            <a:srgbClr val="002D50"/>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6040581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COSC160: Data Structures</a:t>
            </a:r>
            <a:br>
              <a:rPr lang="en-US" sz="3200" dirty="0" smtClean="0"/>
            </a:br>
            <a:r>
              <a:rPr lang="en-US" sz="3200" dirty="0" smtClean="0"/>
              <a:t>Matrices</a:t>
            </a:r>
            <a:endParaRPr lang="en-US" sz="3200" dirty="0"/>
          </a:p>
        </p:txBody>
      </p:sp>
      <p:sp>
        <p:nvSpPr>
          <p:cNvPr id="3" name="Subtitle 2"/>
          <p:cNvSpPr>
            <a:spLocks noGrp="1"/>
          </p:cNvSpPr>
          <p:nvPr>
            <p:ph type="subTitle" idx="1"/>
          </p:nvPr>
        </p:nvSpPr>
        <p:spPr/>
        <p:txBody>
          <a:bodyPr/>
          <a:lstStyle/>
          <a:p>
            <a:r>
              <a:rPr lang="en-US" dirty="0" smtClean="0"/>
              <a:t>Jeremy Bolton, PhD</a:t>
            </a:r>
          </a:p>
          <a:p>
            <a:r>
              <a:rPr lang="en-US" dirty="0" smtClean="0"/>
              <a:t>Assistant Teaching Professor</a:t>
            </a:r>
            <a:endParaRPr lang="en-US" dirty="0"/>
          </a:p>
        </p:txBody>
      </p:sp>
    </p:spTree>
    <p:extLst>
      <p:ext uri="{BB962C8B-B14F-4D97-AF65-F5344CB8AC3E}">
        <p14:creationId xmlns:p14="http://schemas.microsoft.com/office/powerpoint/2010/main" val="68483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Multiply</a:t>
            </a:r>
            <a:endParaRPr lang="en-US" dirty="0"/>
          </a:p>
        </p:txBody>
      </p:sp>
      <p:sp>
        <p:nvSpPr>
          <p:cNvPr id="3" name="Content Placeholder 2"/>
          <p:cNvSpPr>
            <a:spLocks noGrp="1"/>
          </p:cNvSpPr>
          <p:nvPr>
            <p:ph idx="1"/>
          </p:nvPr>
        </p:nvSpPr>
        <p:spPr/>
        <p:txBody>
          <a:bodyPr/>
          <a:lstStyle/>
          <a:p>
            <a:r>
              <a:rPr lang="en-US" dirty="0" smtClean="0"/>
              <a:t>Try this exercise at home: implement matrix multiply</a:t>
            </a:r>
            <a:endParaRPr lang="en-US" dirty="0"/>
          </a:p>
        </p:txBody>
      </p:sp>
    </p:spTree>
    <p:extLst>
      <p:ext uri="{BB962C8B-B14F-4D97-AF65-F5344CB8AC3E}">
        <p14:creationId xmlns:p14="http://schemas.microsoft.com/office/powerpoint/2010/main" val="3236825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Analysis of Matrix Example</a:t>
            </a:r>
            <a:endParaRPr lang="en-US" dirty="0"/>
          </a:p>
        </p:txBody>
      </p:sp>
      <p:sp>
        <p:nvSpPr>
          <p:cNvPr id="3" name="Content Placeholder 2"/>
          <p:cNvSpPr>
            <a:spLocks noGrp="1"/>
          </p:cNvSpPr>
          <p:nvPr>
            <p:ph idx="1"/>
          </p:nvPr>
        </p:nvSpPr>
        <p:spPr>
          <a:xfrm>
            <a:off x="609600" y="1600200"/>
            <a:ext cx="10972800" cy="4656761"/>
          </a:xfrm>
        </p:spPr>
        <p:txBody>
          <a:bodyPr>
            <a:normAutofit fontScale="70000" lnSpcReduction="20000"/>
          </a:bodyPr>
          <a:lstStyle/>
          <a:p>
            <a:r>
              <a:rPr lang="en-US" dirty="0" smtClean="0"/>
              <a:t>Implementation Decisions and Repercussions </a:t>
            </a:r>
          </a:p>
          <a:p>
            <a:pPr lvl="1"/>
            <a:r>
              <a:rPr lang="en-US" dirty="0" smtClean="0"/>
              <a:t>Implemented as 2-d array</a:t>
            </a:r>
          </a:p>
          <a:p>
            <a:pPr lvl="2"/>
            <a:r>
              <a:rPr lang="en-US" dirty="0" smtClean="0"/>
              <a:t>Provides for efficient storage and retrieval (assuming size won’t change)</a:t>
            </a:r>
          </a:p>
          <a:p>
            <a:pPr lvl="1"/>
            <a:r>
              <a:rPr lang="en-US" dirty="0" smtClean="0"/>
              <a:t>ADD Algorithm scans assuming row-major memory storage</a:t>
            </a:r>
          </a:p>
          <a:p>
            <a:pPr lvl="2"/>
            <a:r>
              <a:rPr lang="en-US" dirty="0" smtClean="0"/>
              <a:t>Knowledge of underlying memory details allows for efficient traversal (not improvement in complexity analysis, but improvement in practical application)</a:t>
            </a:r>
          </a:p>
          <a:p>
            <a:pPr lvl="2"/>
            <a:r>
              <a:rPr lang="en-US" dirty="0" smtClean="0"/>
              <a:t>Transpose?</a:t>
            </a:r>
          </a:p>
          <a:p>
            <a:pPr lvl="3"/>
            <a:r>
              <a:rPr lang="en-US" dirty="0" smtClean="0"/>
              <a:t>May require swap of values at different ends of matrix which can cause caching delays.</a:t>
            </a:r>
          </a:p>
          <a:p>
            <a:pPr lvl="1"/>
            <a:r>
              <a:rPr lang="en-US" dirty="0" smtClean="0"/>
              <a:t>If new matrices resulting from operations are allocated on the heap … </a:t>
            </a:r>
          </a:p>
          <a:p>
            <a:pPr lvl="2"/>
            <a:r>
              <a:rPr lang="en-US" dirty="0" smtClean="0"/>
              <a:t>Presents deallocation issues and memory concerns. Probably best to use OOP practices.</a:t>
            </a:r>
          </a:p>
          <a:p>
            <a:pPr lvl="2"/>
            <a:r>
              <a:rPr lang="en-US" dirty="0" smtClean="0"/>
              <a:t>Trade off</a:t>
            </a:r>
          </a:p>
          <a:p>
            <a:pPr lvl="3"/>
            <a:r>
              <a:rPr lang="en-US" dirty="0" smtClean="0"/>
              <a:t>Reliability: keep the object itself “light weight” (use pointers for members as needed), and manage memory deallocation with the implicit call to the destructor (when the objects scope is destroyed)</a:t>
            </a:r>
          </a:p>
          <a:p>
            <a:pPr lvl="3"/>
            <a:r>
              <a:rPr lang="en-US" dirty="0" smtClean="0"/>
              <a:t>Cost: potential unnecessary copy (likely by copy constructor)</a:t>
            </a:r>
          </a:p>
          <a:p>
            <a:pPr lvl="3"/>
            <a:endParaRPr lang="en-US" dirty="0" smtClean="0"/>
          </a:p>
          <a:p>
            <a:pPr lvl="2"/>
            <a:endParaRPr lang="en-US" dirty="0"/>
          </a:p>
          <a:p>
            <a:r>
              <a:rPr lang="en-US" dirty="0" smtClean="0"/>
              <a:t>Time and Space analyses</a:t>
            </a:r>
          </a:p>
          <a:p>
            <a:pPr lvl="1"/>
            <a:r>
              <a:rPr lang="en-US" dirty="0" smtClean="0"/>
              <a:t>Operations are efficient and on the order of the minimal number of operations necessary to complete the computations</a:t>
            </a:r>
          </a:p>
          <a:p>
            <a:endParaRPr lang="en-US" dirty="0"/>
          </a:p>
        </p:txBody>
      </p:sp>
    </p:spTree>
    <p:extLst>
      <p:ext uri="{BB962C8B-B14F-4D97-AF65-F5344CB8AC3E}">
        <p14:creationId xmlns:p14="http://schemas.microsoft.com/office/powerpoint/2010/main" val="40177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Sparse Matrix Structure</a:t>
            </a:r>
          </a:p>
        </p:txBody>
      </p:sp>
      <p:sp>
        <p:nvSpPr>
          <p:cNvPr id="3" name="Content Placeholder 2"/>
          <p:cNvSpPr>
            <a:spLocks noGrp="1"/>
          </p:cNvSpPr>
          <p:nvPr>
            <p:ph idx="1"/>
          </p:nvPr>
        </p:nvSpPr>
        <p:spPr/>
        <p:txBody>
          <a:bodyPr>
            <a:normAutofit fontScale="92500" lnSpcReduction="10000"/>
          </a:bodyPr>
          <a:lstStyle/>
          <a:p>
            <a:r>
              <a:rPr lang="en-US" dirty="0" smtClean="0"/>
              <a:t>Lengthy processing times for large matrices are sometimes unavoidable</a:t>
            </a:r>
          </a:p>
          <a:p>
            <a:pPr lvl="1"/>
            <a:r>
              <a:rPr lang="en-US" dirty="0" smtClean="0"/>
              <a:t>Each operation requires some minimum amount of computation</a:t>
            </a:r>
          </a:p>
          <a:p>
            <a:pPr lvl="1"/>
            <a:endParaRPr lang="en-US" dirty="0" smtClean="0"/>
          </a:p>
          <a:p>
            <a:r>
              <a:rPr lang="en-US" dirty="0" smtClean="0"/>
              <a:t>In some scenarios, a matrix may have a “small” number of non-zero entries.</a:t>
            </a:r>
          </a:p>
          <a:p>
            <a:pPr lvl="1"/>
            <a:r>
              <a:rPr lang="en-US" dirty="0" smtClean="0"/>
              <a:t>Such matrices are called sparse matrices. </a:t>
            </a:r>
          </a:p>
          <a:p>
            <a:pPr lvl="2"/>
            <a:r>
              <a:rPr lang="en-US" dirty="0" smtClean="0"/>
              <a:t>Adding and multiplying with zero is trivial. </a:t>
            </a:r>
          </a:p>
          <a:p>
            <a:pPr lvl="1"/>
            <a:r>
              <a:rPr lang="en-US" dirty="0" smtClean="0"/>
              <a:t>If we can find an efficient representation of a sparse matrix which does not require the traversal of zero-valued entries, we can improve the computational complexity.</a:t>
            </a:r>
            <a:endParaRPr lang="en-US" dirty="0"/>
          </a:p>
        </p:txBody>
      </p:sp>
    </p:spTree>
    <p:extLst>
      <p:ext uri="{BB962C8B-B14F-4D97-AF65-F5344CB8AC3E}">
        <p14:creationId xmlns:p14="http://schemas.microsoft.com/office/powerpoint/2010/main" val="4240984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Sparse 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4979019"/>
              </a:xfrm>
            </p:spPr>
            <p:txBody>
              <a:bodyPr/>
              <a:lstStyle/>
              <a:p>
                <a:r>
                  <a:rPr lang="en-US" dirty="0" smtClean="0">
                    <a:latin typeface="Cambria Math" panose="02040503050406030204" pitchFamily="18" charset="0"/>
                  </a:rPr>
                  <a:t>Sparse Matrix</a:t>
                </a:r>
              </a:p>
              <a:p>
                <a:pPr lvl="1"/>
                <a:r>
                  <a:rPr lang="en-US" dirty="0" smtClean="0">
                    <a:latin typeface="Cambria Math" panose="02040503050406030204" pitchFamily="18" charset="0"/>
                  </a:rPr>
                  <a:t>Using standard representation, we will need to use memory spaces on the order of </a:t>
                </a:r>
                <a:r>
                  <a:rPr lang="en-US" dirty="0" err="1" smtClean="0">
                    <a:latin typeface="Cambria Math" panose="02040503050406030204" pitchFamily="18" charset="0"/>
                  </a:rPr>
                  <a:t>numRows</a:t>
                </a:r>
                <a:r>
                  <a:rPr lang="en-US" dirty="0" smtClean="0">
                    <a:latin typeface="Cambria Math" panose="02040503050406030204" pitchFamily="18" charset="0"/>
                  </a:rPr>
                  <a:t> x </a:t>
                </a:r>
                <a:r>
                  <a:rPr lang="en-US" dirty="0" err="1" smtClean="0">
                    <a:latin typeface="Cambria Math" panose="02040503050406030204" pitchFamily="18" charset="0"/>
                  </a:rPr>
                  <a:t>numCols</a:t>
                </a:r>
                <a:r>
                  <a:rPr lang="en-US" dirty="0" smtClean="0">
                    <a:latin typeface="Cambria Math" panose="02040503050406030204" pitchFamily="18" charset="0"/>
                  </a:rPr>
                  <a:t>.</a:t>
                </a:r>
                <a:r>
                  <a:rPr lang="en-US" dirty="0"/>
                  <a:t> </a:t>
                </a:r>
                <a:endParaRPr lang="en-US" dirty="0" smtClean="0"/>
              </a:p>
              <a:p>
                <a:pPr lvl="2"/>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9</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0</m:t>
                              </m:r>
                            </m:e>
                          </m:mr>
                        </m:m>
                      </m:e>
                    </m:d>
                  </m:oMath>
                </a14:m>
                <a:endParaRPr lang="en-US" dirty="0" smtClean="0">
                  <a:latin typeface="Cambria Math" panose="02040503050406030204" pitchFamily="18" charset="0"/>
                </a:endParaRPr>
              </a:p>
              <a:p>
                <a:pPr lvl="1"/>
                <a:endParaRPr lang="en-US" dirty="0" smtClean="0">
                  <a:latin typeface="Cambria Math" panose="02040503050406030204" pitchFamily="18" charset="0"/>
                </a:endParaRPr>
              </a:p>
              <a:p>
                <a:pPr lvl="1"/>
                <a:r>
                  <a:rPr lang="en-US" dirty="0" smtClean="0">
                    <a:latin typeface="Cambria Math" panose="02040503050406030204" pitchFamily="18" charset="0"/>
                  </a:rPr>
                  <a:t>Ignoring zero-valued entries we can significantly reduce the space requirements (and possibly time complexity for operations).</a:t>
                </a:r>
              </a:p>
              <a:p>
                <a:pPr lvl="2"/>
                <a:r>
                  <a:rPr lang="en-US" dirty="0" smtClean="0">
                    <a:latin typeface="Cambria Math" panose="02040503050406030204" pitchFamily="18" charset="0"/>
                  </a:rPr>
                  <a:t>How might we represent a sparse matrix compactly?</a:t>
                </a:r>
              </a:p>
              <a:p>
                <a:pPr lvl="1"/>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4979019"/>
              </a:xfrm>
              <a:blipFill rotWithShape="0">
                <a:blip r:embed="rId2"/>
                <a:stretch>
                  <a:fillRect l="-1000" t="-1348"/>
                </a:stretch>
              </a:blipFill>
            </p:spPr>
            <p:txBody>
              <a:bodyPr/>
              <a:lstStyle/>
              <a:p>
                <a:r>
                  <a:rPr lang="en-US">
                    <a:noFill/>
                  </a:rPr>
                  <a:t> </a:t>
                </a:r>
              </a:p>
            </p:txBody>
          </p:sp>
        </mc:Fallback>
      </mc:AlternateContent>
    </p:spTree>
    <p:extLst>
      <p:ext uri="{BB962C8B-B14F-4D97-AF65-F5344CB8AC3E}">
        <p14:creationId xmlns:p14="http://schemas.microsoft.com/office/powerpoint/2010/main" val="747207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Sparse 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We can represent all non-zero values as a 3-tuple: (row, col, </a:t>
                </a:r>
                <a:r>
                  <a:rPr lang="en-US" dirty="0" err="1" smtClean="0"/>
                  <a:t>val</a:t>
                </a:r>
                <a:r>
                  <a:rPr lang="en-US" dirty="0" smtClean="0"/>
                  <a:t>)</a:t>
                </a:r>
              </a:p>
              <a:p>
                <a:pPr lvl="1"/>
                <a:r>
                  <a:rPr lang="en-US" dirty="0" smtClean="0"/>
                  <a:t>All other values are zero </a:t>
                </a:r>
              </a:p>
              <a:p>
                <a:pPr lvl="1"/>
                <a:endParaRPr lang="en-US" dirty="0"/>
              </a:p>
              <a:p>
                <a:r>
                  <a:rPr lang="en-US" dirty="0" smtClean="0"/>
                  <a:t>Example</a:t>
                </a:r>
              </a:p>
              <a:p>
                <a:pPr marL="0" indent="0">
                  <a:buNone/>
                </a:pPr>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9</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0</m:t>
                              </m:r>
                            </m:e>
                          </m:mr>
                        </m:m>
                      </m:e>
                    </m:d>
                  </m:oMath>
                </a14:m>
                <a:r>
                  <a:rPr lang="en-US" dirty="0" smtClean="0"/>
                  <a:t>             </a:t>
                </a:r>
                <a14:m>
                  <m:oMath xmlns:m="http://schemas.openxmlformats.org/officeDocument/2006/math">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e>
                        <m:e>
                          <m:r>
                            <a:rPr lang="en-US" i="1">
                              <a:latin typeface="Cambria Math" panose="02040503050406030204" pitchFamily="18" charset="0"/>
                            </a:rPr>
                            <m:t>0</m:t>
                          </m:r>
                          <m:r>
                            <a:rPr lang="en-US" b="0" i="1" smtClean="0">
                              <a:latin typeface="Cambria Math" panose="02040503050406030204" pitchFamily="18" charset="0"/>
                            </a:rPr>
                            <m:t>,</m:t>
                          </m:r>
                        </m:e>
                        <m:e>
                          <m:r>
                            <a:rPr lang="en-US" i="1">
                              <a:latin typeface="Cambria Math" panose="02040503050406030204" pitchFamily="18" charset="0"/>
                            </a:rPr>
                            <m:t>9</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m:t>
                          </m:r>
                        </m:e>
                        <m:e>
                          <m:r>
                            <a:rPr lang="en-US" i="1">
                              <a:latin typeface="Cambria Math" panose="02040503050406030204" pitchFamily="18" charset="0"/>
                            </a:rPr>
                            <m:t>5</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mr>
                      <m:mr>
                        <m:e/>
                        <m:e/>
                        <m:e/>
                      </m:mr>
                    </m:m>
                  </m:oMath>
                </a14:m>
                <a:endParaRPr lang="en-US" dirty="0" smtClean="0"/>
              </a:p>
              <a:p>
                <a:pPr marL="0" indent="0">
                  <a:buNone/>
                </a:pPr>
                <a:endParaRPr lang="en-US" dirty="0"/>
              </a:p>
              <a:p>
                <a:r>
                  <a:rPr lang="en-US" dirty="0" smtClean="0"/>
                  <a:t>Analysis</a:t>
                </a:r>
              </a:p>
              <a:p>
                <a:pPr lvl="1"/>
                <a:r>
                  <a:rPr lang="en-US" dirty="0" smtClean="0"/>
                  <a:t>Space</a:t>
                </a:r>
              </a:p>
              <a:p>
                <a:pPr lvl="2"/>
                <a:r>
                  <a:rPr lang="en-US" dirty="0" smtClean="0"/>
                  <a:t>There is a clear reduction in space, which now depends on the number of non-zero values rather than number of rows and columns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22" t="-2827"/>
                </a:stretch>
              </a:blipFill>
            </p:spPr>
            <p:txBody>
              <a:bodyPr/>
              <a:lstStyle/>
              <a:p>
                <a:r>
                  <a:rPr lang="en-US">
                    <a:noFill/>
                  </a:rPr>
                  <a:t> </a:t>
                </a:r>
              </a:p>
            </p:txBody>
          </p:sp>
        </mc:Fallback>
      </mc:AlternateContent>
      <p:sp>
        <p:nvSpPr>
          <p:cNvPr id="4" name="TextBox 3"/>
          <p:cNvSpPr txBox="1"/>
          <p:nvPr/>
        </p:nvSpPr>
        <p:spPr>
          <a:xfrm>
            <a:off x="4501525" y="2594610"/>
            <a:ext cx="1594475" cy="369332"/>
          </a:xfrm>
          <a:prstGeom prst="rect">
            <a:avLst/>
          </a:prstGeom>
          <a:noFill/>
        </p:spPr>
        <p:txBody>
          <a:bodyPr wrap="none" rtlCol="0">
            <a:spAutoFit/>
          </a:bodyPr>
          <a:lstStyle/>
          <a:p>
            <a:r>
              <a:rPr lang="en-US" dirty="0" smtClean="0"/>
              <a:t>Row   Col    Val </a:t>
            </a:r>
            <a:endParaRPr lang="en-US" dirty="0"/>
          </a:p>
        </p:txBody>
      </p:sp>
      <p:cxnSp>
        <p:nvCxnSpPr>
          <p:cNvPr id="6" name="Straight Arrow Connector 5"/>
          <p:cNvCxnSpPr/>
          <p:nvPr/>
        </p:nvCxnSpPr>
        <p:spPr>
          <a:xfrm>
            <a:off x="445770" y="2834640"/>
            <a:ext cx="320040" cy="1293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286250" y="2834640"/>
            <a:ext cx="215275" cy="1293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006090" y="3291840"/>
            <a:ext cx="182880" cy="114300"/>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286250" y="3326130"/>
            <a:ext cx="215275" cy="137160"/>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256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Sparse </a:t>
            </a:r>
            <a:r>
              <a:rPr lang="en-US" dirty="0" smtClean="0"/>
              <a:t>Matrices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Consider, when designing a data structure, </a:t>
            </a:r>
            <a:r>
              <a:rPr lang="en-US" i="1" dirty="0" smtClean="0"/>
              <a:t>Form Follows Function</a:t>
            </a:r>
          </a:p>
          <a:p>
            <a:endParaRPr lang="en-US" i="1" dirty="0"/>
          </a:p>
          <a:p>
            <a:r>
              <a:rPr lang="en-US" dirty="0" smtClean="0"/>
              <a:t>Investigate the various operations (functions) needed.</a:t>
            </a:r>
          </a:p>
          <a:p>
            <a:endParaRPr lang="en-US" dirty="0"/>
          </a:p>
          <a:p>
            <a:r>
              <a:rPr lang="en-US" dirty="0" smtClean="0"/>
              <a:t>Based on your investigation you can identify which design decisions will lead to more efficient implementations</a:t>
            </a:r>
          </a:p>
          <a:p>
            <a:pPr lvl="1"/>
            <a:r>
              <a:rPr lang="en-US" dirty="0" smtClean="0"/>
              <a:t>Contiguous vs non-Contiguous allocation</a:t>
            </a:r>
          </a:p>
          <a:p>
            <a:pPr lvl="2"/>
            <a:r>
              <a:rPr lang="en-US" dirty="0" smtClean="0"/>
              <a:t>May affect space and/or time complexity (of operations)</a:t>
            </a:r>
          </a:p>
          <a:p>
            <a:pPr lvl="1"/>
            <a:r>
              <a:rPr lang="en-US" dirty="0" smtClean="0"/>
              <a:t>Assumptions or requirements concerning the VALID STATE(S) of the data structure</a:t>
            </a:r>
          </a:p>
          <a:p>
            <a:pPr lvl="2"/>
            <a:r>
              <a:rPr lang="en-US" dirty="0" smtClean="0"/>
              <a:t>Imposing certain requirements may improve time and/or space complexity</a:t>
            </a:r>
            <a:endParaRPr lang="en-US" dirty="0"/>
          </a:p>
        </p:txBody>
      </p:sp>
    </p:spTree>
    <p:extLst>
      <p:ext uri="{BB962C8B-B14F-4D97-AF65-F5344CB8AC3E}">
        <p14:creationId xmlns:p14="http://schemas.microsoft.com/office/powerpoint/2010/main" val="3635561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Sparse Matrix: Addition</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4320539"/>
              </a:xfrm>
            </p:spPr>
            <p:txBody>
              <a:bodyPr>
                <a:normAutofit fontScale="85000" lnSpcReduction="20000"/>
              </a:bodyPr>
              <a:lstStyle/>
              <a:p>
                <a:r>
                  <a:rPr lang="en-US" dirty="0" smtClean="0"/>
                  <a:t>Example: </a:t>
                </a:r>
                <a:r>
                  <a:rPr lang="en-US" b="1" i="1" u="sng" dirty="0" smtClean="0"/>
                  <a:t>Sparse</a:t>
                </a:r>
                <a:r>
                  <a:rPr lang="en-US" dirty="0" smtClean="0"/>
                  <a:t> Matrix Addition</a:t>
                </a:r>
              </a:p>
              <a:p>
                <a:pPr lvl="1"/>
                <a:r>
                  <a:rPr lang="en-US" dirty="0" smtClean="0"/>
                  <a:t>Assume both matrices are 3 x 5.</a:t>
                </a:r>
              </a:p>
              <a:p>
                <a:pPr lvl="1"/>
                <a:endParaRPr lang="en-US" dirty="0" smtClean="0"/>
              </a:p>
              <a:p>
                <a:pPr lvl="1"/>
                <a:endParaRPr lang="en-US" dirty="0"/>
              </a:p>
              <a:p>
                <a:pPr marL="0" indent="0">
                  <a:buNone/>
                </a:pPr>
                <a14:m>
                  <m:oMath xmlns:m="http://schemas.openxmlformats.org/officeDocument/2006/math">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9</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3</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4</m:t>
                          </m:r>
                          <m:r>
                            <a:rPr lang="en-US" b="0" i="1" smtClean="0">
                              <a:latin typeface="Cambria Math" panose="02040503050406030204" pitchFamily="18" charset="0"/>
                            </a:rPr>
                            <m:t>,</m:t>
                          </m:r>
                        </m:e>
                        <m:e>
                          <m:r>
                            <a:rPr lang="en-US" i="1">
                              <a:latin typeface="Cambria Math" panose="02040503050406030204" pitchFamily="18" charset="0"/>
                            </a:rPr>
                            <m:t>1</m:t>
                          </m:r>
                          <m:r>
                            <a:rPr lang="en-US" b="0" i="1" smtClean="0">
                              <a:latin typeface="Cambria Math" panose="02040503050406030204" pitchFamily="18" charset="0"/>
                            </a:rPr>
                            <m:t>)</m:t>
                          </m:r>
                        </m:e>
                      </m:mr>
                    </m:m>
                  </m:oMath>
                </a14:m>
                <a:r>
                  <a:rPr lang="en-US" dirty="0" smtClean="0"/>
                  <a:t>  +  </a:t>
                </a:r>
                <a14:m>
                  <m:oMath xmlns:m="http://schemas.openxmlformats.org/officeDocument/2006/math">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e>
                        <m:e>
                          <m:r>
                            <a:rPr lang="en-US" i="1">
                              <a:latin typeface="Cambria Math" panose="02040503050406030204" pitchFamily="18" charset="0"/>
                            </a:rPr>
                            <m:t>1</m:t>
                          </m:r>
                          <m:r>
                            <a:rPr lang="en-US" b="0" i="1" smtClean="0">
                              <a:latin typeface="Cambria Math" panose="02040503050406030204" pitchFamily="18" charset="0"/>
                            </a:rPr>
                            <m:t>,</m:t>
                          </m:r>
                        </m:e>
                        <m:e>
                          <m:r>
                            <a:rPr lang="en-US" i="1">
                              <a:latin typeface="Cambria Math" panose="02040503050406030204" pitchFamily="18" charset="0"/>
                            </a:rPr>
                            <m:t>3</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4</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mr>
                    </m:m>
                  </m:oMath>
                </a14:m>
                <a:r>
                  <a:rPr lang="en-US" dirty="0" smtClean="0"/>
                  <a:t>  =  ?</a:t>
                </a:r>
              </a:p>
              <a:p>
                <a:pPr marL="0" indent="0">
                  <a:buNone/>
                </a:pPr>
                <a:endParaRPr lang="en-US" dirty="0" smtClean="0"/>
              </a:p>
              <a:p>
                <a:pPr marL="0" indent="0">
                  <a:buNone/>
                </a:pPr>
                <a:endParaRPr lang="en-US" dirty="0"/>
              </a:p>
              <a:p>
                <a:pPr marL="0" indent="0">
                  <a:buNone/>
                </a:pPr>
                <a:r>
                  <a:rPr lang="en-US" dirty="0" smtClean="0"/>
                  <a:t>Lets investigate an add method. Given the format of our matrix,</a:t>
                </a:r>
              </a:p>
              <a:p>
                <a:pPr marL="0" indent="0">
                  <a:buNone/>
                </a:pPr>
                <a:r>
                  <a:rPr lang="en-US" dirty="0"/>
                  <a:t>	</a:t>
                </a:r>
                <a:r>
                  <a:rPr lang="en-US" dirty="0" smtClean="0"/>
                  <a:t>1) what is the process to accomplish addition?</a:t>
                </a:r>
              </a:p>
              <a:p>
                <a:pPr marL="0" indent="0">
                  <a:buNone/>
                </a:pPr>
                <a:r>
                  <a:rPr lang="en-US" dirty="0"/>
                  <a:t>	</a:t>
                </a:r>
                <a:r>
                  <a:rPr lang="en-US" dirty="0" smtClean="0"/>
                  <a:t>2) how can we make this efficient?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4320539"/>
              </a:xfrm>
              <a:blipFill rotWithShape="0">
                <a:blip r:embed="rId2"/>
                <a:stretch>
                  <a:fillRect l="-833" t="-2684"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535462" y="2243763"/>
                <a:ext cx="4706353" cy="848758"/>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9</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
                      </m:e>
                    </m:d>
                  </m:oMath>
                </a14:m>
                <a:r>
                  <a:rPr lang="en-US" dirty="0" smtClean="0"/>
                  <a:t> + </a:t>
                </a:r>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b="0" i="1" smtClean="0">
                                  <a:latin typeface="Cambria Math" panose="02040503050406030204" pitchFamily="18" charset="0"/>
                                </a:rPr>
                                <m:t>3</m:t>
                              </m:r>
                            </m:e>
                            <m:e>
                              <m:r>
                                <a:rPr lang="en-US" b="0" i="1" smtClean="0">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
                        <m:r>
                          <a:rPr lang="en-US" i="1">
                            <a:latin typeface="Cambria Math" panose="02040503050406030204" pitchFamily="18" charset="0"/>
                          </a:rPr>
                          <m:t>    </m:t>
                        </m:r>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i="1">
                                  <a:latin typeface="Cambria Math" panose="02040503050406030204" pitchFamily="18" charset="0"/>
                                </a:rPr>
                                <m:t>0</m:t>
                              </m:r>
                            </m:e>
                          </m:mr>
                        </m:m>
                      </m:e>
                    </m:d>
                  </m:oMath>
                </a14:m>
                <a:r>
                  <a:rPr lang="en-US" dirty="0" smtClean="0"/>
                  <a:t> </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535462" y="2243763"/>
                <a:ext cx="4706353" cy="848758"/>
              </a:xfrm>
              <a:prstGeom prst="rect">
                <a:avLst/>
              </a:prstGeom>
              <a:blipFill rotWithShape="0">
                <a:blip r:embed="rId3"/>
                <a:stretch>
                  <a:fillRect/>
                </a:stretch>
              </a:blipFill>
            </p:spPr>
            <p:txBody>
              <a:bodyPr/>
              <a:lstStyle/>
              <a:p>
                <a:r>
                  <a:rPr lang="en-US">
                    <a:noFill/>
                  </a:rPr>
                  <a:t> </a:t>
                </a:r>
              </a:p>
            </p:txBody>
          </p:sp>
        </mc:Fallback>
      </mc:AlternateContent>
      <p:sp>
        <p:nvSpPr>
          <p:cNvPr id="5" name="TextBox 4"/>
          <p:cNvSpPr txBox="1"/>
          <p:nvPr/>
        </p:nvSpPr>
        <p:spPr>
          <a:xfrm>
            <a:off x="9063989" y="1843676"/>
            <a:ext cx="1649298" cy="369332"/>
          </a:xfrm>
          <a:prstGeom prst="rect">
            <a:avLst/>
          </a:prstGeom>
          <a:noFill/>
        </p:spPr>
        <p:txBody>
          <a:bodyPr wrap="none" rtlCol="0">
            <a:spAutoFit/>
          </a:bodyPr>
          <a:lstStyle/>
          <a:p>
            <a:r>
              <a:rPr lang="en-US" dirty="0" smtClean="0">
                <a:solidFill>
                  <a:schemeClr val="bg1">
                    <a:lumMod val="65000"/>
                  </a:schemeClr>
                </a:solidFill>
              </a:rPr>
              <a:t>Actual Matrices</a:t>
            </a:r>
            <a:endParaRPr lang="en-US" dirty="0">
              <a:solidFill>
                <a:schemeClr val="bg1">
                  <a:lumMod val="65000"/>
                </a:schemeClr>
              </a:solidFill>
            </a:endParaRPr>
          </a:p>
        </p:txBody>
      </p:sp>
      <p:sp>
        <p:nvSpPr>
          <p:cNvPr id="6" name="TextBox 5"/>
          <p:cNvSpPr txBox="1"/>
          <p:nvPr/>
        </p:nvSpPr>
        <p:spPr>
          <a:xfrm>
            <a:off x="689610" y="2483476"/>
            <a:ext cx="3099566" cy="369332"/>
          </a:xfrm>
          <a:prstGeom prst="rect">
            <a:avLst/>
          </a:prstGeom>
          <a:noFill/>
        </p:spPr>
        <p:txBody>
          <a:bodyPr wrap="none" rtlCol="0">
            <a:spAutoFit/>
          </a:bodyPr>
          <a:lstStyle/>
          <a:p>
            <a:r>
              <a:rPr lang="en-US" dirty="0" smtClean="0">
                <a:solidFill>
                  <a:schemeClr val="bg1">
                    <a:lumMod val="65000"/>
                  </a:schemeClr>
                </a:solidFill>
              </a:rPr>
              <a:t>Sparse Matrix Representations </a:t>
            </a:r>
            <a:endParaRPr lang="en-US" dirty="0">
              <a:solidFill>
                <a:schemeClr val="bg1">
                  <a:lumMod val="65000"/>
                </a:schemeClr>
              </a:solidFill>
            </a:endParaRPr>
          </a:p>
        </p:txBody>
      </p:sp>
    </p:spTree>
    <p:extLst>
      <p:ext uri="{BB962C8B-B14F-4D97-AF65-F5344CB8AC3E}">
        <p14:creationId xmlns:p14="http://schemas.microsoft.com/office/powerpoint/2010/main" val="3529957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Sparse Matrix Addition (version 1)</a:t>
            </a:r>
            <a:endParaRPr lang="en-US" dirty="0">
              <a:solidFill>
                <a:srgbClr val="FF0000"/>
              </a:solidFill>
            </a:endParaRPr>
          </a:p>
        </p:txBody>
      </p:sp>
      <p:sp>
        <p:nvSpPr>
          <p:cNvPr id="3" name="Content Placeholder 2"/>
          <p:cNvSpPr>
            <a:spLocks noGrp="1"/>
          </p:cNvSpPr>
          <p:nvPr>
            <p:ph idx="1"/>
          </p:nvPr>
        </p:nvSpPr>
        <p:spPr>
          <a:xfrm>
            <a:off x="609600" y="1600201"/>
            <a:ext cx="10972800" cy="4046219"/>
          </a:xfrm>
        </p:spPr>
        <p:txBody>
          <a:bodyPr>
            <a:normAutofit fontScale="62500" lnSpcReduction="20000"/>
          </a:bodyPr>
          <a:lstStyle/>
          <a:p>
            <a:r>
              <a:rPr lang="en-US" dirty="0" smtClean="0"/>
              <a:t>Goal: c = a + b</a:t>
            </a:r>
          </a:p>
          <a:p>
            <a:r>
              <a:rPr lang="en-US" dirty="0" smtClean="0"/>
              <a:t>Pseudocode Idea:</a:t>
            </a:r>
          </a:p>
          <a:p>
            <a:pPr lvl="1"/>
            <a:r>
              <a:rPr lang="en-US" dirty="0" smtClean="0"/>
              <a:t>For each row in a, check all rows in b for a match.</a:t>
            </a:r>
          </a:p>
          <a:p>
            <a:pPr lvl="2"/>
            <a:r>
              <a:rPr lang="en-US" dirty="0" smtClean="0"/>
              <a:t>Case 1: if b has a term at same index, </a:t>
            </a:r>
          </a:p>
          <a:p>
            <a:pPr lvl="3"/>
            <a:r>
              <a:rPr lang="en-US" dirty="0" smtClean="0"/>
              <a:t>then create a new term, add a and b </a:t>
            </a:r>
            <a:r>
              <a:rPr lang="en-US" dirty="0" err="1" smtClean="0"/>
              <a:t>val</a:t>
            </a:r>
            <a:r>
              <a:rPr lang="en-US" dirty="0" smtClean="0"/>
              <a:t> and append to c.</a:t>
            </a:r>
          </a:p>
          <a:p>
            <a:pPr lvl="2"/>
            <a:r>
              <a:rPr lang="en-US" dirty="0" smtClean="0"/>
              <a:t>Case 2: b does not have a matching term</a:t>
            </a:r>
          </a:p>
          <a:p>
            <a:pPr lvl="3"/>
            <a:r>
              <a:rPr lang="en-US" dirty="0" smtClean="0"/>
              <a:t>Append the a-term to c</a:t>
            </a:r>
          </a:p>
          <a:p>
            <a:pPr lvl="1"/>
            <a:r>
              <a:rPr lang="en-US" dirty="0"/>
              <a:t>For each row in </a:t>
            </a:r>
            <a:r>
              <a:rPr lang="en-US" dirty="0" smtClean="0"/>
              <a:t>b, </a:t>
            </a:r>
            <a:r>
              <a:rPr lang="en-US" dirty="0"/>
              <a:t>check all rows </a:t>
            </a:r>
            <a:r>
              <a:rPr lang="en-US" dirty="0" smtClean="0"/>
              <a:t>in a for </a:t>
            </a:r>
            <a:r>
              <a:rPr lang="en-US" dirty="0"/>
              <a:t>match.</a:t>
            </a:r>
          </a:p>
          <a:p>
            <a:pPr lvl="2"/>
            <a:r>
              <a:rPr lang="en-US" dirty="0"/>
              <a:t>Case 1: if </a:t>
            </a:r>
            <a:r>
              <a:rPr lang="en-US" dirty="0" smtClean="0"/>
              <a:t>a </a:t>
            </a:r>
            <a:r>
              <a:rPr lang="en-US" dirty="0"/>
              <a:t>has a term at same index, </a:t>
            </a:r>
          </a:p>
          <a:p>
            <a:pPr lvl="3"/>
            <a:r>
              <a:rPr lang="en-US" dirty="0" smtClean="0"/>
              <a:t>Do nothing! Term should already be added.</a:t>
            </a:r>
            <a:endParaRPr lang="en-US" dirty="0"/>
          </a:p>
          <a:p>
            <a:pPr lvl="2"/>
            <a:r>
              <a:rPr lang="en-US" dirty="0"/>
              <a:t>Case 2: b does not have a matching term</a:t>
            </a:r>
          </a:p>
          <a:p>
            <a:pPr lvl="3"/>
            <a:r>
              <a:rPr lang="en-US" dirty="0"/>
              <a:t>Append the </a:t>
            </a:r>
            <a:r>
              <a:rPr lang="en-US" dirty="0" smtClean="0"/>
              <a:t>b-term </a:t>
            </a:r>
            <a:r>
              <a:rPr lang="en-US" dirty="0"/>
              <a:t>to c</a:t>
            </a:r>
          </a:p>
          <a:p>
            <a:endParaRPr lang="en-US" dirty="0" smtClean="0"/>
          </a:p>
          <a:p>
            <a:r>
              <a:rPr lang="en-US" dirty="0" smtClean="0"/>
              <a:t>Time complexity analysis?</a:t>
            </a:r>
          </a:p>
          <a:p>
            <a:pPr lvl="1"/>
            <a:r>
              <a:rPr lang="en-US" dirty="0" smtClean="0"/>
              <a:t>Embedded looping structure.</a:t>
            </a:r>
          </a:p>
          <a:p>
            <a:pPr lvl="1"/>
            <a:r>
              <a:rPr lang="en-US" dirty="0"/>
              <a:t>O(</a:t>
            </a:r>
            <a:r>
              <a:rPr lang="en-US" dirty="0" err="1"/>
              <a:t>numTermsA</a:t>
            </a:r>
            <a:r>
              <a:rPr lang="en-US" dirty="0"/>
              <a:t> </a:t>
            </a:r>
            <a:r>
              <a:rPr lang="en-US" dirty="0" smtClean="0"/>
              <a:t>x </a:t>
            </a:r>
            <a:r>
              <a:rPr lang="en-US" dirty="0" err="1"/>
              <a:t>numTermsB</a:t>
            </a:r>
            <a:r>
              <a:rPr lang="en-US" dirty="0" smtClean="0"/>
              <a:t>)</a:t>
            </a:r>
          </a:p>
          <a:p>
            <a:pPr lvl="1"/>
            <a:r>
              <a:rPr lang="en-US" dirty="0" smtClean="0"/>
              <a:t>Can we do better?</a:t>
            </a:r>
          </a:p>
          <a:p>
            <a:pPr lvl="2"/>
            <a:endParaRPr lang="en-US" dirty="0"/>
          </a:p>
          <a:p>
            <a:pPr lvl="2"/>
            <a:endParaRPr lang="en-US" dirty="0"/>
          </a:p>
          <a:p>
            <a:pPr lvl="1"/>
            <a:endParaRPr lang="en-US" dirty="0"/>
          </a:p>
        </p:txBody>
      </p:sp>
      <mc:AlternateContent xmlns:mc="http://schemas.openxmlformats.org/markup-compatibility/2006" xmlns:a14="http://schemas.microsoft.com/office/drawing/2010/main">
        <mc:Choice Requires="a14">
          <p:sp>
            <p:nvSpPr>
              <p:cNvPr id="4" name="Rectangle 3"/>
              <p:cNvSpPr/>
              <p:nvPr/>
            </p:nvSpPr>
            <p:spPr>
              <a:xfrm>
                <a:off x="7076841" y="2971801"/>
                <a:ext cx="4139275" cy="1202317"/>
              </a:xfrm>
              <a:prstGeom prst="rect">
                <a:avLst/>
              </a:prstGeom>
            </p:spPr>
            <p:txBody>
              <a:bodyPr wrap="none">
                <a:spAutoFit/>
              </a:bodyPr>
              <a:lstStyle/>
              <a:p>
                <a14:m>
                  <m:oMath xmlns:m="http://schemas.openxmlformats.org/officeDocument/2006/math">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9</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3</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4</m:t>
                          </m:r>
                          <m:r>
                            <a:rPr lang="en-US" b="0" i="1" smtClean="0">
                              <a:latin typeface="Cambria Math" panose="02040503050406030204" pitchFamily="18" charset="0"/>
                            </a:rPr>
                            <m:t>,</m:t>
                          </m:r>
                        </m:e>
                        <m:e>
                          <m:r>
                            <a:rPr lang="en-US" i="1">
                              <a:latin typeface="Cambria Math" panose="02040503050406030204" pitchFamily="18" charset="0"/>
                            </a:rPr>
                            <m:t>1</m:t>
                          </m:r>
                          <m:r>
                            <a:rPr lang="en-US" b="0" i="1" smtClean="0">
                              <a:latin typeface="Cambria Math" panose="02040503050406030204" pitchFamily="18" charset="0"/>
                            </a:rPr>
                            <m:t>)</m:t>
                          </m:r>
                        </m:e>
                      </m:mr>
                    </m:m>
                  </m:oMath>
                </a14:m>
                <a:r>
                  <a:rPr lang="en-US" dirty="0" smtClean="0"/>
                  <a:t> +  </a:t>
                </a:r>
                <a14:m>
                  <m:oMath xmlns:m="http://schemas.openxmlformats.org/officeDocument/2006/math">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e>
                        <m:e>
                          <m:r>
                            <a:rPr lang="en-US" i="1">
                              <a:latin typeface="Cambria Math" panose="02040503050406030204" pitchFamily="18" charset="0"/>
                            </a:rPr>
                            <m:t>1</m:t>
                          </m:r>
                          <m:r>
                            <a:rPr lang="en-US" b="0" i="1" smtClean="0">
                              <a:latin typeface="Cambria Math" panose="02040503050406030204" pitchFamily="18" charset="0"/>
                            </a:rPr>
                            <m:t>,</m:t>
                          </m:r>
                        </m:e>
                        <m:e>
                          <m:r>
                            <a:rPr lang="en-US" i="1">
                              <a:latin typeface="Cambria Math" panose="02040503050406030204" pitchFamily="18" charset="0"/>
                            </a:rPr>
                            <m:t>3</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4</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mr>
                    </m:m>
                  </m:oMath>
                </a14:m>
                <a:r>
                  <a:rPr lang="en-US" dirty="0" smtClean="0"/>
                  <a:t>= </a:t>
                </a:r>
                <a14:m>
                  <m:oMath xmlns:m="http://schemas.openxmlformats.org/officeDocument/2006/math">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0,</m:t>
                          </m:r>
                        </m:e>
                        <m:e>
                          <m:r>
                            <a:rPr lang="en-US" i="1">
                              <a:latin typeface="Cambria Math" panose="02040503050406030204" pitchFamily="18" charset="0"/>
                            </a:rPr>
                            <m:t>2,</m:t>
                          </m:r>
                        </m:e>
                        <m:e>
                          <m:r>
                            <a:rPr lang="en-US" i="1">
                              <a:latin typeface="Cambria Math" panose="02040503050406030204" pitchFamily="18" charset="0"/>
                            </a:rPr>
                            <m:t>9)</m:t>
                          </m:r>
                        </m:e>
                      </m:mr>
                      <m:mr>
                        <m:e>
                          <m:r>
                            <a:rPr lang="en-US" i="1">
                              <a:latin typeface="Cambria Math" panose="02040503050406030204" pitchFamily="18" charset="0"/>
                            </a:rPr>
                            <m:t>(2,</m:t>
                          </m:r>
                        </m:e>
                        <m:e>
                          <m:r>
                            <a:rPr lang="en-US" i="1">
                              <a:latin typeface="Cambria Math" panose="02040503050406030204" pitchFamily="18" charset="0"/>
                            </a:rPr>
                            <m:t>3,</m:t>
                          </m:r>
                        </m:e>
                        <m:e>
                          <m:r>
                            <a:rPr lang="en-US" i="1">
                              <a:latin typeface="Cambria Math" panose="02040503050406030204" pitchFamily="18" charset="0"/>
                            </a:rPr>
                            <m:t>2)</m:t>
                          </m:r>
                        </m:e>
                      </m:mr>
                      <m:mr>
                        <m:e>
                          <m:eqArr>
                            <m:eqArrPr>
                              <m:ctrlPr>
                                <a:rPr lang="en-US" i="1">
                                  <a:latin typeface="Cambria Math" panose="02040503050406030204" pitchFamily="18" charset="0"/>
                                </a:rPr>
                              </m:ctrlPr>
                            </m:eqArrPr>
                            <m:e>
                              <m:r>
                                <a:rPr lang="en-US" i="1">
                                  <a:latin typeface="Cambria Math" panose="02040503050406030204" pitchFamily="18" charset="0"/>
                                </a:rPr>
                                <m:t>(2</m:t>
                              </m:r>
                            </m:e>
                            <m:e>
                              <m:r>
                                <a:rPr lang="en-US" b="0" i="1" smtClean="0">
                                  <a:latin typeface="Cambria Math" panose="02040503050406030204" pitchFamily="18" charset="0"/>
                                </a:rPr>
                                <m:t>(0</m:t>
                              </m:r>
                              <m:r>
                                <a:rPr lang="en-US" i="1">
                                  <a:latin typeface="Cambria Math" panose="02040503050406030204" pitchFamily="18" charset="0"/>
                                </a:rPr>
                                <m:t>,</m:t>
                              </m:r>
                            </m:e>
                          </m:eqArr>
                        </m:e>
                        <m:e>
                          <m:eqArr>
                            <m:eqArrPr>
                              <m:ctrlPr>
                                <a:rPr lang="en-US" i="1">
                                  <a:latin typeface="Cambria Math" panose="02040503050406030204" pitchFamily="18" charset="0"/>
                                </a:rPr>
                              </m:ctrlPr>
                            </m:eqArrPr>
                            <m:e>
                              <m:r>
                                <a:rPr lang="en-US" i="1">
                                  <a:latin typeface="Cambria Math" panose="02040503050406030204" pitchFamily="18" charset="0"/>
                                </a:rPr>
                                <m:t>4</m:t>
                              </m:r>
                              <m:r>
                                <a:rPr lang="en-US" b="0" i="1" smtClean="0">
                                  <a:latin typeface="Cambria Math" panose="02040503050406030204" pitchFamily="18" charset="0"/>
                                </a:rPr>
                                <m:t>,</m:t>
                              </m:r>
                            </m:e>
                            <m:e>
                              <m:r>
                                <a:rPr lang="en-US" b="0" i="1" smtClean="0">
                                  <a:latin typeface="Cambria Math" panose="02040503050406030204" pitchFamily="18" charset="0"/>
                                </a:rPr>
                                <m:t>1</m:t>
                              </m:r>
                              <m:r>
                                <a:rPr lang="en-US" i="1">
                                  <a:latin typeface="Cambria Math" panose="02040503050406030204" pitchFamily="18" charset="0"/>
                                </a:rPr>
                                <m:t>,</m:t>
                              </m:r>
                            </m:e>
                          </m:eqArr>
                        </m:e>
                        <m:e>
                          <m:eqArr>
                            <m:eqArrPr>
                              <m:ctrlPr>
                                <a:rPr lang="en-US" i="1">
                                  <a:latin typeface="Cambria Math" panose="02040503050406030204" pitchFamily="18" charset="0"/>
                                </a:rPr>
                              </m:ctrlPr>
                            </m:eqArrPr>
                            <m:e>
                              <m:r>
                                <a:rPr lang="en-US" b="0" i="1" smtClean="0">
                                  <a:latin typeface="Cambria Math" panose="02040503050406030204" pitchFamily="18" charset="0"/>
                                </a:rPr>
                                <m:t>3</m:t>
                              </m:r>
                              <m:r>
                                <a:rPr lang="en-US" i="1">
                                  <a:latin typeface="Cambria Math" panose="02040503050406030204" pitchFamily="18" charset="0"/>
                                </a:rPr>
                                <m:t>)</m:t>
                              </m:r>
                            </m:e>
                            <m:e>
                              <m:r>
                                <a:rPr lang="en-US" b="0" i="1" smtClean="0">
                                  <a:latin typeface="Cambria Math" panose="02040503050406030204" pitchFamily="18" charset="0"/>
                                </a:rPr>
                                <m:t>3)</m:t>
                              </m:r>
                            </m:e>
                          </m:eqArr>
                        </m:e>
                      </m:mr>
                    </m:m>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076841" y="2971801"/>
                <a:ext cx="4139275" cy="1202317"/>
              </a:xfrm>
              <a:prstGeom prst="rect">
                <a:avLst/>
              </a:prstGeom>
              <a:blipFill rotWithShape="0">
                <a:blip r:embed="rId3"/>
                <a:stretch>
                  <a:fillRect/>
                </a:stretch>
              </a:blipFill>
            </p:spPr>
            <p:txBody>
              <a:bodyPr/>
              <a:lstStyle/>
              <a:p>
                <a:r>
                  <a:rPr lang="en-US">
                    <a:noFill/>
                  </a:rPr>
                  <a:t> </a:t>
                </a:r>
              </a:p>
            </p:txBody>
          </p:sp>
        </mc:Fallback>
      </mc:AlternateContent>
      <p:sp>
        <p:nvSpPr>
          <p:cNvPr id="5" name="Rectangle 4"/>
          <p:cNvSpPr/>
          <p:nvPr/>
        </p:nvSpPr>
        <p:spPr>
          <a:xfrm>
            <a:off x="445770" y="5477470"/>
            <a:ext cx="6096000" cy="923330"/>
          </a:xfrm>
          <a:prstGeom prst="rect">
            <a:avLst/>
          </a:prstGeom>
        </p:spPr>
        <p:txBody>
          <a:bodyPr>
            <a:spAutoFit/>
          </a:bodyPr>
          <a:lstStyle/>
          <a:p>
            <a:pPr lvl="1"/>
            <a:r>
              <a:rPr lang="en-US" dirty="0" smtClean="0">
                <a:solidFill>
                  <a:srgbClr val="0070C0"/>
                </a:solidFill>
              </a:rPr>
              <a:t>ALSO NOTE</a:t>
            </a:r>
            <a:r>
              <a:rPr lang="en-US" dirty="0">
                <a:solidFill>
                  <a:srgbClr val="0070C0"/>
                </a:solidFill>
              </a:rPr>
              <a:t>: If we choose array implementation, we will need to allocate c before we begin the appending. How can we get this accomplished?</a:t>
            </a:r>
          </a:p>
        </p:txBody>
      </p:sp>
    </p:spTree>
    <p:extLst>
      <p:ext uri="{BB962C8B-B14F-4D97-AF65-F5344CB8AC3E}">
        <p14:creationId xmlns:p14="http://schemas.microsoft.com/office/powerpoint/2010/main" val="3878883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Sparse Matrix Addition (version 2)</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Goal: c = a + b</a:t>
            </a:r>
          </a:p>
          <a:p>
            <a:r>
              <a:rPr lang="en-US" dirty="0" smtClean="0"/>
              <a:t>Improvement: If we require the tuples to be ordered, we can simplify the traversal scheme and reduce computation .</a:t>
            </a:r>
          </a:p>
          <a:p>
            <a:r>
              <a:rPr lang="en-US" dirty="0" smtClean="0"/>
              <a:t>Since the matrices are sorted by rows (and then cols), the result is a “row major” order, and thus we can sequentially scan each matrix simultaneously (illustrated with arrows). No embedded iteration! There will be 3 cases per iteration. </a:t>
            </a:r>
          </a:p>
          <a:p>
            <a:pPr lvl="1"/>
            <a:r>
              <a:rPr lang="en-US" dirty="0" smtClean="0"/>
              <a:t>Case 1: The current term in a is earlier in the matrix than the current b term.</a:t>
            </a:r>
          </a:p>
          <a:p>
            <a:pPr lvl="2"/>
            <a:r>
              <a:rPr lang="en-US" dirty="0" smtClean="0"/>
              <a:t>Result: append the a-term to c</a:t>
            </a:r>
          </a:p>
          <a:p>
            <a:pPr lvl="1"/>
            <a:r>
              <a:rPr lang="en-US" dirty="0"/>
              <a:t>Case </a:t>
            </a:r>
            <a:r>
              <a:rPr lang="en-US" dirty="0" smtClean="0"/>
              <a:t>2: </a:t>
            </a:r>
            <a:r>
              <a:rPr lang="en-US" dirty="0"/>
              <a:t>The current term in </a:t>
            </a:r>
            <a:r>
              <a:rPr lang="en-US" dirty="0" smtClean="0"/>
              <a:t>b </a:t>
            </a:r>
            <a:r>
              <a:rPr lang="en-US" dirty="0"/>
              <a:t>is earlier in the matrix than the current </a:t>
            </a:r>
            <a:r>
              <a:rPr lang="en-US" dirty="0" smtClean="0"/>
              <a:t>a </a:t>
            </a:r>
            <a:r>
              <a:rPr lang="en-US" dirty="0"/>
              <a:t>term</a:t>
            </a:r>
            <a:r>
              <a:rPr lang="en-US" dirty="0" smtClean="0"/>
              <a:t>.</a:t>
            </a:r>
          </a:p>
          <a:p>
            <a:pPr lvl="2"/>
            <a:r>
              <a:rPr lang="en-US" dirty="0"/>
              <a:t>Result: append the </a:t>
            </a:r>
            <a:r>
              <a:rPr lang="en-US" dirty="0" smtClean="0"/>
              <a:t>b-term </a:t>
            </a:r>
            <a:r>
              <a:rPr lang="en-US" dirty="0"/>
              <a:t>to </a:t>
            </a:r>
            <a:r>
              <a:rPr lang="en-US" dirty="0" smtClean="0"/>
              <a:t>c</a:t>
            </a:r>
          </a:p>
          <a:p>
            <a:pPr lvl="1"/>
            <a:r>
              <a:rPr lang="en-US" dirty="0"/>
              <a:t>Case </a:t>
            </a:r>
            <a:r>
              <a:rPr lang="en-US" dirty="0" smtClean="0"/>
              <a:t>3: The current terms for a and b have the same index.</a:t>
            </a:r>
            <a:endParaRPr lang="en-US" dirty="0"/>
          </a:p>
          <a:p>
            <a:pPr lvl="2"/>
            <a:r>
              <a:rPr lang="en-US" dirty="0"/>
              <a:t>Result</a:t>
            </a:r>
            <a:r>
              <a:rPr lang="en-US" dirty="0" smtClean="0"/>
              <a:t>: Add the values of a and b and </a:t>
            </a:r>
            <a:r>
              <a:rPr lang="en-US" dirty="0"/>
              <a:t>append </a:t>
            </a:r>
            <a:r>
              <a:rPr lang="en-US" dirty="0" smtClean="0"/>
              <a:t>the new term </a:t>
            </a:r>
            <a:r>
              <a:rPr lang="en-US" dirty="0"/>
              <a:t>to </a:t>
            </a:r>
            <a:r>
              <a:rPr lang="en-US" dirty="0" smtClean="0"/>
              <a:t>c</a:t>
            </a:r>
          </a:p>
          <a:p>
            <a:pPr lvl="2"/>
            <a:endParaRPr lang="en-US" dirty="0"/>
          </a:p>
          <a:p>
            <a:r>
              <a:rPr lang="en-US" dirty="0" smtClean="0"/>
              <a:t>Time Complexity?</a:t>
            </a:r>
          </a:p>
          <a:p>
            <a:pPr lvl="1"/>
            <a:r>
              <a:rPr lang="en-US" dirty="0" smtClean="0"/>
              <a:t>Traverse each structure only once!</a:t>
            </a:r>
          </a:p>
          <a:p>
            <a:pPr lvl="1"/>
            <a:r>
              <a:rPr lang="en-US" dirty="0" smtClean="0"/>
              <a:t>O(</a:t>
            </a:r>
            <a:r>
              <a:rPr lang="en-US" dirty="0" err="1" smtClean="0"/>
              <a:t>numTermsA</a:t>
            </a:r>
            <a:r>
              <a:rPr lang="en-US" dirty="0" smtClean="0"/>
              <a:t> + </a:t>
            </a:r>
            <a:r>
              <a:rPr lang="en-US" dirty="0" err="1" smtClean="0"/>
              <a:t>numTermsB</a:t>
            </a:r>
            <a:r>
              <a:rPr lang="en-US" dirty="0" smtClean="0"/>
              <a:t>)</a:t>
            </a:r>
          </a:p>
          <a:p>
            <a:pPr lvl="1"/>
            <a:r>
              <a:rPr lang="en-US" dirty="0" smtClean="0"/>
              <a:t>How does this compare to non-sparse matrix implementation?</a:t>
            </a:r>
          </a:p>
          <a:p>
            <a:pPr lvl="1"/>
            <a:r>
              <a:rPr lang="en-US" dirty="0" smtClean="0"/>
              <a:t>When does it become “useful” to use sparse implementation </a:t>
            </a:r>
          </a:p>
          <a:p>
            <a:pPr marL="457200" lvl="1" indent="0">
              <a:buNone/>
            </a:pPr>
            <a:r>
              <a:rPr lang="en-US" dirty="0" smtClean="0"/>
              <a:t>	as opposed to standard implementation?</a:t>
            </a:r>
            <a:endParaRPr lang="en-US" dirty="0"/>
          </a:p>
          <a:p>
            <a:pPr lvl="2"/>
            <a:endParaRPr lang="en-US" dirty="0"/>
          </a:p>
          <a:p>
            <a:pPr lvl="2"/>
            <a:endParaRPr lang="en-US" dirty="0"/>
          </a:p>
          <a:p>
            <a:pPr lvl="1"/>
            <a:endParaRPr lang="en-US" dirty="0"/>
          </a:p>
        </p:txBody>
      </p:sp>
      <p:sp>
        <p:nvSpPr>
          <p:cNvPr id="5" name="Rectangle 4"/>
          <p:cNvSpPr/>
          <p:nvPr/>
        </p:nvSpPr>
        <p:spPr>
          <a:xfrm>
            <a:off x="0" y="5747463"/>
            <a:ext cx="6096000" cy="923330"/>
          </a:xfrm>
          <a:prstGeom prst="rect">
            <a:avLst/>
          </a:prstGeom>
        </p:spPr>
        <p:txBody>
          <a:bodyPr>
            <a:spAutoFit/>
          </a:bodyPr>
          <a:lstStyle/>
          <a:p>
            <a:pPr lvl="1"/>
            <a:r>
              <a:rPr lang="en-US" dirty="0" smtClean="0">
                <a:solidFill>
                  <a:srgbClr val="0070C0"/>
                </a:solidFill>
              </a:rPr>
              <a:t>Again note : </a:t>
            </a:r>
            <a:r>
              <a:rPr lang="en-US" dirty="0">
                <a:solidFill>
                  <a:srgbClr val="0070C0"/>
                </a:solidFill>
              </a:rPr>
              <a:t>If we choose array implementation, we will need to allocate c before we begin the appending. How can we get this accomplished?</a:t>
            </a:r>
          </a:p>
        </p:txBody>
      </p:sp>
      <mc:AlternateContent xmlns:mc="http://schemas.openxmlformats.org/markup-compatibility/2006" xmlns:a14="http://schemas.microsoft.com/office/drawing/2010/main">
        <mc:Choice Requires="a14">
          <p:sp>
            <p:nvSpPr>
              <p:cNvPr id="6" name="Rectangle 5"/>
              <p:cNvSpPr/>
              <p:nvPr/>
            </p:nvSpPr>
            <p:spPr>
              <a:xfrm>
                <a:off x="7516653" y="2971801"/>
                <a:ext cx="4139275" cy="1202317"/>
              </a:xfrm>
              <a:prstGeom prst="rect">
                <a:avLst/>
              </a:prstGeom>
            </p:spPr>
            <p:txBody>
              <a:bodyPr wrap="none">
                <a:spAutoFit/>
              </a:bodyPr>
              <a:lstStyle/>
              <a:p>
                <a14:m>
                  <m:oMath xmlns:m="http://schemas.openxmlformats.org/officeDocument/2006/math">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9</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3</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4</m:t>
                          </m:r>
                          <m:r>
                            <a:rPr lang="en-US" b="0" i="1" smtClean="0">
                              <a:latin typeface="Cambria Math" panose="02040503050406030204" pitchFamily="18" charset="0"/>
                            </a:rPr>
                            <m:t>,</m:t>
                          </m:r>
                        </m:e>
                        <m:e>
                          <m:r>
                            <a:rPr lang="en-US" i="1">
                              <a:latin typeface="Cambria Math" panose="02040503050406030204" pitchFamily="18" charset="0"/>
                            </a:rPr>
                            <m:t>1</m:t>
                          </m:r>
                          <m:r>
                            <a:rPr lang="en-US" b="0" i="1" smtClean="0">
                              <a:latin typeface="Cambria Math" panose="02040503050406030204" pitchFamily="18" charset="0"/>
                            </a:rPr>
                            <m:t>)</m:t>
                          </m:r>
                        </m:e>
                      </m:mr>
                    </m:m>
                  </m:oMath>
                </a14:m>
                <a:r>
                  <a:rPr lang="en-US" dirty="0" smtClean="0"/>
                  <a:t> +  </a:t>
                </a:r>
                <a14:m>
                  <m:oMath xmlns:m="http://schemas.openxmlformats.org/officeDocument/2006/math">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e>
                        <m:e>
                          <m:r>
                            <a:rPr lang="en-US" i="1">
                              <a:latin typeface="Cambria Math" panose="02040503050406030204" pitchFamily="18" charset="0"/>
                            </a:rPr>
                            <m:t>1</m:t>
                          </m:r>
                          <m:r>
                            <a:rPr lang="en-US" b="0" i="1" smtClean="0">
                              <a:latin typeface="Cambria Math" panose="02040503050406030204" pitchFamily="18" charset="0"/>
                            </a:rPr>
                            <m:t>,</m:t>
                          </m:r>
                        </m:e>
                        <m:e>
                          <m:r>
                            <a:rPr lang="en-US" i="1">
                              <a:latin typeface="Cambria Math" panose="02040503050406030204" pitchFamily="18" charset="0"/>
                            </a:rPr>
                            <m:t>3</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4</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mr>
                    </m:m>
                  </m:oMath>
                </a14:m>
                <a:r>
                  <a:rPr lang="en-US" dirty="0" smtClean="0"/>
                  <a:t>= </a:t>
                </a:r>
                <a14:m>
                  <m:oMath xmlns:m="http://schemas.openxmlformats.org/officeDocument/2006/math">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0,</m:t>
                          </m:r>
                        </m:e>
                        <m:e>
                          <m:r>
                            <a:rPr lang="en-US" b="0" i="1" smtClean="0">
                              <a:latin typeface="Cambria Math" panose="02040503050406030204" pitchFamily="18" charset="0"/>
                            </a:rPr>
                            <m:t>1</m:t>
                          </m:r>
                          <m:r>
                            <a:rPr lang="en-US" i="1">
                              <a:latin typeface="Cambria Math" panose="02040503050406030204" pitchFamily="18" charset="0"/>
                            </a:rPr>
                            <m:t>,</m:t>
                          </m:r>
                        </m:e>
                        <m:e>
                          <m:r>
                            <a:rPr lang="en-US" b="0" i="1" smtClean="0">
                              <a:latin typeface="Cambria Math" panose="02040503050406030204" pitchFamily="18" charset="0"/>
                            </a:rPr>
                            <m:t>3</m:t>
                          </m:r>
                          <m:r>
                            <a:rPr lang="en-US" i="1">
                              <a:latin typeface="Cambria Math" panose="02040503050406030204" pitchFamily="18" charset="0"/>
                            </a:rPr>
                            <m:t>)</m:t>
                          </m:r>
                        </m:e>
                      </m:mr>
                      <m:mr>
                        <m:e>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e>
                        <m:e>
                          <m:r>
                            <a:rPr lang="en-US" b="0" i="1" smtClean="0">
                              <a:latin typeface="Cambria Math" panose="02040503050406030204" pitchFamily="18" charset="0"/>
                            </a:rPr>
                            <m:t>2</m:t>
                          </m:r>
                          <m:r>
                            <a:rPr lang="en-US" i="1">
                              <a:latin typeface="Cambria Math" panose="02040503050406030204" pitchFamily="18" charset="0"/>
                            </a:rPr>
                            <m:t>,</m:t>
                          </m:r>
                        </m:e>
                        <m:e>
                          <m:r>
                            <a:rPr lang="en-US" b="0" i="1" smtClean="0">
                              <a:latin typeface="Cambria Math" panose="02040503050406030204" pitchFamily="18" charset="0"/>
                            </a:rPr>
                            <m:t>9</m:t>
                          </m:r>
                          <m:r>
                            <a:rPr lang="en-US" i="1">
                              <a:latin typeface="Cambria Math" panose="02040503050406030204" pitchFamily="18" charset="0"/>
                            </a:rPr>
                            <m:t>)</m:t>
                          </m:r>
                        </m:e>
                      </m:mr>
                      <m:mr>
                        <m:e>
                          <m:eqArr>
                            <m:eqArrPr>
                              <m:ctrlPr>
                                <a:rPr lang="en-US" i="1">
                                  <a:latin typeface="Cambria Math" panose="02040503050406030204" pitchFamily="18" charset="0"/>
                                </a:rPr>
                              </m:ctrlPr>
                            </m:eqArrPr>
                            <m:e>
                              <m:r>
                                <a:rPr lang="en-US" i="1">
                                  <a:latin typeface="Cambria Math" panose="02040503050406030204" pitchFamily="18" charset="0"/>
                                </a:rPr>
                                <m:t>(2</m:t>
                              </m:r>
                            </m:e>
                            <m:e>
                              <m:r>
                                <a:rPr lang="en-US" b="0" i="1" smtClean="0">
                                  <a:latin typeface="Cambria Math" panose="02040503050406030204" pitchFamily="18" charset="0"/>
                                </a:rPr>
                                <m:t>(2</m:t>
                              </m:r>
                              <m:r>
                                <a:rPr lang="en-US" i="1">
                                  <a:latin typeface="Cambria Math" panose="02040503050406030204" pitchFamily="18" charset="0"/>
                                </a:rPr>
                                <m:t>,</m:t>
                              </m:r>
                            </m:e>
                          </m:eqArr>
                        </m:e>
                        <m:e>
                          <m:eqArr>
                            <m:eqArrPr>
                              <m:ctrlPr>
                                <a:rPr lang="en-US" i="1">
                                  <a:latin typeface="Cambria Math" panose="02040503050406030204" pitchFamily="18" charset="0"/>
                                </a:rPr>
                              </m:ctrlPr>
                            </m:eqArrPr>
                            <m:e>
                              <m:r>
                                <a:rPr lang="en-US" b="0" i="1" smtClean="0">
                                  <a:latin typeface="Cambria Math" panose="02040503050406030204" pitchFamily="18" charset="0"/>
                                </a:rPr>
                                <m:t>3,</m:t>
                              </m:r>
                            </m:e>
                            <m:e>
                              <m:r>
                                <a:rPr lang="en-US" b="0" i="1" smtClean="0">
                                  <a:latin typeface="Cambria Math" panose="02040503050406030204" pitchFamily="18" charset="0"/>
                                </a:rPr>
                                <m:t>4</m:t>
                              </m:r>
                              <m:r>
                                <a:rPr lang="en-US" i="1">
                                  <a:latin typeface="Cambria Math" panose="02040503050406030204" pitchFamily="18" charset="0"/>
                                </a:rPr>
                                <m:t>,</m:t>
                              </m:r>
                            </m:e>
                          </m:eqArr>
                        </m:e>
                        <m:e>
                          <m:eqArr>
                            <m:eqArrPr>
                              <m:ctrlPr>
                                <a:rPr lang="en-US" i="1">
                                  <a:latin typeface="Cambria Math" panose="02040503050406030204" pitchFamily="18" charset="0"/>
                                </a:rPr>
                              </m:ctrlPr>
                            </m:eqArrPr>
                            <m:e>
                              <m:r>
                                <a:rPr lang="en-US" b="0" i="1" smtClean="0">
                                  <a:latin typeface="Cambria Math" panose="02040503050406030204" pitchFamily="18" charset="0"/>
                                </a:rPr>
                                <m:t>2</m:t>
                              </m:r>
                              <m:r>
                                <a:rPr lang="en-US" i="1">
                                  <a:latin typeface="Cambria Math" panose="02040503050406030204" pitchFamily="18" charset="0"/>
                                </a:rPr>
                                <m:t>)</m:t>
                              </m:r>
                            </m:e>
                            <m:e>
                              <m:r>
                                <a:rPr lang="en-US" b="0" i="1" smtClean="0">
                                  <a:latin typeface="Cambria Math" panose="02040503050406030204" pitchFamily="18" charset="0"/>
                                </a:rPr>
                                <m:t>3)</m:t>
                              </m:r>
                            </m:e>
                          </m:eqArr>
                        </m:e>
                      </m:mr>
                    </m:m>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516653" y="2971801"/>
                <a:ext cx="4139275" cy="1202317"/>
              </a:xfrm>
              <a:prstGeom prst="rect">
                <a:avLst/>
              </a:prstGeom>
              <a:blipFill rotWithShape="0">
                <a:blip r:embed="rId2"/>
                <a:stretch>
                  <a:fillRect/>
                </a:stretch>
              </a:blipFill>
            </p:spPr>
            <p:txBody>
              <a:bodyPr/>
              <a:lstStyle/>
              <a:p>
                <a:r>
                  <a:rPr lang="en-US">
                    <a:noFill/>
                  </a:rPr>
                  <a:t> </a:t>
                </a:r>
              </a:p>
            </p:txBody>
          </p:sp>
        </mc:Fallback>
      </mc:AlternateContent>
      <p:cxnSp>
        <p:nvCxnSpPr>
          <p:cNvPr id="8" name="Straight Arrow Connector 7"/>
          <p:cNvCxnSpPr/>
          <p:nvPr/>
        </p:nvCxnSpPr>
        <p:spPr>
          <a:xfrm>
            <a:off x="7099974" y="3278458"/>
            <a:ext cx="4534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712820" y="3427141"/>
            <a:ext cx="304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574558" y="3650115"/>
            <a:ext cx="461648" cy="148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136780" y="3572959"/>
            <a:ext cx="3798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099974" y="3828585"/>
            <a:ext cx="453483" cy="7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12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2000"/>
                                        <p:tgtEl>
                                          <p:spTgt spid="16"/>
                                        </p:tgtEl>
                                      </p:cBhvr>
                                    </p:animEffect>
                                  </p:childTnLst>
                                </p:cTn>
                              </p:par>
                              <p:par>
                                <p:cTn id="24" presetID="16" presetClass="exit" presetSubtype="21" fill="hold" nodeType="withEffect">
                                  <p:stCondLst>
                                    <p:cond delay="0"/>
                                  </p:stCondLst>
                                  <p:childTnLst>
                                    <p:animEffect transition="out" filter="barn(inVertical)">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Sparse Matrix Data Structure</a:t>
            </a:r>
            <a:endParaRPr lang="en-US" dirty="0"/>
          </a:p>
        </p:txBody>
      </p:sp>
      <p:sp>
        <p:nvSpPr>
          <p:cNvPr id="3" name="Content Placeholder 2"/>
          <p:cNvSpPr>
            <a:spLocks noGrp="1"/>
          </p:cNvSpPr>
          <p:nvPr>
            <p:ph idx="1"/>
          </p:nvPr>
        </p:nvSpPr>
        <p:spPr>
          <a:xfrm>
            <a:off x="518160" y="1223010"/>
            <a:ext cx="10972800" cy="4731741"/>
          </a:xfrm>
        </p:spPr>
        <p:txBody>
          <a:bodyPr>
            <a:normAutofit fontScale="92500" lnSpcReduction="10000"/>
          </a:bodyPr>
          <a:lstStyle/>
          <a:p>
            <a:r>
              <a:rPr lang="en-US" dirty="0" smtClean="0"/>
              <a:t>Investigation of our matrix representation</a:t>
            </a:r>
          </a:p>
          <a:p>
            <a:endParaRPr lang="en-US" dirty="0" smtClean="0"/>
          </a:p>
          <a:p>
            <a:r>
              <a:rPr lang="en-US" b="1" i="1" u="sng" dirty="0" smtClean="0"/>
              <a:t>Maintaining a valid state of a data structure</a:t>
            </a:r>
          </a:p>
          <a:p>
            <a:pPr lvl="1"/>
            <a:r>
              <a:rPr lang="en-US" dirty="0" smtClean="0"/>
              <a:t>Many matrix operations depend on the scanning of rows and columns, </a:t>
            </a:r>
            <a:r>
              <a:rPr lang="en-US" u="sng" dirty="0" smtClean="0"/>
              <a:t>maintaining our structure such that it is </a:t>
            </a:r>
            <a:r>
              <a:rPr lang="en-US" i="1" u="sng" dirty="0" smtClean="0"/>
              <a:t>ordered by row scan </a:t>
            </a:r>
            <a:r>
              <a:rPr lang="en-US" u="sng" dirty="0" smtClean="0"/>
              <a:t>(or col) will improve efficiency of operations. </a:t>
            </a:r>
          </a:p>
          <a:p>
            <a:pPr lvl="1"/>
            <a:r>
              <a:rPr lang="en-US" dirty="0" smtClean="0"/>
              <a:t>This </a:t>
            </a:r>
            <a:r>
              <a:rPr lang="en-US" b="1" dirty="0" smtClean="0"/>
              <a:t>State</a:t>
            </a:r>
            <a:r>
              <a:rPr lang="en-US" dirty="0" smtClean="0"/>
              <a:t> will need to be maintained (and possibly checked) for all operations.</a:t>
            </a:r>
          </a:p>
          <a:p>
            <a:pPr lvl="2"/>
            <a:endParaRPr lang="en-US" dirty="0"/>
          </a:p>
          <a:p>
            <a:pPr lvl="1"/>
            <a:r>
              <a:rPr lang="en-US" dirty="0" smtClean="0"/>
              <a:t>State of Data Structure (design decision):</a:t>
            </a:r>
          </a:p>
          <a:p>
            <a:pPr lvl="2"/>
            <a:r>
              <a:rPr lang="en-US" dirty="0" smtClean="0"/>
              <a:t>A list of 3-tuples, </a:t>
            </a:r>
          </a:p>
          <a:p>
            <a:pPr lvl="2"/>
            <a:r>
              <a:rPr lang="en-US" dirty="0" smtClean="0"/>
              <a:t>As we have seen, it is beneficial to keep the terms in order (order by row-scan)</a:t>
            </a:r>
            <a:endParaRPr lang="en-US" dirty="0"/>
          </a:p>
          <a:p>
            <a:pPr lvl="2"/>
            <a:r>
              <a:rPr lang="en-US" dirty="0" smtClean="0"/>
              <a:t>Design decision: array or chain … lets investigate.</a:t>
            </a:r>
          </a:p>
          <a:p>
            <a:pPr lvl="3"/>
            <a:r>
              <a:rPr lang="en-US" dirty="0" smtClean="0"/>
              <a:t>Form Follows Function</a:t>
            </a:r>
          </a:p>
          <a:p>
            <a:pPr marL="457200" lvl="1" indent="0">
              <a:buNone/>
            </a:pPr>
            <a:endParaRPr lang="en-US" dirty="0"/>
          </a:p>
        </p:txBody>
      </p:sp>
    </p:spTree>
    <p:extLst>
      <p:ext uri="{BB962C8B-B14F-4D97-AF65-F5344CB8AC3E}">
        <p14:creationId xmlns:p14="http://schemas.microsoft.com/office/powerpoint/2010/main" val="3075891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609600" y="1600200"/>
            <a:ext cx="10972800" cy="4337891"/>
          </a:xfrm>
        </p:spPr>
        <p:txBody>
          <a:bodyPr>
            <a:normAutofit/>
          </a:bodyPr>
          <a:lstStyle/>
          <a:p>
            <a:pPr marL="571500" indent="-571500">
              <a:buFont typeface="+mj-lt"/>
              <a:buAutoNum type="romanUcPeriod"/>
            </a:pPr>
            <a:r>
              <a:rPr lang="en-US" dirty="0" smtClean="0"/>
              <a:t>Case Study: Matrices and Sparse Matrices</a:t>
            </a:r>
          </a:p>
          <a:p>
            <a:pPr marL="400050" lvl="1" indent="0">
              <a:buNone/>
            </a:pPr>
            <a:endParaRPr lang="en-US" dirty="0" smtClean="0"/>
          </a:p>
          <a:p>
            <a:pPr marL="571500" indent="-571500">
              <a:buFont typeface="+mj-lt"/>
              <a:buAutoNum type="romanUcPeriod"/>
            </a:pPr>
            <a:endParaRPr lang="en-US" dirty="0" smtClean="0"/>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1102885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Sparse </a:t>
            </a:r>
            <a:r>
              <a:rPr lang="en-US" dirty="0" smtClean="0"/>
              <a:t>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Sparse Matrix </a:t>
                </a:r>
                <a:r>
                  <a:rPr lang="en-US" b="1" dirty="0" smtClean="0"/>
                  <a:t>Transpose</a:t>
                </a:r>
                <a:r>
                  <a:rPr lang="en-US" dirty="0" smtClean="0"/>
                  <a:t> Example</a:t>
                </a:r>
              </a:p>
              <a:p>
                <a:pPr lvl="1"/>
                <a:r>
                  <a:rPr lang="en-US" dirty="0" smtClean="0"/>
                  <a:t>Solution simple right? </a:t>
                </a:r>
              </a:p>
              <a:p>
                <a:pPr lvl="2"/>
                <a:r>
                  <a:rPr lang="en-US" dirty="0" smtClean="0"/>
                  <a:t>Swap the rows and columns in each triple -- NO</a:t>
                </a:r>
              </a:p>
              <a:p>
                <a:pPr lvl="1"/>
                <a:r>
                  <a:rPr lang="en-US" dirty="0" smtClean="0"/>
                  <a:t>Concern</a:t>
                </a:r>
              </a:p>
              <a:p>
                <a:pPr lvl="2"/>
                <a:r>
                  <a:rPr lang="en-US" dirty="0" smtClean="0"/>
                  <a:t>We must maintain a valid state of our structure (the order by row major scan)</a:t>
                </a:r>
              </a:p>
              <a:p>
                <a:pPr lvl="2"/>
                <a:endParaRPr lang="en-US" dirty="0" smtClean="0"/>
              </a:p>
              <a:p>
                <a:endParaRPr lang="en-US" dirty="0" smtClean="0"/>
              </a:p>
              <a:p>
                <a:pPr marL="457200" lvl="1" indent="0">
                  <a:buNone/>
                </a:pPr>
                <a14:m>
                  <m:oMathPara xmlns:m="http://schemas.openxmlformats.org/officeDocument/2006/math">
                    <m:oMathParaPr>
                      <m:jc m:val="centerGroup"/>
                    </m:oMathParaPr>
                    <m:oMath xmlns:m="http://schemas.openxmlformats.org/officeDocument/2006/math">
                      <m:eqArr>
                        <m:eqArrPr>
                          <m:ctrlPr>
                            <a:rPr lang="en-US" i="1">
                              <a:latin typeface="Cambria Math" panose="02040503050406030204" pitchFamily="18" charset="0"/>
                            </a:rPr>
                          </m:ctrlPr>
                        </m:eqArr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9)</m:t>
                                </m:r>
                              </m:e>
                            </m:mr>
                            <m:mr>
                              <m:e>
                                <m:r>
                                  <a:rPr lang="en-US" i="1">
                                    <a:latin typeface="Cambria Math" panose="02040503050406030204" pitchFamily="18" charset="0"/>
                                  </a:rPr>
                                  <m:t>(2,</m:t>
                                </m:r>
                              </m:e>
                              <m:e>
                                <m:r>
                                  <a:rPr lang="en-US" i="1">
                                    <a:latin typeface="Cambria Math" panose="02040503050406030204" pitchFamily="18" charset="0"/>
                                  </a:rPr>
                                  <m:t>2,</m:t>
                                </m:r>
                              </m:e>
                              <m:e>
                                <m:r>
                                  <a:rPr lang="en-US" i="1">
                                    <a:latin typeface="Cambria Math" panose="02040503050406030204" pitchFamily="18" charset="0"/>
                                  </a:rPr>
                                  <m:t>2)</m:t>
                                </m:r>
                              </m:e>
                            </m:mr>
                            <m:mr>
                              <m:e>
                                <m:r>
                                  <a:rPr lang="en-US" i="1">
                                    <a:latin typeface="Cambria Math" panose="02040503050406030204" pitchFamily="18" charset="0"/>
                                  </a:rPr>
                                  <m:t>(2,</m:t>
                                </m:r>
                              </m:e>
                              <m:e>
                                <m:r>
                                  <a:rPr lang="en-US" i="1">
                                    <a:latin typeface="Cambria Math" panose="02040503050406030204" pitchFamily="18" charset="0"/>
                                  </a:rPr>
                                  <m:t>5,</m:t>
                                </m:r>
                              </m:e>
                              <m:e>
                                <m:r>
                                  <a:rPr lang="en-US" i="1">
                                    <a:latin typeface="Cambria Math" panose="02040503050406030204" pitchFamily="18" charset="0"/>
                                  </a:rPr>
                                  <m:t>1)</m:t>
                                </m:r>
                              </m:e>
                            </m:mr>
                          </m:m>
                          <m:r>
                            <a:rPr lang="en-US" i="1">
                              <a:latin typeface="Cambria Math" panose="02040503050406030204" pitchFamily="18" charset="0"/>
                            </a:rPr>
                            <m:t> </m:t>
                          </m:r>
                        </m:e>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3,</m:t>
                                </m:r>
                              </m:e>
                              <m:e>
                                <m:r>
                                  <a:rPr lang="en-US" i="1">
                                    <a:latin typeface="Cambria Math" panose="02040503050406030204" pitchFamily="18" charset="0"/>
                                  </a:rPr>
                                  <m:t>2,</m:t>
                                </m:r>
                              </m:e>
                              <m:e>
                                <m:r>
                                  <a:rPr lang="en-US" i="1">
                                    <a:latin typeface="Cambria Math" panose="02040503050406030204" pitchFamily="18" charset="0"/>
                                  </a:rPr>
                                  <m:t>3)</m:t>
                                </m:r>
                              </m:e>
                            </m:mr>
                            <m:mr>
                              <m:e>
                                <m:r>
                                  <a:rPr lang="en-US" i="1">
                                    <a:latin typeface="Cambria Math" panose="02040503050406030204" pitchFamily="18" charset="0"/>
                                  </a:rPr>
                                  <m:t>(4,</m:t>
                                </m:r>
                              </m:e>
                              <m:e>
                                <m:r>
                                  <a:rPr lang="en-US" i="1">
                                    <a:latin typeface="Cambria Math" panose="02040503050406030204" pitchFamily="18" charset="0"/>
                                  </a:rPr>
                                  <m:t>6,</m:t>
                                </m:r>
                              </m:e>
                              <m:e>
                                <m:r>
                                  <a:rPr lang="en-US" i="1">
                                    <a:latin typeface="Cambria Math" panose="02040503050406030204" pitchFamily="18" charset="0"/>
                                  </a:rPr>
                                  <m:t>5)</m:t>
                                </m:r>
                              </m:e>
                            </m:mr>
                            <m:mr>
                              <m:e>
                                <m:r>
                                  <a:rPr lang="en-US" i="1">
                                    <a:latin typeface="Cambria Math" panose="02040503050406030204" pitchFamily="18" charset="0"/>
                                  </a:rPr>
                                  <m:t>(4,</m:t>
                                </m:r>
                              </m:e>
                              <m:e>
                                <m:r>
                                  <a:rPr lang="en-US" i="1">
                                    <a:latin typeface="Cambria Math" panose="02040503050406030204" pitchFamily="18" charset="0"/>
                                  </a:rPr>
                                  <m:t>1,</m:t>
                                </m:r>
                              </m:e>
                              <m:e>
                                <m:r>
                                  <a:rPr lang="en-US" i="1">
                                    <a:latin typeface="Cambria Math" panose="02040503050406030204" pitchFamily="18" charset="0"/>
                                  </a:rPr>
                                  <m:t>8)</m:t>
                                </m:r>
                              </m:e>
                            </m:mr>
                          </m:m>
                        </m:e>
                      </m:eqArr>
                      <m:r>
                        <a:rPr lang="en-US" b="0" i="1" smtClean="0">
                          <a:latin typeface="Cambria Math" panose="02040503050406030204" pitchFamily="18" charset="0"/>
                        </a:rPr>
                        <m:t>                             </m:t>
                      </m:r>
                      <m:eqArr>
                        <m:eqArrPr>
                          <m:ctrlPr>
                            <a:rPr lang="en-US" i="1">
                              <a:latin typeface="Cambria Math" panose="02040503050406030204" pitchFamily="18" charset="0"/>
                            </a:rPr>
                          </m:ctrlPr>
                        </m:eqArr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9)</m:t>
                                </m:r>
                              </m:e>
                            </m:mr>
                            <m:mr>
                              <m:e>
                                <m:r>
                                  <a:rPr lang="en-US" i="1">
                                    <a:latin typeface="Cambria Math" panose="02040503050406030204" pitchFamily="18" charset="0"/>
                                  </a:rPr>
                                  <m:t>(2,</m:t>
                                </m:r>
                              </m:e>
                              <m:e>
                                <m:r>
                                  <a:rPr lang="en-US" i="1">
                                    <a:latin typeface="Cambria Math" panose="02040503050406030204" pitchFamily="18" charset="0"/>
                                  </a:rPr>
                                  <m:t>2,</m:t>
                                </m:r>
                              </m:e>
                              <m:e>
                                <m:r>
                                  <a:rPr lang="en-US" i="1">
                                    <a:latin typeface="Cambria Math" panose="02040503050406030204" pitchFamily="18" charset="0"/>
                                  </a:rPr>
                                  <m:t>2)</m:t>
                                </m:r>
                              </m:e>
                            </m:mr>
                            <m:mr>
                              <m:e>
                                <m:r>
                                  <a:rPr lang="en-US" i="1">
                                    <a:latin typeface="Cambria Math" panose="02040503050406030204" pitchFamily="18" charset="0"/>
                                  </a:rPr>
                                  <m:t>(5,</m:t>
                                </m:r>
                              </m:e>
                              <m:e>
                                <m:r>
                                  <a:rPr lang="en-US" i="1">
                                    <a:latin typeface="Cambria Math" panose="02040503050406030204" pitchFamily="18" charset="0"/>
                                  </a:rPr>
                                  <m:t>2,</m:t>
                                </m:r>
                              </m:e>
                              <m:e>
                                <m:r>
                                  <a:rPr lang="en-US" i="1">
                                    <a:latin typeface="Cambria Math" panose="02040503050406030204" pitchFamily="18" charset="0"/>
                                  </a:rPr>
                                  <m:t>1)</m:t>
                                </m:r>
                              </m:e>
                            </m:mr>
                          </m:m>
                          <m:r>
                            <a:rPr lang="en-US" i="1">
                              <a:latin typeface="Cambria Math" panose="02040503050406030204" pitchFamily="18" charset="0"/>
                            </a:rPr>
                            <m:t> </m:t>
                          </m:r>
                        </m:e>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2,</m:t>
                                </m:r>
                              </m:e>
                              <m:e>
                                <m:r>
                                  <a:rPr lang="en-US" i="1">
                                    <a:latin typeface="Cambria Math" panose="02040503050406030204" pitchFamily="18" charset="0"/>
                                  </a:rPr>
                                  <m:t>3,</m:t>
                                </m:r>
                              </m:e>
                              <m:e>
                                <m:r>
                                  <a:rPr lang="en-US" i="1">
                                    <a:latin typeface="Cambria Math" panose="02040503050406030204" pitchFamily="18" charset="0"/>
                                  </a:rPr>
                                  <m:t>3)</m:t>
                                </m:r>
                              </m:e>
                            </m:mr>
                            <m:mr>
                              <m:e>
                                <m:r>
                                  <a:rPr lang="en-US" i="1">
                                    <a:latin typeface="Cambria Math" panose="02040503050406030204" pitchFamily="18" charset="0"/>
                                  </a:rPr>
                                  <m:t>(6,</m:t>
                                </m:r>
                              </m:e>
                              <m:e>
                                <m:r>
                                  <a:rPr lang="en-US" i="1">
                                    <a:latin typeface="Cambria Math" panose="02040503050406030204" pitchFamily="18" charset="0"/>
                                  </a:rPr>
                                  <m:t>4,</m:t>
                                </m:r>
                              </m:e>
                              <m:e>
                                <m:r>
                                  <a:rPr lang="en-US" i="1">
                                    <a:latin typeface="Cambria Math" panose="02040503050406030204" pitchFamily="18" charset="0"/>
                                  </a:rPr>
                                  <m:t>5)</m:t>
                                </m:r>
                              </m:e>
                            </m:mr>
                            <m:mr>
                              <m:e>
                                <m:r>
                                  <a:rPr lang="en-US" i="1">
                                    <a:latin typeface="Cambria Math" panose="02040503050406030204" pitchFamily="18" charset="0"/>
                                  </a:rPr>
                                  <m:t>(1,</m:t>
                                </m:r>
                              </m:e>
                              <m:e>
                                <m:r>
                                  <a:rPr lang="en-US" i="1">
                                    <a:latin typeface="Cambria Math" panose="02040503050406030204" pitchFamily="18" charset="0"/>
                                  </a:rPr>
                                  <m:t>4,</m:t>
                                </m:r>
                              </m:e>
                              <m:e>
                                <m:r>
                                  <a:rPr lang="en-US" i="1">
                                    <a:latin typeface="Cambria Math" panose="02040503050406030204" pitchFamily="18" charset="0"/>
                                  </a:rPr>
                                  <m:t>8)</m:t>
                                </m:r>
                              </m:e>
                            </m:mr>
                          </m:m>
                        </m:e>
                      </m:eqAr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22" t="-2827"/>
                </a:stretch>
              </a:blipFill>
            </p:spPr>
            <p:txBody>
              <a:bodyPr/>
              <a:lstStyle/>
              <a:p>
                <a:r>
                  <a:rPr lang="en-US">
                    <a:noFill/>
                  </a:rPr>
                  <a:t> </a:t>
                </a:r>
              </a:p>
            </p:txBody>
          </p:sp>
        </mc:Fallback>
      </mc:AlternateContent>
      <p:sp>
        <p:nvSpPr>
          <p:cNvPr id="4" name="TextBox 3"/>
          <p:cNvSpPr txBox="1"/>
          <p:nvPr/>
        </p:nvSpPr>
        <p:spPr>
          <a:xfrm>
            <a:off x="3622533" y="3296115"/>
            <a:ext cx="1594475" cy="369332"/>
          </a:xfrm>
          <a:prstGeom prst="rect">
            <a:avLst/>
          </a:prstGeom>
          <a:noFill/>
        </p:spPr>
        <p:txBody>
          <a:bodyPr wrap="none" rtlCol="0">
            <a:spAutoFit/>
          </a:bodyPr>
          <a:lstStyle/>
          <a:p>
            <a:r>
              <a:rPr lang="en-US" dirty="0" smtClean="0"/>
              <a:t>Row   Col    Val </a:t>
            </a:r>
            <a:endParaRPr lang="en-US" dirty="0"/>
          </a:p>
        </p:txBody>
      </p:sp>
      <p:sp>
        <p:nvSpPr>
          <p:cNvPr id="5" name="TextBox 4"/>
          <p:cNvSpPr txBox="1"/>
          <p:nvPr/>
        </p:nvSpPr>
        <p:spPr>
          <a:xfrm>
            <a:off x="6635466" y="3296115"/>
            <a:ext cx="1594475" cy="369332"/>
          </a:xfrm>
          <a:prstGeom prst="rect">
            <a:avLst/>
          </a:prstGeom>
          <a:noFill/>
        </p:spPr>
        <p:txBody>
          <a:bodyPr wrap="none" rtlCol="0">
            <a:spAutoFit/>
          </a:bodyPr>
          <a:lstStyle/>
          <a:p>
            <a:r>
              <a:rPr lang="en-US" dirty="0" smtClean="0"/>
              <a:t>Row   Col   Val </a:t>
            </a:r>
            <a:endParaRPr lang="en-US" dirty="0"/>
          </a:p>
        </p:txBody>
      </p:sp>
      <p:grpSp>
        <p:nvGrpSpPr>
          <p:cNvPr id="6" name="Group 5"/>
          <p:cNvGrpSpPr/>
          <p:nvPr/>
        </p:nvGrpSpPr>
        <p:grpSpPr>
          <a:xfrm>
            <a:off x="5312245" y="4312781"/>
            <a:ext cx="1051457" cy="406534"/>
            <a:chOff x="3099334" y="3287028"/>
            <a:chExt cx="1840230" cy="2316749"/>
          </a:xfrm>
        </p:grpSpPr>
        <p:cxnSp>
          <p:nvCxnSpPr>
            <p:cNvPr id="7" name="Straight Connector 6"/>
            <p:cNvCxnSpPr/>
            <p:nvPr/>
          </p:nvCxnSpPr>
          <p:spPr>
            <a:xfrm>
              <a:off x="3099334" y="3287028"/>
              <a:ext cx="1840230" cy="2316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3148864" y="3287028"/>
              <a:ext cx="1790700" cy="2316749"/>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5283944" y="4312781"/>
            <a:ext cx="1108060" cy="369332"/>
          </a:xfrm>
          <a:prstGeom prst="rect">
            <a:avLst/>
          </a:prstGeom>
          <a:noFill/>
        </p:spPr>
        <p:txBody>
          <a:bodyPr wrap="none" rtlCol="0">
            <a:spAutoFit/>
          </a:bodyPr>
          <a:lstStyle/>
          <a:p>
            <a:r>
              <a:rPr lang="en-US" dirty="0" smtClean="0"/>
              <a:t>transpose</a:t>
            </a:r>
            <a:endParaRPr lang="en-US" dirty="0"/>
          </a:p>
        </p:txBody>
      </p:sp>
      <p:cxnSp>
        <p:nvCxnSpPr>
          <p:cNvPr id="11" name="Straight Arrow Connector 10"/>
          <p:cNvCxnSpPr/>
          <p:nvPr/>
        </p:nvCxnSpPr>
        <p:spPr>
          <a:xfrm>
            <a:off x="5254579" y="4824156"/>
            <a:ext cx="116678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9418320" y="2232083"/>
            <a:ext cx="2503170" cy="346794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Observe: Requiring order of tuples complicates the transpose operation. If total row scan order is maintained, then transpose can still be performed in linear time, with a minor increase of computational steps to maintain order. </a:t>
            </a:r>
            <a:endParaRPr lang="en-US" dirty="0"/>
          </a:p>
        </p:txBody>
      </p:sp>
    </p:spTree>
    <p:extLst>
      <p:ext uri="{BB962C8B-B14F-4D97-AF65-F5344CB8AC3E}">
        <p14:creationId xmlns:p14="http://schemas.microsoft.com/office/powerpoint/2010/main" val="1389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Sparse Matrix Transpose (version 1)</a:t>
            </a:r>
            <a:endParaRPr lang="en-US" dirty="0"/>
          </a:p>
        </p:txBody>
      </p:sp>
      <p:sp>
        <p:nvSpPr>
          <p:cNvPr id="3" name="Content Placeholder 2"/>
          <p:cNvSpPr>
            <a:spLocks noGrp="1"/>
          </p:cNvSpPr>
          <p:nvPr>
            <p:ph idx="1"/>
          </p:nvPr>
        </p:nvSpPr>
        <p:spPr>
          <a:xfrm>
            <a:off x="609600" y="1600200"/>
            <a:ext cx="10972800" cy="4265761"/>
          </a:xfrm>
        </p:spPr>
        <p:txBody>
          <a:bodyPr>
            <a:normAutofit lnSpcReduction="10000"/>
          </a:bodyPr>
          <a:lstStyle/>
          <a:p>
            <a:r>
              <a:rPr lang="en-US" dirty="0" smtClean="0"/>
              <a:t>Goal b = a</a:t>
            </a:r>
            <a:r>
              <a:rPr lang="en-US" baseline="30000" dirty="0" smtClean="0"/>
              <a:t>T</a:t>
            </a:r>
            <a:r>
              <a:rPr lang="en-US" dirty="0" smtClean="0"/>
              <a:t> </a:t>
            </a:r>
          </a:p>
          <a:p>
            <a:r>
              <a:rPr lang="en-US" dirty="0" smtClean="0"/>
              <a:t>Pseudocode idea:</a:t>
            </a:r>
          </a:p>
          <a:p>
            <a:pPr lvl="1"/>
            <a:r>
              <a:rPr lang="en-US" dirty="0" smtClean="0"/>
              <a:t>For each column c in a</a:t>
            </a:r>
          </a:p>
          <a:p>
            <a:pPr lvl="2"/>
            <a:r>
              <a:rPr lang="en-US" dirty="0" smtClean="0"/>
              <a:t>For each term in a</a:t>
            </a:r>
          </a:p>
          <a:p>
            <a:pPr lvl="3"/>
            <a:r>
              <a:rPr lang="en-US" dirty="0" smtClean="0"/>
              <a:t>Identify each term in column c, swap row and col values, and add term to b.</a:t>
            </a:r>
          </a:p>
          <a:p>
            <a:pPr lvl="3"/>
            <a:r>
              <a:rPr lang="en-US" dirty="0" smtClean="0"/>
              <a:t>Note: order should be maintained using standard sequential scan.</a:t>
            </a:r>
          </a:p>
          <a:p>
            <a:pPr lvl="3"/>
            <a:endParaRPr lang="en-US" dirty="0"/>
          </a:p>
          <a:p>
            <a:pPr lvl="3"/>
            <a:endParaRPr lang="en-US" dirty="0" smtClean="0"/>
          </a:p>
          <a:p>
            <a:r>
              <a:rPr lang="en-US" dirty="0" smtClean="0"/>
              <a:t>Time Complexity</a:t>
            </a:r>
          </a:p>
          <a:p>
            <a:pPr lvl="1"/>
            <a:r>
              <a:rPr lang="en-US" dirty="0" smtClean="0"/>
              <a:t>O(</a:t>
            </a:r>
            <a:r>
              <a:rPr lang="en-US" dirty="0" err="1" smtClean="0"/>
              <a:t>numTerms</a:t>
            </a:r>
            <a:r>
              <a:rPr lang="en-US" dirty="0" smtClean="0"/>
              <a:t> * </a:t>
            </a:r>
            <a:r>
              <a:rPr lang="en-US" dirty="0" err="1" smtClean="0"/>
              <a:t>numColumns</a:t>
            </a:r>
            <a:r>
              <a:rPr lang="en-US" dirty="0" smtClean="0"/>
              <a:t>)</a:t>
            </a:r>
          </a:p>
          <a:p>
            <a:pPr lvl="1"/>
            <a:r>
              <a:rPr lang="en-US" dirty="0" smtClean="0"/>
              <a:t>Can we do better?</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6885102" y="4375915"/>
                <a:ext cx="1423788" cy="17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lang="en-US" i="1">
                              <a:latin typeface="Cambria Math" panose="02040503050406030204" pitchFamily="18" charset="0"/>
                            </a:rPr>
                          </m:ctrlPr>
                        </m:eqArr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9)</m:t>
                                </m:r>
                              </m:e>
                            </m:mr>
                            <m:mr>
                              <m:e>
                                <m:r>
                                  <a:rPr lang="en-US" i="1">
                                    <a:latin typeface="Cambria Math" panose="02040503050406030204" pitchFamily="18" charset="0"/>
                                  </a:rPr>
                                  <m:t>(2,</m:t>
                                </m:r>
                              </m:e>
                              <m:e>
                                <m:r>
                                  <a:rPr lang="en-US" i="1">
                                    <a:latin typeface="Cambria Math" panose="02040503050406030204" pitchFamily="18" charset="0"/>
                                  </a:rPr>
                                  <m:t>2,</m:t>
                                </m:r>
                              </m:e>
                              <m:e>
                                <m:r>
                                  <a:rPr lang="en-US" i="1">
                                    <a:latin typeface="Cambria Math" panose="02040503050406030204" pitchFamily="18" charset="0"/>
                                  </a:rPr>
                                  <m:t>2)</m:t>
                                </m:r>
                              </m:e>
                            </m:mr>
                            <m:mr>
                              <m:e>
                                <m:r>
                                  <a:rPr lang="en-US" i="1">
                                    <a:latin typeface="Cambria Math" panose="02040503050406030204" pitchFamily="18" charset="0"/>
                                  </a:rPr>
                                  <m:t>(2,</m:t>
                                </m:r>
                              </m:e>
                              <m:e>
                                <m:r>
                                  <a:rPr lang="en-US" i="1">
                                    <a:latin typeface="Cambria Math" panose="02040503050406030204" pitchFamily="18" charset="0"/>
                                  </a:rPr>
                                  <m:t>5,</m:t>
                                </m:r>
                              </m:e>
                              <m:e>
                                <m:r>
                                  <a:rPr lang="en-US" i="1">
                                    <a:latin typeface="Cambria Math" panose="02040503050406030204" pitchFamily="18" charset="0"/>
                                  </a:rPr>
                                  <m:t>1)</m:t>
                                </m:r>
                              </m:e>
                            </m:mr>
                          </m:m>
                          <m:r>
                            <a:rPr lang="en-US" i="1">
                              <a:latin typeface="Cambria Math" panose="02040503050406030204" pitchFamily="18" charset="0"/>
                            </a:rPr>
                            <m:t> </m:t>
                          </m:r>
                        </m:e>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3,</m:t>
                                </m:r>
                              </m:e>
                              <m:e>
                                <m:r>
                                  <a:rPr lang="en-US" i="1">
                                    <a:latin typeface="Cambria Math" panose="02040503050406030204" pitchFamily="18" charset="0"/>
                                  </a:rPr>
                                  <m:t>2,</m:t>
                                </m:r>
                              </m:e>
                              <m:e>
                                <m:r>
                                  <a:rPr lang="en-US" i="1">
                                    <a:latin typeface="Cambria Math" panose="02040503050406030204" pitchFamily="18" charset="0"/>
                                  </a:rPr>
                                  <m:t>3)</m:t>
                                </m:r>
                              </m:e>
                            </m:mr>
                            <m:mr>
                              <m:e>
                                <m:r>
                                  <a:rPr lang="en-US" i="1">
                                    <a:latin typeface="Cambria Math" panose="02040503050406030204" pitchFamily="18" charset="0"/>
                                  </a:rPr>
                                  <m:t>(4,</m:t>
                                </m:r>
                              </m:e>
                              <m:e>
                                <m:r>
                                  <a:rPr lang="en-US" i="1">
                                    <a:latin typeface="Cambria Math" panose="02040503050406030204" pitchFamily="18" charset="0"/>
                                  </a:rPr>
                                  <m:t>6,</m:t>
                                </m:r>
                              </m:e>
                              <m:e>
                                <m:r>
                                  <a:rPr lang="en-US" i="1">
                                    <a:latin typeface="Cambria Math" panose="02040503050406030204" pitchFamily="18" charset="0"/>
                                  </a:rPr>
                                  <m:t>5)</m:t>
                                </m:r>
                              </m:e>
                            </m:mr>
                            <m:mr>
                              <m:e>
                                <m:r>
                                  <a:rPr lang="en-US" i="1">
                                    <a:latin typeface="Cambria Math" panose="02040503050406030204" pitchFamily="18" charset="0"/>
                                  </a:rPr>
                                  <m:t>(4,</m:t>
                                </m:r>
                              </m:e>
                              <m:e>
                                <m:r>
                                  <a:rPr lang="en-US" i="1">
                                    <a:latin typeface="Cambria Math" panose="02040503050406030204" pitchFamily="18" charset="0"/>
                                  </a:rPr>
                                  <m:t>1,</m:t>
                                </m:r>
                              </m:e>
                              <m:e>
                                <m:r>
                                  <a:rPr lang="en-US" i="1">
                                    <a:latin typeface="Cambria Math" panose="02040503050406030204" pitchFamily="18" charset="0"/>
                                  </a:rPr>
                                  <m:t>8)</m:t>
                                </m:r>
                              </m:e>
                            </m:mr>
                          </m:m>
                        </m:e>
                      </m:eqAr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885102" y="4375915"/>
                <a:ext cx="1423788" cy="177721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090589" y="4393167"/>
                <a:ext cx="1423788" cy="17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lang="en-US" i="1" smtClean="0">
                              <a:latin typeface="Cambria Math" panose="02040503050406030204" pitchFamily="18" charset="0"/>
                            </a:rPr>
                          </m:ctrlPr>
                        </m:eqArr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9)</m:t>
                                </m:r>
                              </m:e>
                            </m:mr>
                            <m:m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e>
                              <m:e>
                                <m:r>
                                  <a:rPr lang="en-US" b="0" i="1" smtClean="0">
                                    <a:latin typeface="Cambria Math" panose="02040503050406030204" pitchFamily="18" charset="0"/>
                                  </a:rPr>
                                  <m:t>4</m:t>
                                </m:r>
                                <m:r>
                                  <a:rPr lang="en-US" i="1">
                                    <a:latin typeface="Cambria Math" panose="02040503050406030204" pitchFamily="18" charset="0"/>
                                  </a:rPr>
                                  <m:t>,</m:t>
                                </m:r>
                              </m:e>
                              <m:e>
                                <m:r>
                                  <a:rPr lang="en-US" b="0" i="1" smtClean="0">
                                    <a:latin typeface="Cambria Math" panose="02040503050406030204" pitchFamily="18" charset="0"/>
                                  </a:rPr>
                                  <m:t>8</m:t>
                                </m:r>
                                <m:r>
                                  <a:rPr lang="en-US" i="1">
                                    <a:latin typeface="Cambria Math" panose="02040503050406030204" pitchFamily="18" charset="0"/>
                                  </a:rPr>
                                  <m:t>)</m:t>
                                </m:r>
                              </m:e>
                            </m:mr>
                            <m:mr>
                              <m:e>
                                <m:r>
                                  <a:rPr lang="en-US" i="1">
                                    <a:latin typeface="Cambria Math" panose="02040503050406030204" pitchFamily="18" charset="0"/>
                                  </a:rPr>
                                  <m:t>(2,</m:t>
                                </m:r>
                              </m:e>
                              <m:e>
                                <m:r>
                                  <a:rPr lang="en-US" b="0" i="1" smtClean="0">
                                    <a:latin typeface="Cambria Math" panose="02040503050406030204" pitchFamily="18" charset="0"/>
                                  </a:rPr>
                                  <m:t>2</m:t>
                                </m:r>
                                <m:r>
                                  <a:rPr lang="en-US" i="1">
                                    <a:latin typeface="Cambria Math" panose="02040503050406030204" pitchFamily="18" charset="0"/>
                                  </a:rPr>
                                  <m:t>,</m:t>
                                </m:r>
                              </m:e>
                              <m:e>
                                <m:r>
                                  <a:rPr lang="en-US" b="0" i="1" smtClean="0">
                                    <a:latin typeface="Cambria Math" panose="02040503050406030204" pitchFamily="18" charset="0"/>
                                  </a:rPr>
                                  <m:t>2</m:t>
                                </m:r>
                                <m:r>
                                  <a:rPr lang="en-US" i="1">
                                    <a:latin typeface="Cambria Math" panose="02040503050406030204" pitchFamily="18" charset="0"/>
                                  </a:rPr>
                                  <m:t>)</m:t>
                                </m:r>
                              </m:e>
                            </m:mr>
                          </m:m>
                          <m:r>
                            <a:rPr lang="en-US" i="1">
                              <a:latin typeface="Cambria Math" panose="02040503050406030204" pitchFamily="18" charset="0"/>
                            </a:rPr>
                            <m:t> </m:t>
                          </m:r>
                        </m:e>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e>
                              <m:e>
                                <m:r>
                                  <a:rPr lang="en-US" b="0" i="1" smtClean="0">
                                    <a:latin typeface="Cambria Math" panose="02040503050406030204" pitchFamily="18" charset="0"/>
                                  </a:rPr>
                                  <m:t>3</m:t>
                                </m:r>
                                <m:r>
                                  <a:rPr lang="en-US" i="1">
                                    <a:latin typeface="Cambria Math" panose="02040503050406030204" pitchFamily="18" charset="0"/>
                                  </a:rPr>
                                  <m:t>,</m:t>
                                </m:r>
                              </m:e>
                              <m:e>
                                <m:r>
                                  <a:rPr lang="en-US" i="1">
                                    <a:latin typeface="Cambria Math" panose="02040503050406030204" pitchFamily="18" charset="0"/>
                                  </a:rPr>
                                  <m:t>3)</m:t>
                                </m:r>
                              </m:e>
                            </m:mr>
                            <m:mr>
                              <m:e>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m:t>
                                </m:r>
                              </m:e>
                              <m:e>
                                <m:r>
                                  <a:rPr lang="en-US" b="0" i="1" smtClean="0">
                                    <a:latin typeface="Cambria Math" panose="02040503050406030204" pitchFamily="18" charset="0"/>
                                  </a:rPr>
                                  <m:t>2</m:t>
                                </m:r>
                                <m:r>
                                  <a:rPr lang="en-US" i="1">
                                    <a:latin typeface="Cambria Math" panose="02040503050406030204" pitchFamily="18" charset="0"/>
                                  </a:rPr>
                                  <m:t>,</m:t>
                                </m:r>
                              </m:e>
                              <m:e>
                                <m:r>
                                  <a:rPr lang="en-US" b="0" i="1" smtClean="0">
                                    <a:latin typeface="Cambria Math" panose="02040503050406030204" pitchFamily="18" charset="0"/>
                                  </a:rPr>
                                  <m:t>1)</m:t>
                                </m:r>
                              </m:e>
                            </m:mr>
                            <m:mr>
                              <m:e>
                                <m:r>
                                  <a:rPr lang="en-US" i="1">
                                    <a:latin typeface="Cambria Math" panose="02040503050406030204" pitchFamily="18" charset="0"/>
                                  </a:rPr>
                                  <m:t>(</m:t>
                                </m:r>
                                <m:r>
                                  <a:rPr lang="en-US" b="0" i="1" smtClean="0">
                                    <a:latin typeface="Cambria Math" panose="02040503050406030204" pitchFamily="18" charset="0"/>
                                  </a:rPr>
                                  <m:t>6</m:t>
                                </m:r>
                                <m:r>
                                  <a:rPr lang="en-US" i="1">
                                    <a:latin typeface="Cambria Math" panose="02040503050406030204" pitchFamily="18" charset="0"/>
                                  </a:rPr>
                                  <m:t>,</m:t>
                                </m:r>
                              </m:e>
                              <m:e>
                                <m:r>
                                  <a:rPr lang="en-US" b="0" i="1" smtClean="0">
                                    <a:latin typeface="Cambria Math" panose="02040503050406030204" pitchFamily="18" charset="0"/>
                                  </a:rPr>
                                  <m:t>4</m:t>
                                </m:r>
                                <m:r>
                                  <a:rPr lang="en-US" i="1">
                                    <a:latin typeface="Cambria Math" panose="02040503050406030204" pitchFamily="18" charset="0"/>
                                  </a:rPr>
                                  <m:t>,</m:t>
                                </m:r>
                              </m:e>
                              <m:e>
                                <m:r>
                                  <a:rPr lang="en-US" b="0" i="1" smtClean="0">
                                    <a:latin typeface="Cambria Math" panose="02040503050406030204" pitchFamily="18" charset="0"/>
                                  </a:rPr>
                                  <m:t>5</m:t>
                                </m:r>
                                <m:r>
                                  <a:rPr lang="en-US" i="1">
                                    <a:latin typeface="Cambria Math" panose="02040503050406030204" pitchFamily="18" charset="0"/>
                                  </a:rPr>
                                  <m:t>)</m:t>
                                </m:r>
                              </m:e>
                            </m:mr>
                          </m:m>
                        </m:e>
                      </m:eqAr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9090589" y="4393167"/>
                <a:ext cx="1423788" cy="1777218"/>
              </a:xfrm>
              <a:prstGeom prst="rect">
                <a:avLst/>
              </a:prstGeom>
              <a:blipFill rotWithShape="0">
                <a:blip r:embed="rId3"/>
                <a:stretch>
                  <a:fillRect/>
                </a:stretch>
              </a:blipFill>
            </p:spPr>
            <p:txBody>
              <a:bodyPr/>
              <a:lstStyle/>
              <a:p>
                <a:r>
                  <a:rPr lang="en-US">
                    <a:noFill/>
                  </a:rPr>
                  <a:t> </a:t>
                </a:r>
              </a:p>
            </p:txBody>
          </p:sp>
        </mc:Fallback>
      </mc:AlternateContent>
      <p:sp>
        <p:nvSpPr>
          <p:cNvPr id="6" name="TextBox 5"/>
          <p:cNvSpPr txBox="1"/>
          <p:nvPr/>
        </p:nvSpPr>
        <p:spPr>
          <a:xfrm>
            <a:off x="7449359" y="3948519"/>
            <a:ext cx="295274" cy="369332"/>
          </a:xfrm>
          <a:prstGeom prst="rect">
            <a:avLst/>
          </a:prstGeom>
          <a:noFill/>
        </p:spPr>
        <p:txBody>
          <a:bodyPr wrap="none" rtlCol="0">
            <a:spAutoFit/>
          </a:bodyPr>
          <a:lstStyle/>
          <a:p>
            <a:r>
              <a:rPr lang="en-US" dirty="0" smtClean="0"/>
              <a:t>a</a:t>
            </a:r>
            <a:endParaRPr lang="en-US" dirty="0"/>
          </a:p>
        </p:txBody>
      </p:sp>
      <p:sp>
        <p:nvSpPr>
          <p:cNvPr id="7" name="TextBox 6"/>
          <p:cNvSpPr txBox="1"/>
          <p:nvPr/>
        </p:nvSpPr>
        <p:spPr>
          <a:xfrm>
            <a:off x="9567422" y="3993614"/>
            <a:ext cx="306494"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281505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Sparse Matrix Transpose (version 2)</a:t>
            </a:r>
            <a:endParaRPr lang="en-US" dirty="0"/>
          </a:p>
        </p:txBody>
      </p:sp>
      <p:sp>
        <p:nvSpPr>
          <p:cNvPr id="4" name="Content Placeholder 2"/>
          <p:cNvSpPr>
            <a:spLocks noGrp="1"/>
          </p:cNvSpPr>
          <p:nvPr>
            <p:ph idx="1"/>
          </p:nvPr>
        </p:nvSpPr>
        <p:spPr>
          <a:xfrm>
            <a:off x="609600" y="1600200"/>
            <a:ext cx="10972800" cy="4265761"/>
          </a:xfrm>
        </p:spPr>
        <p:txBody>
          <a:bodyPr>
            <a:normAutofit fontScale="70000" lnSpcReduction="20000"/>
          </a:bodyPr>
          <a:lstStyle/>
          <a:p>
            <a:r>
              <a:rPr lang="en-US" dirty="0" smtClean="0"/>
              <a:t>Goal b = a</a:t>
            </a:r>
            <a:r>
              <a:rPr lang="en-US" baseline="30000" dirty="0" smtClean="0"/>
              <a:t>T</a:t>
            </a:r>
            <a:r>
              <a:rPr lang="en-US" dirty="0" smtClean="0"/>
              <a:t> </a:t>
            </a:r>
          </a:p>
          <a:p>
            <a:r>
              <a:rPr lang="en-US" dirty="0" smtClean="0"/>
              <a:t>Pseudocode idea (build jump table):</a:t>
            </a:r>
          </a:p>
          <a:p>
            <a:pPr lvl="1"/>
            <a:r>
              <a:rPr lang="en-US" dirty="0" smtClean="0"/>
              <a:t>For each term in a</a:t>
            </a:r>
          </a:p>
          <a:p>
            <a:pPr lvl="2"/>
            <a:r>
              <a:rPr lang="en-US" dirty="0" smtClean="0"/>
              <a:t>Count number of terms in each col. </a:t>
            </a:r>
          </a:p>
          <a:p>
            <a:pPr lvl="1"/>
            <a:r>
              <a:rPr lang="en-US" dirty="0" smtClean="0"/>
              <a:t>For each col c in a</a:t>
            </a:r>
          </a:p>
          <a:p>
            <a:pPr lvl="2"/>
            <a:r>
              <a:rPr lang="en-US" dirty="0" smtClean="0"/>
              <a:t>Construct jump table: Determine the start index for each row given count</a:t>
            </a:r>
          </a:p>
          <a:p>
            <a:pPr lvl="1"/>
            <a:r>
              <a:rPr lang="en-US" dirty="0" smtClean="0"/>
              <a:t>For each term in a</a:t>
            </a:r>
          </a:p>
          <a:p>
            <a:pPr lvl="2"/>
            <a:r>
              <a:rPr lang="en-US" dirty="0" smtClean="0"/>
              <a:t>Swap row and col values and add term to be using correct order determined by jump table</a:t>
            </a:r>
          </a:p>
          <a:p>
            <a:pPr lvl="2"/>
            <a:endParaRPr lang="en-US" dirty="0"/>
          </a:p>
          <a:p>
            <a:r>
              <a:rPr lang="en-US" dirty="0" smtClean="0"/>
              <a:t>Jump Table requires direct access</a:t>
            </a:r>
          </a:p>
          <a:p>
            <a:pPr lvl="1"/>
            <a:r>
              <a:rPr lang="en-US" dirty="0" smtClean="0"/>
              <a:t>Array implementation</a:t>
            </a:r>
          </a:p>
          <a:p>
            <a:pPr lvl="1"/>
            <a:endParaRPr lang="en-US" dirty="0" smtClean="0"/>
          </a:p>
          <a:p>
            <a:r>
              <a:rPr lang="en-US" dirty="0" smtClean="0"/>
              <a:t>Time Complexity</a:t>
            </a:r>
          </a:p>
          <a:p>
            <a:pPr lvl="1"/>
            <a:r>
              <a:rPr lang="en-US" dirty="0" smtClean="0"/>
              <a:t>O(</a:t>
            </a:r>
            <a:r>
              <a:rPr lang="en-US" dirty="0" err="1" smtClean="0"/>
              <a:t>numTerms</a:t>
            </a:r>
            <a:r>
              <a:rPr lang="en-US" dirty="0" smtClean="0"/>
              <a:t> + </a:t>
            </a:r>
            <a:r>
              <a:rPr lang="en-US" dirty="0" err="1" smtClean="0"/>
              <a:t>numColumns</a:t>
            </a:r>
            <a:r>
              <a:rPr lang="en-US" dirty="0" smtClean="0"/>
              <a:t>)</a:t>
            </a:r>
          </a:p>
          <a:p>
            <a:pPr lvl="1"/>
            <a:r>
              <a:rPr lang="en-US" dirty="0" smtClean="0"/>
              <a:t>FAST!</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5780921" y="4807236"/>
                <a:ext cx="1423788" cy="17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lang="en-US" i="1">
                              <a:latin typeface="Cambria Math" panose="02040503050406030204" pitchFamily="18" charset="0"/>
                            </a:rPr>
                          </m:ctrlPr>
                        </m:eqArr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9)</m:t>
                                </m:r>
                              </m:e>
                            </m:mr>
                            <m:mr>
                              <m:e>
                                <m:r>
                                  <a:rPr lang="en-US" i="1">
                                    <a:latin typeface="Cambria Math" panose="02040503050406030204" pitchFamily="18" charset="0"/>
                                  </a:rPr>
                                  <m:t>(2,</m:t>
                                </m:r>
                              </m:e>
                              <m:e>
                                <m:r>
                                  <a:rPr lang="en-US" i="1">
                                    <a:latin typeface="Cambria Math" panose="02040503050406030204" pitchFamily="18" charset="0"/>
                                  </a:rPr>
                                  <m:t>2,</m:t>
                                </m:r>
                              </m:e>
                              <m:e>
                                <m:r>
                                  <a:rPr lang="en-US" i="1">
                                    <a:latin typeface="Cambria Math" panose="02040503050406030204" pitchFamily="18" charset="0"/>
                                  </a:rPr>
                                  <m:t>2)</m:t>
                                </m:r>
                              </m:e>
                            </m:mr>
                            <m:mr>
                              <m:e>
                                <m:r>
                                  <a:rPr lang="en-US" i="1">
                                    <a:latin typeface="Cambria Math" panose="02040503050406030204" pitchFamily="18" charset="0"/>
                                  </a:rPr>
                                  <m:t>(2,</m:t>
                                </m:r>
                              </m:e>
                              <m:e>
                                <m:r>
                                  <a:rPr lang="en-US" i="1">
                                    <a:latin typeface="Cambria Math" panose="02040503050406030204" pitchFamily="18" charset="0"/>
                                  </a:rPr>
                                  <m:t>5,</m:t>
                                </m:r>
                              </m:e>
                              <m:e>
                                <m:r>
                                  <a:rPr lang="en-US" i="1">
                                    <a:latin typeface="Cambria Math" panose="02040503050406030204" pitchFamily="18" charset="0"/>
                                  </a:rPr>
                                  <m:t>1)</m:t>
                                </m:r>
                              </m:e>
                            </m:mr>
                          </m:m>
                          <m:r>
                            <a:rPr lang="en-US" i="1">
                              <a:latin typeface="Cambria Math" panose="02040503050406030204" pitchFamily="18" charset="0"/>
                            </a:rPr>
                            <m:t> </m:t>
                          </m:r>
                        </m:e>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3,</m:t>
                                </m:r>
                              </m:e>
                              <m:e>
                                <m:r>
                                  <a:rPr lang="en-US" i="1">
                                    <a:latin typeface="Cambria Math" panose="02040503050406030204" pitchFamily="18" charset="0"/>
                                  </a:rPr>
                                  <m:t>2,</m:t>
                                </m:r>
                              </m:e>
                              <m:e>
                                <m:r>
                                  <a:rPr lang="en-US" i="1">
                                    <a:latin typeface="Cambria Math" panose="02040503050406030204" pitchFamily="18" charset="0"/>
                                  </a:rPr>
                                  <m:t>3)</m:t>
                                </m:r>
                              </m:e>
                            </m:mr>
                            <m:mr>
                              <m:e>
                                <m:r>
                                  <a:rPr lang="en-US" i="1">
                                    <a:latin typeface="Cambria Math" panose="02040503050406030204" pitchFamily="18" charset="0"/>
                                  </a:rPr>
                                  <m:t>(4,</m:t>
                                </m:r>
                              </m:e>
                              <m:e>
                                <m:r>
                                  <a:rPr lang="en-US" i="1">
                                    <a:latin typeface="Cambria Math" panose="02040503050406030204" pitchFamily="18" charset="0"/>
                                  </a:rPr>
                                  <m:t>6,</m:t>
                                </m:r>
                              </m:e>
                              <m:e>
                                <m:r>
                                  <a:rPr lang="en-US" i="1">
                                    <a:latin typeface="Cambria Math" panose="02040503050406030204" pitchFamily="18" charset="0"/>
                                  </a:rPr>
                                  <m:t>5)</m:t>
                                </m:r>
                              </m:e>
                            </m:mr>
                            <m:mr>
                              <m:e>
                                <m:r>
                                  <a:rPr lang="en-US" i="1">
                                    <a:latin typeface="Cambria Math" panose="02040503050406030204" pitchFamily="18" charset="0"/>
                                  </a:rPr>
                                  <m:t>(4,</m:t>
                                </m:r>
                              </m:e>
                              <m:e>
                                <m:r>
                                  <a:rPr lang="en-US" i="1">
                                    <a:latin typeface="Cambria Math" panose="02040503050406030204" pitchFamily="18" charset="0"/>
                                  </a:rPr>
                                  <m:t>1,</m:t>
                                </m:r>
                              </m:e>
                              <m:e>
                                <m:r>
                                  <a:rPr lang="en-US" i="1">
                                    <a:latin typeface="Cambria Math" panose="02040503050406030204" pitchFamily="18" charset="0"/>
                                  </a:rPr>
                                  <m:t>8)</m:t>
                                </m:r>
                              </m:e>
                            </m:mr>
                          </m:m>
                        </m:e>
                      </m:eqAr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780921" y="4807236"/>
                <a:ext cx="1423788" cy="177721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986408" y="4824488"/>
                <a:ext cx="1423788" cy="1777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lang="en-US" i="1" smtClean="0">
                              <a:latin typeface="Cambria Math" panose="02040503050406030204" pitchFamily="18" charset="0"/>
                            </a:rPr>
                          </m:ctrlPr>
                        </m:eqArr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9)</m:t>
                                </m:r>
                              </m:e>
                            </m:mr>
                            <m:m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e>
                              <m:e>
                                <m:r>
                                  <a:rPr lang="en-US" b="0" i="1" smtClean="0">
                                    <a:latin typeface="Cambria Math" panose="02040503050406030204" pitchFamily="18" charset="0"/>
                                  </a:rPr>
                                  <m:t>4</m:t>
                                </m:r>
                                <m:r>
                                  <a:rPr lang="en-US" i="1">
                                    <a:latin typeface="Cambria Math" panose="02040503050406030204" pitchFamily="18" charset="0"/>
                                  </a:rPr>
                                  <m:t>,</m:t>
                                </m:r>
                              </m:e>
                              <m:e>
                                <m:r>
                                  <a:rPr lang="en-US" b="0" i="1" smtClean="0">
                                    <a:latin typeface="Cambria Math" panose="02040503050406030204" pitchFamily="18" charset="0"/>
                                  </a:rPr>
                                  <m:t>8</m:t>
                                </m:r>
                                <m:r>
                                  <a:rPr lang="en-US" i="1">
                                    <a:latin typeface="Cambria Math" panose="02040503050406030204" pitchFamily="18" charset="0"/>
                                  </a:rPr>
                                  <m:t>)</m:t>
                                </m:r>
                              </m:e>
                            </m:mr>
                            <m:mr>
                              <m:e>
                                <m:r>
                                  <a:rPr lang="en-US" i="1">
                                    <a:latin typeface="Cambria Math" panose="02040503050406030204" pitchFamily="18" charset="0"/>
                                  </a:rPr>
                                  <m:t>(2,</m:t>
                                </m:r>
                              </m:e>
                              <m:e>
                                <m:r>
                                  <a:rPr lang="en-US" b="0" i="1" smtClean="0">
                                    <a:latin typeface="Cambria Math" panose="02040503050406030204" pitchFamily="18" charset="0"/>
                                  </a:rPr>
                                  <m:t>2</m:t>
                                </m:r>
                                <m:r>
                                  <a:rPr lang="en-US" i="1">
                                    <a:latin typeface="Cambria Math" panose="02040503050406030204" pitchFamily="18" charset="0"/>
                                  </a:rPr>
                                  <m:t>,</m:t>
                                </m:r>
                              </m:e>
                              <m:e>
                                <m:r>
                                  <a:rPr lang="en-US" b="0" i="1" smtClean="0">
                                    <a:latin typeface="Cambria Math" panose="02040503050406030204" pitchFamily="18" charset="0"/>
                                  </a:rPr>
                                  <m:t>2</m:t>
                                </m:r>
                                <m:r>
                                  <a:rPr lang="en-US" i="1">
                                    <a:latin typeface="Cambria Math" panose="02040503050406030204" pitchFamily="18" charset="0"/>
                                  </a:rPr>
                                  <m:t>)</m:t>
                                </m:r>
                              </m:e>
                            </m:mr>
                          </m:m>
                          <m:r>
                            <a:rPr lang="en-US" i="1">
                              <a:latin typeface="Cambria Math" panose="02040503050406030204" pitchFamily="18" charset="0"/>
                            </a:rPr>
                            <m:t> </m:t>
                          </m:r>
                        </m:e>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e>
                              <m:e>
                                <m:r>
                                  <a:rPr lang="en-US" b="0" i="1" smtClean="0">
                                    <a:latin typeface="Cambria Math" panose="02040503050406030204" pitchFamily="18" charset="0"/>
                                  </a:rPr>
                                  <m:t>3</m:t>
                                </m:r>
                                <m:r>
                                  <a:rPr lang="en-US" i="1">
                                    <a:latin typeface="Cambria Math" panose="02040503050406030204" pitchFamily="18" charset="0"/>
                                  </a:rPr>
                                  <m:t>,</m:t>
                                </m:r>
                              </m:e>
                              <m:e>
                                <m:r>
                                  <a:rPr lang="en-US" i="1">
                                    <a:latin typeface="Cambria Math" panose="02040503050406030204" pitchFamily="18" charset="0"/>
                                  </a:rPr>
                                  <m:t>3)</m:t>
                                </m:r>
                              </m:e>
                            </m:mr>
                            <m:mr>
                              <m:e>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m:t>
                                </m:r>
                              </m:e>
                              <m:e>
                                <m:r>
                                  <a:rPr lang="en-US" b="0" i="1" smtClean="0">
                                    <a:latin typeface="Cambria Math" panose="02040503050406030204" pitchFamily="18" charset="0"/>
                                  </a:rPr>
                                  <m:t>2</m:t>
                                </m:r>
                                <m:r>
                                  <a:rPr lang="en-US" i="1">
                                    <a:latin typeface="Cambria Math" panose="02040503050406030204" pitchFamily="18" charset="0"/>
                                  </a:rPr>
                                  <m:t>,</m:t>
                                </m:r>
                              </m:e>
                              <m:e>
                                <m:r>
                                  <a:rPr lang="en-US" b="0" i="1" smtClean="0">
                                    <a:latin typeface="Cambria Math" panose="02040503050406030204" pitchFamily="18" charset="0"/>
                                  </a:rPr>
                                  <m:t>1)</m:t>
                                </m:r>
                              </m:e>
                            </m:mr>
                            <m:mr>
                              <m:e>
                                <m:r>
                                  <a:rPr lang="en-US" i="1">
                                    <a:latin typeface="Cambria Math" panose="02040503050406030204" pitchFamily="18" charset="0"/>
                                  </a:rPr>
                                  <m:t>(</m:t>
                                </m:r>
                                <m:r>
                                  <a:rPr lang="en-US" b="0" i="1" smtClean="0">
                                    <a:latin typeface="Cambria Math" panose="02040503050406030204" pitchFamily="18" charset="0"/>
                                  </a:rPr>
                                  <m:t>6</m:t>
                                </m:r>
                                <m:r>
                                  <a:rPr lang="en-US" i="1">
                                    <a:latin typeface="Cambria Math" panose="02040503050406030204" pitchFamily="18" charset="0"/>
                                  </a:rPr>
                                  <m:t>,</m:t>
                                </m:r>
                              </m:e>
                              <m:e>
                                <m:r>
                                  <a:rPr lang="en-US" b="0" i="1" smtClean="0">
                                    <a:latin typeface="Cambria Math" panose="02040503050406030204" pitchFamily="18" charset="0"/>
                                  </a:rPr>
                                  <m:t>4</m:t>
                                </m:r>
                                <m:r>
                                  <a:rPr lang="en-US" i="1">
                                    <a:latin typeface="Cambria Math" panose="02040503050406030204" pitchFamily="18" charset="0"/>
                                  </a:rPr>
                                  <m:t>,</m:t>
                                </m:r>
                              </m:e>
                              <m:e>
                                <m:r>
                                  <a:rPr lang="en-US" b="0" i="1" smtClean="0">
                                    <a:latin typeface="Cambria Math" panose="02040503050406030204" pitchFamily="18" charset="0"/>
                                  </a:rPr>
                                  <m:t>5</m:t>
                                </m:r>
                                <m:r>
                                  <a:rPr lang="en-US" i="1">
                                    <a:latin typeface="Cambria Math" panose="02040503050406030204" pitchFamily="18" charset="0"/>
                                  </a:rPr>
                                  <m:t>)</m:t>
                                </m:r>
                              </m:e>
                            </m:mr>
                          </m:m>
                        </m:e>
                      </m:eqAr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986408" y="4824488"/>
                <a:ext cx="1423788" cy="1777218"/>
              </a:xfrm>
              <a:prstGeom prst="rect">
                <a:avLst/>
              </a:prstGeom>
              <a:blipFill rotWithShape="0">
                <a:blip r:embed="rId3"/>
                <a:stretch>
                  <a:fillRect/>
                </a:stretch>
              </a:blipFill>
            </p:spPr>
            <p:txBody>
              <a:bodyPr/>
              <a:lstStyle/>
              <a:p>
                <a:r>
                  <a:rPr lang="en-US">
                    <a:noFill/>
                  </a:rPr>
                  <a:t> </a:t>
                </a:r>
              </a:p>
            </p:txBody>
          </p:sp>
        </mc:Fallback>
      </mc:AlternateContent>
      <p:sp>
        <p:nvSpPr>
          <p:cNvPr id="7" name="TextBox 6"/>
          <p:cNvSpPr txBox="1"/>
          <p:nvPr/>
        </p:nvSpPr>
        <p:spPr>
          <a:xfrm>
            <a:off x="6345178" y="4379840"/>
            <a:ext cx="295274" cy="369332"/>
          </a:xfrm>
          <a:prstGeom prst="rect">
            <a:avLst/>
          </a:prstGeom>
          <a:noFill/>
        </p:spPr>
        <p:txBody>
          <a:bodyPr wrap="none" rtlCol="0">
            <a:spAutoFit/>
          </a:bodyPr>
          <a:lstStyle/>
          <a:p>
            <a:r>
              <a:rPr lang="en-US" dirty="0" smtClean="0"/>
              <a:t>a</a:t>
            </a:r>
            <a:endParaRPr lang="en-US" dirty="0"/>
          </a:p>
        </p:txBody>
      </p:sp>
      <p:sp>
        <p:nvSpPr>
          <p:cNvPr id="8" name="TextBox 7"/>
          <p:cNvSpPr txBox="1"/>
          <p:nvPr/>
        </p:nvSpPr>
        <p:spPr>
          <a:xfrm>
            <a:off x="8463241" y="4424935"/>
            <a:ext cx="306494"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4444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Observations</a:t>
            </a:r>
            <a:endParaRPr lang="en-US" dirty="0"/>
          </a:p>
        </p:txBody>
      </p:sp>
      <p:sp>
        <p:nvSpPr>
          <p:cNvPr id="3" name="Content Placeholder 2"/>
          <p:cNvSpPr>
            <a:spLocks noGrp="1"/>
          </p:cNvSpPr>
          <p:nvPr>
            <p:ph idx="1"/>
          </p:nvPr>
        </p:nvSpPr>
        <p:spPr>
          <a:xfrm>
            <a:off x="609600" y="1600200"/>
            <a:ext cx="10972800" cy="4206239"/>
          </a:xfrm>
        </p:spPr>
        <p:txBody>
          <a:bodyPr>
            <a:normAutofit fontScale="92500" lnSpcReduction="20000"/>
          </a:bodyPr>
          <a:lstStyle/>
          <a:p>
            <a:r>
              <a:rPr lang="en-US" dirty="0" smtClean="0"/>
              <a:t>Design Observations and Decisions.</a:t>
            </a:r>
          </a:p>
          <a:p>
            <a:pPr lvl="1"/>
            <a:r>
              <a:rPr lang="en-US" dirty="0" smtClean="0"/>
              <a:t>Ordering tuples</a:t>
            </a:r>
          </a:p>
          <a:p>
            <a:pPr lvl="2"/>
            <a:r>
              <a:rPr lang="en-US" dirty="0" smtClean="0"/>
              <a:t>Ordering tuples will reduce addition time complexity from quadratic to linear.</a:t>
            </a:r>
          </a:p>
          <a:p>
            <a:pPr lvl="2"/>
            <a:r>
              <a:rPr lang="en-US" dirty="0" smtClean="0"/>
              <a:t>This is worth the increase in time complexity for the transpose operation.</a:t>
            </a:r>
          </a:p>
          <a:p>
            <a:pPr lvl="2"/>
            <a:r>
              <a:rPr lang="en-US" dirty="0" smtClean="0"/>
              <a:t>Multiply?</a:t>
            </a:r>
          </a:p>
          <a:p>
            <a:pPr lvl="2"/>
            <a:r>
              <a:rPr lang="en-US" dirty="0" smtClean="0"/>
              <a:t>Decision: Yes to order!</a:t>
            </a:r>
            <a:endParaRPr lang="en-US" dirty="0"/>
          </a:p>
          <a:p>
            <a:pPr lvl="1"/>
            <a:r>
              <a:rPr lang="en-US" dirty="0" smtClean="0"/>
              <a:t>Chaining vs array</a:t>
            </a:r>
          </a:p>
          <a:p>
            <a:pPr lvl="2"/>
            <a:r>
              <a:rPr lang="en-US" dirty="0" smtClean="0"/>
              <a:t>Addition. Size of resulting sparse matrix is unknown until addition is performed. Thus array maybe twice as slow.</a:t>
            </a:r>
          </a:p>
          <a:p>
            <a:pPr lvl="2"/>
            <a:r>
              <a:rPr lang="en-US" dirty="0" smtClean="0"/>
              <a:t>Decision: Yes to chain!</a:t>
            </a:r>
          </a:p>
          <a:p>
            <a:endParaRPr lang="en-US" dirty="0"/>
          </a:p>
          <a:p>
            <a:r>
              <a:rPr lang="en-US" dirty="0" smtClean="0"/>
              <a:t>For the sake of example, lets fully investigate chain vs array. </a:t>
            </a:r>
            <a:endParaRPr lang="en-US" dirty="0"/>
          </a:p>
        </p:txBody>
      </p:sp>
    </p:spTree>
    <p:extLst>
      <p:ext uri="{BB962C8B-B14F-4D97-AF65-F5344CB8AC3E}">
        <p14:creationId xmlns:p14="http://schemas.microsoft.com/office/powerpoint/2010/main" val="362056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Sparse Matrices: Array </a:t>
            </a:r>
            <a:r>
              <a:rPr lang="en-US" dirty="0" smtClean="0"/>
              <a:t>Implementation</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880" y="2501660"/>
            <a:ext cx="8039860" cy="2975899"/>
          </a:xfrm>
          <a:prstGeom prst="rect">
            <a:avLst/>
          </a:prstGeom>
        </p:spPr>
      </p:pic>
    </p:spTree>
    <p:extLst>
      <p:ext uri="{BB962C8B-B14F-4D97-AF65-F5344CB8AC3E}">
        <p14:creationId xmlns:p14="http://schemas.microsoft.com/office/powerpoint/2010/main" val="484320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Array Implementation: Transpose</a:t>
            </a:r>
            <a:endParaRPr lang="en-US" dirty="0"/>
          </a:p>
        </p:txBody>
      </p:sp>
      <p:sp>
        <p:nvSpPr>
          <p:cNvPr id="3" name="Content Placeholder 2"/>
          <p:cNvSpPr>
            <a:spLocks noGrp="1"/>
          </p:cNvSpPr>
          <p:nvPr>
            <p:ph idx="1"/>
          </p:nvPr>
        </p:nvSpPr>
        <p:spPr>
          <a:xfrm>
            <a:off x="609600" y="1966823"/>
            <a:ext cx="4341962" cy="1449456"/>
          </a:xfrm>
        </p:spPr>
        <p:txBody>
          <a:bodyPr>
            <a:normAutofit/>
          </a:bodyPr>
          <a:lstStyle/>
          <a:p>
            <a:r>
              <a:rPr lang="en-US" dirty="0"/>
              <a:t>Sparse Matrix </a:t>
            </a:r>
            <a:r>
              <a:rPr lang="en-US" dirty="0" smtClean="0"/>
              <a:t>Transpose (version 1)</a:t>
            </a:r>
            <a:endParaRPr lang="en-US" dirty="0"/>
          </a:p>
          <a:p>
            <a:endParaRPr lang="en-US" dirty="0"/>
          </a:p>
          <a:p>
            <a:pPr lvl="1"/>
            <a:endParaRPr lang="en-US" dirty="0" smtClean="0"/>
          </a:p>
          <a:p>
            <a:pPr lvl="1"/>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977" y="1458451"/>
            <a:ext cx="4657725" cy="1724025"/>
          </a:xfrm>
          <a:prstGeom prst="rect">
            <a:avLst/>
          </a:prstGeom>
        </p:spPr>
      </p:pic>
      <p:pic>
        <p:nvPicPr>
          <p:cNvPr id="4" name="Picture 3"/>
          <p:cNvPicPr>
            <a:picLocks noChangeAspect="1"/>
          </p:cNvPicPr>
          <p:nvPr/>
        </p:nvPicPr>
        <p:blipFill>
          <a:blip r:embed="rId4"/>
          <a:stretch>
            <a:fillRect/>
          </a:stretch>
        </p:blipFill>
        <p:spPr>
          <a:xfrm>
            <a:off x="1516566" y="3263679"/>
            <a:ext cx="6638136" cy="3658336"/>
          </a:xfrm>
          <a:prstGeom prst="rect">
            <a:avLst/>
          </a:prstGeom>
        </p:spPr>
      </p:pic>
    </p:spTree>
    <p:extLst>
      <p:ext uri="{BB962C8B-B14F-4D97-AF65-F5344CB8AC3E}">
        <p14:creationId xmlns:p14="http://schemas.microsoft.com/office/powerpoint/2010/main" val="3824473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86830" y="2655462"/>
            <a:ext cx="7092176" cy="4415077"/>
          </a:xfrm>
          <a:prstGeom prst="rect">
            <a:avLst/>
          </a:prstGeom>
        </p:spPr>
      </p:pic>
      <p:sp>
        <p:nvSpPr>
          <p:cNvPr id="2" name="Title 1"/>
          <p:cNvSpPr>
            <a:spLocks noGrp="1"/>
          </p:cNvSpPr>
          <p:nvPr>
            <p:ph type="title"/>
          </p:nvPr>
        </p:nvSpPr>
        <p:spPr>
          <a:xfrm>
            <a:off x="609600" y="351615"/>
            <a:ext cx="6360543" cy="657459"/>
          </a:xfrm>
        </p:spPr>
        <p:txBody>
          <a:bodyPr>
            <a:normAutofit fontScale="90000"/>
          </a:bodyPr>
          <a:lstStyle/>
          <a:p>
            <a:r>
              <a:rPr lang="en-US" dirty="0"/>
              <a:t>Array Implementation: Transpose</a:t>
            </a:r>
          </a:p>
        </p:txBody>
      </p:sp>
      <p:sp>
        <p:nvSpPr>
          <p:cNvPr id="3" name="Content Placeholder 2"/>
          <p:cNvSpPr>
            <a:spLocks noGrp="1"/>
          </p:cNvSpPr>
          <p:nvPr>
            <p:ph idx="1"/>
          </p:nvPr>
        </p:nvSpPr>
        <p:spPr>
          <a:xfrm>
            <a:off x="609599" y="1600201"/>
            <a:ext cx="4152182" cy="1781354"/>
          </a:xfrm>
        </p:spPr>
        <p:txBody>
          <a:bodyPr/>
          <a:lstStyle/>
          <a:p>
            <a:r>
              <a:rPr lang="en-US" dirty="0"/>
              <a:t>Sparse Matrix Transpose (version </a:t>
            </a:r>
            <a:r>
              <a:rPr lang="en-US" dirty="0" smtClean="0"/>
              <a:t>2)</a:t>
            </a:r>
            <a:endParaRPr lang="en-US" dirty="0"/>
          </a:p>
          <a:p>
            <a:endParaRPr lang="en-US" dirty="0"/>
          </a:p>
          <a:p>
            <a:pPr lvl="1"/>
            <a:endParaRPr lang="en-US" dirty="0"/>
          </a:p>
          <a:p>
            <a:pPr lvl="1"/>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143" y="641526"/>
            <a:ext cx="4657725" cy="1724025"/>
          </a:xfrm>
          <a:prstGeom prst="rect">
            <a:avLst/>
          </a:prstGeom>
        </p:spPr>
      </p:pic>
      <p:sp>
        <p:nvSpPr>
          <p:cNvPr id="6" name="Rounded Rectangle 5"/>
          <p:cNvSpPr/>
          <p:nvPr/>
        </p:nvSpPr>
        <p:spPr>
          <a:xfrm>
            <a:off x="8579005" y="3456878"/>
            <a:ext cx="3278458" cy="8697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Build (initialize) jump table </a:t>
            </a:r>
            <a:r>
              <a:rPr lang="en-US" dirty="0" err="1" smtClean="0"/>
              <a:t>RowStart</a:t>
            </a:r>
            <a:r>
              <a:rPr lang="en-US" dirty="0" smtClean="0"/>
              <a:t>, based on counts of elements per column.</a:t>
            </a:r>
            <a:endParaRPr lang="en-US" dirty="0"/>
          </a:p>
        </p:txBody>
      </p:sp>
      <p:cxnSp>
        <p:nvCxnSpPr>
          <p:cNvPr id="8" name="Straight Arrow Connector 7"/>
          <p:cNvCxnSpPr/>
          <p:nvPr/>
        </p:nvCxnSpPr>
        <p:spPr>
          <a:xfrm flipH="1">
            <a:off x="7196254" y="3858322"/>
            <a:ext cx="1271239" cy="4460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092176" y="3858322"/>
            <a:ext cx="1419922" cy="9292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8639337" y="4910253"/>
            <a:ext cx="3278458" cy="11262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Use jump table. </a:t>
            </a:r>
            <a:r>
              <a:rPr lang="en-US" dirty="0" smtClean="0"/>
              <a:t>Determine each entries index into the transposed matrix using jump table</a:t>
            </a:r>
            <a:endParaRPr lang="en-US" dirty="0"/>
          </a:p>
        </p:txBody>
      </p:sp>
      <p:cxnSp>
        <p:nvCxnSpPr>
          <p:cNvPr id="13" name="Straight Arrow Connector 12"/>
          <p:cNvCxnSpPr>
            <a:stCxn id="11" idx="1"/>
          </p:cNvCxnSpPr>
          <p:nvPr/>
        </p:nvCxnSpPr>
        <p:spPr>
          <a:xfrm flipH="1">
            <a:off x="5374888" y="5473390"/>
            <a:ext cx="3264449" cy="55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850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4" y="265351"/>
            <a:ext cx="5201850" cy="1597955"/>
          </a:xfrm>
        </p:spPr>
        <p:txBody>
          <a:bodyPr>
            <a:normAutofit fontScale="90000"/>
          </a:bodyPr>
          <a:lstStyle/>
          <a:p>
            <a:r>
              <a:rPr lang="en-US" dirty="0" smtClean="0"/>
              <a:t>Array Implementation: Addition (version 1)</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908523" y="3571984"/>
                <a:ext cx="4139275" cy="1202317"/>
              </a:xfrm>
              <a:prstGeom prst="rect">
                <a:avLst/>
              </a:prstGeom>
            </p:spPr>
            <p:txBody>
              <a:bodyPr wrap="none">
                <a:spAutoFit/>
              </a:bodyPr>
              <a:lstStyle/>
              <a:p>
                <a14:m>
                  <m:oMath xmlns:m="http://schemas.openxmlformats.org/officeDocument/2006/math">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9</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3</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4</m:t>
                          </m:r>
                          <m:r>
                            <a:rPr lang="en-US" b="0" i="1" smtClean="0">
                              <a:latin typeface="Cambria Math" panose="02040503050406030204" pitchFamily="18" charset="0"/>
                            </a:rPr>
                            <m:t>,</m:t>
                          </m:r>
                        </m:e>
                        <m:e>
                          <m:r>
                            <a:rPr lang="en-US" i="1">
                              <a:latin typeface="Cambria Math" panose="02040503050406030204" pitchFamily="18" charset="0"/>
                            </a:rPr>
                            <m:t>1</m:t>
                          </m:r>
                          <m:r>
                            <a:rPr lang="en-US" b="0" i="1" smtClean="0">
                              <a:latin typeface="Cambria Math" panose="02040503050406030204" pitchFamily="18" charset="0"/>
                            </a:rPr>
                            <m:t>)</m:t>
                          </m:r>
                        </m:e>
                      </m:mr>
                    </m:m>
                  </m:oMath>
                </a14:m>
                <a:r>
                  <a:rPr lang="en-US" dirty="0" smtClean="0"/>
                  <a:t> +  </a:t>
                </a:r>
                <a14:m>
                  <m:oMath xmlns:m="http://schemas.openxmlformats.org/officeDocument/2006/math">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e>
                        <m:e>
                          <m:r>
                            <a:rPr lang="en-US" i="1">
                              <a:latin typeface="Cambria Math" panose="02040503050406030204" pitchFamily="18" charset="0"/>
                            </a:rPr>
                            <m:t>1</m:t>
                          </m:r>
                          <m:r>
                            <a:rPr lang="en-US" b="0" i="1" smtClean="0">
                              <a:latin typeface="Cambria Math" panose="02040503050406030204" pitchFamily="18" charset="0"/>
                            </a:rPr>
                            <m:t>,</m:t>
                          </m:r>
                        </m:e>
                        <m:e>
                          <m:r>
                            <a:rPr lang="en-US" i="1">
                              <a:latin typeface="Cambria Math" panose="02040503050406030204" pitchFamily="18" charset="0"/>
                            </a:rPr>
                            <m:t>3</m:t>
                          </m:r>
                          <m:r>
                            <a:rPr lang="en-US" b="0" i="1" smtClean="0">
                              <a:latin typeface="Cambria Math" panose="02040503050406030204" pitchFamily="18" charset="0"/>
                            </a:rPr>
                            <m:t>)</m:t>
                          </m:r>
                        </m:e>
                      </m:mr>
                      <m:mr>
                        <m:e>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m:t>
                          </m:r>
                        </m:e>
                        <m:e>
                          <m:r>
                            <a:rPr lang="en-US" i="1">
                              <a:latin typeface="Cambria Math" panose="02040503050406030204" pitchFamily="18" charset="0"/>
                            </a:rPr>
                            <m:t>4</m:t>
                          </m:r>
                          <m:r>
                            <a:rPr lang="en-US" b="0" i="1" smtClean="0">
                              <a:latin typeface="Cambria Math" panose="02040503050406030204" pitchFamily="18" charset="0"/>
                            </a:rPr>
                            <m:t>,</m:t>
                          </m:r>
                        </m:e>
                        <m:e>
                          <m:r>
                            <a:rPr lang="en-US" i="1">
                              <a:latin typeface="Cambria Math" panose="02040503050406030204" pitchFamily="18" charset="0"/>
                            </a:rPr>
                            <m:t>2</m:t>
                          </m:r>
                          <m:r>
                            <a:rPr lang="en-US" b="0" i="1" smtClean="0">
                              <a:latin typeface="Cambria Math" panose="02040503050406030204" pitchFamily="18" charset="0"/>
                            </a:rPr>
                            <m:t>)</m:t>
                          </m:r>
                        </m:e>
                      </m:mr>
                    </m:m>
                  </m:oMath>
                </a14:m>
                <a:r>
                  <a:rPr lang="en-US" dirty="0" smtClean="0"/>
                  <a:t>= </a:t>
                </a:r>
                <a14:m>
                  <m:oMath xmlns:m="http://schemas.openxmlformats.org/officeDocument/2006/math">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0,</m:t>
                          </m:r>
                        </m:e>
                        <m:e>
                          <m:r>
                            <a:rPr lang="en-US" i="1">
                              <a:latin typeface="Cambria Math" panose="02040503050406030204" pitchFamily="18" charset="0"/>
                            </a:rPr>
                            <m:t>2,</m:t>
                          </m:r>
                        </m:e>
                        <m:e>
                          <m:r>
                            <a:rPr lang="en-US" i="1">
                              <a:latin typeface="Cambria Math" panose="02040503050406030204" pitchFamily="18" charset="0"/>
                            </a:rPr>
                            <m:t>9)</m:t>
                          </m:r>
                        </m:e>
                      </m:mr>
                      <m:mr>
                        <m:e>
                          <m:r>
                            <a:rPr lang="en-US" i="1">
                              <a:latin typeface="Cambria Math" panose="02040503050406030204" pitchFamily="18" charset="0"/>
                            </a:rPr>
                            <m:t>(2,</m:t>
                          </m:r>
                        </m:e>
                        <m:e>
                          <m:r>
                            <a:rPr lang="en-US" i="1">
                              <a:latin typeface="Cambria Math" panose="02040503050406030204" pitchFamily="18" charset="0"/>
                            </a:rPr>
                            <m:t>3,</m:t>
                          </m:r>
                        </m:e>
                        <m:e>
                          <m:r>
                            <a:rPr lang="en-US" i="1">
                              <a:latin typeface="Cambria Math" panose="02040503050406030204" pitchFamily="18" charset="0"/>
                            </a:rPr>
                            <m:t>2)</m:t>
                          </m:r>
                        </m:e>
                      </m:mr>
                      <m:mr>
                        <m:e>
                          <m:eqArr>
                            <m:eqArrPr>
                              <m:ctrlPr>
                                <a:rPr lang="en-US" i="1">
                                  <a:latin typeface="Cambria Math" panose="02040503050406030204" pitchFamily="18" charset="0"/>
                                </a:rPr>
                              </m:ctrlPr>
                            </m:eqArrPr>
                            <m:e>
                              <m:r>
                                <a:rPr lang="en-US" i="1">
                                  <a:latin typeface="Cambria Math" panose="02040503050406030204" pitchFamily="18" charset="0"/>
                                </a:rPr>
                                <m:t>(2</m:t>
                              </m:r>
                            </m:e>
                            <m:e>
                              <m:r>
                                <a:rPr lang="en-US" b="0" i="1" smtClean="0">
                                  <a:latin typeface="Cambria Math" panose="02040503050406030204" pitchFamily="18" charset="0"/>
                                </a:rPr>
                                <m:t>(0</m:t>
                              </m:r>
                              <m:r>
                                <a:rPr lang="en-US" i="1">
                                  <a:latin typeface="Cambria Math" panose="02040503050406030204" pitchFamily="18" charset="0"/>
                                </a:rPr>
                                <m:t>,</m:t>
                              </m:r>
                            </m:e>
                          </m:eqArr>
                        </m:e>
                        <m:e>
                          <m:eqArr>
                            <m:eqArrPr>
                              <m:ctrlPr>
                                <a:rPr lang="en-US" i="1">
                                  <a:latin typeface="Cambria Math" panose="02040503050406030204" pitchFamily="18" charset="0"/>
                                </a:rPr>
                              </m:ctrlPr>
                            </m:eqArrPr>
                            <m:e>
                              <m:r>
                                <a:rPr lang="en-US" i="1">
                                  <a:latin typeface="Cambria Math" panose="02040503050406030204" pitchFamily="18" charset="0"/>
                                </a:rPr>
                                <m:t>4</m:t>
                              </m:r>
                              <m:r>
                                <a:rPr lang="en-US" b="0" i="1" smtClean="0">
                                  <a:latin typeface="Cambria Math" panose="02040503050406030204" pitchFamily="18" charset="0"/>
                                </a:rPr>
                                <m:t>,</m:t>
                              </m:r>
                            </m:e>
                            <m:e>
                              <m:r>
                                <a:rPr lang="en-US" b="0" i="1" smtClean="0">
                                  <a:latin typeface="Cambria Math" panose="02040503050406030204" pitchFamily="18" charset="0"/>
                                </a:rPr>
                                <m:t>1</m:t>
                              </m:r>
                              <m:r>
                                <a:rPr lang="en-US" i="1">
                                  <a:latin typeface="Cambria Math" panose="02040503050406030204" pitchFamily="18" charset="0"/>
                                </a:rPr>
                                <m:t>,</m:t>
                              </m:r>
                            </m:e>
                          </m:eqArr>
                        </m:e>
                        <m:e>
                          <m:eqArr>
                            <m:eqArrPr>
                              <m:ctrlPr>
                                <a:rPr lang="en-US" i="1">
                                  <a:latin typeface="Cambria Math" panose="02040503050406030204" pitchFamily="18" charset="0"/>
                                </a:rPr>
                              </m:ctrlPr>
                            </m:eqArrPr>
                            <m:e>
                              <m:r>
                                <a:rPr lang="en-US" i="1">
                                  <a:latin typeface="Cambria Math" panose="02040503050406030204" pitchFamily="18" charset="0"/>
                                </a:rPr>
                                <m:t>1)</m:t>
                              </m:r>
                            </m:e>
                            <m:e>
                              <m:r>
                                <a:rPr lang="en-US" b="0" i="1" smtClean="0">
                                  <a:latin typeface="Cambria Math" panose="02040503050406030204" pitchFamily="18" charset="0"/>
                                </a:rPr>
                                <m:t>3)</m:t>
                              </m:r>
                            </m:e>
                          </m:eqArr>
                        </m:e>
                      </m:mr>
                    </m:m>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908523" y="3571984"/>
                <a:ext cx="4139275" cy="1202317"/>
              </a:xfrm>
              <a:prstGeom prst="rect">
                <a:avLst/>
              </a:prstGeom>
              <a:blipFill rotWithShape="0">
                <a:blip r:embed="rId3"/>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6518316" y="0"/>
            <a:ext cx="5545655" cy="6858000"/>
          </a:xfrm>
          <a:prstGeom prst="rect">
            <a:avLst/>
          </a:prstGeom>
        </p:spPr>
      </p:pic>
    </p:spTree>
    <p:extLst>
      <p:ext uri="{BB962C8B-B14F-4D97-AF65-F5344CB8AC3E}">
        <p14:creationId xmlns:p14="http://schemas.microsoft.com/office/powerpoint/2010/main" val="634736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Array Implementation: Addition (version </a:t>
            </a:r>
            <a:r>
              <a:rPr lang="en-US" dirty="0"/>
              <a:t>2)</a:t>
            </a:r>
          </a:p>
        </p:txBody>
      </p:sp>
      <p:pic>
        <p:nvPicPr>
          <p:cNvPr id="6" name="Picture 5"/>
          <p:cNvPicPr>
            <a:picLocks noChangeAspect="1"/>
          </p:cNvPicPr>
          <p:nvPr/>
        </p:nvPicPr>
        <p:blipFill>
          <a:blip r:embed="rId3"/>
          <a:stretch>
            <a:fillRect/>
          </a:stretch>
        </p:blipFill>
        <p:spPr>
          <a:xfrm>
            <a:off x="233670" y="1111574"/>
            <a:ext cx="5330086" cy="5262722"/>
          </a:xfrm>
          <a:prstGeom prst="rect">
            <a:avLst/>
          </a:prstGeom>
        </p:spPr>
      </p:pic>
      <p:pic>
        <p:nvPicPr>
          <p:cNvPr id="7" name="Picture 6"/>
          <p:cNvPicPr>
            <a:picLocks noChangeAspect="1"/>
          </p:cNvPicPr>
          <p:nvPr/>
        </p:nvPicPr>
        <p:blipFill>
          <a:blip r:embed="rId4"/>
          <a:stretch>
            <a:fillRect/>
          </a:stretch>
        </p:blipFill>
        <p:spPr>
          <a:xfrm>
            <a:off x="5777987" y="1603922"/>
            <a:ext cx="6171896" cy="5254078"/>
          </a:xfrm>
          <a:prstGeom prst="rect">
            <a:avLst/>
          </a:prstGeom>
        </p:spPr>
      </p:pic>
    </p:spTree>
    <p:extLst>
      <p:ext uri="{BB962C8B-B14F-4D97-AF65-F5344CB8AC3E}">
        <p14:creationId xmlns:p14="http://schemas.microsoft.com/office/powerpoint/2010/main" val="1964704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Sparse Matrix: Array Implementation</a:t>
            </a:r>
          </a:p>
        </p:txBody>
      </p:sp>
      <p:sp>
        <p:nvSpPr>
          <p:cNvPr id="3" name="Content Placeholder 2"/>
          <p:cNvSpPr>
            <a:spLocks noGrp="1"/>
          </p:cNvSpPr>
          <p:nvPr>
            <p:ph idx="1"/>
          </p:nvPr>
        </p:nvSpPr>
        <p:spPr/>
        <p:txBody>
          <a:bodyPr>
            <a:normAutofit/>
          </a:bodyPr>
          <a:lstStyle/>
          <a:p>
            <a:r>
              <a:rPr lang="en-US" dirty="0" smtClean="0"/>
              <a:t>Try Multiplication as an exercise at home</a:t>
            </a:r>
          </a:p>
          <a:p>
            <a:endParaRPr lang="en-US" dirty="0" smtClean="0"/>
          </a:p>
          <a:p>
            <a:r>
              <a:rPr lang="en-US" dirty="0" smtClean="0"/>
              <a:t>Notes:</a:t>
            </a:r>
          </a:p>
          <a:p>
            <a:pPr lvl="1"/>
            <a:r>
              <a:rPr lang="en-US" dirty="0" smtClean="0"/>
              <a:t>The result of the multiplication of two sparse matrices may not be sparse!</a:t>
            </a:r>
          </a:p>
          <a:p>
            <a:pPr lvl="2"/>
            <a:r>
              <a:rPr lang="en-US" dirty="0" smtClean="0"/>
              <a:t>Observe sparse matrix representations are not necessarily efficient when matrices are not sparse.</a:t>
            </a:r>
          </a:p>
          <a:p>
            <a:pPr lvl="2"/>
            <a:r>
              <a:rPr lang="en-US" dirty="0" smtClean="0"/>
              <a:t>The goal of sparse matrix representation is to improve efficiency. When does the sparse matrix representation lose its benefits?</a:t>
            </a:r>
            <a:endParaRPr lang="en-US" dirty="0"/>
          </a:p>
        </p:txBody>
      </p:sp>
    </p:spTree>
    <p:extLst>
      <p:ext uri="{BB962C8B-B14F-4D97-AF65-F5344CB8AC3E}">
        <p14:creationId xmlns:p14="http://schemas.microsoft.com/office/powerpoint/2010/main" val="2959380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Matrix Structure</a:t>
            </a:r>
            <a:endParaRPr lang="en-US" dirty="0"/>
          </a:p>
        </p:txBody>
      </p:sp>
      <p:sp>
        <p:nvSpPr>
          <p:cNvPr id="3" name="Content Placeholder 2"/>
          <p:cNvSpPr>
            <a:spLocks noGrp="1"/>
          </p:cNvSpPr>
          <p:nvPr>
            <p:ph idx="1"/>
          </p:nvPr>
        </p:nvSpPr>
        <p:spPr>
          <a:xfrm>
            <a:off x="609600" y="1600201"/>
            <a:ext cx="10972800" cy="4536194"/>
          </a:xfrm>
        </p:spPr>
        <p:txBody>
          <a:bodyPr>
            <a:normAutofit/>
          </a:bodyPr>
          <a:lstStyle/>
          <a:p>
            <a:r>
              <a:rPr lang="en-US" dirty="0" smtClean="0"/>
              <a:t>Design Matrix Class, to help facilitate basic mathematical matrix operations</a:t>
            </a:r>
          </a:p>
          <a:p>
            <a:pPr lvl="1"/>
            <a:r>
              <a:rPr lang="en-US" dirty="0" smtClean="0"/>
              <a:t>Design Notes:</a:t>
            </a:r>
          </a:p>
          <a:p>
            <a:pPr lvl="2"/>
            <a:r>
              <a:rPr lang="en-US" dirty="0" smtClean="0"/>
              <a:t>Matrix contains real numbers in each entry</a:t>
            </a:r>
          </a:p>
          <a:p>
            <a:pPr lvl="2"/>
            <a:r>
              <a:rPr lang="en-US" dirty="0" smtClean="0"/>
              <a:t>Matrix Addition</a:t>
            </a:r>
          </a:p>
          <a:p>
            <a:pPr lvl="2"/>
            <a:r>
              <a:rPr lang="en-US" dirty="0" smtClean="0"/>
              <a:t>Matrix Transpose</a:t>
            </a:r>
          </a:p>
          <a:p>
            <a:pPr lvl="2"/>
            <a:r>
              <a:rPr lang="en-US" dirty="0" smtClean="0"/>
              <a:t>Matrix Multiplication </a:t>
            </a:r>
          </a:p>
          <a:p>
            <a:pPr marL="914400" lvl="2" indent="0">
              <a:buNone/>
            </a:pPr>
            <a:endParaRPr lang="en-US" dirty="0"/>
          </a:p>
          <a:p>
            <a:endParaRPr lang="en-US" dirty="0"/>
          </a:p>
          <a:p>
            <a:endParaRPr lang="en-US" dirty="0"/>
          </a:p>
        </p:txBody>
      </p:sp>
    </p:spTree>
    <p:extLst>
      <p:ext uri="{BB962C8B-B14F-4D97-AF65-F5344CB8AC3E}">
        <p14:creationId xmlns:p14="http://schemas.microsoft.com/office/powerpoint/2010/main" val="3822557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Sparse Matrices: Linked List Implementation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4864099"/>
              </a:xfrm>
            </p:spPr>
            <p:txBody>
              <a:bodyPr>
                <a:normAutofit fontScale="62500" lnSpcReduction="20000"/>
              </a:bodyPr>
              <a:lstStyle/>
              <a:p>
                <a:r>
                  <a:rPr lang="en-US" dirty="0" smtClean="0"/>
                  <a:t>The use of sparse </a:t>
                </a:r>
                <a:r>
                  <a:rPr lang="en-US" dirty="0" smtClean="0">
                    <a:solidFill>
                      <a:schemeClr val="tx1"/>
                    </a:solidFill>
                  </a:rPr>
                  <a:t>matrix (array) improved efficiency (as compared to standard matrix) when the number of non-zero terms was small.</a:t>
                </a:r>
              </a:p>
              <a:p>
                <a:pPr lvl="1"/>
                <a:r>
                  <a:rPr lang="en-US" dirty="0" smtClean="0">
                    <a:solidFill>
                      <a:schemeClr val="tx1"/>
                    </a:solidFill>
                  </a:rPr>
                  <a:t>Transpose:  </a:t>
                </a:r>
                <a14:m>
                  <m:oMath xmlns:m="http://schemas.openxmlformats.org/officeDocument/2006/math">
                    <m:r>
                      <m:rPr>
                        <m:sty m:val="p"/>
                      </m:rPr>
                      <a:rPr lang="en-US" b="0" i="0" smtClean="0">
                        <a:solidFill>
                          <a:schemeClr val="tx1"/>
                        </a:solidFill>
                        <a:latin typeface="Cambria Math" panose="02040503050406030204" pitchFamily="18" charset="0"/>
                      </a:rPr>
                      <m:t>Θ</m:t>
                    </m:r>
                  </m:oMath>
                </a14:m>
                <a:r>
                  <a:rPr lang="en-US" dirty="0" smtClean="0">
                    <a:solidFill>
                      <a:schemeClr val="tx1"/>
                    </a:solidFill>
                  </a:rPr>
                  <a:t>(</a:t>
                </a:r>
                <a:r>
                  <a:rPr lang="en-US" dirty="0" err="1" smtClean="0">
                    <a:solidFill>
                      <a:schemeClr val="tx1"/>
                    </a:solidFill>
                  </a:rPr>
                  <a:t>numTerms</a:t>
                </a:r>
                <a:r>
                  <a:rPr lang="en-US" dirty="0" smtClean="0">
                    <a:solidFill>
                      <a:schemeClr val="tx1"/>
                    </a:solidFill>
                  </a:rPr>
                  <a:t> + </a:t>
                </a:r>
                <a:r>
                  <a:rPr lang="en-US" dirty="0" err="1" smtClean="0">
                    <a:solidFill>
                      <a:schemeClr val="tx1"/>
                    </a:solidFill>
                  </a:rPr>
                  <a:t>numCols</a:t>
                </a:r>
                <a:r>
                  <a:rPr lang="en-US" dirty="0" smtClean="0">
                    <a:solidFill>
                      <a:schemeClr val="tx1"/>
                    </a:solidFill>
                  </a:rPr>
                  <a:t>) vs. </a:t>
                </a:r>
                <a14:m>
                  <m:oMath xmlns:m="http://schemas.openxmlformats.org/officeDocument/2006/math">
                    <m:r>
                      <m:rPr>
                        <m:sty m:val="p"/>
                      </m:rPr>
                      <a:rPr lang="en-US">
                        <a:solidFill>
                          <a:schemeClr val="tx1"/>
                        </a:solidFill>
                        <a:latin typeface="Cambria Math" panose="02040503050406030204" pitchFamily="18" charset="0"/>
                      </a:rPr>
                      <m:t>Θ</m:t>
                    </m:r>
                  </m:oMath>
                </a14:m>
                <a:r>
                  <a:rPr lang="en-US" dirty="0" smtClean="0">
                    <a:solidFill>
                      <a:schemeClr val="tx1"/>
                    </a:solidFill>
                  </a:rPr>
                  <a:t>(</a:t>
                </a:r>
                <a:r>
                  <a:rPr lang="en-US" dirty="0" err="1" smtClean="0">
                    <a:solidFill>
                      <a:schemeClr val="tx1"/>
                    </a:solidFill>
                  </a:rPr>
                  <a:t>numCols</a:t>
                </a:r>
                <a:r>
                  <a:rPr lang="en-US" dirty="0" smtClean="0">
                    <a:solidFill>
                      <a:schemeClr val="tx1"/>
                    </a:solidFill>
                  </a:rPr>
                  <a:t> * </a:t>
                </a:r>
                <a:r>
                  <a:rPr lang="en-US" dirty="0" err="1" smtClean="0">
                    <a:solidFill>
                      <a:schemeClr val="tx1"/>
                    </a:solidFill>
                  </a:rPr>
                  <a:t>numRows</a:t>
                </a:r>
                <a:r>
                  <a:rPr lang="en-US" dirty="0" smtClean="0">
                    <a:solidFill>
                      <a:schemeClr val="tx1"/>
                    </a:solidFill>
                  </a:rPr>
                  <a:t>)</a:t>
                </a:r>
              </a:p>
              <a:p>
                <a:pPr lvl="1"/>
                <a:r>
                  <a:rPr lang="en-US" dirty="0" smtClean="0">
                    <a:solidFill>
                      <a:schemeClr val="tx1"/>
                    </a:solidFill>
                  </a:rPr>
                  <a:t>Addition:  </a:t>
                </a:r>
                <a14:m>
                  <m:oMath xmlns:m="http://schemas.openxmlformats.org/officeDocument/2006/math">
                    <m:r>
                      <m:rPr>
                        <m:sty m:val="p"/>
                      </m:rPr>
                      <a:rPr lang="en-US">
                        <a:solidFill>
                          <a:schemeClr val="tx1"/>
                        </a:solidFill>
                        <a:latin typeface="Cambria Math" panose="02040503050406030204" pitchFamily="18" charset="0"/>
                      </a:rPr>
                      <m:t>Θ</m:t>
                    </m:r>
                  </m:oMath>
                </a14:m>
                <a:r>
                  <a:rPr lang="en-US" dirty="0" smtClean="0">
                    <a:solidFill>
                      <a:schemeClr val="tx1"/>
                    </a:solidFill>
                  </a:rPr>
                  <a:t>(</a:t>
                </a:r>
                <a:r>
                  <a:rPr lang="en-US" dirty="0" err="1" smtClean="0">
                    <a:solidFill>
                      <a:schemeClr val="tx1"/>
                    </a:solidFill>
                  </a:rPr>
                  <a:t>numTerms</a:t>
                </a:r>
                <a:r>
                  <a:rPr lang="en-US" dirty="0" smtClean="0">
                    <a:solidFill>
                      <a:schemeClr val="tx1"/>
                    </a:solidFill>
                  </a:rPr>
                  <a:t>) </a:t>
                </a:r>
                <a:r>
                  <a:rPr lang="en-US" dirty="0">
                    <a:solidFill>
                      <a:schemeClr val="tx1"/>
                    </a:solidFill>
                  </a:rPr>
                  <a:t>vs. </a:t>
                </a:r>
                <a14:m>
                  <m:oMath xmlns:m="http://schemas.openxmlformats.org/officeDocument/2006/math">
                    <m:r>
                      <m:rPr>
                        <m:sty m:val="p"/>
                      </m:rPr>
                      <a:rPr lang="en-US">
                        <a:solidFill>
                          <a:schemeClr val="tx1"/>
                        </a:solidFill>
                        <a:latin typeface="Cambria Math" panose="02040503050406030204" pitchFamily="18" charset="0"/>
                      </a:rPr>
                      <m:t>Θ</m:t>
                    </m:r>
                  </m:oMath>
                </a14:m>
                <a:r>
                  <a:rPr lang="en-US" dirty="0" smtClean="0">
                    <a:solidFill>
                      <a:schemeClr val="tx1"/>
                    </a:solidFill>
                  </a:rPr>
                  <a:t>(</a:t>
                </a:r>
                <a:r>
                  <a:rPr lang="en-US" dirty="0" err="1">
                    <a:solidFill>
                      <a:schemeClr val="tx1"/>
                    </a:solidFill>
                  </a:rPr>
                  <a:t>numCols</a:t>
                </a:r>
                <a:r>
                  <a:rPr lang="en-US" dirty="0">
                    <a:solidFill>
                      <a:schemeClr val="tx1"/>
                    </a:solidFill>
                  </a:rPr>
                  <a:t> * </a:t>
                </a:r>
                <a:r>
                  <a:rPr lang="en-US" dirty="0" err="1">
                    <a:solidFill>
                      <a:schemeClr val="tx1"/>
                    </a:solidFill>
                  </a:rPr>
                  <a:t>numRows</a:t>
                </a:r>
                <a:r>
                  <a:rPr lang="en-US" dirty="0" smtClean="0">
                    <a:solidFill>
                      <a:schemeClr val="tx1"/>
                    </a:solidFill>
                  </a:rPr>
                  <a:t>)</a:t>
                </a:r>
              </a:p>
              <a:p>
                <a:endParaRPr lang="en-US" dirty="0" smtClean="0">
                  <a:solidFill>
                    <a:schemeClr val="tx1"/>
                  </a:solidFill>
                </a:endParaRPr>
              </a:p>
              <a:p>
                <a:r>
                  <a:rPr lang="en-US" dirty="0" smtClean="0">
                    <a:solidFill>
                      <a:schemeClr val="tx1"/>
                    </a:solidFill>
                  </a:rPr>
                  <a:t>The array implementation is intuitive, but some memory allocation constraints (knowing the size of a resulting sparse matrix) seemingly required unnecessary computational steps</a:t>
                </a:r>
              </a:p>
              <a:p>
                <a:pPr lvl="1"/>
                <a:r>
                  <a:rPr lang="en-US" dirty="0" smtClean="0">
                    <a:solidFill>
                      <a:schemeClr val="tx1"/>
                    </a:solidFill>
                  </a:rPr>
                  <a:t>Addition: Size of resulting sum is unknown! Iterate over each sparse matrix simply to determine the size of resulting sum for allocation.</a:t>
                </a:r>
              </a:p>
              <a:p>
                <a:pPr lvl="1"/>
                <a:r>
                  <a:rPr lang="en-US" dirty="0" smtClean="0">
                    <a:solidFill>
                      <a:schemeClr val="tx1"/>
                    </a:solidFill>
                  </a:rPr>
                  <a:t>Transpose: The size of the resulting transposed matrix is known. However, when copying terms to the transposed sparse matrix, the index where to insert each term is not known without some extra computational overhead. That is, to maintain an ordered structure, extra computation steps were needed to organize the insertion into the new array. </a:t>
                </a:r>
              </a:p>
              <a:p>
                <a:endParaRPr lang="en-US" dirty="0">
                  <a:solidFill>
                    <a:schemeClr val="tx1"/>
                  </a:solidFill>
                </a:endParaRPr>
              </a:p>
              <a:p>
                <a:r>
                  <a:rPr lang="en-US" dirty="0" smtClean="0">
                    <a:solidFill>
                      <a:schemeClr val="tx1"/>
                    </a:solidFill>
                  </a:rPr>
                  <a:t>We have investigated the implementation of a sparse matrix using parallel arrays (or similarly one could use an array of tuples)</a:t>
                </a:r>
              </a:p>
              <a:p>
                <a:pPr lvl="1"/>
                <a:r>
                  <a:rPr lang="en-US" dirty="0" smtClean="0">
                    <a:solidFill>
                      <a:schemeClr val="tx1"/>
                    </a:solidFill>
                  </a:rPr>
                  <a:t>There are many variations to the use of arrays, parallel arrays, arrays of tuples, etc. And there are many variations on the standard matrix operations (as we have seen thus far).</a:t>
                </a:r>
              </a:p>
              <a:p>
                <a:pPr lvl="1"/>
                <a:r>
                  <a:rPr lang="en-US" dirty="0" smtClean="0">
                    <a:solidFill>
                      <a:schemeClr val="tx1"/>
                    </a:solidFill>
                  </a:rPr>
                  <a:t>Another design approach: Is there a benefit to using a chaining strategy as opposed to arrays? </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4864099"/>
              </a:xfrm>
              <a:blipFill rotWithShape="0">
                <a:blip r:embed="rId2"/>
                <a:stretch>
                  <a:fillRect l="-333" t="-1882" r="-444"/>
                </a:stretch>
              </a:blipFill>
            </p:spPr>
            <p:txBody>
              <a:bodyPr/>
              <a:lstStyle/>
              <a:p>
                <a:r>
                  <a:rPr lang="en-US">
                    <a:noFill/>
                  </a:rPr>
                  <a:t> </a:t>
                </a:r>
              </a:p>
            </p:txBody>
          </p:sp>
        </mc:Fallback>
      </mc:AlternateContent>
    </p:spTree>
    <p:extLst>
      <p:ext uri="{BB962C8B-B14F-4D97-AF65-F5344CB8AC3E}">
        <p14:creationId xmlns:p14="http://schemas.microsoft.com/office/powerpoint/2010/main" val="1002076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Chaining Design for Sparse Matrix</a:t>
            </a:r>
            <a:endParaRPr lang="en-US" dirty="0"/>
          </a:p>
        </p:txBody>
      </p:sp>
      <p:sp>
        <p:nvSpPr>
          <p:cNvPr id="3" name="Content Placeholder 2"/>
          <p:cNvSpPr>
            <a:spLocks noGrp="1"/>
          </p:cNvSpPr>
          <p:nvPr>
            <p:ph idx="1"/>
          </p:nvPr>
        </p:nvSpPr>
        <p:spPr>
          <a:xfrm>
            <a:off x="609600" y="1600201"/>
            <a:ext cx="10972800" cy="2148274"/>
          </a:xfrm>
        </p:spPr>
        <p:txBody>
          <a:bodyPr>
            <a:normAutofit/>
          </a:bodyPr>
          <a:lstStyle/>
          <a:p>
            <a:r>
              <a:rPr lang="en-US" dirty="0" smtClean="0"/>
              <a:t>Option: Design each node to contain 3-tuple and a pointer to the next non-zero term in the matrix (in a row major scan).</a:t>
            </a:r>
          </a:p>
          <a:p>
            <a:pPr lvl="1"/>
            <a:r>
              <a:rPr lang="en-US" dirty="0" smtClean="0"/>
              <a:t>Efficiency note: We will not need to determine the size of the resulting sum before we can start adding terms. (Linked lists can grow dynamically!)</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227" t="7581" r="3179" b="73836"/>
          <a:stretch/>
        </p:blipFill>
        <p:spPr>
          <a:xfrm>
            <a:off x="6288505" y="5767137"/>
            <a:ext cx="6047873" cy="9304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132" y="3748475"/>
            <a:ext cx="9018284" cy="2122639"/>
          </a:xfrm>
          <a:prstGeom prst="rect">
            <a:avLst/>
          </a:prstGeom>
        </p:spPr>
      </p:pic>
    </p:spTree>
    <p:extLst>
      <p:ext uri="{BB962C8B-B14F-4D97-AF65-F5344CB8AC3E}">
        <p14:creationId xmlns:p14="http://schemas.microsoft.com/office/powerpoint/2010/main" val="1902138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Sparse Matrix: Chaining</a:t>
            </a:r>
            <a:endParaRPr lang="en-US" dirty="0"/>
          </a:p>
        </p:txBody>
      </p:sp>
      <p:sp>
        <p:nvSpPr>
          <p:cNvPr id="3" name="Content Placeholder 2"/>
          <p:cNvSpPr>
            <a:spLocks noGrp="1"/>
          </p:cNvSpPr>
          <p:nvPr>
            <p:ph idx="1"/>
          </p:nvPr>
        </p:nvSpPr>
        <p:spPr>
          <a:xfrm>
            <a:off x="609600" y="1600201"/>
            <a:ext cx="4280452" cy="4099828"/>
          </a:xfrm>
        </p:spPr>
        <p:txBody>
          <a:bodyPr>
            <a:normAutofit fontScale="92500"/>
          </a:bodyPr>
          <a:lstStyle/>
          <a:p>
            <a:r>
              <a:rPr lang="en-US" dirty="0" smtClean="0"/>
              <a:t>Example pseudocode for addition</a:t>
            </a:r>
          </a:p>
          <a:p>
            <a:pPr lvl="1"/>
            <a:r>
              <a:rPr lang="en-US" dirty="0" smtClean="0"/>
              <a:t>Time: Similar to array implementation but with one less pass over each a and b (for allocation size)</a:t>
            </a:r>
            <a:r>
              <a:rPr lang="en-US" dirty="0" smtClean="0">
                <a:solidFill>
                  <a:srgbClr val="00B050"/>
                </a:solidFill>
              </a:rPr>
              <a:t>. </a:t>
            </a:r>
            <a:r>
              <a:rPr lang="en-US" dirty="0" smtClean="0"/>
              <a:t>Thus saving about ½ the computational steps.</a:t>
            </a:r>
          </a:p>
          <a:p>
            <a:pPr lvl="1"/>
            <a:r>
              <a:rPr lang="en-US" dirty="0" smtClean="0"/>
              <a:t>Memory: one extra pointer must be stored per term</a:t>
            </a:r>
            <a:endParaRPr lang="en-US" dirty="0"/>
          </a:p>
        </p:txBody>
      </p:sp>
      <p:pic>
        <p:nvPicPr>
          <p:cNvPr id="5" name="Picture 4"/>
          <p:cNvPicPr>
            <a:picLocks noChangeAspect="1"/>
          </p:cNvPicPr>
          <p:nvPr/>
        </p:nvPicPr>
        <p:blipFill>
          <a:blip r:embed="rId3"/>
          <a:stretch>
            <a:fillRect/>
          </a:stretch>
        </p:blipFill>
        <p:spPr>
          <a:xfrm>
            <a:off x="5133474" y="1212369"/>
            <a:ext cx="6841950" cy="5607032"/>
          </a:xfrm>
          <a:prstGeom prst="rect">
            <a:avLst/>
          </a:prstGeom>
        </p:spPr>
      </p:pic>
    </p:spTree>
    <p:extLst>
      <p:ext uri="{BB962C8B-B14F-4D97-AF65-F5344CB8AC3E}">
        <p14:creationId xmlns:p14="http://schemas.microsoft.com/office/powerpoint/2010/main" val="4023279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Sparse Matrix: Chaining</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Example pseudocode </a:t>
            </a:r>
            <a:r>
              <a:rPr lang="en-US" dirty="0" smtClean="0"/>
              <a:t>for a </a:t>
            </a:r>
            <a:r>
              <a:rPr lang="en-US" b="1" dirty="0" smtClean="0"/>
              <a:t>transpose </a:t>
            </a:r>
            <a:r>
              <a:rPr lang="en-US" b="1" dirty="0" smtClean="0"/>
              <a:t>method</a:t>
            </a:r>
            <a:endParaRPr lang="en-US" b="1" dirty="0" smtClean="0"/>
          </a:p>
          <a:p>
            <a:pPr lvl="1"/>
            <a:r>
              <a:rPr lang="en-US" dirty="0" smtClean="0"/>
              <a:t>Time and Space analysis?</a:t>
            </a:r>
          </a:p>
          <a:p>
            <a:pPr lvl="1"/>
            <a:r>
              <a:rPr lang="en-US" dirty="0" smtClean="0"/>
              <a:t>Can we do better?</a:t>
            </a:r>
          </a:p>
          <a:p>
            <a:pPr marL="457200" lvl="1" indent="0">
              <a:buNone/>
            </a:pPr>
            <a:endParaRPr lang="en-US" dirty="0"/>
          </a:p>
        </p:txBody>
      </p:sp>
      <p:pic>
        <p:nvPicPr>
          <p:cNvPr id="4" name="Picture 3"/>
          <p:cNvPicPr>
            <a:picLocks noChangeAspect="1"/>
          </p:cNvPicPr>
          <p:nvPr/>
        </p:nvPicPr>
        <p:blipFill>
          <a:blip r:embed="rId3"/>
          <a:stretch>
            <a:fillRect/>
          </a:stretch>
        </p:blipFill>
        <p:spPr>
          <a:xfrm>
            <a:off x="1459561" y="3133607"/>
            <a:ext cx="9201005" cy="2979130"/>
          </a:xfrm>
          <a:prstGeom prst="rect">
            <a:avLst/>
          </a:prstGeom>
        </p:spPr>
      </p:pic>
    </p:spTree>
    <p:extLst>
      <p:ext uri="{BB962C8B-B14F-4D97-AF65-F5344CB8AC3E}">
        <p14:creationId xmlns:p14="http://schemas.microsoft.com/office/powerpoint/2010/main" val="1964522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Sparse Matrix: </a:t>
            </a:r>
            <a:r>
              <a:rPr lang="en-US" dirty="0" smtClean="0"/>
              <a:t>Chain</a:t>
            </a:r>
            <a:endParaRPr lang="en-US" dirty="0"/>
          </a:p>
        </p:txBody>
      </p:sp>
      <p:sp>
        <p:nvSpPr>
          <p:cNvPr id="3" name="Content Placeholder 2"/>
          <p:cNvSpPr>
            <a:spLocks noGrp="1"/>
          </p:cNvSpPr>
          <p:nvPr>
            <p:ph idx="1"/>
          </p:nvPr>
        </p:nvSpPr>
        <p:spPr>
          <a:xfrm>
            <a:off x="609600" y="1600200"/>
            <a:ext cx="10972800" cy="4511841"/>
          </a:xfrm>
        </p:spPr>
        <p:txBody>
          <a:bodyPr>
            <a:normAutofit lnSpcReduction="10000"/>
          </a:bodyPr>
          <a:lstStyle/>
          <a:p>
            <a:r>
              <a:rPr lang="en-US" dirty="0" smtClean="0"/>
              <a:t>Transpose (version 2)</a:t>
            </a:r>
          </a:p>
          <a:p>
            <a:pPr lvl="1"/>
            <a:r>
              <a:rPr lang="en-US" dirty="0" smtClean="0"/>
              <a:t>Note: </a:t>
            </a:r>
          </a:p>
          <a:p>
            <a:pPr lvl="2"/>
            <a:r>
              <a:rPr lang="en-US" dirty="0" smtClean="0"/>
              <a:t>We </a:t>
            </a:r>
            <a:r>
              <a:rPr lang="en-US" dirty="0" smtClean="0"/>
              <a:t>used </a:t>
            </a:r>
            <a:r>
              <a:rPr lang="en-US" dirty="0" smtClean="0"/>
              <a:t>a jump table to construct a FAST (linear time) transpose for the array implementation</a:t>
            </a:r>
          </a:p>
          <a:p>
            <a:pPr lvl="2"/>
            <a:r>
              <a:rPr lang="en-US" dirty="0" smtClean="0"/>
              <a:t>BUT … Linked Lists (Chains) do not permit random (direct) access.</a:t>
            </a:r>
          </a:p>
          <a:p>
            <a:pPr lvl="2"/>
            <a:r>
              <a:rPr lang="en-US" dirty="0" smtClean="0"/>
              <a:t>One solution for Chain implementation which maintains similar linear time:</a:t>
            </a:r>
          </a:p>
          <a:p>
            <a:pPr marL="1714500" lvl="3" indent="-342900">
              <a:buFont typeface="+mj-lt"/>
              <a:buAutoNum type="arabicPeriod"/>
            </a:pPr>
            <a:r>
              <a:rPr lang="en-US" dirty="0" smtClean="0"/>
              <a:t>Construct Array Representation of Sparse Matrix // O(</a:t>
            </a:r>
            <a:r>
              <a:rPr lang="en-US" dirty="0" err="1" smtClean="0"/>
              <a:t>numTerms</a:t>
            </a:r>
            <a:r>
              <a:rPr lang="en-US" dirty="0" smtClean="0"/>
              <a:t>)</a:t>
            </a:r>
          </a:p>
          <a:p>
            <a:pPr marL="1714500" lvl="3" indent="-342900">
              <a:buFont typeface="+mj-lt"/>
              <a:buAutoNum type="arabicPeriod"/>
            </a:pPr>
            <a:r>
              <a:rPr lang="en-US" dirty="0" smtClean="0"/>
              <a:t>Perform Matrix version of transpose  </a:t>
            </a:r>
            <a:r>
              <a:rPr lang="en-US" dirty="0"/>
              <a:t>// </a:t>
            </a:r>
            <a:r>
              <a:rPr lang="en-US" dirty="0" smtClean="0"/>
              <a:t>O(</a:t>
            </a:r>
            <a:r>
              <a:rPr lang="en-US" dirty="0" err="1" smtClean="0"/>
              <a:t>numTerms</a:t>
            </a:r>
            <a:r>
              <a:rPr lang="en-US" dirty="0" smtClean="0"/>
              <a:t> + </a:t>
            </a:r>
            <a:r>
              <a:rPr lang="en-US" dirty="0" err="1" smtClean="0"/>
              <a:t>numCols</a:t>
            </a:r>
            <a:r>
              <a:rPr lang="en-US" dirty="0" smtClean="0"/>
              <a:t>)</a:t>
            </a:r>
          </a:p>
          <a:p>
            <a:pPr marL="1714500" lvl="3" indent="-342900">
              <a:buFont typeface="+mj-lt"/>
              <a:buAutoNum type="arabicPeriod"/>
            </a:pPr>
            <a:r>
              <a:rPr lang="en-US" dirty="0" smtClean="0"/>
              <a:t>Construct Chain Sparse Matrix // O(</a:t>
            </a:r>
            <a:r>
              <a:rPr lang="en-US" dirty="0" err="1" smtClean="0"/>
              <a:t>numTerms</a:t>
            </a:r>
            <a:r>
              <a:rPr lang="en-US" dirty="0" smtClean="0"/>
              <a:t>)</a:t>
            </a:r>
          </a:p>
          <a:p>
            <a:pPr marL="1371600" lvl="3" indent="0">
              <a:buNone/>
            </a:pPr>
            <a:r>
              <a:rPr lang="en-US" dirty="0" smtClean="0"/>
              <a:t>TOTAL:  O(</a:t>
            </a:r>
            <a:r>
              <a:rPr lang="en-US" dirty="0" err="1" smtClean="0"/>
              <a:t>numTerms</a:t>
            </a:r>
            <a:r>
              <a:rPr lang="en-US" dirty="0" smtClean="0"/>
              <a:t> + </a:t>
            </a:r>
            <a:r>
              <a:rPr lang="en-US" dirty="0" err="1" smtClean="0"/>
              <a:t>numCols</a:t>
            </a:r>
            <a:r>
              <a:rPr lang="en-US" dirty="0" smtClean="0"/>
              <a:t>)</a:t>
            </a:r>
            <a:r>
              <a:rPr lang="en-US" dirty="0"/>
              <a:t>	</a:t>
            </a:r>
            <a:r>
              <a:rPr lang="en-US" dirty="0" smtClean="0"/>
              <a:t>	</a:t>
            </a:r>
          </a:p>
          <a:p>
            <a:pPr marL="1371600" lvl="3" indent="0">
              <a:buNone/>
            </a:pPr>
            <a:endParaRPr lang="en-US" dirty="0"/>
          </a:p>
          <a:p>
            <a:pPr lvl="3"/>
            <a:r>
              <a:rPr lang="en-US" dirty="0" smtClean="0"/>
              <a:t>Side Note: Here we solve a new problem by mapping the problem to a different domain for which a solution already exists. As long as the mapping (and inverse) has a time complexity less than the computed solution, this may be a reasonable approach. </a:t>
            </a:r>
          </a:p>
        </p:txBody>
      </p:sp>
    </p:spTree>
    <p:extLst>
      <p:ext uri="{BB962C8B-B14F-4D97-AF65-F5344CB8AC3E}">
        <p14:creationId xmlns:p14="http://schemas.microsoft.com/office/powerpoint/2010/main" val="547417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Representation Comparison</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392553221"/>
                  </p:ext>
                </p:extLst>
              </p:nvPr>
            </p:nvGraphicFramePr>
            <p:xfrm>
              <a:off x="609600" y="1600200"/>
              <a:ext cx="11325725" cy="2763520"/>
            </p:xfrm>
            <a:graphic>
              <a:graphicData uri="http://schemas.openxmlformats.org/drawingml/2006/table">
                <a:tbl>
                  <a:tblPr firstRow="1" bandRow="1">
                    <a:tableStyleId>{5C22544A-7EE6-4342-B048-85BDC9FD1C3A}</a:tableStyleId>
                  </a:tblPr>
                  <a:tblGrid>
                    <a:gridCol w="1565948"/>
                    <a:gridCol w="2916268"/>
                    <a:gridCol w="3435894"/>
                    <a:gridCol w="3407615"/>
                  </a:tblGrid>
                  <a:tr h="370840">
                    <a:tc>
                      <a:txBody>
                        <a:bodyPr/>
                        <a:lstStyle/>
                        <a:p>
                          <a:r>
                            <a:rPr lang="en-US" dirty="0" smtClean="0"/>
                            <a:t>Operation</a:t>
                          </a:r>
                          <a:endParaRPr lang="en-US" dirty="0"/>
                        </a:p>
                      </a:txBody>
                      <a:tcPr/>
                    </a:tc>
                    <a:tc>
                      <a:txBody>
                        <a:bodyPr/>
                        <a:lstStyle/>
                        <a:p>
                          <a:r>
                            <a:rPr lang="en-US" dirty="0" smtClean="0"/>
                            <a:t>Matrix</a:t>
                          </a:r>
                          <a:endParaRPr lang="en-US" dirty="0"/>
                        </a:p>
                      </a:txBody>
                      <a:tcPr/>
                    </a:tc>
                    <a:tc>
                      <a:txBody>
                        <a:bodyPr/>
                        <a:lstStyle/>
                        <a:p>
                          <a:r>
                            <a:rPr lang="en-US" dirty="0" smtClean="0"/>
                            <a:t>Sparse Matrix (array)</a:t>
                          </a:r>
                          <a:endParaRPr lang="en-US" dirty="0"/>
                        </a:p>
                      </a:txBody>
                      <a:tcPr/>
                    </a:tc>
                    <a:tc>
                      <a:txBody>
                        <a:bodyPr/>
                        <a:lstStyle/>
                        <a:p>
                          <a:r>
                            <a:rPr lang="en-US" dirty="0" smtClean="0"/>
                            <a:t>Sparse</a:t>
                          </a:r>
                          <a:r>
                            <a:rPr lang="en-US" baseline="0" dirty="0" smtClean="0"/>
                            <a:t> Matrix (chain)</a:t>
                          </a:r>
                          <a:endParaRPr lang="en-US" dirty="0"/>
                        </a:p>
                      </a:txBody>
                      <a:tcPr/>
                    </a:tc>
                  </a:tr>
                  <a:tr h="370840">
                    <a:tc>
                      <a:txBody>
                        <a:bodyPr/>
                        <a:lstStyle/>
                        <a:p>
                          <a:r>
                            <a:rPr lang="en-US" dirty="0" smtClean="0"/>
                            <a:t>Addition (time)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𝑛𝑢𝑚𝐶𝑜𝑙</m:t>
                                </m:r>
                                <m:r>
                                  <a:rPr lang="en-US" b="0" i="1" smtClean="0">
                                    <a:latin typeface="Cambria Math" panose="02040503050406030204" pitchFamily="18" charset="0"/>
                                  </a:rPr>
                                  <m:t> ∗</m:t>
                                </m:r>
                                <m:r>
                                  <a:rPr lang="en-US" b="0" i="1" smtClean="0">
                                    <a:latin typeface="Cambria Math" panose="02040503050406030204" pitchFamily="18" charset="0"/>
                                  </a:rPr>
                                  <m:t>𝑛𝑢𝑚𝑅𝑜𝑤</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𝑛𝑢𝑚𝑇𝑒𝑟𝑚𝑠𝐴</m:t>
                                </m:r>
                                <m:r>
                                  <a:rPr lang="en-US" b="0" i="1" smtClean="0">
                                    <a:latin typeface="Cambria Math" panose="02040503050406030204" pitchFamily="18" charset="0"/>
                                  </a:rPr>
                                  <m:t>+</m:t>
                                </m:r>
                                <m:r>
                                  <a:rPr lang="en-US" b="0" i="1" smtClean="0">
                                    <a:latin typeface="Cambria Math" panose="02040503050406030204" pitchFamily="18" charset="0"/>
                                  </a:rPr>
                                  <m:t>𝑛𝑢𝑚𝑇𝑒𝑟𝑚𝑠𝐵</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𝑛𝑢𝑚𝑇𝑒𝑟𝑚𝑠𝐴</m:t>
                                </m:r>
                                <m:r>
                                  <a:rPr lang="en-US" b="0" i="1" smtClean="0">
                                    <a:latin typeface="Cambria Math" panose="02040503050406030204" pitchFamily="18" charset="0"/>
                                  </a:rPr>
                                  <m:t>+</m:t>
                                </m:r>
                                <m:r>
                                  <a:rPr lang="en-US" b="0" i="1" smtClean="0">
                                    <a:latin typeface="Cambria Math" panose="02040503050406030204" pitchFamily="18" charset="0"/>
                                  </a:rPr>
                                  <m:t>𝑛𝑢𝑚𝑇𝑒𝑟𝑚𝑠𝐵</m:t>
                                </m:r>
                                <m:r>
                                  <a:rPr lang="en-US" b="0" i="1" smtClean="0">
                                    <a:latin typeface="Cambria Math" panose="02040503050406030204" pitchFamily="18" charset="0"/>
                                  </a:rPr>
                                  <m:t>)</m:t>
                                </m:r>
                              </m:oMath>
                            </m:oMathPara>
                          </a14:m>
                          <a:endParaRPr lang="en-US" dirty="0"/>
                        </a:p>
                      </a:txBody>
                      <a:tcPr/>
                    </a:tc>
                  </a:tr>
                  <a:tr h="370840">
                    <a:tc>
                      <a:txBody>
                        <a:bodyPr/>
                        <a:lstStyle/>
                        <a:p>
                          <a:r>
                            <a:rPr lang="en-US" dirty="0" smtClean="0"/>
                            <a:t>Transpose</a:t>
                          </a:r>
                          <a:r>
                            <a:rPr lang="en-US" baseline="0" dirty="0" smtClean="0"/>
                            <a:t> </a:t>
                          </a:r>
                          <a:r>
                            <a:rPr lang="en-US" dirty="0" smtClean="0"/>
                            <a:t>(time)</a:t>
                          </a:r>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𝑛𝑢𝑚𝐶𝑜𝑙</m:t>
                                </m:r>
                                <m:r>
                                  <a:rPr lang="en-US" b="0" i="1" smtClean="0">
                                    <a:latin typeface="Cambria Math" panose="02040503050406030204" pitchFamily="18" charset="0"/>
                                  </a:rPr>
                                  <m:t> ∗</m:t>
                                </m:r>
                                <m:r>
                                  <a:rPr lang="en-US" b="0" i="1" smtClean="0">
                                    <a:latin typeface="Cambria Math" panose="02040503050406030204" pitchFamily="18" charset="0"/>
                                  </a:rPr>
                                  <m:t>𝑛𝑢𝑚𝑅𝑜𝑤</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𝑛𝑢𝑚𝑇𝑒𝑟𝑚𝑠</m:t>
                                </m:r>
                                <m:func>
                                  <m:funcPr>
                                    <m:ctrlPr>
                                      <a:rPr lang="en-US" b="0" i="1" smtClean="0">
                                        <a:latin typeface="Cambria Math" panose="02040503050406030204" pitchFamily="18" charset="0"/>
                                      </a:rPr>
                                    </m:ctrlPr>
                                  </m:funcPr>
                                  <m:fName>
                                    <m:r>
                                      <a:rPr lang="en-US" b="0" i="0" smtClean="0">
                                        <a:latin typeface="Cambria Math" panose="02040503050406030204" pitchFamily="18" charset="0"/>
                                      </a:rPr>
                                      <m:t>+</m:t>
                                    </m:r>
                                  </m:fName>
                                  <m:e>
                                    <m:r>
                                      <a:rPr lang="en-US" b="0" i="1" smtClean="0">
                                        <a:latin typeface="Cambria Math" panose="02040503050406030204" pitchFamily="18" charset="0"/>
                                      </a:rPr>
                                      <m:t>𝑛𝑢𝑚𝐶𝑜𝑙𝑠</m:t>
                                    </m:r>
                                  </m:e>
                                </m:func>
                                <m:r>
                                  <a:rPr lang="en-US" b="0" i="1" smtClean="0">
                                    <a:latin typeface="Cambria Math" panose="02040503050406030204" pitchFamily="18" charset="0"/>
                                  </a:rPr>
                                  <m:t>)</m:t>
                                </m:r>
                              </m:oMath>
                            </m:oMathPara>
                          </a14:m>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𝑛𝑢𝑚𝑇𝑒𝑟𝑚𝑠</m:t>
                                    </m:r>
                                    <m:r>
                                      <a:rPr lang="en-US" b="0" i="1" smtClean="0">
                                        <a:latin typeface="Cambria Math" panose="02040503050406030204" pitchFamily="18" charset="0"/>
                                      </a:rPr>
                                      <m:t>+</m:t>
                                    </m:r>
                                    <m:r>
                                      <a:rPr lang="en-US" b="0" i="1" smtClean="0">
                                        <a:latin typeface="Cambria Math" panose="02040503050406030204" pitchFamily="18" charset="0"/>
                                      </a:rPr>
                                      <m:t>𝑛𝑢𝑚𝐶𝑜𝑙𝑠</m:t>
                                    </m:r>
                                  </m:e>
                                </m:d>
                              </m:oMath>
                            </m:oMathPara>
                          </a14:m>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assuming copy to array</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392553221"/>
                  </p:ext>
                </p:extLst>
              </p:nvPr>
            </p:nvGraphicFramePr>
            <p:xfrm>
              <a:off x="609600" y="1600200"/>
              <a:ext cx="11325725" cy="2763520"/>
            </p:xfrm>
            <a:graphic>
              <a:graphicData uri="http://schemas.openxmlformats.org/drawingml/2006/table">
                <a:tbl>
                  <a:tblPr firstRow="1" bandRow="1">
                    <a:tableStyleId>{5C22544A-7EE6-4342-B048-85BDC9FD1C3A}</a:tableStyleId>
                  </a:tblPr>
                  <a:tblGrid>
                    <a:gridCol w="1565948"/>
                    <a:gridCol w="2916268"/>
                    <a:gridCol w="3435894"/>
                    <a:gridCol w="3407615"/>
                  </a:tblGrid>
                  <a:tr h="370840">
                    <a:tc>
                      <a:txBody>
                        <a:bodyPr/>
                        <a:lstStyle/>
                        <a:p>
                          <a:r>
                            <a:rPr lang="en-US" dirty="0" smtClean="0"/>
                            <a:t>Operation</a:t>
                          </a:r>
                          <a:endParaRPr lang="en-US" dirty="0"/>
                        </a:p>
                      </a:txBody>
                      <a:tcPr/>
                    </a:tc>
                    <a:tc>
                      <a:txBody>
                        <a:bodyPr/>
                        <a:lstStyle/>
                        <a:p>
                          <a:r>
                            <a:rPr lang="en-US" dirty="0" smtClean="0"/>
                            <a:t>Matrix</a:t>
                          </a:r>
                          <a:endParaRPr lang="en-US" dirty="0"/>
                        </a:p>
                      </a:txBody>
                      <a:tcPr/>
                    </a:tc>
                    <a:tc>
                      <a:txBody>
                        <a:bodyPr/>
                        <a:lstStyle/>
                        <a:p>
                          <a:r>
                            <a:rPr lang="en-US" dirty="0" smtClean="0"/>
                            <a:t>Sparse Matrix (array)</a:t>
                          </a:r>
                          <a:endParaRPr lang="en-US" dirty="0"/>
                        </a:p>
                      </a:txBody>
                      <a:tcPr/>
                    </a:tc>
                    <a:tc>
                      <a:txBody>
                        <a:bodyPr/>
                        <a:lstStyle/>
                        <a:p>
                          <a:r>
                            <a:rPr lang="en-US" dirty="0" smtClean="0"/>
                            <a:t>Sparse</a:t>
                          </a:r>
                          <a:r>
                            <a:rPr lang="en-US" baseline="0" dirty="0" smtClean="0"/>
                            <a:t> Matrix (chain)</a:t>
                          </a:r>
                          <a:endParaRPr lang="en-US" dirty="0"/>
                        </a:p>
                      </a:txBody>
                      <a:tcPr/>
                    </a:tc>
                  </a:tr>
                  <a:tr h="640080">
                    <a:tc>
                      <a:txBody>
                        <a:bodyPr/>
                        <a:lstStyle/>
                        <a:p>
                          <a:r>
                            <a:rPr lang="en-US" dirty="0" smtClean="0"/>
                            <a:t>Addition (time)</a:t>
                          </a:r>
                        </a:p>
                      </a:txBody>
                      <a:tcPr/>
                    </a:tc>
                    <a:tc>
                      <a:txBody>
                        <a:bodyPr/>
                        <a:lstStyle/>
                        <a:p>
                          <a:endParaRPr lang="en-US"/>
                        </a:p>
                      </a:txBody>
                      <a:tcPr>
                        <a:blipFill rotWithShape="0">
                          <a:blip r:embed="rId2"/>
                          <a:stretch>
                            <a:fillRect l="-54184" t="-62857" r="-235983" b="-276190"/>
                          </a:stretch>
                        </a:blipFill>
                      </a:tcPr>
                    </a:tc>
                    <a:tc>
                      <a:txBody>
                        <a:bodyPr/>
                        <a:lstStyle/>
                        <a:p>
                          <a:endParaRPr lang="en-US"/>
                        </a:p>
                      </a:txBody>
                      <a:tcPr>
                        <a:blipFill rotWithShape="0">
                          <a:blip r:embed="rId2"/>
                          <a:stretch>
                            <a:fillRect l="-130674" t="-62857" r="-100000" b="-276190"/>
                          </a:stretch>
                        </a:blipFill>
                      </a:tcPr>
                    </a:tc>
                    <a:tc>
                      <a:txBody>
                        <a:bodyPr/>
                        <a:lstStyle/>
                        <a:p>
                          <a:endParaRPr lang="en-US"/>
                        </a:p>
                      </a:txBody>
                      <a:tcPr>
                        <a:blipFill rotWithShape="0">
                          <a:blip r:embed="rId2"/>
                          <a:stretch>
                            <a:fillRect l="-232737" t="-62857" r="-894" b="-276190"/>
                          </a:stretch>
                        </a:blipFill>
                      </a:tcPr>
                    </a:tc>
                  </a:tr>
                  <a:tr h="640080">
                    <a:tc>
                      <a:txBody>
                        <a:bodyPr/>
                        <a:lstStyle/>
                        <a:p>
                          <a:r>
                            <a:rPr lang="en-US" dirty="0" smtClean="0"/>
                            <a:t>Transpose</a:t>
                          </a:r>
                          <a:r>
                            <a:rPr lang="en-US" baseline="0" dirty="0" smtClean="0"/>
                            <a:t> </a:t>
                          </a:r>
                          <a:r>
                            <a:rPr lang="en-US" dirty="0" smtClean="0"/>
                            <a:t>(time)</a:t>
                          </a:r>
                          <a:endParaRPr lang="en-US" dirty="0"/>
                        </a:p>
                      </a:txBody>
                      <a:tcPr/>
                    </a:tc>
                    <a:tc>
                      <a:txBody>
                        <a:bodyPr/>
                        <a:lstStyle/>
                        <a:p>
                          <a:endParaRPr lang="en-US"/>
                        </a:p>
                      </a:txBody>
                      <a:tcPr>
                        <a:blipFill rotWithShape="0">
                          <a:blip r:embed="rId2"/>
                          <a:stretch>
                            <a:fillRect l="-54184" t="-162857" r="-235983" b="-176190"/>
                          </a:stretch>
                        </a:blipFill>
                      </a:tcPr>
                    </a:tc>
                    <a:tc>
                      <a:txBody>
                        <a:bodyPr/>
                        <a:lstStyle/>
                        <a:p>
                          <a:endParaRPr lang="en-US"/>
                        </a:p>
                      </a:txBody>
                      <a:tcPr>
                        <a:blipFill rotWithShape="0">
                          <a:blip r:embed="rId2"/>
                          <a:stretch>
                            <a:fillRect l="-130674" t="-162857" r="-100000" b="-176190"/>
                          </a:stretch>
                        </a:blipFill>
                      </a:tcPr>
                    </a:tc>
                    <a:tc>
                      <a:txBody>
                        <a:bodyPr/>
                        <a:lstStyle/>
                        <a:p>
                          <a:endParaRPr lang="en-US"/>
                        </a:p>
                      </a:txBody>
                      <a:tcPr>
                        <a:blipFill rotWithShape="0">
                          <a:blip r:embed="rId2"/>
                          <a:stretch>
                            <a:fillRect l="-232737" t="-162857" r="-894" b="-176190"/>
                          </a:stretch>
                        </a:blipFill>
                      </a:tcPr>
                    </a:tc>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mc:Fallback>
      </mc:AlternateContent>
      <p:sp>
        <p:nvSpPr>
          <p:cNvPr id="5" name="Content Placeholder 2"/>
          <p:cNvSpPr txBox="1">
            <a:spLocks/>
          </p:cNvSpPr>
          <p:nvPr/>
        </p:nvSpPr>
        <p:spPr>
          <a:xfrm>
            <a:off x="609600" y="4705563"/>
            <a:ext cx="10972800" cy="178770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Other:</a:t>
            </a:r>
          </a:p>
          <a:p>
            <a:pPr lvl="1"/>
            <a:r>
              <a:rPr lang="en-US" dirty="0" smtClean="0"/>
              <a:t>Addition: array implementation required twice as many computational steps to allocate memory efficiently</a:t>
            </a:r>
          </a:p>
          <a:p>
            <a:pPr lvl="1"/>
            <a:r>
              <a:rPr lang="en-US" dirty="0" smtClean="0"/>
              <a:t>Transpose: Sparse Matrix may also alleviate some cache delays as compared to Matrix </a:t>
            </a:r>
            <a:endParaRPr lang="en-US" dirty="0"/>
          </a:p>
        </p:txBody>
      </p:sp>
    </p:spTree>
    <p:extLst>
      <p:ext uri="{BB962C8B-B14F-4D97-AF65-F5344CB8AC3E}">
        <p14:creationId xmlns:p14="http://schemas.microsoft.com/office/powerpoint/2010/main" val="2541088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Polynomials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Reminder: With the sparse matrix structure</a:t>
            </a:r>
            <a:r>
              <a:rPr lang="en-US" i="1" dirty="0" smtClean="0"/>
              <a:t>, we faced many structural design questions and subsequent algorithmic design questions, both of which affected efficiency. </a:t>
            </a:r>
            <a:r>
              <a:rPr lang="en-US" dirty="0" smtClean="0"/>
              <a:t>You will face similar design questions in your polynomial project.</a:t>
            </a:r>
          </a:p>
          <a:p>
            <a:endParaRPr lang="en-US" dirty="0" smtClean="0"/>
          </a:p>
          <a:p>
            <a:r>
              <a:rPr lang="en-US" dirty="0" smtClean="0"/>
              <a:t>Design a Representation (Data Structure) for Polynomials </a:t>
            </a:r>
            <a:endParaRPr lang="en-US" dirty="0"/>
          </a:p>
          <a:p>
            <a:pPr lvl="1"/>
            <a:r>
              <a:rPr lang="en-US" dirty="0"/>
              <a:t>Goals:</a:t>
            </a:r>
          </a:p>
          <a:p>
            <a:pPr lvl="2"/>
            <a:r>
              <a:rPr lang="en-US" dirty="0"/>
              <a:t>Polynomial evaluation</a:t>
            </a:r>
          </a:p>
          <a:p>
            <a:pPr lvl="2"/>
            <a:r>
              <a:rPr lang="en-US" dirty="0"/>
              <a:t>Polynomial arithmetic </a:t>
            </a:r>
          </a:p>
          <a:p>
            <a:endParaRPr lang="en-US" dirty="0" smtClean="0"/>
          </a:p>
          <a:p>
            <a:r>
              <a:rPr lang="en-US" dirty="0" smtClean="0"/>
              <a:t>Class Project: Design Questions and Goals.</a:t>
            </a:r>
          </a:p>
          <a:p>
            <a:pPr lvl="1"/>
            <a:r>
              <a:rPr lang="en-US" dirty="0" smtClean="0"/>
              <a:t>Linked Chain vs Array Implementation? </a:t>
            </a:r>
          </a:p>
          <a:p>
            <a:pPr lvl="1"/>
            <a:r>
              <a:rPr lang="en-US" dirty="0" smtClean="0"/>
              <a:t>Goal: An efficient Solution (time and space)</a:t>
            </a:r>
          </a:p>
          <a:p>
            <a:pPr lvl="2"/>
            <a:r>
              <a:rPr lang="en-US" dirty="0"/>
              <a:t>Algorithmic improvements for basic operations</a:t>
            </a:r>
          </a:p>
          <a:p>
            <a:pPr lvl="2"/>
            <a:r>
              <a:rPr lang="en-US" dirty="0"/>
              <a:t>How can we increase efficiency: reduce computational complexity</a:t>
            </a:r>
            <a:r>
              <a:rPr lang="en-US" dirty="0" smtClean="0"/>
              <a:t>?</a:t>
            </a:r>
          </a:p>
          <a:p>
            <a:pPr lvl="2"/>
            <a:r>
              <a:rPr lang="en-US" dirty="0" smtClean="0"/>
              <a:t>When you make a design decision, document the reason why and justify in the cover letter.</a:t>
            </a:r>
          </a:p>
          <a:p>
            <a:pPr lvl="2"/>
            <a:r>
              <a:rPr lang="en-US" dirty="0" smtClean="0"/>
              <a:t>Use average and worst cases to make design decisions (not best case)</a:t>
            </a:r>
          </a:p>
        </p:txBody>
      </p:sp>
    </p:spTree>
    <p:extLst>
      <p:ext uri="{BB962C8B-B14F-4D97-AF65-F5344CB8AC3E}">
        <p14:creationId xmlns:p14="http://schemas.microsoft.com/office/powerpoint/2010/main" val="335379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A matrix is a table with rows and columns.</a:t>
                </a:r>
              </a:p>
              <a:p>
                <a:pPr lvl="1"/>
                <a:r>
                  <a:rPr lang="en-US" dirty="0" smtClean="0"/>
                  <a:t>EG: A 3 x 2 matrix: 3 rows and 2 columns </a:t>
                </a:r>
              </a:p>
              <a:p>
                <a:pPr lvl="2"/>
                <a:r>
                  <a:rPr lang="en-US" dirty="0" smtClean="0"/>
                  <a:t>Matrix entries are generally indexed by a row, column tuple, : matrix(2,1) is 6. </a:t>
                </a:r>
              </a:p>
              <a:p>
                <a:pPr lvl="3"/>
                <a:r>
                  <a:rPr lang="en-US" dirty="0"/>
                  <a:t>using mathematical notation the indexing usually starts at </a:t>
                </a:r>
                <a:r>
                  <a:rPr lang="en-US" dirty="0" smtClean="0"/>
                  <a:t>1</a:t>
                </a:r>
              </a:p>
              <a:p>
                <a:pPr lvl="3"/>
                <a:endParaRPr lang="en-US" dirty="0" smtClean="0"/>
              </a:p>
              <a:p>
                <a:pPr marL="0" indent="0">
                  <a:buNone/>
                </a:pPr>
                <a:r>
                  <a:rPr lang="en-US" dirty="0"/>
                  <a:t>	</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5</m:t>
                              </m:r>
                            </m:e>
                          </m:mr>
                          <m:mr>
                            <m:e>
                              <m:r>
                                <a:rPr lang="en-US" b="0" i="1" smtClean="0">
                                  <a:latin typeface="Cambria Math" panose="02040503050406030204" pitchFamily="18" charset="0"/>
                                </a:rPr>
                                <m:t>6</m:t>
                              </m:r>
                            </m:e>
                            <m:e>
                              <m:r>
                                <a:rPr lang="en-US" b="0" i="1" smtClean="0">
                                  <a:latin typeface="Cambria Math" panose="02040503050406030204" pitchFamily="18" charset="0"/>
                                </a:rPr>
                                <m:t>2</m:t>
                              </m:r>
                            </m:e>
                          </m:mr>
                          <m:mr>
                            <m:e>
                              <m:r>
                                <a:rPr lang="en-US" b="0" i="1" smtClean="0">
                                  <a:latin typeface="Cambria Math" panose="02040503050406030204" pitchFamily="18" charset="0"/>
                                </a:rPr>
                                <m:t>9</m:t>
                              </m:r>
                            </m:e>
                            <m:e>
                              <m:r>
                                <a:rPr lang="en-US" b="0" i="1" smtClean="0">
                                  <a:latin typeface="Cambria Math" panose="02040503050406030204" pitchFamily="18" charset="0"/>
                                </a:rPr>
                                <m:t>7</m:t>
                              </m:r>
                            </m:e>
                          </m:mr>
                        </m:m>
                      </m:e>
                    </m:d>
                  </m:oMath>
                </a14:m>
                <a:endParaRPr lang="en-US" dirty="0" smtClean="0"/>
              </a:p>
              <a:p>
                <a:r>
                  <a:rPr lang="en-US" dirty="0" smtClean="0"/>
                  <a:t>Matrix implementation</a:t>
                </a:r>
              </a:p>
              <a:p>
                <a:pPr lvl="1"/>
                <a:r>
                  <a:rPr lang="en-US" dirty="0" smtClean="0"/>
                  <a:t>Design decision: Should the structure be represented as a 2-d array or 2-d chaining structure?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33" t="-2530"/>
                </a:stretch>
              </a:blipFill>
            </p:spPr>
            <p:txBody>
              <a:bodyPr/>
              <a:lstStyle/>
              <a:p>
                <a:r>
                  <a:rPr lang="en-US">
                    <a:noFill/>
                  </a:rPr>
                  <a:t> </a:t>
                </a:r>
              </a:p>
            </p:txBody>
          </p:sp>
        </mc:Fallback>
      </mc:AlternateContent>
    </p:spTree>
    <p:extLst>
      <p:ext uri="{BB962C8B-B14F-4D97-AF65-F5344CB8AC3E}">
        <p14:creationId xmlns:p14="http://schemas.microsoft.com/office/powerpoint/2010/main" val="405037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Matrix Implementation (UML)</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a:t>Intuitively, we can use a 2-d array to implement a matrix</a:t>
            </a:r>
            <a:r>
              <a:rPr lang="en-US" dirty="0" smtClean="0"/>
              <a:t>.</a:t>
            </a:r>
          </a:p>
          <a:p>
            <a:pPr lvl="1"/>
            <a:r>
              <a:rPr lang="en-US" dirty="0" smtClean="0"/>
              <a:t>Thus we can access </a:t>
            </a:r>
            <a:r>
              <a:rPr lang="en-US" i="1" dirty="0" err="1" smtClean="0"/>
              <a:t>ith</a:t>
            </a:r>
            <a:r>
              <a:rPr lang="en-US" dirty="0" smtClean="0"/>
              <a:t> row and </a:t>
            </a:r>
            <a:r>
              <a:rPr lang="en-US" i="1" dirty="0" err="1" smtClean="0"/>
              <a:t>jth</a:t>
            </a:r>
            <a:r>
              <a:rPr lang="en-US" dirty="0" smtClean="0"/>
              <a:t> col: m[i-1][j-1]. </a:t>
            </a:r>
            <a:endParaRPr lang="en-US" dirty="0"/>
          </a:p>
          <a:p>
            <a:pPr lvl="1"/>
            <a:r>
              <a:rPr lang="en-US" dirty="0" smtClean="0"/>
              <a:t>We can design a Matrix class with </a:t>
            </a:r>
          </a:p>
          <a:p>
            <a:pPr lvl="2"/>
            <a:r>
              <a:rPr lang="en-US" dirty="0" smtClean="0"/>
              <a:t>member variables</a:t>
            </a:r>
          </a:p>
          <a:p>
            <a:pPr lvl="3"/>
            <a:r>
              <a:rPr lang="en-US" dirty="0" smtClean="0"/>
              <a:t>double ** matrix	// or use template </a:t>
            </a:r>
          </a:p>
          <a:p>
            <a:pPr lvl="3"/>
            <a:r>
              <a:rPr lang="en-US" dirty="0" err="1" smtClean="0"/>
              <a:t>int</a:t>
            </a:r>
            <a:r>
              <a:rPr lang="en-US" dirty="0" smtClean="0"/>
              <a:t> </a:t>
            </a:r>
            <a:r>
              <a:rPr lang="en-US" dirty="0" err="1" smtClean="0"/>
              <a:t>numRows</a:t>
            </a:r>
            <a:endParaRPr lang="en-US" dirty="0" smtClean="0"/>
          </a:p>
          <a:p>
            <a:pPr lvl="3"/>
            <a:r>
              <a:rPr lang="en-US" dirty="0" err="1" smtClean="0"/>
              <a:t>int</a:t>
            </a:r>
            <a:r>
              <a:rPr lang="en-US" dirty="0" smtClean="0"/>
              <a:t> </a:t>
            </a:r>
            <a:r>
              <a:rPr lang="en-US" dirty="0" err="1" smtClean="0"/>
              <a:t>numCols</a:t>
            </a:r>
            <a:endParaRPr lang="en-US" dirty="0" smtClean="0"/>
          </a:p>
          <a:p>
            <a:pPr lvl="2"/>
            <a:r>
              <a:rPr lang="en-US" dirty="0"/>
              <a:t>m</a:t>
            </a:r>
            <a:r>
              <a:rPr lang="en-US" dirty="0" smtClean="0"/>
              <a:t>ember methods</a:t>
            </a:r>
          </a:p>
          <a:p>
            <a:pPr lvl="3"/>
            <a:r>
              <a:rPr lang="en-US" dirty="0" smtClean="0"/>
              <a:t>Matrix add(Matrix op);</a:t>
            </a:r>
          </a:p>
          <a:p>
            <a:pPr lvl="3"/>
            <a:r>
              <a:rPr lang="en-US" dirty="0" smtClean="0"/>
              <a:t>Matrix transpose();</a:t>
            </a:r>
          </a:p>
          <a:p>
            <a:pPr lvl="3"/>
            <a:r>
              <a:rPr lang="en-US" dirty="0" smtClean="0"/>
              <a:t>Matrix multiply(Matrix op);</a:t>
            </a:r>
            <a:endParaRPr lang="en-US" dirty="0"/>
          </a:p>
          <a:p>
            <a:pPr marL="914400" lvl="2" indent="0">
              <a:buNone/>
            </a:pPr>
            <a:endParaRPr lang="en-US"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769" y="2969941"/>
            <a:ext cx="2747592" cy="2241816"/>
          </a:xfrm>
          <a:prstGeom prst="rect">
            <a:avLst/>
          </a:prstGeom>
        </p:spPr>
      </p:pic>
    </p:spTree>
    <p:extLst>
      <p:ext uri="{BB962C8B-B14F-4D97-AF65-F5344CB8AC3E}">
        <p14:creationId xmlns:p14="http://schemas.microsoft.com/office/powerpoint/2010/main" val="1337316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our member a pointer to a pointer?</a:t>
            </a:r>
            <a:endParaRPr lang="en-US" dirty="0"/>
          </a:p>
        </p:txBody>
      </p:sp>
      <p:sp>
        <p:nvSpPr>
          <p:cNvPr id="3" name="Content Placeholder 2"/>
          <p:cNvSpPr>
            <a:spLocks noGrp="1"/>
          </p:cNvSpPr>
          <p:nvPr>
            <p:ph idx="1"/>
          </p:nvPr>
        </p:nvSpPr>
        <p:spPr>
          <a:xfrm>
            <a:off x="609600" y="1600201"/>
            <a:ext cx="10972800" cy="1797204"/>
          </a:xfrm>
        </p:spPr>
        <p:txBody>
          <a:bodyPr>
            <a:normAutofit fontScale="85000" lnSpcReduction="20000"/>
          </a:bodyPr>
          <a:lstStyle/>
          <a:p>
            <a:r>
              <a:rPr lang="en-US" dirty="0" smtClean="0"/>
              <a:t>Matrix member:   double </a:t>
            </a:r>
            <a:r>
              <a:rPr lang="en-US" dirty="0"/>
              <a:t>** </a:t>
            </a:r>
            <a:r>
              <a:rPr lang="en-US" dirty="0" smtClean="0"/>
              <a:t>matrix;</a:t>
            </a:r>
            <a:endParaRPr lang="en-US" dirty="0"/>
          </a:p>
          <a:p>
            <a:pPr lvl="1"/>
            <a:r>
              <a:rPr lang="en-US" dirty="0" smtClean="0"/>
              <a:t>Size of matrix is variable. Thus our we can implement a matrix as a pointer to an array of pointers.</a:t>
            </a:r>
          </a:p>
          <a:p>
            <a:pPr lvl="1"/>
            <a:r>
              <a:rPr lang="en-US" dirty="0" smtClean="0"/>
              <a:t>Many programming languages also allow you to simply allocate a multi-dimensional array with one instruction:  matrix[</a:t>
            </a:r>
            <a:r>
              <a:rPr lang="en-US" dirty="0" err="1" smtClean="0"/>
              <a:t>numRows</a:t>
            </a:r>
            <a:r>
              <a:rPr lang="en-US" dirty="0" smtClean="0"/>
              <a:t>][</a:t>
            </a:r>
            <a:r>
              <a:rPr lang="en-US" dirty="0" err="1" smtClean="0"/>
              <a:t>numCols</a:t>
            </a:r>
            <a:r>
              <a:rPr lang="en-US" dirty="0" smtClean="0"/>
              <a:t>]</a:t>
            </a:r>
          </a:p>
          <a:p>
            <a:pPr lvl="2"/>
            <a:r>
              <a:rPr lang="en-US" dirty="0" smtClean="0"/>
              <a:t>Question: Will this matrix need to be allocated on the heap?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871" y="3769257"/>
            <a:ext cx="8135529" cy="2464880"/>
          </a:xfrm>
          <a:prstGeom prst="rect">
            <a:avLst/>
          </a:prstGeom>
        </p:spPr>
      </p:pic>
    </p:spTree>
    <p:extLst>
      <p:ext uri="{BB962C8B-B14F-4D97-AF65-F5344CB8AC3E}">
        <p14:creationId xmlns:p14="http://schemas.microsoft.com/office/powerpoint/2010/main" val="1010244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Transpose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4740442"/>
              </a:xfrm>
            </p:spPr>
            <p:txBody>
              <a:bodyPr>
                <a:normAutofit fontScale="92500" lnSpcReduction="20000"/>
              </a:bodyPr>
              <a:lstStyle/>
              <a:p>
                <a:r>
                  <a:rPr lang="en-US" dirty="0" smtClean="0"/>
                  <a:t>Mathematically</a:t>
                </a:r>
                <a:endParaRPr lang="en-US"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i="1">
                              <a:latin typeface="Cambria Math" panose="02040503050406030204" pitchFamily="18" charset="0"/>
                            </a:rPr>
                            <m:t>𝑀</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up>
                          <m:r>
                            <a:rPr lang="en-US" i="1">
                              <a:latin typeface="Cambria Math" panose="02040503050406030204" pitchFamily="18" charset="0"/>
                            </a:rPr>
                            <m:t>𝑇</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𝑀</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sub>
                        <m:sup/>
                      </m:sSubSup>
                    </m:oMath>
                  </m:oMathPara>
                </a14:m>
                <a:endParaRPr lang="en-US" dirty="0"/>
              </a:p>
              <a:p>
                <a:r>
                  <a:rPr lang="en-US" dirty="0" smtClean="0"/>
                  <a:t>Code Snippet</a:t>
                </a:r>
                <a:endParaRPr lang="en-US" dirty="0"/>
              </a:p>
              <a:p>
                <a:endParaRPr lang="en-US" dirty="0" smtClean="0"/>
              </a:p>
              <a:p>
                <a:endParaRPr lang="en-US" dirty="0"/>
              </a:p>
              <a:p>
                <a:endParaRPr lang="en-US" sz="2400" dirty="0" smtClean="0"/>
              </a:p>
              <a:p>
                <a:r>
                  <a:rPr lang="en-US" sz="2400" dirty="0" smtClean="0"/>
                  <a:t>Analysis (also practical)</a:t>
                </a:r>
              </a:p>
              <a:p>
                <a:pPr lvl="1"/>
                <a:r>
                  <a:rPr lang="en-US" sz="2000" dirty="0" smtClean="0"/>
                  <a:t>Time?</a:t>
                </a:r>
              </a:p>
              <a:p>
                <a:pPr lvl="1"/>
                <a:r>
                  <a:rPr lang="en-US" sz="2000" dirty="0" smtClean="0"/>
                  <a:t>Space?</a:t>
                </a:r>
              </a:p>
              <a:p>
                <a:pPr lvl="2"/>
                <a:r>
                  <a:rPr lang="en-US" sz="1600" dirty="0" smtClean="0"/>
                  <a:t>Note: thrashing may be unavoidable</a:t>
                </a:r>
              </a:p>
              <a:p>
                <a:pPr lvl="1"/>
                <a:r>
                  <a:rPr lang="en-US" sz="2000" dirty="0" smtClean="0"/>
                  <a:t>Comments? </a:t>
                </a:r>
              </a:p>
              <a:p>
                <a:pPr lvl="1"/>
                <a:r>
                  <a:rPr lang="en-US" sz="2000" dirty="0" smtClean="0"/>
                  <a:t>Can we improve?</a:t>
                </a:r>
              </a:p>
              <a:p>
                <a:pPr lvl="2"/>
                <a:r>
                  <a:rPr lang="en-US" sz="1600" dirty="0" smtClean="0"/>
                  <a:t>With some pointer arithmetic, we could do an in-place swap as the correct number of locations are indeed allocated … but would we want to manipulate the calling object …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4740442"/>
              </a:xfrm>
              <a:blipFill rotWithShape="0">
                <a:blip r:embed="rId3"/>
                <a:stretch>
                  <a:fillRect l="-833" t="-2960"/>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4937538" y="2421881"/>
            <a:ext cx="6644862" cy="3097079"/>
          </a:xfrm>
          <a:prstGeom prst="rect">
            <a:avLst/>
          </a:prstGeom>
        </p:spPr>
      </p:pic>
    </p:spTree>
    <p:extLst>
      <p:ext uri="{BB962C8B-B14F-4D97-AF65-F5344CB8AC3E}">
        <p14:creationId xmlns:p14="http://schemas.microsoft.com/office/powerpoint/2010/main" val="1254044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Notes: row major vs. col major</a:t>
            </a:r>
            <a:endParaRPr lang="en-US" dirty="0"/>
          </a:p>
        </p:txBody>
      </p:sp>
      <p:sp>
        <p:nvSpPr>
          <p:cNvPr id="3" name="Content Placeholder 2"/>
          <p:cNvSpPr>
            <a:spLocks noGrp="1"/>
          </p:cNvSpPr>
          <p:nvPr>
            <p:ph idx="1"/>
          </p:nvPr>
        </p:nvSpPr>
        <p:spPr>
          <a:xfrm>
            <a:off x="609600" y="1600201"/>
            <a:ext cx="10972800" cy="4536194"/>
          </a:xfrm>
        </p:spPr>
        <p:txBody>
          <a:bodyPr>
            <a:normAutofit/>
          </a:bodyPr>
          <a:lstStyle/>
          <a:p>
            <a:r>
              <a:rPr lang="en-US" dirty="0" smtClean="0"/>
              <a:t>Some matrix operations can be fairly inefficient when the matrices become very large</a:t>
            </a:r>
          </a:p>
          <a:p>
            <a:endParaRPr lang="en-US" dirty="0" smtClean="0"/>
          </a:p>
          <a:p>
            <a:pPr lvl="1"/>
            <a:r>
              <a:rPr lang="en-US" dirty="0" smtClean="0"/>
              <a:t>Remember:</a:t>
            </a:r>
          </a:p>
          <a:p>
            <a:pPr lvl="2"/>
            <a:r>
              <a:rPr lang="en-US" dirty="0" smtClean="0"/>
              <a:t>Memory / Caching issues can compound this issue (severely!)</a:t>
            </a:r>
          </a:p>
          <a:p>
            <a:pPr lvl="2"/>
            <a:r>
              <a:rPr lang="en-US" dirty="0" smtClean="0"/>
              <a:t>Thrashing</a:t>
            </a:r>
            <a:endParaRPr lang="en-US" dirty="0"/>
          </a:p>
          <a:p>
            <a:endParaRPr lang="en-US" dirty="0" smtClean="0"/>
          </a:p>
          <a:p>
            <a:r>
              <a:rPr lang="en-US" dirty="0" smtClean="0"/>
              <a:t>How might we mitigate these issues when implementing an add algorithm?</a:t>
            </a:r>
          </a:p>
          <a:p>
            <a:pPr lvl="1"/>
            <a:r>
              <a:rPr lang="en-US" dirty="0" smtClean="0"/>
              <a:t>Traverse the matrices smartly</a:t>
            </a:r>
            <a:endParaRPr lang="en-US" dirty="0"/>
          </a:p>
          <a:p>
            <a:endParaRPr lang="en-US" dirty="0"/>
          </a:p>
        </p:txBody>
      </p:sp>
    </p:spTree>
    <p:extLst>
      <p:ext uri="{BB962C8B-B14F-4D97-AF65-F5344CB8AC3E}">
        <p14:creationId xmlns:p14="http://schemas.microsoft.com/office/powerpoint/2010/main" val="3488825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Add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234440"/>
                <a:ext cx="10972800" cy="5505407"/>
              </a:xfrm>
            </p:spPr>
            <p:txBody>
              <a:bodyPr>
                <a:normAutofit fontScale="70000" lnSpcReduction="20000"/>
              </a:bodyPr>
              <a:lstStyle/>
              <a:p>
                <a:r>
                  <a:rPr lang="en-US" dirty="0" smtClean="0"/>
                  <a:t>Mathematically</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 ≡ ∀</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b="0" i="1" smtClean="0">
                              <a:latin typeface="Cambria Math" panose="02040503050406030204" pitchFamily="18" charset="0"/>
                            </a:rPr>
                            <m:t>𝑐</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𝑗</m:t>
                          </m:r>
                        </m:sub>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𝑏</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up/>
                      </m:sSubSup>
                    </m:oMath>
                  </m:oMathPara>
                </a14:m>
                <a:endParaRPr lang="en-US" dirty="0"/>
              </a:p>
              <a:p>
                <a:r>
                  <a:rPr lang="en-US" dirty="0" smtClean="0"/>
                  <a:t>Pseudocode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endParaRPr lang="en-US" dirty="0"/>
              </a:p>
              <a:p>
                <a:r>
                  <a:rPr lang="en-US" dirty="0" smtClean="0"/>
                  <a:t>Analysis</a:t>
                </a:r>
              </a:p>
              <a:p>
                <a:pPr lvl="1"/>
                <a:r>
                  <a:rPr lang="en-US" dirty="0" smtClean="0"/>
                  <a:t>Space (also practical): </a:t>
                </a:r>
              </a:p>
              <a:p>
                <a:pPr lvl="2"/>
                <a:r>
                  <a:rPr lang="en-US" dirty="0" smtClean="0"/>
                  <a:t>Pass by reference or pass by copy? Heap or Stack Allocation?</a:t>
                </a:r>
              </a:p>
              <a:p>
                <a:pPr lvl="2"/>
                <a:r>
                  <a:rPr lang="en-US" dirty="0" smtClean="0"/>
                  <a:t>If allocation on the heap, there must be an infrastructure in place to deallocate this matrix when necessary.</a:t>
                </a:r>
              </a:p>
              <a:p>
                <a:pPr lvl="2"/>
                <a:r>
                  <a:rPr lang="en-US" dirty="0" smtClean="0"/>
                  <a:t>O(row </a:t>
                </a:r>
                <a:r>
                  <a:rPr lang="en-US" dirty="0"/>
                  <a:t>x col</a:t>
                </a:r>
                <a:r>
                  <a:rPr lang="en-US" dirty="0" smtClean="0"/>
                  <a:t>)</a:t>
                </a:r>
              </a:p>
              <a:p>
                <a:pPr lvl="1"/>
                <a:r>
                  <a:rPr lang="en-US" dirty="0" smtClean="0"/>
                  <a:t>Time:</a:t>
                </a:r>
              </a:p>
              <a:p>
                <a:pPr lvl="2"/>
                <a:r>
                  <a:rPr lang="en-US" dirty="0" smtClean="0"/>
                  <a:t>O(row x col)</a:t>
                </a: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234440"/>
                <a:ext cx="10972800" cy="5505407"/>
              </a:xfrm>
              <a:blipFill rotWithShape="0">
                <a:blip r:embed="rId3"/>
                <a:stretch>
                  <a:fillRect l="-500" t="-1661"/>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3840480" y="1904000"/>
            <a:ext cx="7320015" cy="2896709"/>
          </a:xfrm>
          <a:prstGeom prst="rect">
            <a:avLst/>
          </a:prstGeom>
        </p:spPr>
      </p:pic>
    </p:spTree>
    <p:extLst>
      <p:ext uri="{BB962C8B-B14F-4D97-AF65-F5344CB8AC3E}">
        <p14:creationId xmlns:p14="http://schemas.microsoft.com/office/powerpoint/2010/main" val="4099450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rgetown-powerpoint-template-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georgetown-powerpoint-template-white</Template>
  <TotalTime>21229</TotalTime>
  <Words>2680</Words>
  <Application>Microsoft Office PowerPoint</Application>
  <PresentationFormat>Widescreen</PresentationFormat>
  <Paragraphs>964</Paragraphs>
  <Slides>36</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55 Helvetica Roman</vt:lpstr>
      <vt:lpstr>Arial</vt:lpstr>
      <vt:lpstr>Calibri</vt:lpstr>
      <vt:lpstr>Calibri Light</vt:lpstr>
      <vt:lpstr>Cambria Math</vt:lpstr>
      <vt:lpstr>Georgia</vt:lpstr>
      <vt:lpstr>Wingdings 2</vt:lpstr>
      <vt:lpstr>georgetown-powerpoint-template-white</vt:lpstr>
      <vt:lpstr>HDOfficeLightV0</vt:lpstr>
      <vt:lpstr>COSC160: Data Structures Matrices</vt:lpstr>
      <vt:lpstr>Outline</vt:lpstr>
      <vt:lpstr>Case Study: Matrix Structure</vt:lpstr>
      <vt:lpstr>Matrices</vt:lpstr>
      <vt:lpstr>Matrix Implementation (UML)</vt:lpstr>
      <vt:lpstr>Why is our member a pointer to a pointer?</vt:lpstr>
      <vt:lpstr>Matrix Transpose</vt:lpstr>
      <vt:lpstr>Implementation Notes: row major vs. col major</vt:lpstr>
      <vt:lpstr>Matrix Add</vt:lpstr>
      <vt:lpstr>Matrix Multiply</vt:lpstr>
      <vt:lpstr>Summary: Analysis of Matrix Example</vt:lpstr>
      <vt:lpstr>Case Study: Sparse Matrix Structure</vt:lpstr>
      <vt:lpstr>Sparse Matrices</vt:lpstr>
      <vt:lpstr>Sparse Matrices</vt:lpstr>
      <vt:lpstr>Sparse Matrices</vt:lpstr>
      <vt:lpstr>Sparse Matrix: Addition</vt:lpstr>
      <vt:lpstr>Sparse Matrix Addition (version 1)</vt:lpstr>
      <vt:lpstr>Sparse Matrix Addition (version 2)</vt:lpstr>
      <vt:lpstr>Sparse Matrix Data Structure</vt:lpstr>
      <vt:lpstr>Sparse Matrices</vt:lpstr>
      <vt:lpstr>Sparse Matrix Transpose (version 1)</vt:lpstr>
      <vt:lpstr>Sparse Matrix Transpose (version 2)</vt:lpstr>
      <vt:lpstr>Observations</vt:lpstr>
      <vt:lpstr>Sparse Matrices: Array Implementation</vt:lpstr>
      <vt:lpstr>Array Implementation: Transpose</vt:lpstr>
      <vt:lpstr>Array Implementation: Transpose</vt:lpstr>
      <vt:lpstr>Array Implementation: Addition (version 1)</vt:lpstr>
      <vt:lpstr>Array Implementation: Addition (version 2)</vt:lpstr>
      <vt:lpstr>Sparse Matrix: Array Implementation</vt:lpstr>
      <vt:lpstr>Sparse Matrices: Linked List Implementation</vt:lpstr>
      <vt:lpstr>Chaining Design for Sparse Matrix</vt:lpstr>
      <vt:lpstr>Sparse Matrix: Chaining</vt:lpstr>
      <vt:lpstr>Sparse Matrix: Chaining</vt:lpstr>
      <vt:lpstr>Sparse Matrix: Chain</vt:lpstr>
      <vt:lpstr>Matrix Representation Comparison</vt:lpstr>
      <vt:lpstr>Project: Polynomials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connected with Twitter</dc:title>
  <dc:creator>jeremy bolton</dc:creator>
  <cp:lastModifiedBy>jeremy bolton</cp:lastModifiedBy>
  <cp:revision>366</cp:revision>
  <dcterms:created xsi:type="dcterms:W3CDTF">2014-11-11T01:34:56Z</dcterms:created>
  <dcterms:modified xsi:type="dcterms:W3CDTF">2017-10-02T21:40:58Z</dcterms:modified>
</cp:coreProperties>
</file>