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Lst>
  <p:notesMasterIdLst>
    <p:notesMasterId r:id="rId25"/>
  </p:notesMasterIdLst>
  <p:sldIdLst>
    <p:sldId id="256" r:id="rId3"/>
    <p:sldId id="257" r:id="rId4"/>
    <p:sldId id="314" r:id="rId5"/>
    <p:sldId id="315" r:id="rId6"/>
    <p:sldId id="318" r:id="rId7"/>
    <p:sldId id="319" r:id="rId8"/>
    <p:sldId id="328" r:id="rId9"/>
    <p:sldId id="323" r:id="rId10"/>
    <p:sldId id="321" r:id="rId11"/>
    <p:sldId id="322" r:id="rId12"/>
    <p:sldId id="329" r:id="rId13"/>
    <p:sldId id="330" r:id="rId14"/>
    <p:sldId id="327" r:id="rId15"/>
    <p:sldId id="316" r:id="rId16"/>
    <p:sldId id="325" r:id="rId17"/>
    <p:sldId id="326" r:id="rId18"/>
    <p:sldId id="331" r:id="rId19"/>
    <p:sldId id="317" r:id="rId20"/>
    <p:sldId id="332" r:id="rId21"/>
    <p:sldId id="333" r:id="rId22"/>
    <p:sldId id="334" r:id="rId23"/>
    <p:sldId id="33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1" d="100"/>
          <a:sy n="111" d="100"/>
        </p:scale>
        <p:origin x="5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156A6-61D7-46F7-A636-803E0056D08B}" type="datetimeFigureOut">
              <a:rPr lang="en-US" smtClean="0"/>
              <a:t>9/17/2017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5468E-81E9-416B-AFCA-2BB763249966}" type="slidenum">
              <a:rPr lang="en-US" smtClean="0"/>
              <a:t>‹#›</a:t>
            </a:fld>
            <a:endParaRPr lang="en-US"/>
          </a:p>
        </p:txBody>
      </p:sp>
    </p:spTree>
    <p:extLst>
      <p:ext uri="{BB962C8B-B14F-4D97-AF65-F5344CB8AC3E}">
        <p14:creationId xmlns:p14="http://schemas.microsoft.com/office/powerpoint/2010/main" val="354655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GU_Texture_White_Co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03" cy="6858000"/>
          </a:xfrm>
          <a:prstGeom prst="rect">
            <a:avLst/>
          </a:prstGeom>
        </p:spPr>
      </p:pic>
      <p:sp>
        <p:nvSpPr>
          <p:cNvPr id="2" name="Title 1"/>
          <p:cNvSpPr>
            <a:spLocks noGrp="1"/>
          </p:cNvSpPr>
          <p:nvPr>
            <p:ph type="ctrTitle" hasCustomPrompt="1"/>
          </p:nvPr>
        </p:nvSpPr>
        <p:spPr>
          <a:xfrm>
            <a:off x="6374575" y="907540"/>
            <a:ext cx="5459028" cy="1330933"/>
          </a:xfrm>
        </p:spPr>
        <p:txBody>
          <a:bodyPr>
            <a:normAutofit/>
          </a:bodyPr>
          <a:lstStyle>
            <a:lvl1pPr algn="l">
              <a:defRPr sz="3700">
                <a:solidFill>
                  <a:srgbClr val="002D50"/>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374575" y="2311305"/>
            <a:ext cx="5459029" cy="762263"/>
          </a:xfrm>
        </p:spPr>
        <p:txBody>
          <a:bodyPr>
            <a:normAutofit/>
          </a:bodyPr>
          <a:lstStyle>
            <a:lvl1pPr marL="0" indent="0" algn="l">
              <a:buNone/>
              <a:defRPr sz="2000">
                <a:solidFill>
                  <a:srgbClr val="5194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7011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9/17/2017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93533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9/17/2017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93162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GU_Texture_White_B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 y="1"/>
            <a:ext cx="12191188" cy="6857543"/>
          </a:xfrm>
          <a:prstGeom prst="rect">
            <a:avLst/>
          </a:prstGeom>
        </p:spPr>
      </p:pic>
    </p:spTree>
    <p:extLst>
      <p:ext uri="{BB962C8B-B14F-4D97-AF65-F5344CB8AC3E}">
        <p14:creationId xmlns:p14="http://schemas.microsoft.com/office/powerpoint/2010/main" val="36068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1A35FF-6CDC-4946-A328-24B81EBFE93B}"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5E7D5-A61D-4411-B16B-F82DEAE3A15A}" type="slidenum">
              <a:rPr lang="en-US" smtClean="0"/>
              <a:t>‹#›</a:t>
            </a:fld>
            <a:endParaRPr lang="en-US"/>
          </a:p>
        </p:txBody>
      </p:sp>
    </p:spTree>
    <p:extLst>
      <p:ext uri="{BB962C8B-B14F-4D97-AF65-F5344CB8AC3E}">
        <p14:creationId xmlns:p14="http://schemas.microsoft.com/office/powerpoint/2010/main" val="3976463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20B41-DB8D-4C2C-8A78-690736C61387}"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68572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20B41-DB8D-4C2C-8A78-690736C61387}"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866476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020B41-DB8D-4C2C-8A78-690736C61387}"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91475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020B41-DB8D-4C2C-8A78-690736C61387}" type="datetimeFigureOut">
              <a:rPr lang="en-US" smtClean="0"/>
              <a:t>9/17/2017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D3912D-2944-4FEC-9366-12BD47BBF39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22736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020B41-DB8D-4C2C-8A78-690736C61387}" type="datetimeFigureOut">
              <a:rPr lang="en-US" smtClean="0"/>
              <a:t>9/17/2017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D3912D-2944-4FEC-9366-12BD47BBF39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523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20B41-DB8D-4C2C-8A78-690736C61387}" type="datetimeFigureOut">
              <a:rPr lang="en-US" smtClean="0"/>
              <a:t>9/17/2017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180603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9/17/2017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281736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20B41-DB8D-4C2C-8A78-690736C61387}"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84595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20B41-DB8D-4C2C-8A78-690736C61387}"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01254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20B41-DB8D-4C2C-8A78-690736C61387}"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4139306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20B41-DB8D-4C2C-8A78-690736C61387}"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68010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9/17/2017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41153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9/17/2017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14579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9/17/2017</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70702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9/17/2017</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27898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9/17/2017</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158105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9/17/2017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6621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9/17/2017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55928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GU_Texture_White_Interior.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451" y="19136"/>
            <a:ext cx="12191188" cy="6857543"/>
          </a:xfrm>
          <a:prstGeom prst="rect">
            <a:avLst/>
          </a:prstGeom>
        </p:spPr>
      </p:pic>
      <p:sp>
        <p:nvSpPr>
          <p:cNvPr id="2" name="Title Placeholder 1"/>
          <p:cNvSpPr>
            <a:spLocks noGrp="1"/>
          </p:cNvSpPr>
          <p:nvPr>
            <p:ph type="title"/>
          </p:nvPr>
        </p:nvSpPr>
        <p:spPr>
          <a:xfrm>
            <a:off x="609600" y="351615"/>
            <a:ext cx="10972800" cy="6574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0998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70525" y="6331823"/>
            <a:ext cx="524129" cy="365125"/>
          </a:xfrm>
          <a:prstGeom prst="rect">
            <a:avLst/>
          </a:prstGeom>
        </p:spPr>
        <p:txBody>
          <a:bodyPr vert="horz" lIns="91440" tIns="45720" rIns="91440" bIns="45720" rtlCol="0" anchor="ctr"/>
          <a:lstStyle>
            <a:lvl1pPr algn="l">
              <a:defRPr sz="1000">
                <a:solidFill>
                  <a:srgbClr val="002D50"/>
                </a:solidFill>
                <a:latin typeface="55 Helvetica Roman"/>
                <a:cs typeface="55 Helvetica Roman"/>
              </a:defRPr>
            </a:lvl1pPr>
          </a:lstStyle>
          <a:p>
            <a:fld id="{E7D3912D-2944-4FEC-9366-12BD47BBF39B}" type="slidenum">
              <a:rPr lang="en-US" smtClean="0"/>
              <a:t>‹#›</a:t>
            </a:fld>
            <a:endParaRPr lang="en-US"/>
          </a:p>
        </p:txBody>
      </p:sp>
    </p:spTree>
    <p:extLst>
      <p:ext uri="{BB962C8B-B14F-4D97-AF65-F5344CB8AC3E}">
        <p14:creationId xmlns:p14="http://schemas.microsoft.com/office/powerpoint/2010/main" val="2878009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3800" b="0" i="1" kern="1200">
          <a:solidFill>
            <a:srgbClr val="002D50"/>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55 Helvetica Roman"/>
          <a:ea typeface="+mn-ea"/>
          <a:cs typeface="55 Helvetica Roman"/>
        </a:defRPr>
      </a:lvl1pPr>
      <a:lvl2pPr marL="742950" indent="-285750" algn="l" defTabSz="457200" rtl="0" eaLnBrk="1" latinLnBrk="0" hangingPunct="1">
        <a:spcBef>
          <a:spcPct val="20000"/>
        </a:spcBef>
        <a:buFont typeface="Arial"/>
        <a:buChar char="–"/>
        <a:defRPr sz="2400" b="0" i="0" kern="1200">
          <a:solidFill>
            <a:schemeClr val="tx1"/>
          </a:solidFill>
          <a:latin typeface="55 Helvetica Roman"/>
          <a:ea typeface="+mn-ea"/>
          <a:cs typeface="55 Helvetica Roman"/>
        </a:defRPr>
      </a:lvl2pPr>
      <a:lvl3pPr marL="1143000" indent="-228600" algn="l" defTabSz="457200" rtl="0" eaLnBrk="1" latinLnBrk="0" hangingPunct="1">
        <a:spcBef>
          <a:spcPct val="20000"/>
        </a:spcBef>
        <a:buFont typeface="Arial"/>
        <a:buChar char="•"/>
        <a:defRPr sz="2000" b="0" i="0" kern="1200">
          <a:solidFill>
            <a:schemeClr val="tx1"/>
          </a:solidFill>
          <a:latin typeface="55 Helvetica Roman"/>
          <a:ea typeface="+mn-ea"/>
          <a:cs typeface="55 Helvetica Roman"/>
        </a:defRPr>
      </a:lvl3pPr>
      <a:lvl4pPr marL="16002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4pPr>
      <a:lvl5pPr marL="20574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smtClean="0"/>
              <a:t>9/17/2017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7D3912D-2944-4FEC-9366-12BD47BBF39B}" type="slidenum">
              <a:rPr lang="en-US" smtClean="0"/>
              <a:t>‹#›</a:t>
            </a:fld>
            <a:endParaRPr lang="en-US"/>
          </a:p>
        </p:txBody>
      </p:sp>
    </p:spTree>
    <p:extLst>
      <p:ext uri="{BB962C8B-B14F-4D97-AF65-F5344CB8AC3E}">
        <p14:creationId xmlns:p14="http://schemas.microsoft.com/office/powerpoint/2010/main" val="260405819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COSC160: Data Structures</a:t>
            </a:r>
            <a:br>
              <a:rPr lang="en-US" sz="3200" dirty="0" smtClean="0"/>
            </a:br>
            <a:r>
              <a:rPr lang="en-US" sz="3200" dirty="0" smtClean="0"/>
              <a:t>Linked Lists</a:t>
            </a:r>
            <a:endParaRPr lang="en-US" sz="3200" dirty="0"/>
          </a:p>
        </p:txBody>
      </p:sp>
      <p:sp>
        <p:nvSpPr>
          <p:cNvPr id="3" name="Subtitle 2"/>
          <p:cNvSpPr>
            <a:spLocks noGrp="1"/>
          </p:cNvSpPr>
          <p:nvPr>
            <p:ph type="subTitle" idx="1"/>
          </p:nvPr>
        </p:nvSpPr>
        <p:spPr/>
        <p:txBody>
          <a:bodyPr/>
          <a:lstStyle/>
          <a:p>
            <a:r>
              <a:rPr lang="en-US" dirty="0" smtClean="0"/>
              <a:t>Jeremy Bolton, PhD</a:t>
            </a:r>
          </a:p>
          <a:p>
            <a:r>
              <a:rPr lang="en-US" dirty="0" smtClean="0"/>
              <a:t>Assistant Teaching Professor</a:t>
            </a:r>
            <a:endParaRPr lang="en-US" dirty="0"/>
          </a:p>
        </p:txBody>
      </p:sp>
    </p:spTree>
    <p:extLst>
      <p:ext uri="{BB962C8B-B14F-4D97-AF65-F5344CB8AC3E}">
        <p14:creationId xmlns:p14="http://schemas.microsoft.com/office/powerpoint/2010/main" val="684831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Ordering a list based on frequency of access</a:t>
            </a:r>
            <a:endParaRPr lang="en-US" dirty="0"/>
          </a:p>
        </p:txBody>
      </p:sp>
      <p:sp>
        <p:nvSpPr>
          <p:cNvPr id="3" name="Content Placeholder 2"/>
          <p:cNvSpPr>
            <a:spLocks noGrp="1"/>
          </p:cNvSpPr>
          <p:nvPr>
            <p:ph idx="1"/>
          </p:nvPr>
        </p:nvSpPr>
        <p:spPr/>
        <p:txBody>
          <a:bodyPr>
            <a:normAutofit lnSpcReduction="10000"/>
          </a:bodyPr>
          <a:lstStyle/>
          <a:p>
            <a:r>
              <a:rPr lang="en-US" dirty="0" smtClean="0"/>
              <a:t>Intuitively, it would then be best to order the items based on their probability of search. </a:t>
            </a:r>
          </a:p>
          <a:p>
            <a:endParaRPr lang="en-US" dirty="0"/>
          </a:p>
          <a:p>
            <a:r>
              <a:rPr lang="en-US" dirty="0" smtClean="0"/>
              <a:t>Good in theory! However, one generally does not know this probability distribution for items searched.</a:t>
            </a:r>
          </a:p>
          <a:p>
            <a:endParaRPr lang="en-US" dirty="0"/>
          </a:p>
          <a:p>
            <a:r>
              <a:rPr lang="en-US" dirty="0" smtClean="0"/>
              <a:t>If we knew the probability of access of each item, how would we order the items? </a:t>
            </a:r>
          </a:p>
          <a:p>
            <a:pPr lvl="1"/>
            <a:r>
              <a:rPr lang="en-US" dirty="0" smtClean="0"/>
              <a:t>Increasing order of probability</a:t>
            </a:r>
          </a:p>
          <a:p>
            <a:endParaRPr lang="en-US" dirty="0"/>
          </a:p>
          <a:p>
            <a:endParaRPr lang="en-US" dirty="0"/>
          </a:p>
        </p:txBody>
      </p:sp>
    </p:spTree>
    <p:extLst>
      <p:ext uri="{BB962C8B-B14F-4D97-AF65-F5344CB8AC3E}">
        <p14:creationId xmlns:p14="http://schemas.microsoft.com/office/powerpoint/2010/main" val="595687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Order based on frequency: proof of efficiency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Conjecture: Using sequential search, keeping items in a list in order of frequency of access will minimize average comparison count.</a:t>
                </a:r>
              </a:p>
              <a:p>
                <a:endParaRPr lang="en-US" dirty="0"/>
              </a:p>
              <a:p>
                <a:r>
                  <a:rPr lang="en-US" dirty="0" smtClean="0"/>
                  <a:t>Informal Proof Idea. Proof by Contradiction.</a:t>
                </a:r>
              </a:p>
              <a:p>
                <a:pPr lvl="1"/>
                <a:r>
                  <a:rPr lang="en-US" dirty="0" smtClean="0"/>
                  <a:t>Average computation </a:t>
                </a:r>
                <a14:m>
                  <m:oMath xmlns:m="http://schemas.openxmlformats.org/officeDocument/2006/math">
                    <m:sSubSup>
                      <m:sSubSupPr>
                        <m:ctrlPr>
                          <a:rPr lang="en-US" i="1" smtClean="0">
                            <a:solidFill>
                              <a:schemeClr val="tx1"/>
                            </a:solidFill>
                            <a:latin typeface="Cambria Math" panose="02040503050406030204" pitchFamily="18" charset="0"/>
                          </a:rPr>
                        </m:ctrlPr>
                      </m:sSubSupPr>
                      <m:e>
                        <m:r>
                          <m:rPr>
                            <m:sty m:val="p"/>
                          </m:rPr>
                          <a:rPr lang="en-US">
                            <a:solidFill>
                              <a:schemeClr val="tx1"/>
                            </a:solidFill>
                            <a:latin typeface="Cambria Math" panose="02040503050406030204" pitchFamily="18" charset="0"/>
                          </a:rPr>
                          <m:t>Σ</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 </m:t>
                        </m:r>
                      </m:sub>
                      <m:sup>
                        <m:r>
                          <a:rPr lang="en-US" i="1">
                            <a:solidFill>
                              <a:schemeClr val="tx1"/>
                            </a:solidFill>
                            <a:latin typeface="Cambria Math" panose="02040503050406030204" pitchFamily="18" charset="0"/>
                          </a:rPr>
                          <m:t>𝑛</m:t>
                        </m:r>
                      </m:sup>
                    </m:sSubSup>
                    <m:r>
                      <a:rPr lang="en-US" i="1">
                        <a:solidFill>
                          <a:schemeClr val="tx1"/>
                        </a:solidFill>
                        <a:latin typeface="Cambria Math" panose="02040503050406030204" pitchFamily="18" charset="0"/>
                      </a:rPr>
                      <m:t>𝑐𝑜𝑢𝑛</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𝑐𝑎𝑠</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𝑒</m:t>
                            </m:r>
                          </m:e>
                          <m:sub>
                            <m:r>
                              <a:rPr lang="en-US" i="1">
                                <a:solidFill>
                                  <a:schemeClr val="tx1"/>
                                </a:solidFill>
                                <a:latin typeface="Cambria Math" panose="02040503050406030204" pitchFamily="18" charset="0"/>
                              </a:rPr>
                              <m:t>𝑖</m:t>
                            </m:r>
                          </m:sub>
                        </m:sSub>
                      </m:sub>
                    </m:sSub>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𝑐𝑎𝑠</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e>
                    </m:d>
                  </m:oMath>
                </a14:m>
                <a:r>
                  <a:rPr lang="en-US" dirty="0" smtClean="0"/>
                  <a:t> . </a:t>
                </a:r>
              </a:p>
              <a:p>
                <a:pPr lvl="1"/>
                <a:r>
                  <a:rPr lang="en-US" dirty="0" smtClean="0"/>
                  <a:t>Assume items are NOT ordered based on frequency which results in minimized average comparison count. </a:t>
                </a:r>
                <a:r>
                  <a:rPr lang="en-US" dirty="0" smtClean="0">
                    <a:solidFill>
                      <a:schemeClr val="tx1"/>
                    </a:solidFill>
                  </a:rPr>
                  <a:t>Thus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m:t>
                        </m:r>
                      </m:e>
                      <m:sub>
                        <m: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𝑗</m:t>
                        </m:r>
                      </m:sub>
                    </m:sSub>
                    <m:r>
                      <a:rPr lang="en-US" b="0" i="1"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𝑐𝑜𝑢𝑛</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𝑐𝑎𝑠</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𝑒</m:t>
                            </m:r>
                          </m:e>
                          <m:sub>
                            <m:r>
                              <a:rPr lang="en-US" i="1">
                                <a:solidFill>
                                  <a:schemeClr val="tx1"/>
                                </a:solidFill>
                                <a:latin typeface="Cambria Math" panose="02040503050406030204" pitchFamily="18" charset="0"/>
                              </a:rPr>
                              <m:t>𝑖</m:t>
                            </m:r>
                          </m:sub>
                        </m:sSub>
                      </m:sub>
                    </m:sSub>
                    <m:r>
                      <a:rPr lang="en-US" b="0" i="1" smtClean="0">
                        <a:solidFill>
                          <a:schemeClr val="tx1"/>
                        </a:solidFill>
                        <a:latin typeface="Cambria Math" panose="02040503050406030204" pitchFamily="18" charset="0"/>
                      </a:rPr>
                      <m:t>&gt;</m:t>
                    </m:r>
                    <m:r>
                      <a:rPr lang="en-US" b="0" i="1" smtClean="0">
                        <a:solidFill>
                          <a:schemeClr val="tx1"/>
                        </a:solidFill>
                        <a:latin typeface="Cambria Math" panose="02040503050406030204" pitchFamily="18" charset="0"/>
                      </a:rPr>
                      <m:t>𝑐𝑜𝑢𝑛</m:t>
                    </m:r>
                    <m:sSub>
                      <m:sSubPr>
                        <m:ctrlPr>
                          <a:rPr lang="en-US" b="0" i="1" smtClean="0">
                            <a:solidFill>
                              <a:schemeClr val="tx1"/>
                            </a:solidFill>
                            <a:latin typeface="Cambria Math" panose="02040503050406030204" pitchFamily="18" charset="0"/>
                          </a:rPr>
                        </m:ctrlPr>
                      </m:sSub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𝑐𝑎𝑠𝑒</m:t>
                            </m:r>
                          </m:sub>
                        </m:sSub>
                      </m:e>
                      <m:sub>
                        <m:r>
                          <a:rPr lang="en-US" b="0" i="1" smtClean="0">
                            <a:solidFill>
                              <a:schemeClr val="tx1"/>
                            </a:solidFill>
                            <a:latin typeface="Cambria Math" panose="02040503050406030204" pitchFamily="18" charset="0"/>
                          </a:rPr>
                          <m:t>𝑗</m:t>
                        </m:r>
                      </m:sub>
                    </m:sSub>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𝑝</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𝑐𝑎𝑠</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𝑒</m:t>
                            </m:r>
                          </m:e>
                          <m:sub>
                            <m:r>
                              <a:rPr lang="en-US" i="1">
                                <a:solidFill>
                                  <a:schemeClr val="tx1"/>
                                </a:solidFill>
                                <a:latin typeface="Cambria Math" panose="02040503050406030204" pitchFamily="18" charset="0"/>
                              </a:rPr>
                              <m:t>𝑖</m:t>
                            </m:r>
                          </m:sub>
                        </m:sSub>
                      </m:e>
                    </m:d>
                    <m:r>
                      <a:rPr lang="en-US" b="0" i="1" smtClean="0">
                        <a:solidFill>
                          <a:schemeClr val="tx1"/>
                        </a:solidFill>
                        <a:latin typeface="Cambria Math" panose="02040503050406030204" pitchFamily="18" charset="0"/>
                      </a:rPr>
                      <m:t>&gt;</m:t>
                    </m:r>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𝑐𝑎𝑠</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𝑒</m:t>
                        </m:r>
                      </m:e>
                      <m:sub>
                        <m:r>
                          <a:rPr lang="en-US" b="0" i="1" smtClean="0">
                            <a:solidFill>
                              <a:schemeClr val="tx1"/>
                            </a:solidFill>
                            <a:latin typeface="Cambria Math" panose="02040503050406030204" pitchFamily="18" charset="0"/>
                          </a:rPr>
                          <m:t>𝑗</m:t>
                        </m:r>
                      </m:sub>
                    </m:sSub>
                    <m:r>
                      <a:rPr lang="en-US" b="0" i="1" smtClean="0">
                        <a:solidFill>
                          <a:schemeClr val="tx1"/>
                        </a:solidFill>
                        <a:latin typeface="Cambria Math" panose="02040503050406030204" pitchFamily="18" charset="0"/>
                      </a:rPr>
                      <m:t>)</m:t>
                    </m:r>
                  </m:oMath>
                </a14:m>
                <a:r>
                  <a:rPr lang="en-US" dirty="0" smtClean="0">
                    <a:solidFill>
                      <a:schemeClr val="tx1"/>
                    </a:solidFill>
                  </a:rPr>
                  <a:t>. Note: the count is higher in a more likely case, i.e. not in </a:t>
                </a:r>
                <a:r>
                  <a:rPr lang="en-US" dirty="0" smtClean="0"/>
                  <a:t>decreasing order by frequency. </a:t>
                </a:r>
                <a:r>
                  <a:rPr lang="en-US" dirty="0" smtClean="0">
                    <a:solidFill>
                      <a:schemeClr val="tx1"/>
                    </a:solidFill>
                  </a:rPr>
                  <a:t> However, swapping order of </a:t>
                </a:r>
                <a:r>
                  <a:rPr lang="en-US" dirty="0" err="1" smtClean="0">
                    <a:solidFill>
                      <a:schemeClr val="tx1"/>
                    </a:solidFill>
                  </a:rPr>
                  <a:t>i</a:t>
                </a:r>
                <a:r>
                  <a:rPr lang="en-US" dirty="0" smtClean="0">
                    <a:solidFill>
                      <a:schemeClr val="tx1"/>
                    </a:solidFill>
                  </a:rPr>
                  <a:t> and j results in a reduced average step count since </a:t>
                </a:r>
                <a14:m>
                  <m:oMath xmlns:m="http://schemas.openxmlformats.org/officeDocument/2006/math">
                    <m:r>
                      <a:rPr lang="en-US" i="1">
                        <a:latin typeface="Cambria Math" panose="02040503050406030204" pitchFamily="18" charset="0"/>
                      </a:rPr>
                      <m:t>𝑐𝑜𝑢𝑛</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𝑐𝑎𝑠</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sub>
                    </m:sSub>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𝑐𝑎𝑠</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e>
                    </m:d>
                  </m:oMath>
                </a14:m>
                <a:r>
                  <a:rPr lang="en-US" dirty="0" smtClean="0">
                    <a:solidFill>
                      <a:schemeClr val="tx1"/>
                    </a:solidFill>
                  </a:rPr>
                  <a:t> + </a:t>
                </a:r>
                <a14:m>
                  <m:oMath xmlns:m="http://schemas.openxmlformats.org/officeDocument/2006/math">
                    <m:r>
                      <a:rPr lang="en-US" i="1">
                        <a:latin typeface="Cambria Math" panose="02040503050406030204" pitchFamily="18" charset="0"/>
                      </a:rPr>
                      <m:t>𝑐𝑜𝑢𝑛</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𝑐𝑎𝑠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𝑗</m:t>
                            </m:r>
                          </m:sub>
                        </m:sSub>
                      </m:sub>
                    </m:sSub>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𝑐𝑎𝑠</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b="0" i="1" smtClean="0">
                                <a:latin typeface="Cambria Math" panose="02040503050406030204" pitchFamily="18" charset="0"/>
                              </a:rPr>
                              <m:t>𝑗</m:t>
                            </m:r>
                          </m:sub>
                        </m:sSub>
                      </m:e>
                    </m:d>
                    <m:r>
                      <a:rPr lang="en-US" b="0" i="1" smtClean="0">
                        <a:latin typeface="Cambria Math" panose="02040503050406030204" pitchFamily="18" charset="0"/>
                      </a:rPr>
                      <m:t>&gt;</m:t>
                    </m:r>
                    <m:r>
                      <a:rPr lang="en-US" i="1">
                        <a:latin typeface="Cambria Math" panose="02040503050406030204" pitchFamily="18" charset="0"/>
                      </a:rPr>
                      <m:t>𝑐𝑜𝑢𝑛</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𝑐𝑎𝑠</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sub>
                    </m:sSub>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𝑐𝑎𝑠</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b="0" i="1" smtClean="0">
                                <a:latin typeface="Cambria Math" panose="02040503050406030204" pitchFamily="18" charset="0"/>
                              </a:rPr>
                              <m:t>𝑗</m:t>
                            </m:r>
                          </m:sub>
                        </m:sSub>
                      </m:e>
                    </m:d>
                  </m:oMath>
                </a14:m>
                <a:r>
                  <a:rPr lang="en-US" dirty="0"/>
                  <a:t> + </a:t>
                </a:r>
                <a14:m>
                  <m:oMath xmlns:m="http://schemas.openxmlformats.org/officeDocument/2006/math">
                    <m:r>
                      <a:rPr lang="en-US" i="1">
                        <a:latin typeface="Cambria Math" panose="02040503050406030204" pitchFamily="18" charset="0"/>
                      </a:rPr>
                      <m:t>𝑐𝑜𝑢𝑛</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𝑐𝑎𝑠</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b="0" i="1" smtClean="0">
                                <a:latin typeface="Cambria Math" panose="02040503050406030204" pitchFamily="18" charset="0"/>
                              </a:rPr>
                              <m:t>𝑗</m:t>
                            </m:r>
                          </m:sub>
                        </m:sSub>
                      </m:sub>
                    </m:sSub>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𝑐𝑎𝑠</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b="0" i="1" smtClean="0">
                                <a:latin typeface="Cambria Math" panose="02040503050406030204" pitchFamily="18" charset="0"/>
                              </a:rPr>
                              <m:t>𝑖</m:t>
                            </m:r>
                          </m:sub>
                        </m:sSub>
                      </m:e>
                    </m:d>
                  </m:oMath>
                </a14:m>
                <a:r>
                  <a:rPr lang="en-US" dirty="0" smtClean="0">
                    <a:solidFill>
                      <a:schemeClr val="tx1"/>
                    </a:solidFill>
                  </a:rPr>
                  <a:t>. </a:t>
                </a:r>
                <a:r>
                  <a:rPr lang="en-US" dirty="0" smtClean="0"/>
                  <a:t>Thus non-decreasing order leads to a contradiction.</a:t>
                </a:r>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33" t="-3423" r="-778" b="-1637"/>
                </a:stretch>
              </a:blipFill>
            </p:spPr>
            <p:txBody>
              <a:bodyPr/>
              <a:lstStyle/>
              <a:p>
                <a:r>
                  <a:rPr lang="en-US">
                    <a:noFill/>
                  </a:rPr>
                  <a:t> </a:t>
                </a:r>
              </a:p>
            </p:txBody>
          </p:sp>
        </mc:Fallback>
      </mc:AlternateContent>
    </p:spTree>
    <p:extLst>
      <p:ext uri="{BB962C8B-B14F-4D97-AF65-F5344CB8AC3E}">
        <p14:creationId xmlns:p14="http://schemas.microsoft.com/office/powerpoint/2010/main" val="27797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Order based on frequency of access</a:t>
            </a:r>
            <a:endParaRPr lang="en-US" dirty="0"/>
          </a:p>
        </p:txBody>
      </p:sp>
      <p:sp>
        <p:nvSpPr>
          <p:cNvPr id="3" name="Content Placeholder 2"/>
          <p:cNvSpPr>
            <a:spLocks noGrp="1"/>
          </p:cNvSpPr>
          <p:nvPr>
            <p:ph idx="1"/>
          </p:nvPr>
        </p:nvSpPr>
        <p:spPr/>
        <p:txBody>
          <a:bodyPr/>
          <a:lstStyle/>
          <a:p>
            <a:r>
              <a:rPr lang="en-US" dirty="0"/>
              <a:t>Heuristic approach: every time a record is accessed (searched and found), place that item at the beginning of the array. The items that are searched most often, should have a high probability of being near the beginning of this list (thus reducing search time)</a:t>
            </a:r>
          </a:p>
          <a:p>
            <a:pPr lvl="1"/>
            <a:r>
              <a:rPr lang="en-US" dirty="0"/>
              <a:t>AKA:  MOVE TO FRONT</a:t>
            </a:r>
          </a:p>
          <a:p>
            <a:endParaRPr lang="en-US" dirty="0"/>
          </a:p>
          <a:p>
            <a:r>
              <a:rPr lang="en-US" dirty="0"/>
              <a:t>Implementation Details: </a:t>
            </a:r>
          </a:p>
          <a:p>
            <a:pPr lvl="1"/>
            <a:r>
              <a:rPr lang="en-US" dirty="0"/>
              <a:t>Would you implement this structure as a linked list or an array? Why?</a:t>
            </a:r>
          </a:p>
          <a:p>
            <a:endParaRPr lang="en-US" dirty="0"/>
          </a:p>
        </p:txBody>
      </p:sp>
    </p:spTree>
    <p:extLst>
      <p:ext uri="{BB962C8B-B14F-4D97-AF65-F5344CB8AC3E}">
        <p14:creationId xmlns:p14="http://schemas.microsoft.com/office/powerpoint/2010/main" val="281651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Expected Value to Compute Average Case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7835757" cy="4099828"/>
              </a:xfrm>
            </p:spPr>
            <p:txBody>
              <a:bodyPr>
                <a:normAutofit fontScale="85000" lnSpcReduction="10000"/>
              </a:bodyPr>
              <a:lstStyle/>
              <a:p>
                <a:r>
                  <a:rPr lang="en-US" dirty="0" smtClean="0"/>
                  <a:t>Another Example</a:t>
                </a:r>
                <a:r>
                  <a:rPr lang="en-US" dirty="0"/>
                  <a:t>: Lets assume </a:t>
                </a:r>
                <a:r>
                  <a:rPr lang="en-US" dirty="0" smtClean="0"/>
                  <a:t>the different cases have a probability of being searched that resembles a Poisson distribution.  And lets assume that the items just happen to be in decreasing order of probability of being searched.</a:t>
                </a:r>
              </a:p>
              <a:p>
                <a:endParaRPr lang="en-US" dirty="0"/>
              </a:p>
              <a:p>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Σ</m:t>
                        </m:r>
                      </m:e>
                      <m:sub>
                        <m:r>
                          <a:rPr lang="en-US" i="1">
                            <a:latin typeface="Cambria Math" panose="02040503050406030204" pitchFamily="18" charset="0"/>
                          </a:rPr>
                          <m:t>𝑖</m:t>
                        </m:r>
                        <m:r>
                          <a:rPr lang="en-US" i="1">
                            <a:latin typeface="Cambria Math" panose="02040503050406030204" pitchFamily="18" charset="0"/>
                          </a:rPr>
                          <m:t>=1 </m:t>
                        </m:r>
                      </m:sub>
                      <m:sup>
                        <m:r>
                          <a:rPr lang="en-US" i="1">
                            <a:latin typeface="Cambria Math" panose="02040503050406030204" pitchFamily="18" charset="0"/>
                          </a:rPr>
                          <m:t>𝑛</m:t>
                        </m:r>
                      </m:sup>
                    </m:sSubSup>
                    <m:r>
                      <a:rPr lang="en-US" i="1">
                        <a:solidFill>
                          <a:srgbClr val="00B050"/>
                        </a:solidFill>
                        <a:latin typeface="Cambria Math" panose="02040503050406030204" pitchFamily="18" charset="0"/>
                      </a:rPr>
                      <m:t>𝑐𝑜𝑢𝑛</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𝑡</m:t>
                        </m:r>
                      </m:e>
                      <m:sub>
                        <m:r>
                          <a:rPr lang="en-US" i="1">
                            <a:solidFill>
                              <a:srgbClr val="00B050"/>
                            </a:solidFill>
                            <a:latin typeface="Cambria Math" panose="02040503050406030204" pitchFamily="18" charset="0"/>
                          </a:rPr>
                          <m:t>𝑐𝑎𝑠</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𝑒</m:t>
                            </m:r>
                          </m:e>
                          <m:sub>
                            <m:r>
                              <a:rPr lang="en-US" i="1">
                                <a:solidFill>
                                  <a:srgbClr val="00B050"/>
                                </a:solidFill>
                                <a:latin typeface="Cambria Math" panose="02040503050406030204" pitchFamily="18" charset="0"/>
                              </a:rPr>
                              <m:t>𝑖</m:t>
                            </m:r>
                          </m:sub>
                        </m:sSub>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𝑃𝑜𝑖𝑠𝑠𝑜𝑛</m:t>
                        </m:r>
                      </m:sub>
                    </m:sSub>
                    <m:d>
                      <m:dPr>
                        <m:ctrlPr>
                          <a:rPr lang="en-US" i="1">
                            <a:latin typeface="Cambria Math" panose="02040503050406030204" pitchFamily="18" charset="0"/>
                          </a:rPr>
                        </m:ctrlPr>
                      </m:dPr>
                      <m:e>
                        <m:r>
                          <a:rPr lang="en-US" i="1">
                            <a:latin typeface="Cambria Math" panose="02040503050406030204" pitchFamily="18" charset="0"/>
                          </a:rPr>
                          <m:t>𝑐𝑎𝑠</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e>
                    </m:d>
                    <m:r>
                      <a:rPr lang="en-US" b="0" i="1" smtClean="0">
                        <a:latin typeface="Cambria Math" panose="02040503050406030204" pitchFamily="18" charset="0"/>
                      </a:rPr>
                      <m:t>≅2</m:t>
                    </m:r>
                    <m:r>
                      <a:rPr lang="en-US" i="1">
                        <a:latin typeface="Cambria Math" panose="02040503050406030204" pitchFamily="18" charset="0"/>
                      </a:rPr>
                      <m:t>=</m:t>
                    </m:r>
                    <m:r>
                      <m:rPr>
                        <m:sty m:val="p"/>
                      </m:rPr>
                      <a:rPr lang="en-US">
                        <a:latin typeface="Cambria Math" panose="02040503050406030204" pitchFamily="18" charset="0"/>
                      </a:rPr>
                      <m:t>Θ</m:t>
                    </m:r>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oMath>
                </a14:m>
                <a:endParaRPr lang="en-US" dirty="0" smtClean="0"/>
              </a:p>
              <a:p>
                <a:endParaRPr lang="en-US" dirty="0"/>
              </a:p>
              <a:p>
                <a:r>
                  <a:rPr lang="en-US" dirty="0" smtClean="0"/>
                  <a:t>Note this is a very “steep” distribution and the effectiveness of this ordering method will drastically depend upon the true search distribution of the data</a:t>
                </a:r>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7835757" cy="4099828"/>
              </a:xfrm>
              <a:blipFill rotWithShape="0">
                <a:blip r:embed="rId2"/>
                <a:stretch>
                  <a:fillRect l="-1012" t="-1935" r="-1401" b="-3125"/>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3933"/>
          <a:stretch/>
        </p:blipFill>
        <p:spPr>
          <a:xfrm>
            <a:off x="8210766" y="2784299"/>
            <a:ext cx="3883629" cy="2506892"/>
          </a:xfrm>
          <a:prstGeom prst="rect">
            <a:avLst/>
          </a:prstGeom>
        </p:spPr>
      </p:pic>
      <p:sp>
        <p:nvSpPr>
          <p:cNvPr id="5" name="Rectangle 4"/>
          <p:cNvSpPr/>
          <p:nvPr/>
        </p:nvSpPr>
        <p:spPr>
          <a:xfrm>
            <a:off x="5471106" y="3580545"/>
            <a:ext cx="503433"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76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Order based on data value</a:t>
            </a:r>
            <a:endParaRPr lang="en-US" dirty="0"/>
          </a:p>
        </p:txBody>
      </p:sp>
      <p:sp>
        <p:nvSpPr>
          <p:cNvPr id="3" name="Content Placeholder 2"/>
          <p:cNvSpPr>
            <a:spLocks noGrp="1"/>
          </p:cNvSpPr>
          <p:nvPr>
            <p:ph idx="1"/>
          </p:nvPr>
        </p:nvSpPr>
        <p:spPr/>
        <p:txBody>
          <a:bodyPr/>
          <a:lstStyle/>
          <a:p>
            <a:r>
              <a:rPr lang="en-US" dirty="0" smtClean="0"/>
              <a:t>If the data are ordered, we can reduce search time</a:t>
            </a:r>
          </a:p>
          <a:p>
            <a:pPr lvl="1"/>
            <a:r>
              <a:rPr lang="en-US" dirty="0" smtClean="0"/>
              <a:t>Numeric order, alphabetical order, binary order, … </a:t>
            </a:r>
          </a:p>
          <a:p>
            <a:pPr lvl="1"/>
            <a:r>
              <a:rPr lang="en-US" dirty="0" smtClean="0"/>
              <a:t>E.G. files in a filing cabinet</a:t>
            </a:r>
          </a:p>
          <a:p>
            <a:r>
              <a:rPr lang="en-US" dirty="0" smtClean="0"/>
              <a:t>Binary Search</a:t>
            </a:r>
          </a:p>
          <a:p>
            <a:pPr lvl="1"/>
            <a:r>
              <a:rPr lang="en-US" dirty="0" smtClean="0"/>
              <a:t>Divide and conquer scheme</a:t>
            </a:r>
          </a:p>
          <a:p>
            <a:pPr lvl="1"/>
            <a:r>
              <a:rPr lang="en-US" dirty="0" smtClean="0"/>
              <a:t>Example: Search for 55</a:t>
            </a:r>
            <a:endParaRPr lang="en-US" dirty="0"/>
          </a:p>
        </p:txBody>
      </p:sp>
      <p:sp>
        <p:nvSpPr>
          <p:cNvPr id="4" name="Rectangle 3"/>
          <p:cNvSpPr/>
          <p:nvPr/>
        </p:nvSpPr>
        <p:spPr>
          <a:xfrm>
            <a:off x="2358190" y="482065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t>1</a:t>
            </a:r>
          </a:p>
        </p:txBody>
      </p:sp>
      <p:sp>
        <p:nvSpPr>
          <p:cNvPr id="5" name="Rectangle 4"/>
          <p:cNvSpPr/>
          <p:nvPr/>
        </p:nvSpPr>
        <p:spPr>
          <a:xfrm>
            <a:off x="3577390" y="482065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t>3</a:t>
            </a:r>
          </a:p>
        </p:txBody>
      </p:sp>
      <p:sp>
        <p:nvSpPr>
          <p:cNvPr id="6" name="Rectangle 5"/>
          <p:cNvSpPr/>
          <p:nvPr/>
        </p:nvSpPr>
        <p:spPr>
          <a:xfrm>
            <a:off x="4720390" y="482065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t>4</a:t>
            </a:r>
          </a:p>
        </p:txBody>
      </p:sp>
      <p:sp>
        <p:nvSpPr>
          <p:cNvPr id="7" name="Rectangle 6"/>
          <p:cNvSpPr/>
          <p:nvPr/>
        </p:nvSpPr>
        <p:spPr>
          <a:xfrm>
            <a:off x="5939590" y="482065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t>7</a:t>
            </a:r>
          </a:p>
        </p:txBody>
      </p:sp>
      <p:sp>
        <p:nvSpPr>
          <p:cNvPr id="8" name="Rectangle 7"/>
          <p:cNvSpPr/>
          <p:nvPr/>
        </p:nvSpPr>
        <p:spPr>
          <a:xfrm>
            <a:off x="7158790" y="482065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t>14</a:t>
            </a:r>
          </a:p>
        </p:txBody>
      </p:sp>
      <p:sp>
        <p:nvSpPr>
          <p:cNvPr id="9" name="Rectangle 8"/>
          <p:cNvSpPr/>
          <p:nvPr/>
        </p:nvSpPr>
        <p:spPr>
          <a:xfrm>
            <a:off x="8301790" y="482065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t>55</a:t>
            </a:r>
          </a:p>
        </p:txBody>
      </p:sp>
      <p:sp>
        <p:nvSpPr>
          <p:cNvPr id="10" name="Rectangle 9"/>
          <p:cNvSpPr/>
          <p:nvPr/>
        </p:nvSpPr>
        <p:spPr>
          <a:xfrm>
            <a:off x="9520990" y="482065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t>57</a:t>
            </a:r>
          </a:p>
        </p:txBody>
      </p:sp>
    </p:spTree>
    <p:extLst>
      <p:ext uri="{BB962C8B-B14F-4D97-AF65-F5344CB8AC3E}">
        <p14:creationId xmlns:p14="http://schemas.microsoft.com/office/powerpoint/2010/main" val="2701858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Pseudocode for Binary Search (iterative)</a:t>
            </a:r>
            <a:endParaRPr lang="en-US" dirty="0"/>
          </a:p>
        </p:txBody>
      </p:sp>
      <p:sp>
        <p:nvSpPr>
          <p:cNvPr id="3" name="Content Placeholder 2"/>
          <p:cNvSpPr>
            <a:spLocks noGrp="1"/>
          </p:cNvSpPr>
          <p:nvPr>
            <p:ph idx="1"/>
          </p:nvPr>
        </p:nvSpPr>
        <p:spPr>
          <a:xfrm>
            <a:off x="609600" y="1600201"/>
            <a:ext cx="4219254" cy="4099828"/>
          </a:xfrm>
        </p:spPr>
        <p:txBody>
          <a:bodyPr/>
          <a:lstStyle/>
          <a:p>
            <a:r>
              <a:rPr lang="en-US" dirty="0" smtClean="0"/>
              <a:t>Worst Case Time </a:t>
            </a:r>
            <a:r>
              <a:rPr lang="en-US" dirty="0"/>
              <a:t>C</a:t>
            </a:r>
            <a:r>
              <a:rPr lang="en-US" dirty="0" smtClean="0"/>
              <a:t>omplexity?</a:t>
            </a:r>
            <a:endParaRPr lang="en-US" dirty="0"/>
          </a:p>
        </p:txBody>
      </p:sp>
      <p:sp>
        <p:nvSpPr>
          <p:cNvPr id="4" name="Content Placeholder 2"/>
          <p:cNvSpPr txBox="1">
            <a:spLocks/>
          </p:cNvSpPr>
          <p:nvPr/>
        </p:nvSpPr>
        <p:spPr>
          <a:xfrm>
            <a:off x="4752158" y="1487184"/>
            <a:ext cx="7093945" cy="4708525"/>
          </a:xfrm>
          <a:prstGeom prst="rect">
            <a:avLst/>
          </a:prstGeom>
          <a:ln>
            <a:solidFill>
              <a:schemeClr val="accent1"/>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b="0" i="0" kern="1200">
                <a:solidFill>
                  <a:schemeClr val="tx1"/>
                </a:solidFill>
                <a:latin typeface="55 Helvetica Roman"/>
                <a:ea typeface="+mn-ea"/>
                <a:cs typeface="55 Helvetica Roman"/>
              </a:defRPr>
            </a:lvl1pPr>
            <a:lvl2pPr marL="742950" indent="-285750" algn="l" defTabSz="457200" rtl="0" eaLnBrk="1" latinLnBrk="0" hangingPunct="1">
              <a:spcBef>
                <a:spcPct val="20000"/>
              </a:spcBef>
              <a:buFont typeface="Arial"/>
              <a:buChar char="–"/>
              <a:defRPr sz="2400" b="0" i="0" kern="1200">
                <a:solidFill>
                  <a:schemeClr val="tx1"/>
                </a:solidFill>
                <a:latin typeface="55 Helvetica Roman"/>
                <a:ea typeface="+mn-ea"/>
                <a:cs typeface="55 Helvetica Roman"/>
              </a:defRPr>
            </a:lvl2pPr>
            <a:lvl3pPr marL="1143000" indent="-228600" algn="l" defTabSz="457200" rtl="0" eaLnBrk="1" latinLnBrk="0" hangingPunct="1">
              <a:spcBef>
                <a:spcPct val="20000"/>
              </a:spcBef>
              <a:buFont typeface="Arial"/>
              <a:buChar char="•"/>
              <a:defRPr sz="2000" b="0" i="0" kern="1200">
                <a:solidFill>
                  <a:schemeClr val="tx1"/>
                </a:solidFill>
                <a:latin typeface="55 Helvetica Roman"/>
                <a:ea typeface="+mn-ea"/>
                <a:cs typeface="55 Helvetica Roman"/>
              </a:defRPr>
            </a:lvl3pPr>
            <a:lvl4pPr marL="16002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4pPr>
            <a:lvl5pPr marL="20574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400" i="1" dirty="0" smtClean="0"/>
              <a:t>// Searches using </a:t>
            </a:r>
            <a:r>
              <a:rPr lang="en-US" altLang="en-US" sz="1400" i="1" dirty="0" err="1" smtClean="0"/>
              <a:t>DaC</a:t>
            </a:r>
            <a:r>
              <a:rPr lang="en-US" altLang="en-US" sz="1400" i="1" dirty="0" smtClean="0"/>
              <a:t> for x in a </a:t>
            </a:r>
            <a:r>
              <a:rPr lang="en-US" altLang="en-US" sz="1400" i="1" u="sng" dirty="0" smtClean="0"/>
              <a:t>where a is sorted</a:t>
            </a:r>
            <a:r>
              <a:rPr lang="en-US" altLang="en-US" sz="1400" i="1" dirty="0" smtClean="0"/>
              <a:t>. 			Step Count</a:t>
            </a:r>
            <a:endParaRPr lang="en-US" altLang="en-US" sz="1400" dirty="0" smtClean="0"/>
          </a:p>
          <a:p>
            <a:r>
              <a:rPr lang="en-US" altLang="en-US" sz="1400" i="1" dirty="0" smtClean="0"/>
              <a:t>// Returns index of x, else -1	</a:t>
            </a:r>
            <a:endParaRPr lang="en-US" altLang="en-US" sz="1400" dirty="0" smtClean="0"/>
          </a:p>
          <a:p>
            <a:r>
              <a:rPr lang="en-US" altLang="en-US" sz="1400" b="1" i="1" dirty="0" smtClean="0"/>
              <a:t>Algorithm</a:t>
            </a:r>
            <a:r>
              <a:rPr lang="en-US" altLang="en-US" sz="1400" i="1" dirty="0" smtClean="0"/>
              <a:t> </a:t>
            </a:r>
            <a:r>
              <a:rPr lang="en-US" altLang="en-US" sz="1400" i="1" dirty="0" err="1" smtClean="0"/>
              <a:t>BinarySearch</a:t>
            </a:r>
            <a:r>
              <a:rPr lang="en-US" altLang="en-US" sz="1400" i="1" dirty="0" smtClean="0"/>
              <a:t>(a, </a:t>
            </a:r>
            <a:r>
              <a:rPr lang="en-US" altLang="en-US" sz="1400" i="1" dirty="0" err="1" smtClean="0"/>
              <a:t>n,x</a:t>
            </a:r>
            <a:r>
              <a:rPr lang="en-US" altLang="en-US" sz="1400" i="1" dirty="0" smtClean="0"/>
              <a:t>){</a:t>
            </a:r>
            <a:endParaRPr lang="en-US" altLang="en-US" sz="1400" dirty="0" smtClean="0"/>
          </a:p>
          <a:p>
            <a:r>
              <a:rPr lang="en-US" altLang="en-US" sz="1400" i="1" dirty="0" smtClean="0"/>
              <a:t>	index = -1;										</a:t>
            </a:r>
            <a:r>
              <a:rPr lang="en-US" altLang="en-US" sz="1400" i="1" dirty="0"/>
              <a:t>1</a:t>
            </a:r>
            <a:endParaRPr lang="en-US" altLang="en-US" sz="1400" dirty="0" smtClean="0"/>
          </a:p>
          <a:p>
            <a:r>
              <a:rPr lang="en-US" altLang="en-US" sz="1400" i="1" dirty="0" smtClean="0"/>
              <a:t>	</a:t>
            </a:r>
            <a:r>
              <a:rPr lang="en-US" altLang="en-US" sz="1400" i="1" dirty="0" err="1" smtClean="0"/>
              <a:t>searchBegin</a:t>
            </a:r>
            <a:r>
              <a:rPr lang="en-US" altLang="en-US" sz="1400" i="1" dirty="0" smtClean="0"/>
              <a:t> = 1;									</a:t>
            </a:r>
            <a:r>
              <a:rPr lang="en-US" altLang="en-US" sz="1400" i="1" dirty="0"/>
              <a:t>1</a:t>
            </a:r>
            <a:endParaRPr lang="en-US" altLang="en-US" sz="1400" dirty="0" smtClean="0"/>
          </a:p>
          <a:p>
            <a:r>
              <a:rPr lang="en-US" altLang="en-US" sz="1400" i="1" dirty="0" smtClean="0"/>
              <a:t>	</a:t>
            </a:r>
            <a:r>
              <a:rPr lang="en-US" altLang="en-US" sz="1400" i="1" dirty="0" err="1" smtClean="0"/>
              <a:t>searchEnd</a:t>
            </a:r>
            <a:r>
              <a:rPr lang="en-US" altLang="en-US" sz="1400" i="1" dirty="0" smtClean="0"/>
              <a:t> = n;									1</a:t>
            </a:r>
            <a:endParaRPr lang="en-US" altLang="en-US" sz="1400" dirty="0" smtClean="0"/>
          </a:p>
          <a:p>
            <a:r>
              <a:rPr lang="en-US" altLang="en-US" sz="1400" i="1" dirty="0" smtClean="0"/>
              <a:t>							</a:t>
            </a:r>
            <a:endParaRPr lang="en-US" altLang="en-US" sz="1400" dirty="0" smtClean="0"/>
          </a:p>
          <a:p>
            <a:r>
              <a:rPr lang="en-US" altLang="en-US" sz="1400" i="1" dirty="0" smtClean="0"/>
              <a:t>	while </a:t>
            </a:r>
            <a:r>
              <a:rPr lang="en-US" altLang="en-US" sz="1400" i="1" dirty="0" err="1" smtClean="0"/>
              <a:t>searchBegin</a:t>
            </a:r>
            <a:r>
              <a:rPr lang="en-US" altLang="en-US" sz="1400" i="1" dirty="0" smtClean="0"/>
              <a:t> &lt;=  </a:t>
            </a:r>
            <a:r>
              <a:rPr lang="en-US" altLang="en-US" sz="1400" i="1" dirty="0" err="1" smtClean="0"/>
              <a:t>searchEnd</a:t>
            </a:r>
            <a:r>
              <a:rPr lang="en-US" altLang="en-US" sz="1400" i="1" dirty="0" smtClean="0"/>
              <a:t> do{</a:t>
            </a:r>
            <a:r>
              <a:rPr lang="en-US" altLang="en-US" sz="800" i="1" dirty="0" smtClean="0"/>
              <a:t>					</a:t>
            </a:r>
            <a:endParaRPr lang="en-US" altLang="en-US" sz="800" dirty="0" smtClean="0"/>
          </a:p>
          <a:p>
            <a:r>
              <a:rPr lang="en-US" altLang="en-US" sz="1400" i="1" dirty="0" smtClean="0"/>
              <a:t>		 </a:t>
            </a:r>
            <a:r>
              <a:rPr lang="en-US" altLang="en-US" sz="1400" i="1" dirty="0" err="1" smtClean="0"/>
              <a:t>searchMid</a:t>
            </a:r>
            <a:r>
              <a:rPr lang="en-US" altLang="en-US" sz="1400" i="1" dirty="0" smtClean="0"/>
              <a:t> = floor((</a:t>
            </a:r>
            <a:r>
              <a:rPr lang="en-US" altLang="en-US" sz="1400" i="1" dirty="0" err="1" smtClean="0"/>
              <a:t>searchEnd</a:t>
            </a:r>
            <a:r>
              <a:rPr lang="en-US" altLang="en-US" sz="1400" i="1" dirty="0" smtClean="0"/>
              <a:t> + </a:t>
            </a:r>
            <a:r>
              <a:rPr lang="en-US" altLang="en-US" sz="1400" i="1" dirty="0" err="1" smtClean="0"/>
              <a:t>searchBegin</a:t>
            </a:r>
            <a:r>
              <a:rPr lang="en-US" altLang="en-US" sz="1400" i="1" dirty="0" smtClean="0"/>
              <a:t>)/2); 		?</a:t>
            </a:r>
          </a:p>
          <a:p>
            <a:r>
              <a:rPr lang="en-US" altLang="en-US" sz="1400" i="1" dirty="0" smtClean="0"/>
              <a:t>            if x &gt; a[</a:t>
            </a:r>
            <a:r>
              <a:rPr lang="en-US" altLang="en-US" sz="1400" i="1" dirty="0" err="1" smtClean="0"/>
              <a:t>searchMid</a:t>
            </a:r>
            <a:r>
              <a:rPr lang="en-US" altLang="en-US" sz="1400" i="1" dirty="0" smtClean="0"/>
              <a:t>]{							?</a:t>
            </a:r>
            <a:endParaRPr lang="en-US" altLang="en-US" sz="1400" dirty="0" smtClean="0"/>
          </a:p>
          <a:p>
            <a:r>
              <a:rPr lang="en-US" altLang="en-US" sz="1400" i="1" dirty="0" smtClean="0"/>
              <a:t>			</a:t>
            </a:r>
            <a:r>
              <a:rPr lang="en-US" altLang="en-US" sz="1400" i="1" dirty="0" err="1" smtClean="0"/>
              <a:t>searchBegin</a:t>
            </a:r>
            <a:r>
              <a:rPr lang="en-US" altLang="en-US" sz="1400" i="1" dirty="0" smtClean="0"/>
              <a:t> = searchMid+1; 				?</a:t>
            </a:r>
            <a:endParaRPr lang="en-US" altLang="en-US" sz="1400" dirty="0" smtClean="0"/>
          </a:p>
          <a:p>
            <a:r>
              <a:rPr lang="en-US" altLang="en-US" sz="1400" i="1" dirty="0" smtClean="0"/>
              <a:t>		} else if x &lt; a[</a:t>
            </a:r>
            <a:r>
              <a:rPr lang="en-US" altLang="en-US" sz="1400" i="1" dirty="0" err="1" smtClean="0"/>
              <a:t>searchMid</a:t>
            </a:r>
            <a:r>
              <a:rPr lang="en-US" altLang="en-US" sz="1400" i="1" dirty="0" smtClean="0"/>
              <a:t>]{						?</a:t>
            </a:r>
            <a:endParaRPr lang="en-US" altLang="en-US" sz="1400" dirty="0" smtClean="0"/>
          </a:p>
          <a:p>
            <a:r>
              <a:rPr lang="en-US" altLang="en-US" sz="1400" i="1" dirty="0" smtClean="0"/>
              <a:t>			</a:t>
            </a:r>
            <a:r>
              <a:rPr lang="en-US" altLang="en-US" sz="1400" i="1" dirty="0" err="1" smtClean="0"/>
              <a:t>searchEnd</a:t>
            </a:r>
            <a:r>
              <a:rPr lang="en-US" altLang="en-US" sz="1400" i="1" dirty="0" smtClean="0"/>
              <a:t> = searchMid-1;					?</a:t>
            </a:r>
            <a:endParaRPr lang="en-US" altLang="en-US" sz="1400" dirty="0" smtClean="0"/>
          </a:p>
          <a:p>
            <a:r>
              <a:rPr lang="en-US" altLang="en-US" sz="1400" i="1" dirty="0" smtClean="0"/>
              <a:t>		} else if x == a[</a:t>
            </a:r>
            <a:r>
              <a:rPr lang="en-US" altLang="en-US" sz="1400" i="1" dirty="0" err="1" smtClean="0"/>
              <a:t>searchMid</a:t>
            </a:r>
            <a:r>
              <a:rPr lang="en-US" altLang="en-US" sz="1400" i="1" dirty="0" smtClean="0"/>
              <a:t>]{						?</a:t>
            </a:r>
            <a:endParaRPr lang="en-US" altLang="en-US" sz="1400" dirty="0" smtClean="0"/>
          </a:p>
          <a:p>
            <a:r>
              <a:rPr lang="en-US" altLang="en-US" sz="1400" i="1" dirty="0" smtClean="0"/>
              <a:t>			index = </a:t>
            </a:r>
            <a:r>
              <a:rPr lang="en-US" altLang="en-US" sz="1400" i="1" dirty="0" err="1" smtClean="0"/>
              <a:t>searchMid</a:t>
            </a:r>
            <a:r>
              <a:rPr lang="en-US" altLang="en-US" sz="1400" i="1" dirty="0" smtClean="0"/>
              <a:t>;						?</a:t>
            </a:r>
            <a:endParaRPr lang="en-US" altLang="en-US" sz="1400" dirty="0" smtClean="0"/>
          </a:p>
          <a:p>
            <a:r>
              <a:rPr lang="en-US" altLang="en-US" sz="1400" i="1" dirty="0" smtClean="0"/>
              <a:t>		} end if			</a:t>
            </a:r>
            <a:endParaRPr lang="en-US" altLang="en-US" sz="1400" dirty="0" smtClean="0"/>
          </a:p>
          <a:p>
            <a:r>
              <a:rPr lang="en-US" altLang="en-US" sz="1400" i="1" dirty="0" smtClean="0"/>
              <a:t>	}end while</a:t>
            </a:r>
            <a:endParaRPr lang="en-US" altLang="en-US" sz="1400" dirty="0" smtClean="0"/>
          </a:p>
          <a:p>
            <a:r>
              <a:rPr lang="en-US" altLang="en-US" sz="1400" i="1" dirty="0" smtClean="0"/>
              <a:t>return index;										</a:t>
            </a:r>
            <a:r>
              <a:rPr lang="en-US" altLang="en-US" sz="1400" i="1" dirty="0"/>
              <a:t>1</a:t>
            </a:r>
            <a:endParaRPr lang="en-US" altLang="en-US" sz="1400" dirty="0" smtClean="0"/>
          </a:p>
          <a:p>
            <a:r>
              <a:rPr lang="en-US" altLang="en-US" sz="1400" i="1" dirty="0" smtClean="0"/>
              <a:t>}end</a:t>
            </a:r>
            <a:endParaRPr lang="en-US" altLang="en-US" sz="1400" dirty="0" smtClean="0"/>
          </a:p>
          <a:p>
            <a:endParaRPr lang="en-US" altLang="en-US" sz="1400" dirty="0" smtClean="0"/>
          </a:p>
        </p:txBody>
      </p:sp>
    </p:spTree>
    <p:extLst>
      <p:ext uri="{BB962C8B-B14F-4D97-AF65-F5344CB8AC3E}">
        <p14:creationId xmlns:p14="http://schemas.microsoft.com/office/powerpoint/2010/main" val="599701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Binary Search: </a:t>
            </a:r>
            <a:r>
              <a:rPr lang="en-US" dirty="0" smtClean="0"/>
              <a:t>decision tree diagram</a:t>
            </a:r>
            <a:endParaRPr lang="en-US" dirty="0"/>
          </a:p>
        </p:txBody>
      </p:sp>
      <p:sp>
        <p:nvSpPr>
          <p:cNvPr id="3" name="Content Placeholder 2"/>
          <p:cNvSpPr>
            <a:spLocks noGrp="1"/>
          </p:cNvSpPr>
          <p:nvPr>
            <p:ph idx="1"/>
          </p:nvPr>
        </p:nvSpPr>
        <p:spPr>
          <a:xfrm>
            <a:off x="609600" y="1600200"/>
            <a:ext cx="4652211" cy="4784557"/>
          </a:xfrm>
        </p:spPr>
        <p:txBody>
          <a:bodyPr>
            <a:normAutofit fontScale="85000" lnSpcReduction="20000"/>
          </a:bodyPr>
          <a:lstStyle/>
          <a:p>
            <a:r>
              <a:rPr lang="en-US" dirty="0" smtClean="0"/>
              <a:t>The flow of execution is represented as a single path from root to leaf, where each step from parent to child represents 1 iteration in the binary search method. </a:t>
            </a:r>
          </a:p>
          <a:p>
            <a:r>
              <a:rPr lang="en-US" dirty="0" smtClean="0"/>
              <a:t>Thus the number of iterations can be bounded by the height of this tree.</a:t>
            </a:r>
          </a:p>
          <a:p>
            <a:pPr lvl="1"/>
            <a:r>
              <a:rPr lang="en-US" dirty="0" smtClean="0"/>
              <a:t>Note that the number of nodes at each level of our tree doubles at each depth of the tree.</a:t>
            </a:r>
          </a:p>
          <a:p>
            <a:pPr lvl="1"/>
            <a:r>
              <a:rPr lang="en-US" dirty="0" smtClean="0"/>
              <a:t>Nodes at depth d = ?</a:t>
            </a:r>
          </a:p>
          <a:p>
            <a:pPr lvl="1"/>
            <a:r>
              <a:rPr lang="en-US" dirty="0" smtClean="0"/>
              <a:t>How many nodes are at the lowest level of this tree?</a:t>
            </a:r>
            <a:endParaRPr lang="en-US" dirty="0"/>
          </a:p>
        </p:txBody>
      </p:sp>
      <p:pic>
        <p:nvPicPr>
          <p:cNvPr id="4" name="Picture 3" descr="C:\Users\jeremy\Documents\Jeremy\Online\CTU\Algorithms\DivideAndConqu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863" y="1600201"/>
            <a:ext cx="60960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544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Recurrences: Binary Search Time Complexity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972800" cy="4810874"/>
              </a:xfrm>
            </p:spPr>
            <p:txBody>
              <a:bodyPr>
                <a:normAutofit fontScale="70000" lnSpcReduction="20000"/>
              </a:bodyPr>
              <a:lstStyle/>
              <a:p>
                <a:r>
                  <a:rPr lang="en-US" dirty="0" smtClean="0"/>
                  <a:t>Note: </a:t>
                </a:r>
              </a:p>
              <a:p>
                <a:pPr lvl="1"/>
                <a:r>
                  <a:rPr lang="en-US" dirty="0" smtClean="0"/>
                  <a:t>The size of the list to be searched is halved during each recursive call.</a:t>
                </a:r>
              </a:p>
              <a:p>
                <a:pPr lvl="1"/>
                <a:r>
                  <a:rPr lang="en-US" dirty="0" smtClean="0"/>
                  <a:t>During each call we perform about 3 comparison checks. We will simply use c to indicate some constant</a:t>
                </a:r>
              </a:p>
              <a:p>
                <a:pPr lvl="1"/>
                <a:endParaRPr lang="en-US" dirty="0" smtClean="0"/>
              </a:p>
              <a:p>
                <a:r>
                  <a:rPr lang="en-US" dirty="0" smtClean="0"/>
                  <a:t>Define recurrence T(n):  Comparison count of binary search for an ordered list of size n</a:t>
                </a:r>
              </a:p>
              <a:p>
                <a:pPr marL="457200" lvl="1" indent="0">
                  <a:buNone/>
                </a:pPr>
                <a:endParaRPr lang="en-US" dirty="0" smtClean="0"/>
              </a:p>
              <a:p>
                <a:pPr marL="457200" lvl="1" indent="0">
                  <a:buNone/>
                </a:pPr>
                <a:r>
                  <a:rPr lang="en-US" dirty="0"/>
                  <a:t>T(n) = 3 + T(</a:t>
                </a:r>
                <a14:m>
                  <m:oMath xmlns:m="http://schemas.openxmlformats.org/officeDocument/2006/math">
                    <m:d>
                      <m:dPr>
                        <m:begChr m:val="⌊"/>
                        <m:endChr m:val="⌋"/>
                        <m:ctrlPr>
                          <a:rPr lang="en-US" i="1">
                            <a:latin typeface="Cambria Math" panose="02040503050406030204" pitchFamily="18" charset="0"/>
                          </a:rPr>
                        </m:ctrlPr>
                      </m:dPr>
                      <m:e>
                        <m:r>
                          <m:rPr>
                            <m:nor/>
                          </m:rPr>
                          <a:rPr lang="en-US" dirty="0"/>
                          <m:t>n</m:t>
                        </m:r>
                        <m:r>
                          <m:rPr>
                            <m:nor/>
                          </m:rPr>
                          <a:rPr lang="en-US" dirty="0"/>
                          <m:t>/2</m:t>
                        </m:r>
                      </m:e>
                    </m:d>
                  </m:oMath>
                </a14:m>
                <a:r>
                  <a:rPr lang="en-US" dirty="0" smtClean="0"/>
                  <a:t>) ,  where T(1) = 1</a:t>
                </a:r>
              </a:p>
              <a:p>
                <a:pPr marL="457200" lvl="1" indent="0">
                  <a:buNone/>
                </a:pPr>
                <a:endParaRPr lang="en-US" dirty="0"/>
              </a:p>
              <a:p>
                <a:pPr marL="457200" lvl="1" indent="0">
                  <a:buNone/>
                </a:pPr>
                <a:r>
                  <a:rPr lang="en-US" dirty="0" smtClean="0"/>
                  <a:t>Using backward iteration, we will show T(n) is logarithmic for </a:t>
                </a:r>
                <a14:m>
                  <m:oMath xmlns:m="http://schemas.openxmlformats.org/officeDocument/2006/math">
                    <m:func>
                      <m:funcPr>
                        <m:ctrlPr>
                          <a:rPr lang="en-US" i="1">
                            <a:latin typeface="Cambria Math" panose="02040503050406030204" pitchFamily="18" charset="0"/>
                          </a:rPr>
                        </m:ctrlPr>
                      </m:funcPr>
                      <m:fName>
                        <m:r>
                          <a:rPr lang="en-US" b="0" i="1" smtClean="0">
                            <a:latin typeface="Cambria Math" panose="02040503050406030204" pitchFamily="18" charset="0"/>
                          </a:rPr>
                          <m:t>𝑛</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𝑗</m:t>
                            </m:r>
                          </m:sup>
                        </m:sSup>
                      </m:fName>
                      <m:e/>
                    </m:func>
                  </m:oMath>
                </a14:m>
                <a:r>
                  <a:rPr lang="en-US" dirty="0" smtClean="0"/>
                  <a:t> .</a:t>
                </a:r>
              </a:p>
              <a:p>
                <a:pPr marL="457200" lvl="1" indent="0">
                  <a:buNone/>
                </a:pPr>
                <a:endParaRPr lang="en-US" dirty="0" smtClean="0"/>
              </a:p>
              <a:p>
                <a:pPr marL="457200" lvl="1" indent="0">
                  <a:buNone/>
                </a:pPr>
                <a:r>
                  <a:rPr lang="en-US" dirty="0" smtClean="0"/>
                  <a:t>T(n) = </a:t>
                </a:r>
                <a:r>
                  <a:rPr lang="en-US" dirty="0"/>
                  <a:t>3 + T(</a:t>
                </a:r>
                <a14:m>
                  <m:oMath xmlns:m="http://schemas.openxmlformats.org/officeDocument/2006/math">
                    <m:d>
                      <m:dPr>
                        <m:begChr m:val="⌊"/>
                        <m:endChr m:val="⌋"/>
                        <m:ctrlPr>
                          <a:rPr lang="en-US" i="1">
                            <a:latin typeface="Cambria Math" panose="02040503050406030204" pitchFamily="18" charset="0"/>
                          </a:rPr>
                        </m:ctrlPr>
                      </m:dPr>
                      <m:e>
                        <m:r>
                          <m:rPr>
                            <m:nor/>
                          </m:rPr>
                          <a:rPr lang="en-US" dirty="0"/>
                          <m:t>n</m:t>
                        </m:r>
                        <m:r>
                          <m:rPr>
                            <m:nor/>
                          </m:rPr>
                          <a:rPr lang="en-US" dirty="0"/>
                          <m:t>/2</m:t>
                        </m:r>
                      </m:e>
                    </m:d>
                  </m:oMath>
                </a14:m>
                <a:r>
                  <a:rPr lang="en-US" dirty="0" smtClean="0"/>
                  <a:t>)</a:t>
                </a:r>
              </a:p>
              <a:p>
                <a:pPr marL="457200" lvl="1" indent="0">
                  <a:buNone/>
                </a:pPr>
                <a:r>
                  <a:rPr lang="en-US" dirty="0"/>
                  <a:t>= 3 </a:t>
                </a:r>
                <a:r>
                  <a:rPr lang="en-US" dirty="0" smtClean="0"/>
                  <a:t>+ 3+ </a:t>
                </a:r>
                <a:r>
                  <a:rPr lang="en-US" dirty="0"/>
                  <a:t>T(</a:t>
                </a:r>
                <a14:m>
                  <m:oMath xmlns:m="http://schemas.openxmlformats.org/officeDocument/2006/math">
                    <m:d>
                      <m:dPr>
                        <m:begChr m:val="⌊"/>
                        <m:endChr m:val="⌋"/>
                        <m:ctrlPr>
                          <a:rPr lang="en-US" i="1">
                            <a:latin typeface="Cambria Math" panose="02040503050406030204" pitchFamily="18" charset="0"/>
                          </a:rPr>
                        </m:ctrlPr>
                      </m:dPr>
                      <m:e>
                        <m:r>
                          <m:rPr>
                            <m:nor/>
                          </m:rPr>
                          <a:rPr lang="en-US" dirty="0"/>
                          <m:t>n</m:t>
                        </m:r>
                        <m:r>
                          <m:rPr>
                            <m:nor/>
                          </m:rPr>
                          <a:rPr lang="en-US" dirty="0"/>
                          <m:t>/</m:t>
                        </m:r>
                        <m:r>
                          <a:rPr lang="en-US" b="0" i="1" dirty="0" smtClean="0">
                            <a:latin typeface="Cambria Math" panose="02040503050406030204" pitchFamily="18" charset="0"/>
                          </a:rPr>
                          <m:t>4</m:t>
                        </m:r>
                      </m:e>
                    </m:d>
                  </m:oMath>
                </a14:m>
                <a:r>
                  <a:rPr lang="en-US" dirty="0"/>
                  <a:t>)</a:t>
                </a:r>
              </a:p>
              <a:p>
                <a:pPr marL="457200" lvl="1" indent="0">
                  <a:buNone/>
                </a:pPr>
                <a:r>
                  <a:rPr lang="en-US" dirty="0" smtClean="0"/>
                  <a:t>= 3 </a:t>
                </a:r>
                <a:r>
                  <a:rPr lang="en-US" dirty="0"/>
                  <a:t>+ 3+ T(</a:t>
                </a:r>
                <a14:m>
                  <m:oMath xmlns:m="http://schemas.openxmlformats.org/officeDocument/2006/math">
                    <m:d>
                      <m:dPr>
                        <m:begChr m:val="⌊"/>
                        <m:endChr m:val="⌋"/>
                        <m:ctrlPr>
                          <a:rPr lang="en-US" i="1">
                            <a:latin typeface="Cambria Math" panose="02040503050406030204" pitchFamily="18" charset="0"/>
                          </a:rPr>
                        </m:ctrlPr>
                      </m:dPr>
                      <m:e>
                        <m:r>
                          <m:rPr>
                            <m:nor/>
                          </m:rPr>
                          <a:rPr lang="en-US" dirty="0"/>
                          <m:t>n</m:t>
                        </m:r>
                        <m:r>
                          <m:rPr>
                            <m:nor/>
                          </m:rPr>
                          <a:rPr lang="en-US" dirty="0"/>
                          <m:t>/</m:t>
                        </m:r>
                        <m:r>
                          <a:rPr lang="en-US" b="0" i="1" dirty="0" smtClean="0">
                            <a:latin typeface="Cambria Math" panose="02040503050406030204" pitchFamily="18" charset="0"/>
                          </a:rPr>
                          <m:t>8</m:t>
                        </m:r>
                      </m:e>
                    </m:d>
                  </m:oMath>
                </a14:m>
                <a:r>
                  <a:rPr lang="en-US" dirty="0" smtClean="0"/>
                  <a:t>)</a:t>
                </a:r>
              </a:p>
              <a:p>
                <a:pPr marL="457200" lvl="1" indent="0">
                  <a:buNone/>
                </a:pPr>
                <a:r>
                  <a:rPr lang="en-US" dirty="0" smtClean="0"/>
                  <a:t>…</a:t>
                </a:r>
              </a:p>
              <a:p>
                <a:pPr marL="457200" lvl="1" indent="0">
                  <a:buNone/>
                </a:pPr>
                <a:r>
                  <a:rPr lang="en-US" dirty="0"/>
                  <a:t>= 3 + 3+ </a:t>
                </a:r>
                <a:r>
                  <a:rPr lang="en-US" dirty="0" smtClean="0"/>
                  <a:t>…. + T(1)</a:t>
                </a:r>
              </a:p>
              <a:p>
                <a:pPr marL="457200" lvl="1" indent="0">
                  <a:buNone/>
                </a:pPr>
                <a:r>
                  <a:rPr lang="en-US" dirty="0" smtClean="0"/>
                  <a:t> </a:t>
                </a:r>
                <a14:m>
                  <m:oMath xmlns:m="http://schemas.openxmlformats.org/officeDocument/2006/math">
                    <m:r>
                      <a:rPr lang="en-US" b="0" i="1" dirty="0" smtClean="0">
                        <a:latin typeface="Cambria Math" panose="02040503050406030204" pitchFamily="18" charset="0"/>
                      </a:rPr>
                      <m:t>=1+ </m:t>
                    </m:r>
                    <m:nary>
                      <m:naryPr>
                        <m:chr m:val="∑"/>
                        <m:ctrlPr>
                          <a:rPr lang="en-US" b="0" i="1" dirty="0" smtClean="0">
                            <a:latin typeface="Cambria Math" panose="02040503050406030204" pitchFamily="18" charset="0"/>
                          </a:rPr>
                        </m:ctrlPr>
                      </m:naryPr>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up>
                        <m:func>
                          <m:funcPr>
                            <m:ctrlPr>
                              <a:rPr lang="en-US" i="1" dirty="0">
                                <a:latin typeface="Cambria Math" panose="02040503050406030204" pitchFamily="18" charset="0"/>
                              </a:rPr>
                            </m:ctrlPr>
                          </m:funcPr>
                          <m:fName>
                            <m:sSub>
                              <m:sSubPr>
                                <m:ctrlPr>
                                  <a:rPr lang="en-US" i="1" dirty="0">
                                    <a:latin typeface="Cambria Math" panose="02040503050406030204" pitchFamily="18" charset="0"/>
                                  </a:rPr>
                                </m:ctrlPr>
                              </m:sSubPr>
                              <m:e>
                                <m:r>
                                  <m:rPr>
                                    <m:sty m:val="p"/>
                                  </m:rPr>
                                  <a:rPr lang="en-US" dirty="0">
                                    <a:latin typeface="Cambria Math" panose="02040503050406030204" pitchFamily="18" charset="0"/>
                                  </a:rPr>
                                  <m:t>log</m:t>
                                </m:r>
                              </m:e>
                              <m:sub>
                                <m:r>
                                  <a:rPr lang="en-US" i="1" dirty="0">
                                    <a:latin typeface="Cambria Math" panose="02040503050406030204" pitchFamily="18" charset="0"/>
                                  </a:rPr>
                                  <m:t>2</m:t>
                                </m:r>
                              </m:sub>
                            </m:sSub>
                            <m:r>
                              <a:rPr lang="en-US" b="0" i="1" dirty="0" smtClean="0">
                                <a:latin typeface="Cambria Math" panose="02040503050406030204" pitchFamily="18" charset="0"/>
                              </a:rPr>
                              <m:t>𝑛</m:t>
                            </m:r>
                            <m:r>
                              <a:rPr lang="en-US" i="1" dirty="0">
                                <a:latin typeface="Cambria Math" panose="02040503050406030204" pitchFamily="18" charset="0"/>
                              </a:rPr>
                              <m:t> </m:t>
                            </m:r>
                          </m:fName>
                          <m:e>
                            <m:r>
                              <a:rPr lang="en-US" i="1" dirty="0">
                                <a:latin typeface="Cambria Math" panose="02040503050406030204" pitchFamily="18" charset="0"/>
                              </a:rPr>
                              <m:t> </m:t>
                            </m:r>
                          </m:e>
                        </m:func>
                      </m:sup>
                      <m:e>
                        <m:r>
                          <a:rPr lang="en-US" b="0" i="1" dirty="0" smtClean="0">
                            <a:latin typeface="Cambria Math" panose="02040503050406030204" pitchFamily="18" charset="0"/>
                          </a:rPr>
                          <m:t>3</m:t>
                        </m:r>
                      </m:e>
                    </m:nary>
                    <m:r>
                      <a:rPr lang="en-US" b="0" i="1" dirty="0" smtClean="0">
                        <a:latin typeface="Cambria Math" panose="02040503050406030204" pitchFamily="18" charset="0"/>
                      </a:rPr>
                      <m:t>=</m:t>
                    </m:r>
                    <m:r>
                      <a:rPr lang="en-US" b="0" i="0" dirty="0" smtClean="0">
                        <a:latin typeface="Cambria Math" panose="02040503050406030204" pitchFamily="18" charset="0"/>
                      </a:rPr>
                      <m:t>1+ 3</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log</m:t>
                        </m:r>
                      </m:e>
                      <m:sub>
                        <m:r>
                          <a:rPr lang="en-US" b="0" i="0" dirty="0" smtClean="0">
                            <a:latin typeface="Cambria Math" panose="02040503050406030204" pitchFamily="18" charset="0"/>
                          </a:rPr>
                          <m:t>2</m:t>
                        </m:r>
                      </m:sub>
                    </m:sSub>
                    <m:r>
                      <m:rPr>
                        <m:sty m:val="p"/>
                      </m:rPr>
                      <a:rPr lang="en-US" b="0" i="0" dirty="0" smtClean="0">
                        <a:latin typeface="Cambria Math" panose="02040503050406030204" pitchFamily="18" charset="0"/>
                      </a:rPr>
                      <m:t>n</m:t>
                    </m:r>
                  </m:oMath>
                </a14:m>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972800" cy="4810874"/>
              </a:xfrm>
              <a:blipFill rotWithShape="0">
                <a:blip r:embed="rId2"/>
                <a:stretch>
                  <a:fillRect l="-500" t="-1901" b="-2915"/>
                </a:stretch>
              </a:blipFill>
            </p:spPr>
            <p:txBody>
              <a:bodyPr/>
              <a:lstStyle/>
              <a:p>
                <a:r>
                  <a:rPr lang="en-US">
                    <a:noFill/>
                  </a:rPr>
                  <a:t> </a:t>
                </a:r>
              </a:p>
            </p:txBody>
          </p:sp>
        </mc:Fallback>
      </mc:AlternateContent>
      <p:sp>
        <p:nvSpPr>
          <p:cNvPr id="4" name="Rectangle 3"/>
          <p:cNvSpPr/>
          <p:nvPr/>
        </p:nvSpPr>
        <p:spPr>
          <a:xfrm>
            <a:off x="9390579" y="3313276"/>
            <a:ext cx="2678129" cy="1200329"/>
          </a:xfrm>
          <a:prstGeom prst="rect">
            <a:avLst/>
          </a:prstGeom>
        </p:spPr>
        <p:txBody>
          <a:bodyPr wrap="square">
            <a:spAutoFit/>
          </a:bodyPr>
          <a:lstStyle/>
          <a:p>
            <a:pPr lvl="1"/>
            <a:r>
              <a:rPr lang="en-US" dirty="0">
                <a:solidFill>
                  <a:schemeClr val="tx2">
                    <a:lumMod val="60000"/>
                    <a:lumOff val="40000"/>
                  </a:schemeClr>
                </a:solidFill>
              </a:rPr>
              <a:t>Try at home:  Use substitution method, (induction) prove that T(n) is O(log n)</a:t>
            </a:r>
          </a:p>
        </p:txBody>
      </p:sp>
      <mc:AlternateContent xmlns:mc="http://schemas.openxmlformats.org/markup-compatibility/2006" xmlns:a14="http://schemas.microsoft.com/office/drawing/2010/main">
        <mc:Choice Requires="a14">
          <p:sp>
            <p:nvSpPr>
              <p:cNvPr id="5" name="Rectangle 4"/>
              <p:cNvSpPr/>
              <p:nvPr/>
            </p:nvSpPr>
            <p:spPr>
              <a:xfrm>
                <a:off x="5159413" y="4513605"/>
                <a:ext cx="3388686" cy="1763240"/>
              </a:xfrm>
              <a:prstGeom prst="rect">
                <a:avLst/>
              </a:prstGeom>
              <a:ln>
                <a:solidFill>
                  <a:schemeClr val="accent1"/>
                </a:solidFill>
              </a:ln>
            </p:spPr>
            <p:txBody>
              <a:bodyPr wrap="square">
                <a:spAutoFit/>
              </a:bodyPr>
              <a:lstStyle/>
              <a:p>
                <a:r>
                  <a:rPr lang="en-US" dirty="0" smtClean="0"/>
                  <a:t>Observe Pattern / Series:</a:t>
                </a:r>
              </a:p>
              <a:p>
                <a:r>
                  <a:rPr lang="en-US" dirty="0" smtClean="0"/>
                  <a:t>How many times can we divide n by 2 before reaching our boundary case?</a:t>
                </a:r>
                <a:endParaRPr lang="en-US" dirty="0"/>
              </a:p>
              <a:p>
                <a:endParaRPr lang="en-US" dirty="0" smtClean="0"/>
              </a:p>
              <a:p>
                <a:r>
                  <a:rPr lang="en-US" dirty="0" smtClean="0"/>
                  <a:t> </a:t>
                </a:r>
                <a14:m>
                  <m:oMath xmlns:m="http://schemas.openxmlformats.org/officeDocument/2006/math">
                    <m:r>
                      <a:rPr lang="en-US" i="1">
                        <a:latin typeface="Cambria Math" panose="02040503050406030204" pitchFamily="18" charset="0"/>
                      </a:rPr>
                      <m:t>𝑗</m:t>
                    </m:r>
                    <m:r>
                      <a:rPr lang="en-US" i="1">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fName>
                      <m:e>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e>
                    </m:func>
                  </m:oMath>
                </a14:m>
                <a:r>
                  <a:rPr lang="en-US" dirty="0"/>
                  <a:t>   , or similarly </a:t>
                </a:r>
                <a14:m>
                  <m:oMath xmlns:m="http://schemas.openxmlformats.org/officeDocument/2006/math">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𝑗</m:t>
                            </m:r>
                          </m:sup>
                        </m:sSup>
                      </m:fName>
                      <m:e>
                        <m:r>
                          <a:rPr lang="en-US" i="1">
                            <a:latin typeface="Cambria Math" panose="02040503050406030204" pitchFamily="18" charset="0"/>
                          </a:rPr>
                          <m:t>=</m:t>
                        </m:r>
                        <m:r>
                          <a:rPr lang="en-US" i="1">
                            <a:latin typeface="Cambria Math" panose="02040503050406030204" pitchFamily="18" charset="0"/>
                          </a:rPr>
                          <m:t>𝑛</m:t>
                        </m:r>
                      </m:e>
                    </m:func>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159413" y="4513605"/>
                <a:ext cx="3388686" cy="1763240"/>
              </a:xfrm>
              <a:prstGeom prst="rect">
                <a:avLst/>
              </a:prstGeom>
              <a:blipFill rotWithShape="0">
                <a:blip r:embed="rId3"/>
                <a:stretch>
                  <a:fillRect l="-1254" t="-1370" b="-411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491198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Binary Search vs Sequential Search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With the added constraint of order we can reduce search time from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smtClean="0"/>
                  <a:t> to </a:t>
                </a:r>
                <a14:m>
                  <m:oMath xmlns:m="http://schemas.openxmlformats.org/officeDocument/2006/math">
                    <m:r>
                      <m:rPr>
                        <m:sty m:val="p"/>
                      </m:rPr>
                      <a:rPr lang="en-US">
                        <a:latin typeface="Cambria Math" panose="02040503050406030204" pitchFamily="18" charset="0"/>
                      </a:rPr>
                      <m:t>Θ</m:t>
                    </m:r>
                    <m:r>
                      <a:rPr lang="en-US" i="1">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𝑛</m:t>
                        </m:r>
                      </m:e>
                    </m:func>
                    <m:r>
                      <a:rPr lang="en-US" i="1">
                        <a:latin typeface="Cambria Math" panose="02040503050406030204" pitchFamily="18" charset="0"/>
                      </a:rPr>
                      <m:t>)</m:t>
                    </m:r>
                  </m:oMath>
                </a14:m>
                <a:r>
                  <a:rPr lang="en-US" dirty="0" smtClean="0"/>
                  <a:t> </a:t>
                </a:r>
              </a:p>
              <a:p>
                <a:endParaRPr lang="en-US" dirty="0"/>
              </a:p>
              <a:p>
                <a:r>
                  <a:rPr lang="en-US" dirty="0" smtClean="0"/>
                  <a:t>Implementation Details: </a:t>
                </a:r>
              </a:p>
              <a:p>
                <a:pPr lvl="1"/>
                <a:r>
                  <a:rPr lang="en-US" dirty="0" smtClean="0"/>
                  <a:t>Would you use a binary search scheme for an array? For a linked list? Why or why not?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00" t="-1637"/>
                </a:stretch>
              </a:blipFill>
            </p:spPr>
            <p:txBody>
              <a:bodyPr/>
              <a:lstStyle/>
              <a:p>
                <a:r>
                  <a:rPr lang="en-US">
                    <a:noFill/>
                  </a:rPr>
                  <a:t> </a:t>
                </a:r>
              </a:p>
            </p:txBody>
          </p:sp>
        </mc:Fallback>
      </mc:AlternateContent>
    </p:spTree>
    <p:extLst>
      <p:ext uri="{BB962C8B-B14F-4D97-AF65-F5344CB8AC3E}">
        <p14:creationId xmlns:p14="http://schemas.microsoft.com/office/powerpoint/2010/main" val="3887301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Sorting: Imposing Order</a:t>
            </a:r>
            <a:endParaRPr lang="en-US" dirty="0"/>
          </a:p>
        </p:txBody>
      </p:sp>
      <p:sp>
        <p:nvSpPr>
          <p:cNvPr id="4" name="Content Placeholder 3"/>
          <p:cNvSpPr>
            <a:spLocks noGrp="1"/>
          </p:cNvSpPr>
          <p:nvPr>
            <p:ph idx="1"/>
          </p:nvPr>
        </p:nvSpPr>
        <p:spPr>
          <a:xfrm>
            <a:off x="609600" y="1428108"/>
            <a:ext cx="5261811" cy="4271921"/>
          </a:xfrm>
        </p:spPr>
        <p:txBody>
          <a:bodyPr>
            <a:normAutofit fontScale="85000" lnSpcReduction="10000"/>
          </a:bodyPr>
          <a:lstStyle/>
          <a:p>
            <a:r>
              <a:rPr lang="en-US" dirty="0" smtClean="0"/>
              <a:t>Insertion Sort</a:t>
            </a:r>
          </a:p>
          <a:p>
            <a:pPr lvl="1"/>
            <a:r>
              <a:rPr lang="en-US" dirty="0" smtClean="0"/>
              <a:t>Intuitive and in-place</a:t>
            </a:r>
          </a:p>
          <a:p>
            <a:pPr lvl="1"/>
            <a:r>
              <a:rPr lang="en-US" dirty="0" smtClean="0"/>
              <a:t>But quadratic time complexity in the worst case</a:t>
            </a:r>
          </a:p>
          <a:p>
            <a:pPr lvl="1"/>
            <a:endParaRPr lang="en-US" dirty="0"/>
          </a:p>
          <a:p>
            <a:r>
              <a:rPr lang="en-US" dirty="0" smtClean="0"/>
              <a:t>Merge Sort</a:t>
            </a:r>
          </a:p>
          <a:p>
            <a:pPr lvl="1"/>
            <a:r>
              <a:rPr lang="en-US" dirty="0" smtClean="0"/>
              <a:t>Uses a “Divide and Conquer” Scheme (similar to binary search) to improve efficiency</a:t>
            </a:r>
          </a:p>
          <a:p>
            <a:pPr lvl="1"/>
            <a:endParaRPr lang="en-US" dirty="0"/>
          </a:p>
          <a:p>
            <a:r>
              <a:rPr lang="en-US" dirty="0" smtClean="0"/>
              <a:t>We will investigate a few sorting algorithms throughout the course.</a:t>
            </a:r>
          </a:p>
          <a:p>
            <a:pPr lvl="1"/>
            <a:endParaRPr lang="en-US" dirty="0"/>
          </a:p>
        </p:txBody>
      </p:sp>
      <p:pic>
        <p:nvPicPr>
          <p:cNvPr id="5" name="Picture 4"/>
          <p:cNvPicPr>
            <a:picLocks noChangeAspect="1"/>
          </p:cNvPicPr>
          <p:nvPr/>
        </p:nvPicPr>
        <p:blipFill>
          <a:blip r:embed="rId2"/>
          <a:stretch>
            <a:fillRect/>
          </a:stretch>
        </p:blipFill>
        <p:spPr>
          <a:xfrm>
            <a:off x="6867615" y="1846781"/>
            <a:ext cx="4848889" cy="2129318"/>
          </a:xfrm>
          <a:prstGeom prst="rect">
            <a:avLst/>
          </a:prstGeom>
        </p:spPr>
      </p:pic>
    </p:spTree>
    <p:extLst>
      <p:ext uri="{BB962C8B-B14F-4D97-AF65-F5344CB8AC3E}">
        <p14:creationId xmlns:p14="http://schemas.microsoft.com/office/powerpoint/2010/main" val="401336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609600" y="1600200"/>
            <a:ext cx="10972800" cy="4337891"/>
          </a:xfrm>
        </p:spPr>
        <p:txBody>
          <a:bodyPr>
            <a:normAutofit/>
          </a:bodyPr>
          <a:lstStyle/>
          <a:p>
            <a:pPr marL="571500" indent="-571500">
              <a:buFont typeface="+mj-lt"/>
              <a:buAutoNum type="romanUcPeriod"/>
            </a:pPr>
            <a:r>
              <a:rPr lang="en-US" dirty="0" smtClean="0"/>
              <a:t>Retrieval or Search in List Structures.</a:t>
            </a:r>
          </a:p>
          <a:p>
            <a:pPr marL="571500" indent="-571500">
              <a:buFont typeface="+mj-lt"/>
              <a:buAutoNum type="romanUcPeriod"/>
            </a:pPr>
            <a:endParaRPr lang="en-US" dirty="0"/>
          </a:p>
          <a:p>
            <a:pPr marL="571500" indent="-571500">
              <a:buFont typeface="+mj-lt"/>
              <a:buAutoNum type="romanUcPeriod"/>
            </a:pPr>
            <a:r>
              <a:rPr lang="en-US" dirty="0" smtClean="0"/>
              <a:t>Imposing Order </a:t>
            </a:r>
          </a:p>
          <a:p>
            <a:pPr marL="971550" lvl="1" indent="-571500">
              <a:buFont typeface="+mj-lt"/>
              <a:buAutoNum type="romanUcPeriod"/>
            </a:pPr>
            <a:r>
              <a:rPr lang="en-US" dirty="0"/>
              <a:t>Order by frequency of </a:t>
            </a:r>
            <a:r>
              <a:rPr lang="en-US" dirty="0" smtClean="0"/>
              <a:t>access</a:t>
            </a:r>
          </a:p>
          <a:p>
            <a:pPr marL="1371600" lvl="2" indent="-571500">
              <a:buFont typeface="+mj-lt"/>
              <a:buAutoNum type="romanUcPeriod"/>
            </a:pPr>
            <a:r>
              <a:rPr lang="en-US" dirty="0" smtClean="0"/>
              <a:t>Using Expected Values for Average Case Analysis</a:t>
            </a:r>
            <a:endParaRPr lang="en-US" dirty="0"/>
          </a:p>
          <a:p>
            <a:pPr marL="1371600" lvl="2" indent="-571500">
              <a:buFont typeface="+mj-lt"/>
              <a:buAutoNum type="romanUcPeriod"/>
            </a:pPr>
            <a:r>
              <a:rPr lang="en-US" dirty="0"/>
              <a:t>Order Heuristic: Move-To-Front</a:t>
            </a:r>
          </a:p>
          <a:p>
            <a:pPr marL="971550" lvl="1" indent="-571500">
              <a:buFont typeface="+mj-lt"/>
              <a:buAutoNum type="romanUcPeriod"/>
            </a:pPr>
            <a:r>
              <a:rPr lang="en-US" dirty="0" smtClean="0"/>
              <a:t>Order by Value</a:t>
            </a:r>
          </a:p>
          <a:p>
            <a:pPr marL="1371600" lvl="2" indent="-571500">
              <a:buFont typeface="+mj-lt"/>
              <a:buAutoNum type="romanUcPeriod"/>
            </a:pPr>
            <a:r>
              <a:rPr lang="en-US" dirty="0" smtClean="0"/>
              <a:t>Another sorting example</a:t>
            </a:r>
          </a:p>
          <a:p>
            <a:pPr marL="400050" lvl="1" indent="0">
              <a:buNone/>
            </a:pPr>
            <a:endParaRPr lang="en-US" dirty="0" smtClean="0"/>
          </a:p>
          <a:p>
            <a:pPr marL="571500" indent="-571500">
              <a:buFont typeface="+mj-lt"/>
              <a:buAutoNum type="romanUcPeriod"/>
            </a:pPr>
            <a:endParaRPr lang="en-US" dirty="0" smtClean="0"/>
          </a:p>
          <a:p>
            <a:pPr marL="571500" indent="-571500">
              <a:buFont typeface="+mj-lt"/>
              <a:buAutoNum type="romanUcPeriod"/>
            </a:pPr>
            <a:endParaRPr lang="en-US" dirty="0" smtClean="0"/>
          </a:p>
          <a:p>
            <a:pPr marL="571500" indent="-571500">
              <a:buFont typeface="+mj-lt"/>
              <a:buAutoNum type="romanUcPeriod"/>
            </a:pPr>
            <a:endParaRPr lang="en-US" dirty="0"/>
          </a:p>
        </p:txBody>
      </p:sp>
    </p:spTree>
    <p:extLst>
      <p:ext uri="{BB962C8B-B14F-4D97-AF65-F5344CB8AC3E}">
        <p14:creationId xmlns:p14="http://schemas.microsoft.com/office/powerpoint/2010/main" val="1102885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Merge Sort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Inputs (practical characterization of domains):</a:t>
            </a:r>
          </a:p>
          <a:p>
            <a:pPr lvl="1"/>
            <a:r>
              <a:rPr lang="en-US" dirty="0" smtClean="0"/>
              <a:t>A: an array of </a:t>
            </a:r>
            <a:r>
              <a:rPr lang="en-US" dirty="0" err="1" smtClean="0"/>
              <a:t>ints</a:t>
            </a:r>
            <a:r>
              <a:rPr lang="en-US" dirty="0" smtClean="0"/>
              <a:t> of length n</a:t>
            </a:r>
          </a:p>
          <a:p>
            <a:pPr lvl="1"/>
            <a:r>
              <a:rPr lang="en-US" dirty="0" smtClean="0"/>
              <a:t>p: index (begin)</a:t>
            </a:r>
          </a:p>
          <a:p>
            <a:pPr lvl="1"/>
            <a:r>
              <a:rPr lang="en-US" dirty="0" smtClean="0"/>
              <a:t>q: index (end)</a:t>
            </a:r>
          </a:p>
          <a:p>
            <a:pPr lvl="1"/>
            <a:endParaRPr lang="en-US" dirty="0" smtClean="0"/>
          </a:p>
          <a:p>
            <a:r>
              <a:rPr lang="en-US" dirty="0" smtClean="0"/>
              <a:t>Assumptions:</a:t>
            </a:r>
          </a:p>
          <a:p>
            <a:pPr lvl="1"/>
            <a:r>
              <a:rPr lang="en-US" dirty="0" smtClean="0"/>
              <a:t>Precondition:  p = 1 AND q = n</a:t>
            </a:r>
          </a:p>
          <a:p>
            <a:pPr lvl="1"/>
            <a:endParaRPr lang="en-US" dirty="0" smtClean="0"/>
          </a:p>
          <a:p>
            <a:r>
              <a:rPr lang="en-US" dirty="0" smtClean="0"/>
              <a:t>Correctness</a:t>
            </a:r>
          </a:p>
          <a:p>
            <a:pPr lvl="1"/>
            <a:r>
              <a:rPr lang="en-US" dirty="0" err="1" smtClean="0"/>
              <a:t>Postcondition</a:t>
            </a:r>
            <a:r>
              <a:rPr lang="en-US" dirty="0" smtClean="0"/>
              <a:t>: elements in A are in increasing order</a:t>
            </a:r>
          </a:p>
        </p:txBody>
      </p:sp>
      <p:pic>
        <p:nvPicPr>
          <p:cNvPr id="4" name="Picture 3"/>
          <p:cNvPicPr>
            <a:picLocks noChangeAspect="1"/>
          </p:cNvPicPr>
          <p:nvPr/>
        </p:nvPicPr>
        <p:blipFill>
          <a:blip r:embed="rId2"/>
          <a:stretch>
            <a:fillRect/>
          </a:stretch>
        </p:blipFill>
        <p:spPr>
          <a:xfrm>
            <a:off x="7712875" y="2676849"/>
            <a:ext cx="3540752" cy="1946532"/>
          </a:xfrm>
          <a:prstGeom prst="rect">
            <a:avLst/>
          </a:prstGeom>
        </p:spPr>
      </p:pic>
    </p:spTree>
    <p:extLst>
      <p:ext uri="{BB962C8B-B14F-4D97-AF65-F5344CB8AC3E}">
        <p14:creationId xmlns:p14="http://schemas.microsoft.com/office/powerpoint/2010/main" val="2010227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Merge Sort</a:t>
            </a:r>
            <a:endParaRPr lang="en-US" dirty="0"/>
          </a:p>
        </p:txBody>
      </p:sp>
      <p:sp>
        <p:nvSpPr>
          <p:cNvPr id="3" name="Content Placeholder 2"/>
          <p:cNvSpPr>
            <a:spLocks noGrp="1"/>
          </p:cNvSpPr>
          <p:nvPr>
            <p:ph idx="1"/>
          </p:nvPr>
        </p:nvSpPr>
        <p:spPr>
          <a:xfrm>
            <a:off x="551380" y="3298003"/>
            <a:ext cx="5705582" cy="3061699"/>
          </a:xfrm>
        </p:spPr>
        <p:txBody>
          <a:bodyPr>
            <a:normAutofit fontScale="85000" lnSpcReduction="10000"/>
          </a:bodyPr>
          <a:lstStyle/>
          <a:p>
            <a:r>
              <a:rPr lang="en-US" dirty="0" smtClean="0"/>
              <a:t>Intuition</a:t>
            </a:r>
          </a:p>
          <a:p>
            <a:endParaRPr lang="en-US" dirty="0" smtClean="0"/>
          </a:p>
          <a:p>
            <a:pPr lvl="1"/>
            <a:r>
              <a:rPr lang="en-US" dirty="0" smtClean="0"/>
              <a:t>Repeatedly divide array in halves until there are multiple arrays of length 1. </a:t>
            </a:r>
          </a:p>
          <a:p>
            <a:pPr lvl="2"/>
            <a:r>
              <a:rPr lang="en-US" dirty="0" smtClean="0"/>
              <a:t>this will take log time</a:t>
            </a:r>
          </a:p>
          <a:p>
            <a:pPr lvl="2"/>
            <a:endParaRPr lang="en-US" dirty="0" smtClean="0"/>
          </a:p>
          <a:p>
            <a:pPr lvl="1"/>
            <a:r>
              <a:rPr lang="en-US" dirty="0" smtClean="0"/>
              <a:t>Repeatedly merge these arrays.</a:t>
            </a:r>
          </a:p>
          <a:p>
            <a:pPr lvl="2"/>
            <a:r>
              <a:rPr lang="en-US" dirty="0" smtClean="0"/>
              <a:t>The merge requires a sequential scan of each subarray, which will be linear in total </a:t>
            </a:r>
            <a:endParaRPr lang="en-US" dirty="0"/>
          </a:p>
        </p:txBody>
      </p:sp>
      <p:pic>
        <p:nvPicPr>
          <p:cNvPr id="4" name="Picture 3"/>
          <p:cNvPicPr>
            <a:picLocks noChangeAspect="1"/>
          </p:cNvPicPr>
          <p:nvPr/>
        </p:nvPicPr>
        <p:blipFill>
          <a:blip r:embed="rId2"/>
          <a:stretch>
            <a:fillRect/>
          </a:stretch>
        </p:blipFill>
        <p:spPr>
          <a:xfrm>
            <a:off x="6410426" y="1799143"/>
            <a:ext cx="5624716" cy="3701941"/>
          </a:xfrm>
          <a:prstGeom prst="rect">
            <a:avLst/>
          </a:prstGeom>
        </p:spPr>
      </p:pic>
      <p:pic>
        <p:nvPicPr>
          <p:cNvPr id="5" name="Picture 4"/>
          <p:cNvPicPr>
            <a:picLocks noChangeAspect="1"/>
          </p:cNvPicPr>
          <p:nvPr/>
        </p:nvPicPr>
        <p:blipFill>
          <a:blip r:embed="rId3"/>
          <a:stretch>
            <a:fillRect/>
          </a:stretch>
        </p:blipFill>
        <p:spPr>
          <a:xfrm>
            <a:off x="1414816" y="1009074"/>
            <a:ext cx="3540752" cy="1946532"/>
          </a:xfrm>
          <a:prstGeom prst="rect">
            <a:avLst/>
          </a:prstGeom>
        </p:spPr>
      </p:pic>
    </p:spTree>
    <p:extLst>
      <p:ext uri="{BB962C8B-B14F-4D97-AF65-F5344CB8AC3E}">
        <p14:creationId xmlns:p14="http://schemas.microsoft.com/office/powerpoint/2010/main" val="3885102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Merge Sort</a:t>
            </a:r>
            <a:endParaRPr lang="en-US" dirty="0"/>
          </a:p>
        </p:txBody>
      </p:sp>
      <p:sp>
        <p:nvSpPr>
          <p:cNvPr id="3" name="Content Placeholder 2"/>
          <p:cNvSpPr>
            <a:spLocks noGrp="1"/>
          </p:cNvSpPr>
          <p:nvPr>
            <p:ph idx="1"/>
          </p:nvPr>
        </p:nvSpPr>
        <p:spPr>
          <a:xfrm>
            <a:off x="259607" y="1438383"/>
            <a:ext cx="6059000" cy="5157626"/>
          </a:xfrm>
        </p:spPr>
        <p:txBody>
          <a:bodyPr>
            <a:normAutofit/>
          </a:bodyPr>
          <a:lstStyle/>
          <a:p>
            <a:r>
              <a:rPr lang="en-US" dirty="0" smtClean="0"/>
              <a:t>The </a:t>
            </a:r>
            <a:r>
              <a:rPr lang="en-US" dirty="0" smtClean="0"/>
              <a:t>worst case time complexity of Merge Sort is O(n log n)</a:t>
            </a:r>
          </a:p>
          <a:p>
            <a:r>
              <a:rPr lang="en-US" dirty="0" smtClean="0"/>
              <a:t>Proof:</a:t>
            </a:r>
          </a:p>
          <a:p>
            <a:pPr lvl="1"/>
            <a:r>
              <a:rPr lang="en-US" dirty="0" smtClean="0"/>
              <a:t>Define step count recurrence </a:t>
            </a:r>
          </a:p>
          <a:p>
            <a:pPr lvl="1"/>
            <a:r>
              <a:rPr lang="en-US" sz="1800" dirty="0" smtClean="0"/>
              <a:t>T( n ) = T(n/2) + T(n/2) + c + M(n/2+n/2)</a:t>
            </a:r>
          </a:p>
          <a:p>
            <a:pPr lvl="2"/>
            <a:r>
              <a:rPr lang="en-US" dirty="0"/>
              <a:t>c</a:t>
            </a:r>
            <a:r>
              <a:rPr lang="en-US" dirty="0" smtClean="0"/>
              <a:t> is the constant number of steps needed to check for the base case, compute q, …</a:t>
            </a:r>
          </a:p>
          <a:p>
            <a:pPr lvl="2"/>
            <a:r>
              <a:rPr lang="en-US" dirty="0" smtClean="0"/>
              <a:t>M() is the number of steps needed to merge two subarrays each of length n/2, which can be done in linear time using a sequential scan</a:t>
            </a:r>
          </a:p>
          <a:p>
            <a:pPr lvl="2"/>
            <a:r>
              <a:rPr lang="en-US" dirty="0" smtClean="0"/>
              <a:t>Thus …</a:t>
            </a:r>
            <a:endParaRPr lang="en-US" dirty="0"/>
          </a:p>
        </p:txBody>
      </p:sp>
      <mc:AlternateContent xmlns:mc="http://schemas.openxmlformats.org/markup-compatibility/2006">
        <mc:Choice xmlns:a14="http://schemas.microsoft.com/office/drawing/2010/main" Requires="a14">
          <p:sp>
            <p:nvSpPr>
              <p:cNvPr id="4" name="Rectangle 3"/>
              <p:cNvSpPr/>
              <p:nvPr/>
            </p:nvSpPr>
            <p:spPr>
              <a:xfrm>
                <a:off x="6204920" y="1523299"/>
                <a:ext cx="6647828" cy="5502019"/>
              </a:xfrm>
              <a:prstGeom prst="rect">
                <a:avLst/>
              </a:prstGeom>
            </p:spPr>
            <p:txBody>
              <a:bodyPr wrap="square">
                <a:spAutoFit/>
              </a:bodyPr>
              <a:lstStyle/>
              <a:p>
                <a:pPr lvl="1"/>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𝑇</m:t>
                      </m:r>
                      <m:d>
                        <m:dPr>
                          <m:ctrlPr>
                            <a:rPr lang="en-US" i="1" dirty="0" smtClean="0">
                              <a:latin typeface="Cambria Math" panose="02040503050406030204" pitchFamily="18" charset="0"/>
                            </a:rPr>
                          </m:ctrlPr>
                        </m:dPr>
                        <m:e>
                          <m:r>
                            <a:rPr lang="en-US" i="1" dirty="0" smtClean="0">
                              <a:latin typeface="Cambria Math" panose="02040503050406030204" pitchFamily="18" charset="0"/>
                            </a:rPr>
                            <m:t> </m:t>
                          </m:r>
                          <m:r>
                            <a:rPr lang="en-US" i="1" dirty="0" smtClean="0">
                              <a:latin typeface="Cambria Math" panose="02040503050406030204" pitchFamily="18" charset="0"/>
                            </a:rPr>
                            <m:t>𝑛</m:t>
                          </m:r>
                          <m:r>
                            <a:rPr lang="en-US" i="1" dirty="0" smtClean="0">
                              <a:latin typeface="Cambria Math" panose="02040503050406030204" pitchFamily="18" charset="0"/>
                            </a:rPr>
                            <m:t> </m:t>
                          </m:r>
                        </m:e>
                      </m:d>
                      <m:r>
                        <a:rPr lang="en-US" b="0" i="1" dirty="0" smtClean="0">
                          <a:latin typeface="Cambria Math" panose="02040503050406030204" pitchFamily="18" charset="0"/>
                        </a:rPr>
                        <m:t>=</m:t>
                      </m:r>
                      <m:r>
                        <a:rPr lang="en-US" i="1" dirty="0" smtClean="0">
                          <a:latin typeface="Cambria Math" panose="02040503050406030204" pitchFamily="18" charset="0"/>
                        </a:rPr>
                        <m:t> 2</m:t>
                      </m:r>
                      <m:r>
                        <a:rPr lang="en-US" i="1" dirty="0" smtClean="0">
                          <a:latin typeface="Cambria Math" panose="02040503050406030204" pitchFamily="18" charset="0"/>
                        </a:rPr>
                        <m:t>𝑇</m:t>
                      </m:r>
                      <m:d>
                        <m:dPr>
                          <m:ctrlPr>
                            <a:rPr lang="en-US" i="1" dirty="0" smtClean="0">
                              <a:latin typeface="Cambria Math" panose="02040503050406030204" pitchFamily="18" charset="0"/>
                            </a:rPr>
                          </m:ctrlPr>
                        </m:dPr>
                        <m:e>
                          <m:f>
                            <m:fPr>
                              <m:ctrlPr>
                                <a:rPr lang="en-US" i="1" dirty="0" smtClean="0">
                                  <a:latin typeface="Cambria Math" panose="02040503050406030204" pitchFamily="18" charset="0"/>
                                </a:rPr>
                              </m:ctrlPr>
                            </m:fPr>
                            <m:num>
                              <m:r>
                                <a:rPr lang="en-US" i="1" dirty="0" smtClean="0">
                                  <a:latin typeface="Cambria Math" panose="02040503050406030204" pitchFamily="18" charset="0"/>
                                </a:rPr>
                                <m:t>𝑛</m:t>
                              </m:r>
                            </m:num>
                            <m:den>
                              <m:r>
                                <a:rPr lang="en-US" i="1" dirty="0" smtClean="0">
                                  <a:latin typeface="Cambria Math" panose="02040503050406030204" pitchFamily="18" charset="0"/>
                                </a:rPr>
                                <m:t>2</m:t>
                              </m:r>
                            </m:den>
                          </m:f>
                        </m:e>
                      </m:d>
                      <m:r>
                        <a:rPr lang="en-US" i="1" dirty="0" smtClean="0">
                          <a:latin typeface="Cambria Math" panose="02040503050406030204" pitchFamily="18" charset="0"/>
                        </a:rPr>
                        <m:t>+ </m:t>
                      </m:r>
                      <m:r>
                        <a:rPr lang="en-US" i="1" dirty="0">
                          <a:latin typeface="Cambria Math" panose="02040503050406030204" pitchFamily="18" charset="0"/>
                        </a:rPr>
                        <m:t>𝑐</m:t>
                      </m:r>
                      <m:r>
                        <a:rPr lang="en-US" i="1" dirty="0">
                          <a:latin typeface="Cambria Math" panose="02040503050406030204" pitchFamily="18" charset="0"/>
                        </a:rPr>
                        <m:t> + </m:t>
                      </m:r>
                      <m:r>
                        <a:rPr lang="en-US" i="1" dirty="0" smtClean="0">
                          <a:latin typeface="Cambria Math" panose="02040503050406030204" pitchFamily="18" charset="0"/>
                        </a:rPr>
                        <m:t>𝑛</m:t>
                      </m:r>
                    </m:oMath>
                  </m:oMathPara>
                </a14:m>
                <a:endParaRPr lang="en-US" dirty="0" smtClean="0"/>
              </a:p>
              <a:p>
                <a:pPr lvl="1"/>
                <a:r>
                  <a:rPr lang="en-US" dirty="0" smtClean="0"/>
                  <a:t/>
                </a:r>
                <a:br>
                  <a:rPr lang="en-US" dirty="0" smtClean="0"/>
                </a:br>
                <a14:m>
                  <m:oMath xmlns:m="http://schemas.openxmlformats.org/officeDocument/2006/math">
                    <m:r>
                      <a:rPr lang="en-US" i="1" dirty="0">
                        <a:latin typeface="Cambria Math" panose="02040503050406030204" pitchFamily="18" charset="0"/>
                      </a:rPr>
                      <m:t>= 2</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2</m:t>
                        </m:r>
                        <m:r>
                          <a:rPr lang="en-US" i="1" dirty="0">
                            <a:latin typeface="Cambria Math" panose="02040503050406030204" pitchFamily="18" charset="0"/>
                          </a:rPr>
                          <m:t>𝑇</m:t>
                        </m:r>
                        <m:d>
                          <m:dPr>
                            <m:ctrlPr>
                              <a:rPr lang="en-US" i="1" dirty="0">
                                <a:latin typeface="Cambria Math" panose="02040503050406030204" pitchFamily="18" charset="0"/>
                              </a:rPr>
                            </m:ctrlPr>
                          </m:dPr>
                          <m:e>
                            <m:f>
                              <m:fPr>
                                <m:ctrlPr>
                                  <a:rPr lang="en-US" i="1" dirty="0">
                                    <a:latin typeface="Cambria Math" panose="02040503050406030204" pitchFamily="18" charset="0"/>
                                  </a:rPr>
                                </m:ctrlPr>
                              </m:fPr>
                              <m:num>
                                <m:r>
                                  <a:rPr lang="en-US" i="1" dirty="0">
                                    <a:latin typeface="Cambria Math" panose="02040503050406030204" pitchFamily="18" charset="0"/>
                                  </a:rPr>
                                  <m:t>𝑛</m:t>
                                </m:r>
                              </m:num>
                              <m:den>
                                <m:r>
                                  <a:rPr lang="en-US" b="0" i="1" dirty="0" smtClean="0">
                                    <a:latin typeface="Cambria Math" panose="02040503050406030204" pitchFamily="18" charset="0"/>
                                  </a:rPr>
                                  <m:t>4</m:t>
                                </m:r>
                              </m:den>
                            </m:f>
                          </m:e>
                        </m:d>
                        <m:r>
                          <a:rPr lang="en-US" b="0" i="1" dirty="0" smtClean="0">
                            <a:latin typeface="Cambria Math" panose="02040503050406030204" pitchFamily="18" charset="0"/>
                          </a:rPr>
                          <m:t>+</m:t>
                        </m:r>
                        <m:r>
                          <a:rPr lang="en-US" b="0" i="1" dirty="0" smtClean="0">
                            <a:latin typeface="Cambria Math" panose="02040503050406030204" pitchFamily="18" charset="0"/>
                          </a:rPr>
                          <m:t>𝑐</m:t>
                        </m:r>
                        <m:r>
                          <a:rPr lang="en-US" b="0" i="1" dirty="0" smtClean="0">
                            <a:latin typeface="Cambria Math" panose="02040503050406030204" pitchFamily="18" charset="0"/>
                          </a:rPr>
                          <m:t>+</m:t>
                        </m:r>
                        <m:r>
                          <a:rPr lang="en-US" b="0" i="1" dirty="0" smtClean="0">
                            <a:latin typeface="Cambria Math" panose="02040503050406030204" pitchFamily="18" charset="0"/>
                          </a:rPr>
                          <m:t>𝑛</m:t>
                        </m:r>
                      </m:e>
                    </m:d>
                    <m:r>
                      <a:rPr lang="en-US" i="1" dirty="0">
                        <a:latin typeface="Cambria Math" panose="02040503050406030204" pitchFamily="18" charset="0"/>
                      </a:rPr>
                      <m:t>+ </m:t>
                    </m:r>
                    <m:r>
                      <a:rPr lang="en-US" i="1" dirty="0">
                        <a:latin typeface="Cambria Math" panose="02040503050406030204" pitchFamily="18" charset="0"/>
                      </a:rPr>
                      <m:t>𝑐</m:t>
                    </m:r>
                    <m:r>
                      <a:rPr lang="en-US" i="1" dirty="0">
                        <a:latin typeface="Cambria Math" panose="02040503050406030204" pitchFamily="18" charset="0"/>
                      </a:rPr>
                      <m:t> + </m:t>
                    </m:r>
                    <m:r>
                      <a:rPr lang="en-US" i="1" dirty="0">
                        <a:latin typeface="Cambria Math" panose="02040503050406030204" pitchFamily="18" charset="0"/>
                      </a:rPr>
                      <m:t>𝑛</m:t>
                    </m:r>
                  </m:oMath>
                </a14:m>
                <a:r>
                  <a:rPr lang="en-US" dirty="0" smtClean="0">
                    <a:latin typeface="Cambria Math" panose="02040503050406030204" pitchFamily="18" charset="0"/>
                  </a:rPr>
                  <a:t>… </a:t>
                </a:r>
                <a14:m>
                  <m:oMath xmlns:m="http://schemas.openxmlformats.org/officeDocument/2006/math">
                    <m:r>
                      <a:rPr lang="en-US" i="1" dirty="0">
                        <a:latin typeface="Cambria Math" panose="02040503050406030204" pitchFamily="18" charset="0"/>
                      </a:rPr>
                      <m:t>=</m:t>
                    </m:r>
                    <m:r>
                      <a:rPr lang="en-US" dirty="0">
                        <a:latin typeface="Cambria Math" panose="02040503050406030204" pitchFamily="18" charset="0"/>
                      </a:rPr>
                      <m:t>4</m:t>
                    </m:r>
                    <m:r>
                      <m:rPr>
                        <m:sty m:val="p"/>
                      </m:rPr>
                      <a:rPr lang="en-US" dirty="0">
                        <a:latin typeface="Cambria Math" panose="02040503050406030204" pitchFamily="18" charset="0"/>
                      </a:rPr>
                      <m:t>T</m:t>
                    </m:r>
                    <m:d>
                      <m:dPr>
                        <m:ctrlPr>
                          <a:rPr lang="en-US" i="1" dirty="0">
                            <a:latin typeface="Cambria Math" panose="02040503050406030204" pitchFamily="18" charset="0"/>
                          </a:rPr>
                        </m:ctrlPr>
                      </m:dPr>
                      <m:e>
                        <m:f>
                          <m:fPr>
                            <m:ctrlPr>
                              <a:rPr lang="en-US" i="1" dirty="0">
                                <a:latin typeface="Cambria Math" panose="02040503050406030204" pitchFamily="18" charset="0"/>
                              </a:rPr>
                            </m:ctrlPr>
                          </m:fPr>
                          <m:num>
                            <m:r>
                              <m:rPr>
                                <m:sty m:val="p"/>
                              </m:rPr>
                              <a:rPr lang="en-US" dirty="0">
                                <a:latin typeface="Cambria Math" panose="02040503050406030204" pitchFamily="18" charset="0"/>
                              </a:rPr>
                              <m:t>n</m:t>
                            </m:r>
                          </m:num>
                          <m:den>
                            <m:r>
                              <a:rPr lang="en-US" dirty="0">
                                <a:latin typeface="Cambria Math" panose="02040503050406030204" pitchFamily="18" charset="0"/>
                              </a:rPr>
                              <m:t>4</m:t>
                            </m:r>
                          </m:den>
                        </m:f>
                      </m:e>
                    </m:d>
                    <m:r>
                      <a:rPr lang="en-US" dirty="0">
                        <a:latin typeface="Cambria Math" panose="02040503050406030204" pitchFamily="18" charset="0"/>
                      </a:rPr>
                      <m:t>+3</m:t>
                    </m:r>
                    <m:r>
                      <m:rPr>
                        <m:sty m:val="p"/>
                      </m:rPr>
                      <a:rPr lang="en-US" dirty="0">
                        <a:latin typeface="Cambria Math" panose="02040503050406030204" pitchFamily="18" charset="0"/>
                      </a:rPr>
                      <m:t>c</m:t>
                    </m:r>
                    <m:r>
                      <a:rPr lang="en-US" dirty="0">
                        <a:latin typeface="Cambria Math" panose="02040503050406030204" pitchFamily="18" charset="0"/>
                      </a:rPr>
                      <m:t>+3</m:t>
                    </m:r>
                    <m:r>
                      <m:rPr>
                        <m:sty m:val="p"/>
                      </m:rPr>
                      <a:rPr lang="en-US" dirty="0">
                        <a:latin typeface="Cambria Math" panose="02040503050406030204" pitchFamily="18" charset="0"/>
                      </a:rPr>
                      <m:t>n</m:t>
                    </m:r>
                  </m:oMath>
                </a14:m>
                <a:endParaRPr lang="en-US" dirty="0">
                  <a:latin typeface="Cambria Math" panose="02040503050406030204" pitchFamily="18" charset="0"/>
                </a:endParaRPr>
              </a:p>
              <a:p>
                <a:pPr lvl="1"/>
                <a14:m>
                  <m:oMath xmlns:m="http://schemas.openxmlformats.org/officeDocument/2006/math">
                    <m:r>
                      <a:rPr lang="en-US" i="1" dirty="0">
                        <a:latin typeface="Cambria Math" panose="02040503050406030204" pitchFamily="18" charset="0"/>
                      </a:rPr>
                      <m:t>=</m:t>
                    </m:r>
                    <m:r>
                      <a:rPr lang="en-US" b="0" i="0" dirty="0" smtClean="0">
                        <a:latin typeface="Cambria Math" panose="02040503050406030204" pitchFamily="18" charset="0"/>
                      </a:rPr>
                      <m:t>2[4</m:t>
                    </m:r>
                    <m:r>
                      <m:rPr>
                        <m:sty m:val="p"/>
                      </m:rPr>
                      <a:rPr lang="en-US" dirty="0">
                        <a:latin typeface="Cambria Math" panose="02040503050406030204" pitchFamily="18" charset="0"/>
                      </a:rPr>
                      <m:t>T</m:t>
                    </m:r>
                    <m:d>
                      <m:dPr>
                        <m:ctrlPr>
                          <a:rPr lang="en-US" i="1" dirty="0">
                            <a:latin typeface="Cambria Math" panose="02040503050406030204" pitchFamily="18" charset="0"/>
                          </a:rPr>
                        </m:ctrlPr>
                      </m:dPr>
                      <m:e>
                        <m:f>
                          <m:fPr>
                            <m:ctrlPr>
                              <a:rPr lang="en-US" i="1" dirty="0">
                                <a:latin typeface="Cambria Math" panose="02040503050406030204" pitchFamily="18" charset="0"/>
                              </a:rPr>
                            </m:ctrlPr>
                          </m:fPr>
                          <m:num>
                            <m:r>
                              <m:rPr>
                                <m:sty m:val="p"/>
                              </m:rPr>
                              <a:rPr lang="en-US" dirty="0">
                                <a:latin typeface="Cambria Math" panose="02040503050406030204" pitchFamily="18" charset="0"/>
                              </a:rPr>
                              <m:t>n</m:t>
                            </m:r>
                          </m:num>
                          <m:den>
                            <m:r>
                              <a:rPr lang="en-US" b="0" i="0" dirty="0" smtClean="0">
                                <a:latin typeface="Cambria Math" panose="02040503050406030204" pitchFamily="18" charset="0"/>
                              </a:rPr>
                              <m:t>8</m:t>
                            </m:r>
                          </m:den>
                        </m:f>
                      </m:e>
                    </m:d>
                    <m:r>
                      <a:rPr lang="en-US" b="0" i="1" dirty="0" smtClean="0">
                        <a:latin typeface="Cambria Math" panose="02040503050406030204" pitchFamily="18" charset="0"/>
                      </a:rPr>
                      <m:t>+</m:t>
                    </m:r>
                    <m:r>
                      <a:rPr lang="en-US" b="0" i="1" dirty="0" smtClean="0">
                        <a:latin typeface="Cambria Math" panose="02040503050406030204" pitchFamily="18" charset="0"/>
                      </a:rPr>
                      <m:t>𝑐</m:t>
                    </m:r>
                    <m:r>
                      <a:rPr lang="en-US" b="0" i="1" dirty="0" smtClean="0">
                        <a:latin typeface="Cambria Math" panose="02040503050406030204" pitchFamily="18" charset="0"/>
                      </a:rPr>
                      <m:t>+</m:t>
                    </m:r>
                    <m:r>
                      <a:rPr lang="en-US" b="0" i="1" dirty="0" smtClean="0">
                        <a:latin typeface="Cambria Math" panose="02040503050406030204" pitchFamily="18" charset="0"/>
                      </a:rPr>
                      <m:t>𝑛</m:t>
                    </m:r>
                    <m:r>
                      <a:rPr lang="en-US" b="0" i="1" dirty="0" smtClean="0">
                        <a:latin typeface="Cambria Math" panose="02040503050406030204" pitchFamily="18" charset="0"/>
                      </a:rPr>
                      <m:t>]</m:t>
                    </m:r>
                    <m:r>
                      <a:rPr lang="en-US" dirty="0">
                        <a:latin typeface="Cambria Math" panose="02040503050406030204" pitchFamily="18" charset="0"/>
                      </a:rPr>
                      <m:t>+3</m:t>
                    </m:r>
                    <m:r>
                      <m:rPr>
                        <m:sty m:val="p"/>
                      </m:rPr>
                      <a:rPr lang="en-US" dirty="0">
                        <a:latin typeface="Cambria Math" panose="02040503050406030204" pitchFamily="18" charset="0"/>
                      </a:rPr>
                      <m:t>c</m:t>
                    </m:r>
                    <m:r>
                      <a:rPr lang="en-US" dirty="0">
                        <a:latin typeface="Cambria Math" panose="02040503050406030204" pitchFamily="18" charset="0"/>
                      </a:rPr>
                      <m:t>+3</m:t>
                    </m:r>
                    <m:r>
                      <m:rPr>
                        <m:sty m:val="p"/>
                      </m:rPr>
                      <a:rPr lang="en-US" dirty="0">
                        <a:latin typeface="Cambria Math" panose="02040503050406030204" pitchFamily="18" charset="0"/>
                      </a:rPr>
                      <m:t>n</m:t>
                    </m:r>
                  </m:oMath>
                </a14:m>
                <a:r>
                  <a:rPr lang="en-US" dirty="0" smtClean="0">
                    <a:latin typeface="Cambria Math" panose="02040503050406030204" pitchFamily="18" charset="0"/>
                  </a:rPr>
                  <a:t>= </a:t>
                </a:r>
                <a14:m>
                  <m:oMath xmlns:m="http://schemas.openxmlformats.org/officeDocument/2006/math">
                    <m:r>
                      <a:rPr lang="en-US" dirty="0" smtClean="0">
                        <a:latin typeface="Cambria Math" panose="02040503050406030204" pitchFamily="18" charset="0"/>
                      </a:rPr>
                      <m:t>8</m:t>
                    </m:r>
                    <m:r>
                      <m:rPr>
                        <m:sty m:val="p"/>
                      </m:rPr>
                      <a:rPr lang="en-US" dirty="0">
                        <a:latin typeface="Cambria Math" panose="02040503050406030204" pitchFamily="18" charset="0"/>
                      </a:rPr>
                      <m:t>T</m:t>
                    </m:r>
                    <m:d>
                      <m:dPr>
                        <m:ctrlPr>
                          <a:rPr lang="en-US" i="1" dirty="0">
                            <a:latin typeface="Cambria Math" panose="02040503050406030204" pitchFamily="18" charset="0"/>
                          </a:rPr>
                        </m:ctrlPr>
                      </m:dPr>
                      <m:e>
                        <m:f>
                          <m:fPr>
                            <m:ctrlPr>
                              <a:rPr lang="en-US" i="1" dirty="0">
                                <a:latin typeface="Cambria Math" panose="02040503050406030204" pitchFamily="18" charset="0"/>
                              </a:rPr>
                            </m:ctrlPr>
                          </m:fPr>
                          <m:num>
                            <m:r>
                              <m:rPr>
                                <m:sty m:val="p"/>
                              </m:rPr>
                              <a:rPr lang="en-US" dirty="0">
                                <a:latin typeface="Cambria Math" panose="02040503050406030204" pitchFamily="18" charset="0"/>
                              </a:rPr>
                              <m:t>n</m:t>
                            </m:r>
                          </m:num>
                          <m:den>
                            <m:r>
                              <a:rPr lang="en-US" b="0" i="0" dirty="0" smtClean="0">
                                <a:latin typeface="Cambria Math" panose="02040503050406030204" pitchFamily="18" charset="0"/>
                              </a:rPr>
                              <m:t>8</m:t>
                            </m:r>
                          </m:den>
                        </m:f>
                      </m:e>
                    </m:d>
                    <m:r>
                      <a:rPr lang="en-US" dirty="0">
                        <a:latin typeface="Cambria Math" panose="02040503050406030204" pitchFamily="18" charset="0"/>
                      </a:rPr>
                      <m:t>+</m:t>
                    </m:r>
                    <m:r>
                      <a:rPr lang="en-US" b="0" i="0" dirty="0" smtClean="0">
                        <a:latin typeface="Cambria Math" panose="02040503050406030204" pitchFamily="18" charset="0"/>
                      </a:rPr>
                      <m:t>5</m:t>
                    </m:r>
                    <m:r>
                      <m:rPr>
                        <m:sty m:val="p"/>
                      </m:rPr>
                      <a:rPr lang="en-US" dirty="0">
                        <a:latin typeface="Cambria Math" panose="02040503050406030204" pitchFamily="18" charset="0"/>
                      </a:rPr>
                      <m:t>c</m:t>
                    </m:r>
                    <m:r>
                      <a:rPr lang="en-US" dirty="0">
                        <a:latin typeface="Cambria Math" panose="02040503050406030204" pitchFamily="18" charset="0"/>
                      </a:rPr>
                      <m:t>+5</m:t>
                    </m:r>
                    <m:r>
                      <m:rPr>
                        <m:sty m:val="p"/>
                      </m:rPr>
                      <a:rPr lang="en-US" dirty="0">
                        <a:latin typeface="Cambria Math" panose="02040503050406030204" pitchFamily="18" charset="0"/>
                      </a:rPr>
                      <m:t>n</m:t>
                    </m:r>
                  </m:oMath>
                </a14:m>
                <a:endParaRPr lang="en-US" dirty="0">
                  <a:latin typeface="Cambria Math" panose="02040503050406030204" pitchFamily="18" charset="0"/>
                </a:endParaRPr>
              </a:p>
              <a:p>
                <a:pPr lvl="1"/>
                <a:endParaRPr lang="en-US" dirty="0">
                  <a:latin typeface="Cambria Math" panose="02040503050406030204" pitchFamily="18" charset="0"/>
                </a:endParaRPr>
              </a:p>
              <a:p>
                <a:pPr lvl="1"/>
                <a:r>
                  <a:rPr lang="en-US" dirty="0" smtClean="0">
                    <a:latin typeface="Cambria Math" panose="02040503050406030204" pitchFamily="18" charset="0"/>
                  </a:rPr>
                  <a:t>…</a:t>
                </a:r>
              </a:p>
              <a:p>
                <a:pPr lvl="1"/>
                <a:endParaRPr lang="en-US" dirty="0">
                  <a:latin typeface="Cambria Math" panose="02040503050406030204" pitchFamily="18" charset="0"/>
                </a:endParaRPr>
              </a:p>
              <a:p>
                <a:pPr lvl="1"/>
                <a:r>
                  <a:rPr lang="en-US" dirty="0" smtClean="0">
                    <a:latin typeface="Cambria Math" panose="02040503050406030204" pitchFamily="18" charset="0"/>
                  </a:rPr>
                  <a:t/>
                </a:r>
                <a:br>
                  <a:rPr lang="en-US" dirty="0" smtClean="0">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2</m:t>
                          </m:r>
                        </m:e>
                        <m:sup>
                          <m:r>
                            <a:rPr lang="en-US" b="0" i="1" dirty="0" smtClean="0">
                              <a:latin typeface="Cambria Math" panose="02040503050406030204" pitchFamily="18" charset="0"/>
                            </a:rPr>
                            <m:t>𝑖</m:t>
                          </m:r>
                        </m:sup>
                      </m:sSup>
                      <m:r>
                        <m:rPr>
                          <m:sty m:val="p"/>
                        </m:rPr>
                        <a:rPr lang="en-US" dirty="0">
                          <a:latin typeface="Cambria Math" panose="02040503050406030204" pitchFamily="18" charset="0"/>
                        </a:rPr>
                        <m:t>T</m:t>
                      </m:r>
                      <m:d>
                        <m:dPr>
                          <m:ctrlPr>
                            <a:rPr lang="en-US" i="1" dirty="0">
                              <a:latin typeface="Cambria Math" panose="02040503050406030204" pitchFamily="18" charset="0"/>
                            </a:rPr>
                          </m:ctrlPr>
                        </m:dPr>
                        <m:e>
                          <m:f>
                            <m:fPr>
                              <m:ctrlPr>
                                <a:rPr lang="en-US" i="1" dirty="0">
                                  <a:latin typeface="Cambria Math" panose="02040503050406030204" pitchFamily="18" charset="0"/>
                                </a:rPr>
                              </m:ctrlPr>
                            </m:fPr>
                            <m:num>
                              <m:r>
                                <m:rPr>
                                  <m:sty m:val="p"/>
                                </m:rPr>
                                <a:rPr lang="en-US" dirty="0">
                                  <a:latin typeface="Cambria Math" panose="02040503050406030204" pitchFamily="18" charset="0"/>
                                </a:rPr>
                                <m:t>n</m:t>
                              </m:r>
                            </m:num>
                            <m:den>
                              <m:sSup>
                                <m:sSupPr>
                                  <m:ctrlPr>
                                    <a:rPr lang="en-US" i="1" dirty="0">
                                      <a:latin typeface="Cambria Math" panose="02040503050406030204" pitchFamily="18" charset="0"/>
                                    </a:rPr>
                                  </m:ctrlPr>
                                </m:sSupPr>
                                <m:e>
                                  <m:r>
                                    <a:rPr lang="en-US" dirty="0">
                                      <a:latin typeface="Cambria Math" panose="02040503050406030204" pitchFamily="18" charset="0"/>
                                    </a:rPr>
                                    <m:t>2</m:t>
                                  </m:r>
                                </m:e>
                                <m:sup>
                                  <m:r>
                                    <m:rPr>
                                      <m:sty m:val="p"/>
                                    </m:rPr>
                                    <a:rPr lang="en-US" b="0" i="0" dirty="0" smtClean="0">
                                      <a:latin typeface="Cambria Math" panose="02040503050406030204" pitchFamily="18" charset="0"/>
                                    </a:rPr>
                                    <m:t>i</m:t>
                                  </m:r>
                                </m:sup>
                              </m:sSup>
                            </m:den>
                          </m:f>
                        </m:e>
                      </m:d>
                      <m:r>
                        <a:rPr lang="en-US" b="0" i="0"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0" dirty="0" smtClean="0">
                              <a:latin typeface="Cambria Math" panose="02040503050406030204" pitchFamily="18" charset="0"/>
                            </a:rPr>
                            <m:t>2</m:t>
                          </m:r>
                          <m:r>
                            <m:rPr>
                              <m:sty m:val="p"/>
                            </m:rPr>
                            <a:rPr lang="en-US" b="0" i="0" dirty="0" smtClean="0">
                              <a:latin typeface="Cambria Math" panose="02040503050406030204" pitchFamily="18" charset="0"/>
                            </a:rPr>
                            <m:t>i</m:t>
                          </m:r>
                          <m:r>
                            <a:rPr lang="en-US" b="0" i="0" dirty="0" smtClean="0">
                              <a:latin typeface="Cambria Math" panose="02040503050406030204" pitchFamily="18" charset="0"/>
                            </a:rPr>
                            <m:t>−1</m:t>
                          </m:r>
                        </m:e>
                      </m:d>
                      <m:r>
                        <m:rPr>
                          <m:sty m:val="p"/>
                        </m:rPr>
                        <a:rPr lang="en-US" dirty="0">
                          <a:latin typeface="Cambria Math" panose="02040503050406030204" pitchFamily="18" charset="0"/>
                        </a:rPr>
                        <m:t>c</m:t>
                      </m:r>
                      <m:r>
                        <a:rPr lang="en-US" dirty="0">
                          <a:latin typeface="Cambria Math" panose="02040503050406030204" pitchFamily="18" charset="0"/>
                        </a:rPr>
                        <m:t>+</m:t>
                      </m:r>
                      <m:d>
                        <m:dPr>
                          <m:ctrlPr>
                            <a:rPr lang="en-US" b="0" i="1" dirty="0" smtClean="0">
                              <a:latin typeface="Cambria Math" panose="02040503050406030204" pitchFamily="18" charset="0"/>
                            </a:rPr>
                          </m:ctrlPr>
                        </m:dPr>
                        <m:e>
                          <m:r>
                            <a:rPr lang="en-US" b="0" i="0" dirty="0" smtClean="0">
                              <a:latin typeface="Cambria Math" panose="02040503050406030204" pitchFamily="18" charset="0"/>
                            </a:rPr>
                            <m:t>2</m:t>
                          </m:r>
                          <m:r>
                            <m:rPr>
                              <m:sty m:val="p"/>
                            </m:rPr>
                            <a:rPr lang="en-US" b="0" i="0" dirty="0" smtClean="0">
                              <a:latin typeface="Cambria Math" panose="02040503050406030204" pitchFamily="18" charset="0"/>
                            </a:rPr>
                            <m:t>i</m:t>
                          </m:r>
                          <m:r>
                            <a:rPr lang="en-US" b="0" i="0" dirty="0" smtClean="0">
                              <a:latin typeface="Cambria Math" panose="02040503050406030204" pitchFamily="18" charset="0"/>
                            </a:rPr>
                            <m:t>−1</m:t>
                          </m:r>
                        </m:e>
                      </m:d>
                      <m:r>
                        <m:rPr>
                          <m:sty m:val="p"/>
                        </m:rPr>
                        <a:rPr lang="en-US" b="0" i="0" dirty="0" smtClean="0">
                          <a:latin typeface="Cambria Math" panose="02040503050406030204" pitchFamily="18" charset="0"/>
                        </a:rPr>
                        <m:t>n</m:t>
                      </m:r>
                    </m:oMath>
                  </m:oMathPara>
                </a14:m>
                <a:endParaRPr lang="en-US" b="0" dirty="0" smtClean="0">
                  <a:latin typeface="Cambria Math" panose="02040503050406030204" pitchFamily="18" charset="0"/>
                </a:endParaRPr>
              </a:p>
              <a:p>
                <a:pPr lvl="1"/>
                <a:endParaRPr lang="en-US" b="0" i="0" dirty="0" smtClean="0">
                  <a:latin typeface="Cambria Math" panose="02040503050406030204" pitchFamily="18" charset="0"/>
                </a:endParaRPr>
              </a:p>
              <a:p>
                <a:pPr lvl="1"/>
                <a:r>
                  <a:rPr lang="en-US" dirty="0" smtClean="0">
                    <a:latin typeface="Cambria Math" panose="02040503050406030204" pitchFamily="18" charset="0"/>
                  </a:rPr>
                  <a:t>…. Note: </a:t>
                </a:r>
                <a:r>
                  <a:rPr lang="en-US" dirty="0" err="1" smtClean="0">
                    <a:latin typeface="Cambria Math" panose="02040503050406030204" pitchFamily="18" charset="0"/>
                  </a:rPr>
                  <a:t>i</a:t>
                </a:r>
                <a:r>
                  <a:rPr lang="en-US" dirty="0" smtClean="0">
                    <a:latin typeface="Cambria Math" panose="02040503050406030204" pitchFamily="18" charset="0"/>
                  </a:rPr>
                  <a:t> </a:t>
                </a:r>
                <a:r>
                  <a:rPr lang="en-US" dirty="0" smtClean="0">
                    <a:latin typeface="Cambria Math" panose="02040503050406030204" pitchFamily="18" charset="0"/>
                  </a:rPr>
                  <a:t>= </a:t>
                </a:r>
                <a14:m>
                  <m:oMath xmlns:m="http://schemas.openxmlformats.org/officeDocument/2006/math">
                    <m:sSub>
                      <m:sSubPr>
                        <m:ctrlPr>
                          <a:rPr lang="en-US" i="1" dirty="0">
                            <a:latin typeface="Cambria Math" panose="02040503050406030204" pitchFamily="18" charset="0"/>
                          </a:rPr>
                        </m:ctrlPr>
                      </m:sSubPr>
                      <m:e>
                        <m:r>
                          <m:rPr>
                            <m:sty m:val="p"/>
                          </m:rPr>
                          <a:rPr lang="en-US" dirty="0">
                            <a:latin typeface="Cambria Math" panose="02040503050406030204" pitchFamily="18" charset="0"/>
                          </a:rPr>
                          <m:t>log</m:t>
                        </m:r>
                      </m:e>
                      <m:sub>
                        <m:r>
                          <a:rPr lang="en-US" dirty="0">
                            <a:latin typeface="Cambria Math" panose="02040503050406030204" pitchFamily="18" charset="0"/>
                          </a:rPr>
                          <m:t>2</m:t>
                        </m:r>
                      </m:sub>
                    </m:sSub>
                    <m:r>
                      <m:rPr>
                        <m:sty m:val="p"/>
                      </m:rPr>
                      <a:rPr lang="en-US" dirty="0">
                        <a:latin typeface="Cambria Math" panose="02040503050406030204" pitchFamily="18" charset="0"/>
                      </a:rPr>
                      <m:t>n</m:t>
                    </m:r>
                    <m:r>
                      <a:rPr lang="en-US" b="0" i="0" dirty="0" smtClean="0">
                        <a:latin typeface="Cambria Math" panose="02040503050406030204" pitchFamily="18" charset="0"/>
                      </a:rPr>
                      <m:t>  </m:t>
                    </m:r>
                  </m:oMath>
                </a14:m>
                <a:r>
                  <a:rPr lang="en-US" dirty="0" smtClean="0">
                    <a:latin typeface="Cambria Math" panose="02040503050406030204" pitchFamily="18" charset="0"/>
                  </a:rPr>
                  <a:t>at the boundary condition T(1)</a:t>
                </a:r>
              </a:p>
              <a:p>
                <a:pPr lvl="1"/>
                <a:endParaRPr lang="en-US" dirty="0" smtClean="0">
                  <a:latin typeface="Cambria Math" panose="02040503050406030204" pitchFamily="18" charset="0"/>
                </a:endParaRPr>
              </a:p>
              <a:p>
                <a:pPr lvl="1"/>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n</m:t>
                          </m:r>
                          <m:r>
                            <m:rPr>
                              <m:sty m:val="p"/>
                            </m:rPr>
                            <a:rPr lang="en-US" dirty="0">
                              <a:latin typeface="Cambria Math" panose="02040503050406030204" pitchFamily="18" charset="0"/>
                            </a:rPr>
                            <m:t>T</m:t>
                          </m:r>
                          <m:d>
                            <m:dPr>
                              <m:ctrlPr>
                                <a:rPr lang="en-US" i="1" dirty="0">
                                  <a:latin typeface="Cambria Math" panose="02040503050406030204" pitchFamily="18" charset="0"/>
                                </a:rPr>
                              </m:ctrlPr>
                            </m:dPr>
                            <m:e>
                              <m:r>
                                <a:rPr lang="en-US" i="1" dirty="0">
                                  <a:latin typeface="Cambria Math" panose="02040503050406030204" pitchFamily="18" charset="0"/>
                                </a:rPr>
                                <m:t>1</m:t>
                              </m:r>
                            </m:e>
                          </m:d>
                        </m:e>
                        <m:sub/>
                      </m:sSub>
                      <m:r>
                        <a:rPr lang="en-US" dirty="0">
                          <a:latin typeface="Cambria Math" panose="02040503050406030204" pitchFamily="18" charset="0"/>
                        </a:rPr>
                        <m:t>+</m:t>
                      </m:r>
                      <m:d>
                        <m:dPr>
                          <m:ctrlPr>
                            <a:rPr lang="en-US" i="1" dirty="0">
                              <a:latin typeface="Cambria Math" panose="02040503050406030204" pitchFamily="18" charset="0"/>
                            </a:rPr>
                          </m:ctrlPr>
                        </m:dPr>
                        <m:e>
                          <m:r>
                            <a:rPr lang="en-US" dirty="0">
                              <a:latin typeface="Cambria Math" panose="02040503050406030204" pitchFamily="18" charset="0"/>
                            </a:rPr>
                            <m:t>2</m:t>
                          </m:r>
                          <m:r>
                            <m:rPr>
                              <m:sty m:val="p"/>
                            </m:rPr>
                            <a:rPr lang="en-US" dirty="0">
                              <a:latin typeface="Cambria Math" panose="02040503050406030204" pitchFamily="18" charset="0"/>
                            </a:rPr>
                            <m:t>i</m:t>
                          </m:r>
                          <m:r>
                            <a:rPr lang="en-US" dirty="0">
                              <a:latin typeface="Cambria Math" panose="02040503050406030204" pitchFamily="18" charset="0"/>
                            </a:rPr>
                            <m:t>−1</m:t>
                          </m:r>
                        </m:e>
                      </m:d>
                      <m:r>
                        <m:rPr>
                          <m:sty m:val="p"/>
                        </m:rPr>
                        <a:rPr lang="en-US" dirty="0">
                          <a:latin typeface="Cambria Math" panose="02040503050406030204" pitchFamily="18" charset="0"/>
                        </a:rPr>
                        <m:t>c</m:t>
                      </m:r>
                      <m:r>
                        <a:rPr lang="en-US" dirty="0">
                          <a:latin typeface="Cambria Math" panose="02040503050406030204" pitchFamily="18" charset="0"/>
                        </a:rPr>
                        <m:t>+</m:t>
                      </m:r>
                      <m:d>
                        <m:dPr>
                          <m:ctrlPr>
                            <a:rPr lang="en-US" i="1" dirty="0">
                              <a:latin typeface="Cambria Math" panose="02040503050406030204" pitchFamily="18" charset="0"/>
                            </a:rPr>
                          </m:ctrlPr>
                        </m:dPr>
                        <m:e>
                          <m:r>
                            <a:rPr lang="en-US" dirty="0">
                              <a:latin typeface="Cambria Math" panose="02040503050406030204" pitchFamily="18" charset="0"/>
                            </a:rPr>
                            <m:t>2</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log</m:t>
                              </m:r>
                            </m:e>
                            <m:sub>
                              <m:r>
                                <a:rPr lang="en-US" b="0" i="0" dirty="0" smtClean="0">
                                  <a:latin typeface="Cambria Math" panose="02040503050406030204" pitchFamily="18" charset="0"/>
                                </a:rPr>
                                <m:t>2</m:t>
                              </m:r>
                            </m:sub>
                          </m:sSub>
                          <m:r>
                            <m:rPr>
                              <m:sty m:val="p"/>
                            </m:rPr>
                            <a:rPr lang="en-US" b="0" i="0" dirty="0" smtClean="0">
                              <a:latin typeface="Cambria Math" panose="02040503050406030204" pitchFamily="18" charset="0"/>
                            </a:rPr>
                            <m:t>n</m:t>
                          </m:r>
                          <m:r>
                            <a:rPr lang="en-US" dirty="0">
                              <a:latin typeface="Cambria Math" panose="02040503050406030204" pitchFamily="18" charset="0"/>
                            </a:rPr>
                            <m:t>−1</m:t>
                          </m:r>
                        </m:e>
                      </m:d>
                      <m:r>
                        <m:rPr>
                          <m:sty m:val="p"/>
                        </m:rPr>
                        <a:rPr lang="en-US" dirty="0">
                          <a:latin typeface="Cambria Math" panose="02040503050406030204" pitchFamily="18" charset="0"/>
                        </a:rPr>
                        <m:t>n</m:t>
                      </m:r>
                    </m:oMath>
                  </m:oMathPara>
                </a14:m>
                <a:endParaRPr lang="en-US" dirty="0" smtClean="0">
                  <a:latin typeface="Cambria Math" panose="02040503050406030204" pitchFamily="18" charset="0"/>
                </a:endParaRPr>
              </a:p>
              <a:p>
                <a:pPr lvl="1"/>
                <a:endParaRPr lang="en-US" dirty="0">
                  <a:latin typeface="Cambria Math" panose="02040503050406030204" pitchFamily="18" charset="0"/>
                </a:endParaRPr>
              </a:p>
              <a:p>
                <a:pPr lvl="1"/>
                <a:r>
                  <a:rPr lang="en-US" dirty="0" smtClean="0">
                    <a:latin typeface="Cambria Math" panose="02040503050406030204" pitchFamily="18" charset="0"/>
                  </a:rPr>
                  <a:t>Which is O(n log n)</a:t>
                </a:r>
                <a:endParaRPr lang="en-US" dirty="0">
                  <a:latin typeface="Cambria Math" panose="02040503050406030204" pitchFamily="18" charset="0"/>
                </a:endParaRPr>
              </a:p>
              <a:p>
                <a:pPr lvl="1"/>
                <a:r>
                  <a:rPr lang="en-US" b="0" i="0" dirty="0" smtClean="0">
                    <a:latin typeface="Cambria Math" panose="02040503050406030204" pitchFamily="18" charset="0"/>
                  </a:rPr>
                  <a:t/>
                </a:r>
                <a:br>
                  <a:rPr lang="en-US" b="0" i="0" dirty="0" smtClean="0">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b="0" i="0" dirty="0" smtClean="0">
                          <a:latin typeface="Cambria Math" panose="02040503050406030204" pitchFamily="18" charset="0"/>
                        </a:rPr>
                        <m:t> </m:t>
                      </m:r>
                    </m:oMath>
                  </m:oMathPara>
                </a14:m>
                <a:endParaRPr lang="en-US" dirty="0" smtClean="0"/>
              </a:p>
            </p:txBody>
          </p:sp>
        </mc:Choice>
        <mc:Fallback>
          <p:sp>
            <p:nvSpPr>
              <p:cNvPr id="4" name="Rectangle 3"/>
              <p:cNvSpPr>
                <a:spLocks noRot="1" noChangeAspect="1" noMove="1" noResize="1" noEditPoints="1" noAdjustHandles="1" noChangeArrowheads="1" noChangeShapeType="1" noTextEdit="1"/>
              </p:cNvSpPr>
              <p:nvPr/>
            </p:nvSpPr>
            <p:spPr>
              <a:xfrm>
                <a:off x="6204920" y="1523299"/>
                <a:ext cx="6647828" cy="5502019"/>
              </a:xfrm>
              <a:prstGeom prst="rect">
                <a:avLst/>
              </a:prstGeom>
              <a:blipFill rotWithShape="0">
                <a:blip r:embed="rId2"/>
                <a:stretch>
                  <a:fillRect/>
                </a:stretch>
              </a:blipFill>
            </p:spPr>
            <p:txBody>
              <a:bodyPr/>
              <a:lstStyle/>
              <a:p>
                <a:r>
                  <a:rPr lang="en-US">
                    <a:noFill/>
                  </a:rPr>
                  <a:t> </a:t>
                </a:r>
              </a:p>
            </p:txBody>
          </p:sp>
        </mc:Fallback>
      </mc:AlternateContent>
      <p:sp>
        <p:nvSpPr>
          <p:cNvPr id="5" name="Rectangle 4"/>
          <p:cNvSpPr/>
          <p:nvPr/>
        </p:nvSpPr>
        <p:spPr>
          <a:xfrm>
            <a:off x="8969339" y="3400745"/>
            <a:ext cx="2938409" cy="811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Observe the pattern. We will reach the boundary condition when </a:t>
            </a:r>
            <a:r>
              <a:rPr lang="en-US" dirty="0" err="1" smtClean="0"/>
              <a:t>i</a:t>
            </a:r>
            <a:r>
              <a:rPr lang="en-US" dirty="0" smtClean="0"/>
              <a:t> = log n</a:t>
            </a:r>
            <a:endParaRPr lang="en-US" dirty="0"/>
          </a:p>
        </p:txBody>
      </p:sp>
    </p:spTree>
    <p:extLst>
      <p:ext uri="{BB962C8B-B14F-4D97-AF65-F5344CB8AC3E}">
        <p14:creationId xmlns:p14="http://schemas.microsoft.com/office/powerpoint/2010/main" val="429000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a:t>
            </a:r>
            <a:endParaRPr lang="en-US" dirty="0"/>
          </a:p>
        </p:txBody>
      </p:sp>
      <p:sp>
        <p:nvSpPr>
          <p:cNvPr id="3" name="Content Placeholder 2"/>
          <p:cNvSpPr>
            <a:spLocks noGrp="1"/>
          </p:cNvSpPr>
          <p:nvPr>
            <p:ph idx="1"/>
          </p:nvPr>
        </p:nvSpPr>
        <p:spPr>
          <a:xfrm>
            <a:off x="609600" y="1600201"/>
            <a:ext cx="10972800" cy="3454684"/>
          </a:xfrm>
        </p:spPr>
        <p:txBody>
          <a:bodyPr>
            <a:normAutofit lnSpcReduction="10000"/>
          </a:bodyPr>
          <a:lstStyle/>
          <a:p>
            <a:r>
              <a:rPr lang="en-US" dirty="0" smtClean="0"/>
              <a:t>When searching a list for an item, it may be necessary to traverse the entire list. We will investigate two simple speed-up schemes:</a:t>
            </a:r>
          </a:p>
          <a:p>
            <a:pPr lvl="1"/>
            <a:r>
              <a:rPr lang="en-US" dirty="0" smtClean="0"/>
              <a:t>We can improve search time with improved </a:t>
            </a:r>
            <a:r>
              <a:rPr lang="en-US" u="sng" dirty="0" smtClean="0"/>
              <a:t>organization</a:t>
            </a:r>
            <a:r>
              <a:rPr lang="en-US" dirty="0" smtClean="0"/>
              <a:t> of the data in our structure</a:t>
            </a:r>
          </a:p>
          <a:p>
            <a:pPr marL="1314450" lvl="2" indent="-457200">
              <a:buFont typeface="+mj-lt"/>
              <a:buAutoNum type="arabicPeriod"/>
            </a:pPr>
            <a:r>
              <a:rPr lang="en-US" dirty="0" smtClean="0"/>
              <a:t>Order based on data value</a:t>
            </a:r>
          </a:p>
          <a:p>
            <a:pPr marL="1314450" lvl="2" indent="-457200">
              <a:buFont typeface="+mj-lt"/>
              <a:buAutoNum type="arabicPeriod"/>
            </a:pPr>
            <a:r>
              <a:rPr lang="en-US" dirty="0" smtClean="0"/>
              <a:t>Order based on frequency of access</a:t>
            </a:r>
          </a:p>
          <a:p>
            <a:endParaRPr lang="en-US" dirty="0"/>
          </a:p>
          <a:p>
            <a:pPr marL="0" indent="0">
              <a:buNone/>
            </a:pPr>
            <a:r>
              <a:rPr lang="en-US" dirty="0" smtClean="0"/>
              <a:t>								</a:t>
            </a:r>
            <a:r>
              <a:rPr lang="en-US" dirty="0" err="1" smtClean="0"/>
              <a:t>list.search</a:t>
            </a:r>
            <a:r>
              <a:rPr lang="en-US" dirty="0" smtClean="0"/>
              <a:t>(item)</a:t>
            </a:r>
            <a:endParaRPr lang="en-US" dirty="0"/>
          </a:p>
        </p:txBody>
      </p:sp>
    </p:spTree>
    <p:extLst>
      <p:ext uri="{BB962C8B-B14F-4D97-AF65-F5344CB8AC3E}">
        <p14:creationId xmlns:p14="http://schemas.microsoft.com/office/powerpoint/2010/main" val="487505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List: Worst and Average Case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In general, sequential search, both Worst and Average Cases are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smtClean="0"/>
              </a:p>
              <a:p>
                <a:r>
                  <a:rPr lang="en-US" dirty="0" smtClean="0"/>
                  <a:t>Can we improve upon this? Yes – with some assumptions / constraints.</a:t>
                </a:r>
              </a:p>
              <a:p>
                <a:pPr lvl="1"/>
                <a:r>
                  <a:rPr lang="en-US" dirty="0" smtClean="0"/>
                  <a:t>Keeping our data ordered (organized) can lead to speed-ups.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00" t="-1637" r="-667"/>
                </a:stretch>
              </a:blipFill>
            </p:spPr>
            <p:txBody>
              <a:bodyPr/>
              <a:lstStyle/>
              <a:p>
                <a:r>
                  <a:rPr lang="en-US">
                    <a:noFill/>
                  </a:rPr>
                  <a:t> </a:t>
                </a:r>
              </a:p>
            </p:txBody>
          </p:sp>
        </mc:Fallback>
      </mc:AlternateContent>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3586" b="37884"/>
          <a:stretch/>
        </p:blipFill>
        <p:spPr>
          <a:xfrm>
            <a:off x="1184955" y="4335694"/>
            <a:ext cx="6520663" cy="2373331"/>
          </a:xfrm>
          <a:prstGeom prst="rect">
            <a:avLst/>
          </a:prstGeom>
        </p:spPr>
      </p:pic>
    </p:spTree>
    <p:extLst>
      <p:ext uri="{BB962C8B-B14F-4D97-AF65-F5344CB8AC3E}">
        <p14:creationId xmlns:p14="http://schemas.microsoft.com/office/powerpoint/2010/main" val="2684590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Frequency Based Analysis</a:t>
            </a:r>
            <a:endParaRPr lang="en-US" dirty="0"/>
          </a:p>
        </p:txBody>
      </p:sp>
      <p:sp>
        <p:nvSpPr>
          <p:cNvPr id="3" name="Content Placeholder 2"/>
          <p:cNvSpPr>
            <a:spLocks noGrp="1"/>
          </p:cNvSpPr>
          <p:nvPr>
            <p:ph idx="1"/>
          </p:nvPr>
        </p:nvSpPr>
        <p:spPr/>
        <p:txBody>
          <a:bodyPr>
            <a:normAutofit/>
          </a:bodyPr>
          <a:lstStyle/>
          <a:p>
            <a:r>
              <a:rPr lang="en-US" dirty="0" smtClean="0"/>
              <a:t>Order based on frequency of access.</a:t>
            </a:r>
          </a:p>
          <a:p>
            <a:endParaRPr lang="en-US" dirty="0"/>
          </a:p>
          <a:p>
            <a:r>
              <a:rPr lang="en-US" dirty="0" smtClean="0"/>
              <a:t>Scenario: Assume you are designing a data structure to store records for an institution. Records are retrieved from time to time. Some records may be retrieved more often than others. Some records may be retrieved almost never.</a:t>
            </a:r>
          </a:p>
          <a:p>
            <a:endParaRPr lang="en-US" dirty="0" smtClean="0"/>
          </a:p>
          <a:p>
            <a:r>
              <a:rPr lang="en-US" dirty="0" smtClean="0"/>
              <a:t>Lets re-inspect the average case…</a:t>
            </a:r>
            <a:endParaRPr lang="en-US" dirty="0"/>
          </a:p>
        </p:txBody>
      </p:sp>
    </p:spTree>
    <p:extLst>
      <p:ext uri="{BB962C8B-B14F-4D97-AF65-F5344CB8AC3E}">
        <p14:creationId xmlns:p14="http://schemas.microsoft.com/office/powerpoint/2010/main" val="2573189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Case as Frequency Based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10972800" cy="4718406"/>
              </a:xfrm>
            </p:spPr>
            <p:txBody>
              <a:bodyPr>
                <a:normAutofit/>
              </a:bodyPr>
              <a:lstStyle/>
              <a:p>
                <a:r>
                  <a:rPr lang="en-US" dirty="0" smtClean="0"/>
                  <a:t>Average Case:</a:t>
                </a:r>
                <a:r>
                  <a:rPr lang="en-US" dirty="0"/>
                  <a:t> </a:t>
                </a:r>
                <a:r>
                  <a:rPr lang="en-US" dirty="0" smtClean="0"/>
                  <a:t>Add up steps for all cases and divide by number of a cases.</a:t>
                </a:r>
              </a:p>
              <a:p>
                <a:endParaRPr lang="en-US" dirty="0"/>
              </a:p>
              <a:p>
                <a:r>
                  <a:rPr lang="en-US" b="0" dirty="0" smtClean="0"/>
                  <a:t>Average number of comparisons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1+2+3+…+</m:t>
                        </m:r>
                        <m:r>
                          <a:rPr lang="en-US" b="0" i="1" smtClean="0">
                            <a:latin typeface="Cambria Math" panose="02040503050406030204" pitchFamily="18" charset="0"/>
                          </a:rPr>
                          <m:t>𝑛</m:t>
                        </m:r>
                      </m:num>
                      <m:den>
                        <m:r>
                          <a:rPr lang="en-US" b="0" i="1" smtClean="0">
                            <a:latin typeface="Cambria Math" panose="02040503050406030204" pitchFamily="18" charset="0"/>
                          </a:rPr>
                          <m:t>𝑛</m:t>
                        </m:r>
                      </m:den>
                    </m:f>
                  </m:oMath>
                </a14:m>
                <a:r>
                  <a:rPr lang="en-US" dirty="0" smtClean="0"/>
                  <a:t>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10972800" cy="4718406"/>
              </a:xfrm>
              <a:blipFill rotWithShape="0">
                <a:blip r:embed="rId2"/>
                <a:stretch>
                  <a:fillRect l="-1000" t="-1421" r="-1611"/>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363" t="10646" r="7391" b="41839"/>
          <a:stretch/>
        </p:blipFill>
        <p:spPr>
          <a:xfrm>
            <a:off x="3911029" y="4126854"/>
            <a:ext cx="3869392" cy="1718316"/>
          </a:xfrm>
          <a:prstGeom prst="rect">
            <a:avLst/>
          </a:prstGeom>
        </p:spPr>
      </p:pic>
    </p:spTree>
    <p:extLst>
      <p:ext uri="{BB962C8B-B14F-4D97-AF65-F5344CB8AC3E}">
        <p14:creationId xmlns:p14="http://schemas.microsoft.com/office/powerpoint/2010/main" val="877205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Expected Values for Average Case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299411"/>
                <a:ext cx="10972800" cy="5021178"/>
              </a:xfrm>
            </p:spPr>
            <p:txBody>
              <a:bodyPr>
                <a:normAutofit fontScale="85000" lnSpcReduction="20000"/>
              </a:bodyPr>
              <a:lstStyle/>
              <a:p>
                <a:r>
                  <a:rPr lang="en-US" dirty="0"/>
                  <a:t>Note an average is similar to taking the </a:t>
                </a:r>
                <a:r>
                  <a:rPr lang="en-US" i="1" dirty="0"/>
                  <a:t>expected value </a:t>
                </a:r>
                <a:r>
                  <a:rPr lang="en-US" dirty="0"/>
                  <a:t>(with the probability of each case being equally likely: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oMath>
                </a14:m>
                <a:r>
                  <a:rPr lang="en-US" dirty="0"/>
                  <a:t> for the n cases here). That is assume the step count is a random variable of each case and has some probability of being observed.</a:t>
                </a:r>
              </a:p>
              <a:p>
                <a:endParaRPr lang="en-US" dirty="0"/>
              </a:p>
              <a:p>
                <a14:m>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𝑐𝑜𝑢𝑛𝑡</m:t>
                        </m:r>
                      </m:e>
                    </m:d>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Σ</m:t>
                        </m:r>
                      </m:e>
                      <m:sub>
                        <m:r>
                          <a:rPr lang="en-US" i="1">
                            <a:latin typeface="Cambria Math" panose="02040503050406030204" pitchFamily="18" charset="0"/>
                          </a:rPr>
                          <m:t>𝑖</m:t>
                        </m:r>
                        <m:r>
                          <a:rPr lang="en-US" i="1">
                            <a:latin typeface="Cambria Math" panose="02040503050406030204" pitchFamily="18" charset="0"/>
                          </a:rPr>
                          <m:t>=1 </m:t>
                        </m:r>
                      </m:sub>
                      <m:sup>
                        <m:r>
                          <a:rPr lang="en-US" i="1">
                            <a:latin typeface="Cambria Math" panose="02040503050406030204" pitchFamily="18" charset="0"/>
                          </a:rPr>
                          <m:t>𝑛</m:t>
                        </m:r>
                      </m:sup>
                    </m:sSubSup>
                    <m:r>
                      <a:rPr lang="en-US" i="1">
                        <a:latin typeface="Cambria Math" panose="02040503050406030204" pitchFamily="18" charset="0"/>
                      </a:rPr>
                      <m:t>𝑐𝑜𝑢𝑛</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𝑐𝑎𝑠</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𝑢𝑛𝑖𝑓𝑜𝑟𝑚</m:t>
                        </m:r>
                      </m:sub>
                    </m:sSub>
                    <m:r>
                      <a:rPr lang="en-US" i="1">
                        <a:latin typeface="Cambria Math" panose="02040503050406030204" pitchFamily="18" charset="0"/>
                      </a:rPr>
                      <m:t>(</m:t>
                    </m:r>
                    <m:r>
                      <a:rPr lang="en-US" i="1">
                        <a:latin typeface="Cambria Math" panose="02040503050406030204" pitchFamily="18" charset="0"/>
                      </a:rPr>
                      <m:t>𝑐𝑎𝑠</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 </a:t>
                </a:r>
                <a:r>
                  <a:rPr lang="en-US" dirty="0" smtClean="0"/>
                  <a:t>=</a:t>
                </a:r>
              </a:p>
              <a:p>
                <a:pPr marL="0" indent="0">
                  <a:buNone/>
                </a:pPr>
                <a:r>
                  <a:rPr lang="en-US" dirty="0"/>
                  <a:t>	</a:t>
                </a:r>
                <a:r>
                  <a:rPr lang="en-US" dirty="0" smtClean="0"/>
                  <a:t>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1</m:t>
                        </m:r>
                      </m:e>
                    </m:d>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r>
                      <a:rPr lang="en-US" i="1">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2</m:t>
                        </m:r>
                      </m:e>
                    </m:d>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oMath>
                </a14:m>
                <a:r>
                  <a:rPr lang="en-US" dirty="0"/>
                  <a:t>+</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3</m:t>
                        </m:r>
                      </m:e>
                    </m:d>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oMath>
                </a14:m>
                <a:r>
                  <a:rPr lang="en-US" dirty="0"/>
                  <a:t>+…+</a:t>
                </a:r>
                <a14:m>
                  <m:oMath xmlns:m="http://schemas.openxmlformats.org/officeDocument/2006/math">
                    <m:d>
                      <m:dPr>
                        <m:ctrlPr>
                          <a:rPr lang="en-US" i="1">
                            <a:latin typeface="Cambria Math" panose="02040503050406030204" pitchFamily="18" charset="0"/>
                          </a:rPr>
                        </m:ctrlPr>
                      </m:dPr>
                      <m:e>
                        <m:r>
                          <m:rPr>
                            <m:sty m:val="p"/>
                          </m:rPr>
                          <a:rPr lang="en-US">
                            <a:latin typeface="Cambria Math" panose="02040503050406030204" pitchFamily="18" charset="0"/>
                          </a:rPr>
                          <m:t>n</m:t>
                        </m:r>
                      </m:e>
                    </m:d>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1+2+3+…+</m:t>
                        </m:r>
                        <m:r>
                          <a:rPr lang="en-US" i="1">
                            <a:latin typeface="Cambria Math" panose="02040503050406030204" pitchFamily="18" charset="0"/>
                          </a:rPr>
                          <m:t>𝑛</m:t>
                        </m:r>
                      </m:num>
                      <m:den>
                        <m:r>
                          <a:rPr lang="en-US" i="1">
                            <a:latin typeface="Cambria Math" panose="02040503050406030204" pitchFamily="18" charset="0"/>
                          </a:rPr>
                          <m:t>𝑛</m:t>
                        </m:r>
                      </m:den>
                    </m:f>
                  </m:oMath>
                </a14:m>
                <a:endParaRPr lang="en-US" dirty="0"/>
              </a:p>
              <a:p>
                <a:endParaRPr lang="en-US" dirty="0"/>
              </a:p>
              <a:p>
                <a:pPr marL="457200" lvl="1" indent="0">
                  <a:buNone/>
                </a:pPr>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𝑢𝑛𝑖𝑓𝑜𝑟𝑚</m:t>
                        </m:r>
                      </m:sub>
                    </m:sSub>
                    <m:d>
                      <m:dPr>
                        <m:ctrlPr>
                          <a:rPr lang="en-US" i="1">
                            <a:latin typeface="Cambria Math" panose="02040503050406030204" pitchFamily="18" charset="0"/>
                          </a:rPr>
                        </m:ctrlPr>
                      </m:dPr>
                      <m:e>
                        <m:r>
                          <a:rPr lang="en-US" i="1">
                            <a:latin typeface="Cambria Math" panose="02040503050406030204" pitchFamily="18" charset="0"/>
                          </a:rPr>
                          <m:t>𝑐𝑎𝑠</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e>
                    </m:d>
                    <m:r>
                      <a:rPr lang="en-US" i="1">
                        <a:latin typeface="Cambria Math" panose="02040503050406030204" pitchFamily="18" charset="0"/>
                      </a:rPr>
                      <m:t>=1/</m:t>
                    </m:r>
                    <m:r>
                      <a:rPr lang="en-US" i="1">
                        <a:latin typeface="Cambria Math" panose="02040503050406030204" pitchFamily="18" charset="0"/>
                      </a:rPr>
                      <m:t>𝑛</m:t>
                    </m:r>
                  </m:oMath>
                </a14:m>
                <a:r>
                  <a:rPr lang="en-US" dirty="0"/>
                  <a:t> for all n cases is the probability of </a:t>
                </a:r>
                <a14:m>
                  <m:oMath xmlns:m="http://schemas.openxmlformats.org/officeDocument/2006/math">
                    <m:r>
                      <a:rPr lang="en-US" i="1">
                        <a:latin typeface="Cambria Math" panose="02040503050406030204" pitchFamily="18" charset="0"/>
                      </a:rPr>
                      <m:t>𝑐𝑎𝑠</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oMath>
                </a14:m>
                <a:r>
                  <a:rPr lang="en-US" dirty="0"/>
                  <a:t>. (A uniform distribution </a:t>
                </a:r>
                <a:r>
                  <a:rPr lang="en-US" dirty="0" smtClean="0"/>
                  <a:t>each </a:t>
                </a:r>
                <a:r>
                  <a:rPr lang="en-US" dirty="0"/>
                  <a:t>case is equally likely)</a:t>
                </a:r>
              </a:p>
              <a:p>
                <a:pPr marL="457200" lvl="1" indent="0">
                  <a:buNone/>
                </a:pPr>
                <a:endParaRPr lang="en-US" dirty="0"/>
              </a:p>
              <a:p>
                <a:pPr marL="457200" lvl="1" indent="0">
                  <a:buNone/>
                </a:pPr>
                <a:r>
                  <a:rPr lang="en-US" dirty="0"/>
                  <a:t>If each case is </a:t>
                </a:r>
                <a:r>
                  <a:rPr lang="en-US" dirty="0" smtClean="0"/>
                  <a:t>equally </a:t>
                </a:r>
                <a:r>
                  <a:rPr lang="en-US" dirty="0"/>
                  <a:t>likely then this will give us a good estimate of the expected (average) comparison count. However, if each case is not equally likely, we can better estimate the expected </a:t>
                </a:r>
                <a:r>
                  <a:rPr lang="en-US" dirty="0" smtClean="0"/>
                  <a:t>count </a:t>
                </a:r>
                <a:r>
                  <a:rPr lang="en-US" dirty="0"/>
                  <a:t>using the true probability of occurrence of each case.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299411"/>
                <a:ext cx="10972800" cy="5021178"/>
              </a:xfrm>
              <a:blipFill rotWithShape="0">
                <a:blip r:embed="rId2"/>
                <a:stretch>
                  <a:fillRect l="-722" t="-2306" r="-1000"/>
                </a:stretch>
              </a:blipFill>
            </p:spPr>
            <p:txBody>
              <a:bodyPr/>
              <a:lstStyle/>
              <a:p>
                <a:r>
                  <a:rPr lang="en-US">
                    <a:noFill/>
                  </a:rPr>
                  <a:t> </a:t>
                </a:r>
              </a:p>
            </p:txBody>
          </p:sp>
        </mc:Fallback>
      </mc:AlternateContent>
    </p:spTree>
    <p:extLst>
      <p:ext uri="{BB962C8B-B14F-4D97-AF65-F5344CB8AC3E}">
        <p14:creationId xmlns:p14="http://schemas.microsoft.com/office/powerpoint/2010/main" val="350421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Expected (Average Case) Comparison Count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Standard Average (Uniform) Example:</a:t>
                </a:r>
              </a:p>
              <a:p>
                <a:endParaRPr lang="en-US" dirty="0"/>
              </a:p>
              <a:p>
                <a:pPr marL="0" indent="0">
                  <a:buNone/>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m:rPr>
                              <m:sty m:val="p"/>
                            </m:rPr>
                            <a:rPr lang="en-US">
                              <a:solidFill>
                                <a:schemeClr val="tx1"/>
                              </a:solidFill>
                              <a:latin typeface="Cambria Math" panose="02040503050406030204" pitchFamily="18" charset="0"/>
                            </a:rPr>
                            <m:t>Σ</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 </m:t>
                          </m:r>
                        </m:sub>
                        <m:sup>
                          <m:r>
                            <a:rPr lang="en-US" i="1">
                              <a:solidFill>
                                <a:schemeClr val="tx1"/>
                              </a:solidFill>
                              <a:latin typeface="Cambria Math" panose="02040503050406030204" pitchFamily="18" charset="0"/>
                            </a:rPr>
                            <m:t>𝑛</m:t>
                          </m:r>
                        </m:sup>
                      </m:sSubSup>
                      <m:r>
                        <a:rPr lang="en-US" i="1">
                          <a:solidFill>
                            <a:schemeClr val="tx1"/>
                          </a:solidFill>
                          <a:latin typeface="Cambria Math" panose="02040503050406030204" pitchFamily="18" charset="0"/>
                        </a:rPr>
                        <m:t>𝑐𝑜𝑢𝑛</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𝑐𝑎𝑠</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𝑒</m:t>
                              </m:r>
                            </m:e>
                            <m:sub>
                              <m:r>
                                <a:rPr lang="en-US" i="1">
                                  <a:solidFill>
                                    <a:schemeClr val="tx1"/>
                                  </a:solidFill>
                                  <a:latin typeface="Cambria Math" panose="02040503050406030204" pitchFamily="18" charset="0"/>
                                </a:rPr>
                                <m:t>𝑖</m:t>
                              </m:r>
                            </m:sub>
                          </m:sSub>
                        </m:sub>
                      </m:sSub>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𝑐𝑎𝑠</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e>
                      </m:d>
                      <m:r>
                        <a:rPr lang="en-US" b="0" i="0" smtClean="0">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Σ</m:t>
                          </m:r>
                        </m:e>
                        <m:sub>
                          <m:r>
                            <a:rPr lang="en-US" i="1">
                              <a:latin typeface="Cambria Math" panose="02040503050406030204" pitchFamily="18" charset="0"/>
                            </a:rPr>
                            <m:t>𝑖</m:t>
                          </m:r>
                          <m:r>
                            <a:rPr lang="en-US" i="1">
                              <a:latin typeface="Cambria Math" panose="02040503050406030204" pitchFamily="18" charset="0"/>
                            </a:rPr>
                            <m:t>=1 </m:t>
                          </m:r>
                        </m:sub>
                        <m:sup>
                          <m:r>
                            <a:rPr lang="en-US" i="1">
                              <a:latin typeface="Cambria Math" panose="02040503050406030204" pitchFamily="18" charset="0"/>
                            </a:rPr>
                            <m:t>𝑛</m:t>
                          </m:r>
                        </m:sup>
                      </m:sSubSup>
                      <m:r>
                        <a:rPr lang="en-US" i="1">
                          <a:latin typeface="Cambria Math" panose="02040503050406030204" pitchFamily="18" charset="0"/>
                        </a:rPr>
                        <m:t>𝑖</m:t>
                      </m:r>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m:t>
                      </m:r>
                      <m:sSubSup>
                        <m:sSubSupPr>
                          <m:ctrlPr>
                            <a:rPr lang="en-US" i="1">
                              <a:latin typeface="Cambria Math" panose="02040503050406030204" pitchFamily="18" charset="0"/>
                            </a:rPr>
                          </m:ctrlPr>
                        </m:sSubSup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r>
                            <m:rPr>
                              <m:sty m:val="p"/>
                            </m:rPr>
                            <a:rPr lang="en-US">
                              <a:latin typeface="Cambria Math" panose="02040503050406030204" pitchFamily="18" charset="0"/>
                            </a:rPr>
                            <m:t>Σ</m:t>
                          </m:r>
                        </m:e>
                        <m:sub>
                          <m:r>
                            <a:rPr lang="en-US" i="1">
                              <a:latin typeface="Cambria Math" panose="02040503050406030204" pitchFamily="18" charset="0"/>
                            </a:rPr>
                            <m:t>𝑖</m:t>
                          </m:r>
                          <m:r>
                            <a:rPr lang="en-US" i="1">
                              <a:latin typeface="Cambria Math" panose="02040503050406030204" pitchFamily="18" charset="0"/>
                            </a:rPr>
                            <m:t>=1 </m:t>
                          </m:r>
                        </m:sub>
                        <m:sup>
                          <m:r>
                            <a:rPr lang="en-US" i="1">
                              <a:latin typeface="Cambria Math" panose="02040503050406030204" pitchFamily="18" charset="0"/>
                            </a:rPr>
                            <m:t>𝑛</m:t>
                          </m:r>
                        </m:sup>
                      </m:sSubSup>
                      <m:r>
                        <a:rPr lang="en-US" i="1">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00" t="-1637"/>
                </a:stretch>
              </a:blipFill>
            </p:spPr>
            <p:txBody>
              <a:bodyPr/>
              <a:lstStyle/>
              <a:p>
                <a:r>
                  <a:rPr lang="en-US">
                    <a:noFill/>
                  </a:rPr>
                  <a:t> </a:t>
                </a:r>
              </a:p>
            </p:txBody>
          </p:sp>
        </mc:Fallback>
      </mc:AlternateContent>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7426" b="18202"/>
          <a:stretch/>
        </p:blipFill>
        <p:spPr>
          <a:xfrm>
            <a:off x="3513761" y="4082211"/>
            <a:ext cx="4575424" cy="2208945"/>
          </a:xfrm>
          <a:prstGeom prst="rect">
            <a:avLst/>
          </a:prstGeom>
        </p:spPr>
      </p:pic>
      <p:sp>
        <p:nvSpPr>
          <p:cNvPr id="6" name="Rectangle 5"/>
          <p:cNvSpPr/>
          <p:nvPr/>
        </p:nvSpPr>
        <p:spPr>
          <a:xfrm>
            <a:off x="8828924" y="2506895"/>
            <a:ext cx="1157557" cy="92254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819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Expected Value to Compute Average Case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10972800" cy="3071190"/>
              </a:xfrm>
            </p:spPr>
            <p:txBody>
              <a:bodyPr>
                <a:normAutofit fontScale="92500" lnSpcReduction="20000"/>
              </a:bodyPr>
              <a:lstStyle/>
              <a:p>
                <a:r>
                  <a:rPr lang="en-US" dirty="0" smtClean="0"/>
                  <a:t>Extreme Example: Lets assume case 1, 2, and 3 are likely to be searched with probabilities of 1/3 each. And all other records have a probability of zero of being searched.</a:t>
                </a:r>
              </a:p>
              <a:p>
                <a:endParaRPr lang="en-US" dirty="0" smtClean="0"/>
              </a:p>
              <a:p>
                <a:r>
                  <a:rPr lang="en-US" dirty="0" smtClean="0"/>
                  <a:t>What would happen if we placed items with higher probability of search near the front of the list?</a:t>
                </a:r>
              </a:p>
              <a:p>
                <a:endParaRPr lang="en-US" dirty="0"/>
              </a:p>
              <a:p>
                <a14:m>
                  <m:oMath xmlns:m="http://schemas.openxmlformats.org/officeDocument/2006/math">
                    <m:sSubSup>
                      <m:sSubSupPr>
                        <m:ctrlPr>
                          <a:rPr lang="en-US" sz="2000" i="1">
                            <a:latin typeface="Cambria Math" panose="02040503050406030204" pitchFamily="18" charset="0"/>
                          </a:rPr>
                        </m:ctrlPr>
                      </m:sSubSupPr>
                      <m:e>
                        <m:r>
                          <m:rPr>
                            <m:sty m:val="p"/>
                          </m:rPr>
                          <a:rPr lang="en-US" sz="2000">
                            <a:latin typeface="Cambria Math" panose="02040503050406030204" pitchFamily="18" charset="0"/>
                          </a:rPr>
                          <m:t>Σ</m:t>
                        </m:r>
                      </m:e>
                      <m:sub>
                        <m:r>
                          <a:rPr lang="en-US" sz="2000" i="1">
                            <a:latin typeface="Cambria Math" panose="02040503050406030204" pitchFamily="18" charset="0"/>
                          </a:rPr>
                          <m:t>𝑖</m:t>
                        </m:r>
                        <m:r>
                          <a:rPr lang="en-US" sz="2000" i="1">
                            <a:latin typeface="Cambria Math" panose="02040503050406030204" pitchFamily="18" charset="0"/>
                          </a:rPr>
                          <m:t>=1 </m:t>
                        </m:r>
                      </m:sub>
                      <m:sup>
                        <m:r>
                          <a:rPr lang="en-US" sz="2000" i="1">
                            <a:latin typeface="Cambria Math" panose="02040503050406030204" pitchFamily="18" charset="0"/>
                          </a:rPr>
                          <m:t>𝑛</m:t>
                        </m:r>
                      </m:sup>
                    </m:sSubSup>
                    <m:r>
                      <a:rPr lang="en-US" sz="2000" i="1" smtClean="0">
                        <a:solidFill>
                          <a:srgbClr val="00B050"/>
                        </a:solidFill>
                        <a:latin typeface="Cambria Math" panose="02040503050406030204" pitchFamily="18" charset="0"/>
                      </a:rPr>
                      <m:t>𝑐𝑜𝑢𝑛</m:t>
                    </m:r>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𝑡</m:t>
                        </m:r>
                      </m:e>
                      <m:sub>
                        <m:r>
                          <a:rPr lang="en-US" sz="2000" b="0" i="1" smtClean="0">
                            <a:solidFill>
                              <a:srgbClr val="00B050"/>
                            </a:solidFill>
                            <a:latin typeface="Cambria Math" panose="02040503050406030204" pitchFamily="18" charset="0"/>
                          </a:rPr>
                          <m:t>𝑐𝑎𝑠</m:t>
                        </m:r>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𝑒</m:t>
                            </m:r>
                          </m:e>
                          <m:sub>
                            <m:r>
                              <a:rPr lang="en-US" sz="2000" i="1">
                                <a:solidFill>
                                  <a:srgbClr val="00B050"/>
                                </a:solidFill>
                                <a:latin typeface="Cambria Math" panose="02040503050406030204" pitchFamily="18" charset="0"/>
                              </a:rPr>
                              <m:t>𝑖</m:t>
                            </m:r>
                          </m:sub>
                        </m:sSub>
                      </m:sub>
                    </m:sSub>
                    <m:r>
                      <a:rPr lang="en-US" sz="2000" i="1">
                        <a:latin typeface="Cambria Math" panose="02040503050406030204" pitchFamily="18" charset="0"/>
                      </a:rPr>
                      <m:t>∗</m:t>
                    </m:r>
                    <m:r>
                      <a:rPr lang="en-US" sz="2000" i="1">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𝑐𝑎𝑠</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𝑖</m:t>
                            </m:r>
                          </m:sub>
                        </m:sSub>
                      </m:e>
                    </m:d>
                    <m:r>
                      <a:rPr lang="en-US" sz="200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e>
                    </m:d>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3</m:t>
                        </m:r>
                      </m:e>
                    </m:d>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4</m:t>
                        </m:r>
                      </m:e>
                    </m:d>
                    <m:r>
                      <a:rPr lang="en-US" sz="2000" b="0" i="1" smtClean="0">
                        <a:latin typeface="Cambria Math" panose="02040503050406030204" pitchFamily="18" charset="0"/>
                      </a:rPr>
                      <m:t>0+…+</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0</m:t>
                    </m:r>
                    <m:r>
                      <a:rPr lang="en-US" sz="2000" i="1">
                        <a:latin typeface="Cambria Math" panose="02040503050406030204" pitchFamily="18" charset="0"/>
                      </a:rPr>
                      <m:t>=</m:t>
                    </m:r>
                    <m:r>
                      <a:rPr lang="en-US" sz="2000" b="0" i="0" smtClean="0">
                        <a:latin typeface="Cambria Math" panose="02040503050406030204" pitchFamily="18" charset="0"/>
                      </a:rPr>
                      <m:t>2=</m:t>
                    </m:r>
                    <m:r>
                      <m:rPr>
                        <m:sty m:val="p"/>
                      </m:rPr>
                      <a:rPr lang="en-US" sz="2000" b="0" i="0" smtClean="0">
                        <a:latin typeface="Cambria Math" panose="02040503050406030204" pitchFamily="18" charset="0"/>
                      </a:rPr>
                      <m:t>Θ</m:t>
                    </m:r>
                    <m:r>
                      <a:rPr lang="en-US" sz="2000" b="0" i="1" smtClean="0">
                        <a:latin typeface="Cambria Math" panose="02040503050406030204" pitchFamily="18" charset="0"/>
                      </a:rPr>
                      <m:t>(1)</m:t>
                    </m:r>
                  </m:oMath>
                </a14:m>
                <a:endParaRPr lang="en-US" sz="24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10972800" cy="3071190"/>
              </a:xfrm>
              <a:blipFill rotWithShape="0">
                <a:blip r:embed="rId2"/>
                <a:stretch>
                  <a:fillRect l="-833" t="-4573" r="-1278"/>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724" b="16356"/>
          <a:stretch/>
        </p:blipFill>
        <p:spPr>
          <a:xfrm>
            <a:off x="3561597" y="4796801"/>
            <a:ext cx="4424736" cy="2054833"/>
          </a:xfrm>
          <a:prstGeom prst="rect">
            <a:avLst/>
          </a:prstGeom>
        </p:spPr>
      </p:pic>
      <p:sp>
        <p:nvSpPr>
          <p:cNvPr id="5" name="Rectangle 4"/>
          <p:cNvSpPr/>
          <p:nvPr/>
        </p:nvSpPr>
        <p:spPr>
          <a:xfrm>
            <a:off x="8191816" y="4012116"/>
            <a:ext cx="421240" cy="7219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591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georgetown-powerpoint-template-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georgetown-powerpoint-template-white</Template>
  <TotalTime>18187</TotalTime>
  <Words>1109</Words>
  <Application>Microsoft Office PowerPoint</Application>
  <PresentationFormat>Widescreen</PresentationFormat>
  <Paragraphs>200</Paragraphs>
  <Slides>22</Slides>
  <Notes>0</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55 Helvetica Roman</vt:lpstr>
      <vt:lpstr>Arial</vt:lpstr>
      <vt:lpstr>Calibri</vt:lpstr>
      <vt:lpstr>Calibri Light</vt:lpstr>
      <vt:lpstr>Cambria Math</vt:lpstr>
      <vt:lpstr>Georgia</vt:lpstr>
      <vt:lpstr>Wingdings 2</vt:lpstr>
      <vt:lpstr>georgetown-powerpoint-template-white</vt:lpstr>
      <vt:lpstr>HDOfficeLightV0</vt:lpstr>
      <vt:lpstr>COSC160: Data Structures Linked Lists</vt:lpstr>
      <vt:lpstr>Outline</vt:lpstr>
      <vt:lpstr>Searching</vt:lpstr>
      <vt:lpstr>Search List: Worst and Average Case</vt:lpstr>
      <vt:lpstr>Frequency Based Analysis</vt:lpstr>
      <vt:lpstr>Average Case as Frequency Based Analysis</vt:lpstr>
      <vt:lpstr>Using Expected Values for Average Case</vt:lpstr>
      <vt:lpstr>Expected (Average Case) Comparison Count</vt:lpstr>
      <vt:lpstr>Using Expected Value to Compute Average Case</vt:lpstr>
      <vt:lpstr>Ordering a list based on frequency of access</vt:lpstr>
      <vt:lpstr>Order based on frequency: proof of efficiency</vt:lpstr>
      <vt:lpstr>Order based on frequency of access</vt:lpstr>
      <vt:lpstr>Using Expected Value to Compute Average Case</vt:lpstr>
      <vt:lpstr>Order based on data value</vt:lpstr>
      <vt:lpstr>Pseudocode for Binary Search (iterative)</vt:lpstr>
      <vt:lpstr>Binary Search: decision tree diagram</vt:lpstr>
      <vt:lpstr>Using Recurrences: Binary Search Time Complexity</vt:lpstr>
      <vt:lpstr>Binary Search vs Sequential Search</vt:lpstr>
      <vt:lpstr>Sorting: Imposing Order</vt:lpstr>
      <vt:lpstr>Merge Sort</vt:lpstr>
      <vt:lpstr>Merge Sort</vt:lpstr>
      <vt:lpstr>Merge Sort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 connected with Twitter</dc:title>
  <dc:creator>jeremy bolton</dc:creator>
  <cp:lastModifiedBy>jeremy bolton</cp:lastModifiedBy>
  <cp:revision>268</cp:revision>
  <dcterms:created xsi:type="dcterms:W3CDTF">2014-11-11T01:34:56Z</dcterms:created>
  <dcterms:modified xsi:type="dcterms:W3CDTF">2017-09-18T00:22:34Z</dcterms:modified>
</cp:coreProperties>
</file>