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97" r:id="rId2"/>
  </p:sldMasterIdLst>
  <p:notesMasterIdLst>
    <p:notesMasterId r:id="rId18"/>
  </p:notesMasterIdLst>
  <p:sldIdLst>
    <p:sldId id="256" r:id="rId3"/>
    <p:sldId id="257" r:id="rId4"/>
    <p:sldId id="259" r:id="rId5"/>
    <p:sldId id="258" r:id="rId6"/>
    <p:sldId id="260" r:id="rId7"/>
    <p:sldId id="264" r:id="rId8"/>
    <p:sldId id="265" r:id="rId9"/>
    <p:sldId id="262" r:id="rId10"/>
    <p:sldId id="263" r:id="rId11"/>
    <p:sldId id="266" r:id="rId12"/>
    <p:sldId id="267" r:id="rId13"/>
    <p:sldId id="283" r:id="rId14"/>
    <p:sldId id="284" r:id="rId15"/>
    <p:sldId id="281" r:id="rId16"/>
    <p:sldId id="282"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390" autoAdjust="0"/>
    <p:restoredTop sz="94660"/>
  </p:normalViewPr>
  <p:slideViewPr>
    <p:cSldViewPr snapToGrid="0">
      <p:cViewPr varScale="1">
        <p:scale>
          <a:sx n="111" d="100"/>
          <a:sy n="111" d="100"/>
        </p:scale>
        <p:origin x="804" y="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18156A6-61D7-46F7-A636-803E0056D08B}" type="datetimeFigureOut">
              <a:rPr lang="en-US" smtClean="0"/>
              <a:t>9/17/2017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A55468E-81E9-416B-AFCA-2BB763249966}" type="slidenum">
              <a:rPr lang="en-US" smtClean="0"/>
              <a:t>‹#›</a:t>
            </a:fld>
            <a:endParaRPr lang="en-US"/>
          </a:p>
        </p:txBody>
      </p:sp>
    </p:spTree>
    <p:extLst>
      <p:ext uri="{BB962C8B-B14F-4D97-AF65-F5344CB8AC3E}">
        <p14:creationId xmlns:p14="http://schemas.microsoft.com/office/powerpoint/2010/main" val="35465536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5" name="Picture 4" descr="GU_Texture_White_Cover.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9403" cy="6858000"/>
          </a:xfrm>
          <a:prstGeom prst="rect">
            <a:avLst/>
          </a:prstGeom>
        </p:spPr>
      </p:pic>
      <p:sp>
        <p:nvSpPr>
          <p:cNvPr id="2" name="Title 1"/>
          <p:cNvSpPr>
            <a:spLocks noGrp="1"/>
          </p:cNvSpPr>
          <p:nvPr>
            <p:ph type="ctrTitle" hasCustomPrompt="1"/>
          </p:nvPr>
        </p:nvSpPr>
        <p:spPr>
          <a:xfrm>
            <a:off x="6374575" y="907540"/>
            <a:ext cx="5459028" cy="1330933"/>
          </a:xfrm>
        </p:spPr>
        <p:txBody>
          <a:bodyPr>
            <a:normAutofit/>
          </a:bodyPr>
          <a:lstStyle>
            <a:lvl1pPr algn="l">
              <a:defRPr sz="3700">
                <a:solidFill>
                  <a:srgbClr val="002D50"/>
                </a:solidFill>
              </a:defRPr>
            </a:lvl1pPr>
          </a:lstStyle>
          <a:p>
            <a:r>
              <a:rPr lang="en-US" dirty="0" smtClean="0"/>
              <a:t>Click To Edit Master Title Style</a:t>
            </a:r>
            <a:endParaRPr lang="en-US" dirty="0"/>
          </a:p>
        </p:txBody>
      </p:sp>
      <p:sp>
        <p:nvSpPr>
          <p:cNvPr id="3" name="Subtitle 2"/>
          <p:cNvSpPr>
            <a:spLocks noGrp="1"/>
          </p:cNvSpPr>
          <p:nvPr>
            <p:ph type="subTitle" idx="1" hasCustomPrompt="1"/>
          </p:nvPr>
        </p:nvSpPr>
        <p:spPr>
          <a:xfrm>
            <a:off x="6374575" y="2311305"/>
            <a:ext cx="5459029" cy="762263"/>
          </a:xfrm>
        </p:spPr>
        <p:txBody>
          <a:bodyPr>
            <a:normAutofit/>
          </a:bodyPr>
          <a:lstStyle>
            <a:lvl1pPr marL="0" indent="0" algn="l">
              <a:buNone/>
              <a:defRPr sz="2000">
                <a:solidFill>
                  <a:srgbClr val="5194C3"/>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Tree>
    <p:extLst>
      <p:ext uri="{BB962C8B-B14F-4D97-AF65-F5344CB8AC3E}">
        <p14:creationId xmlns:p14="http://schemas.microsoft.com/office/powerpoint/2010/main" val="5701140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09600" y="6356351"/>
            <a:ext cx="2844800" cy="365125"/>
          </a:xfrm>
          <a:prstGeom prst="rect">
            <a:avLst/>
          </a:prstGeom>
        </p:spPr>
        <p:txBody>
          <a:bodyPr/>
          <a:lstStyle/>
          <a:p>
            <a:fld id="{A4020B41-DB8D-4C2C-8A78-690736C61387}" type="datetimeFigureOut">
              <a:rPr lang="en-US" smtClean="0"/>
              <a:t>9/17/2017</a:t>
            </a:fld>
            <a:endParaRPr lang="en-US"/>
          </a:p>
        </p:txBody>
      </p:sp>
      <p:sp>
        <p:nvSpPr>
          <p:cNvPr id="5" name="Footer Placeholder 4"/>
          <p:cNvSpPr>
            <a:spLocks noGrp="1"/>
          </p:cNvSpPr>
          <p:nvPr>
            <p:ph type="ftr" sz="quarter" idx="11"/>
          </p:nvPr>
        </p:nvSpPr>
        <p:spPr>
          <a:xfrm>
            <a:off x="4165600" y="6356351"/>
            <a:ext cx="38608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E7D3912D-2944-4FEC-9366-12BD47BBF39B}" type="slidenum">
              <a:rPr lang="en-US" smtClean="0"/>
              <a:t>‹#›</a:t>
            </a:fld>
            <a:endParaRPr lang="en-US"/>
          </a:p>
        </p:txBody>
      </p:sp>
    </p:spTree>
    <p:extLst>
      <p:ext uri="{BB962C8B-B14F-4D97-AF65-F5344CB8AC3E}">
        <p14:creationId xmlns:p14="http://schemas.microsoft.com/office/powerpoint/2010/main" val="9353399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09600" y="6356351"/>
            <a:ext cx="2844800" cy="365125"/>
          </a:xfrm>
          <a:prstGeom prst="rect">
            <a:avLst/>
          </a:prstGeom>
        </p:spPr>
        <p:txBody>
          <a:bodyPr/>
          <a:lstStyle/>
          <a:p>
            <a:fld id="{A4020B41-DB8D-4C2C-8A78-690736C61387}" type="datetimeFigureOut">
              <a:rPr lang="en-US" smtClean="0"/>
              <a:t>9/17/2017</a:t>
            </a:fld>
            <a:endParaRPr lang="en-US"/>
          </a:p>
        </p:txBody>
      </p:sp>
      <p:sp>
        <p:nvSpPr>
          <p:cNvPr id="5" name="Footer Placeholder 4"/>
          <p:cNvSpPr>
            <a:spLocks noGrp="1"/>
          </p:cNvSpPr>
          <p:nvPr>
            <p:ph type="ftr" sz="quarter" idx="11"/>
          </p:nvPr>
        </p:nvSpPr>
        <p:spPr>
          <a:xfrm>
            <a:off x="4165600" y="6356351"/>
            <a:ext cx="38608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E7D3912D-2944-4FEC-9366-12BD47BBF39B}" type="slidenum">
              <a:rPr lang="en-US" smtClean="0"/>
              <a:t>‹#›</a:t>
            </a:fld>
            <a:endParaRPr lang="en-US"/>
          </a:p>
        </p:txBody>
      </p:sp>
    </p:spTree>
    <p:extLst>
      <p:ext uri="{BB962C8B-B14F-4D97-AF65-F5344CB8AC3E}">
        <p14:creationId xmlns:p14="http://schemas.microsoft.com/office/powerpoint/2010/main" val="393162723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Blank Slide">
    <p:bg>
      <p:bgPr>
        <a:blipFill rotWithShape="1">
          <a:blip r:embed="rId2"/>
          <a:stretch>
            <a:fillRect/>
          </a:stretch>
        </a:blipFill>
        <a:effectLst/>
      </p:bgPr>
    </p:bg>
    <p:spTree>
      <p:nvGrpSpPr>
        <p:cNvPr id="1" name=""/>
        <p:cNvGrpSpPr/>
        <p:nvPr/>
      </p:nvGrpSpPr>
      <p:grpSpPr>
        <a:xfrm>
          <a:off x="0" y="0"/>
          <a:ext cx="0" cy="0"/>
          <a:chOff x="0" y="0"/>
          <a:chExt cx="0" cy="0"/>
        </a:xfrm>
      </p:grpSpPr>
      <p:pic>
        <p:nvPicPr>
          <p:cNvPr id="2" name="Picture 1" descr="GU_Texture_White_Back.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13" y="1"/>
            <a:ext cx="12191188" cy="6857543"/>
          </a:xfrm>
          <a:prstGeom prst="rect">
            <a:avLst/>
          </a:prstGeom>
        </p:spPr>
      </p:pic>
    </p:spTree>
    <p:extLst>
      <p:ext uri="{BB962C8B-B14F-4D97-AF65-F5344CB8AC3E}">
        <p14:creationId xmlns:p14="http://schemas.microsoft.com/office/powerpoint/2010/main" val="3606820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4530"/>
            <a:ext cx="9144000" cy="2387600"/>
          </a:xfrm>
        </p:spPr>
        <p:txBody>
          <a:bodyPr anchor="b">
            <a:normAutofit/>
          </a:bodyPr>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normAutofit/>
          </a:bodyPr>
          <a:lstStyle>
            <a:lvl1pPr marL="0" indent="0" algn="ctr">
              <a:buNone/>
              <a:defRPr sz="2400">
                <a:solidFill>
                  <a:schemeClr val="tx1">
                    <a:lumMod val="75000"/>
                    <a:lumOff val="25000"/>
                  </a:schemeClr>
                </a:solidFill>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311A35FF-6CDC-4946-A328-24B81EBFE93B}" type="datetimeFigureOut">
              <a:rPr lang="en-US" smtClean="0"/>
              <a:t>9/17/2017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C95E7D5-A61D-4411-B16B-F82DEAE3A15A}" type="slidenum">
              <a:rPr lang="en-US" smtClean="0"/>
              <a:t>‹#›</a:t>
            </a:fld>
            <a:endParaRPr lang="en-US"/>
          </a:p>
        </p:txBody>
      </p:sp>
    </p:spTree>
    <p:extLst>
      <p:ext uri="{BB962C8B-B14F-4D97-AF65-F5344CB8AC3E}">
        <p14:creationId xmlns:p14="http://schemas.microsoft.com/office/powerpoint/2010/main" val="397646389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4020B41-DB8D-4C2C-8A78-690736C61387}" type="datetimeFigureOut">
              <a:rPr lang="en-US" smtClean="0"/>
              <a:t>9/17/2017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D3912D-2944-4FEC-9366-12BD47BBF39B}" type="slidenum">
              <a:rPr lang="en-US" smtClean="0"/>
              <a:t>‹#›</a:t>
            </a:fld>
            <a:endParaRPr lang="en-US"/>
          </a:p>
        </p:txBody>
      </p:sp>
    </p:spTree>
    <p:extLst>
      <p:ext uri="{BB962C8B-B14F-4D97-AF65-F5344CB8AC3E}">
        <p14:creationId xmlns:p14="http://schemas.microsoft.com/office/powerpoint/2010/main" val="268572388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12423"/>
            <a:ext cx="10515600" cy="2851208"/>
          </a:xfrm>
        </p:spPr>
        <p:txBody>
          <a:bodyPr anchor="b">
            <a:normAutofit/>
          </a:bodyPr>
          <a:lstStyle>
            <a:lvl1pPr>
              <a:defRPr sz="6000" b="0"/>
            </a:lvl1pPr>
          </a:lstStyle>
          <a:p>
            <a:r>
              <a:rPr lang="en-US" smtClean="0"/>
              <a:t>Click to edit Master title style</a:t>
            </a:r>
            <a:endParaRPr lang="en-US" dirty="0"/>
          </a:p>
        </p:txBody>
      </p:sp>
      <p:sp>
        <p:nvSpPr>
          <p:cNvPr id="3" name="Text Placeholder 2"/>
          <p:cNvSpPr>
            <a:spLocks noGrp="1"/>
          </p:cNvSpPr>
          <p:nvPr>
            <p:ph type="body" idx="1"/>
          </p:nvPr>
        </p:nvSpPr>
        <p:spPr>
          <a:xfrm>
            <a:off x="831850" y="4552633"/>
            <a:ext cx="10515600" cy="1500187"/>
          </a:xfrm>
        </p:spPr>
        <p:txBody>
          <a:bodyPr anchor="t">
            <a:normAutofit/>
          </a:bodyPr>
          <a:lstStyle>
            <a:lvl1pPr marL="0" indent="0">
              <a:buNone/>
              <a:defRPr sz="24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4020B41-DB8D-4C2C-8A78-690736C61387}" type="datetimeFigureOut">
              <a:rPr lang="en-US" smtClean="0"/>
              <a:t>9/17/2017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D3912D-2944-4FEC-9366-12BD47BBF39B}" type="slidenum">
              <a:rPr lang="en-US" smtClean="0"/>
              <a:t>‹#›</a:t>
            </a:fld>
            <a:endParaRPr lang="en-US"/>
          </a:p>
        </p:txBody>
      </p:sp>
    </p:spTree>
    <p:extLst>
      <p:ext uri="{BB962C8B-B14F-4D97-AF65-F5344CB8AC3E}">
        <p14:creationId xmlns:p14="http://schemas.microsoft.com/office/powerpoint/2010/main" val="286647696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45127" y="1828800"/>
            <a:ext cx="5181600" cy="435133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1828800"/>
            <a:ext cx="5181600" cy="435133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A4020B41-DB8D-4C2C-8A78-690736C61387}" type="datetimeFigureOut">
              <a:rPr lang="en-US" smtClean="0"/>
              <a:t>9/17/2017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7D3912D-2944-4FEC-9366-12BD47BBF39B}" type="slidenum">
              <a:rPr lang="en-US" smtClean="0"/>
              <a:t>‹#›</a:t>
            </a:fld>
            <a:endParaRPr lang="en-US"/>
          </a:p>
        </p:txBody>
      </p:sp>
    </p:spTree>
    <p:extLst>
      <p:ext uri="{BB962C8B-B14F-4D97-AF65-F5344CB8AC3E}">
        <p14:creationId xmlns:p14="http://schemas.microsoft.com/office/powerpoint/2010/main" val="291475092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45127" y="1681850"/>
            <a:ext cx="5156200" cy="825699"/>
          </a:xfrm>
        </p:spPr>
        <p:txBody>
          <a:bodyPr anchor="b">
            <a:normAutofit/>
          </a:bodyP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45127" y="2507550"/>
            <a:ext cx="5156200" cy="3680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72200" y="1681851"/>
            <a:ext cx="5181601" cy="825698"/>
          </a:xfrm>
        </p:spPr>
        <p:txBody>
          <a:bodyPr anchor="b"/>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7550"/>
            <a:ext cx="5181601" cy="3680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4020B41-DB8D-4C2C-8A78-690736C61387}" type="datetimeFigureOut">
              <a:rPr lang="en-US" smtClean="0"/>
              <a:t>9/17/2017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7D3912D-2944-4FEC-9366-12BD47BBF39B}" type="slidenum">
              <a:rPr lang="en-US" smtClean="0"/>
              <a:t>‹#›</a:t>
            </a:fld>
            <a:endParaRPr lang="en-US"/>
          </a:p>
        </p:txBody>
      </p:sp>
      <p:sp>
        <p:nvSpPr>
          <p:cNvPr id="10" name="Title 9"/>
          <p:cNvSpPr>
            <a:spLocks noGrp="1"/>
          </p:cNvSpPr>
          <p:nvPr>
            <p:ph type="title"/>
          </p:nvPr>
        </p:nvSpPr>
        <p:spPr/>
        <p:txBody>
          <a:bodyPr/>
          <a:lstStyle/>
          <a:p>
            <a:r>
              <a:rPr lang="en-US" smtClean="0"/>
              <a:t>Click to edit Master title style</a:t>
            </a:r>
            <a:endParaRPr lang="en-US" dirty="0"/>
          </a:p>
        </p:txBody>
      </p:sp>
    </p:spTree>
    <p:extLst>
      <p:ext uri="{BB962C8B-B14F-4D97-AF65-F5344CB8AC3E}">
        <p14:creationId xmlns:p14="http://schemas.microsoft.com/office/powerpoint/2010/main" val="52273609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A4020B41-DB8D-4C2C-8A78-690736C61387}" type="datetimeFigureOut">
              <a:rPr lang="en-US" smtClean="0"/>
              <a:t>9/17/2017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7D3912D-2944-4FEC-9366-12BD47BBF39B}" type="slidenum">
              <a:rPr lang="en-US" smtClean="0"/>
              <a:t>‹#›</a:t>
            </a:fld>
            <a:endParaRPr lang="en-US"/>
          </a:p>
        </p:txBody>
      </p:sp>
      <p:sp>
        <p:nvSpPr>
          <p:cNvPr id="6" name="Title 5"/>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34752380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4020B41-DB8D-4C2C-8A78-690736C61387}" type="datetimeFigureOut">
              <a:rPr lang="en-US" smtClean="0"/>
              <a:t>9/17/2017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7D3912D-2944-4FEC-9366-12BD47BBF39B}" type="slidenum">
              <a:rPr lang="en-US" smtClean="0"/>
              <a:t>‹#›</a:t>
            </a:fld>
            <a:endParaRPr lang="en-US"/>
          </a:p>
        </p:txBody>
      </p:sp>
    </p:spTree>
    <p:extLst>
      <p:ext uri="{BB962C8B-B14F-4D97-AF65-F5344CB8AC3E}">
        <p14:creationId xmlns:p14="http://schemas.microsoft.com/office/powerpoint/2010/main" val="18060373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09600" y="6356351"/>
            <a:ext cx="2844800" cy="365125"/>
          </a:xfrm>
          <a:prstGeom prst="rect">
            <a:avLst/>
          </a:prstGeom>
        </p:spPr>
        <p:txBody>
          <a:bodyPr/>
          <a:lstStyle/>
          <a:p>
            <a:fld id="{A4020B41-DB8D-4C2C-8A78-690736C61387}" type="datetimeFigureOut">
              <a:rPr lang="en-US" smtClean="0"/>
              <a:t>9/17/2017</a:t>
            </a:fld>
            <a:endParaRPr lang="en-US"/>
          </a:p>
        </p:txBody>
      </p:sp>
      <p:sp>
        <p:nvSpPr>
          <p:cNvPr id="5" name="Footer Placeholder 4"/>
          <p:cNvSpPr>
            <a:spLocks noGrp="1"/>
          </p:cNvSpPr>
          <p:nvPr>
            <p:ph type="ftr" sz="quarter" idx="11"/>
          </p:nvPr>
        </p:nvSpPr>
        <p:spPr>
          <a:xfrm>
            <a:off x="4165600" y="6356351"/>
            <a:ext cx="38608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E7D3912D-2944-4FEC-9366-12BD47BBF39B}" type="slidenum">
              <a:rPr lang="en-US" smtClean="0"/>
              <a:t>‹#›</a:t>
            </a:fld>
            <a:endParaRPr lang="en-US"/>
          </a:p>
        </p:txBody>
      </p:sp>
    </p:spTree>
    <p:extLst>
      <p:ext uri="{BB962C8B-B14F-4D97-AF65-F5344CB8AC3E}">
        <p14:creationId xmlns:p14="http://schemas.microsoft.com/office/powerpoint/2010/main" val="228173636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931920" cy="1600197"/>
          </a:xfrm>
        </p:spPr>
        <p:txBody>
          <a:bodyPr anchor="b">
            <a:normAutofit/>
          </a:bodyPr>
          <a:lstStyle>
            <a:lvl1pPr>
              <a:defRPr sz="3200" b="0"/>
            </a:lvl1pPr>
          </a:lstStyle>
          <a:p>
            <a:r>
              <a:rPr lang="en-US" smtClean="0"/>
              <a:t>Click to edit Master title style</a:t>
            </a:r>
            <a:endParaRPr lang="en-US" dirty="0"/>
          </a:p>
        </p:txBody>
      </p:sp>
      <p:sp>
        <p:nvSpPr>
          <p:cNvPr id="3" name="Content Placeholder 2"/>
          <p:cNvSpPr>
            <a:spLocks noGrp="1"/>
          </p:cNvSpPr>
          <p:nvPr>
            <p:ph idx="1"/>
          </p:nvPr>
        </p:nvSpPr>
        <p:spPr>
          <a:xfrm>
            <a:off x="5181600" y="990600"/>
            <a:ext cx="6172200" cy="48768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41248" y="2057399"/>
            <a:ext cx="3931920" cy="3810001"/>
          </a:xfrm>
        </p:spPr>
        <p:txBody>
          <a:bodyPr>
            <a:normAutofit/>
          </a:bodyPr>
          <a:lstStyle>
            <a:lvl1pPr marL="0" indent="0">
              <a:lnSpc>
                <a:spcPct val="90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4020B41-DB8D-4C2C-8A78-690736C61387}" type="datetimeFigureOut">
              <a:rPr lang="en-US" smtClean="0"/>
              <a:t>9/17/2017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7D3912D-2944-4FEC-9366-12BD47BBF39B}" type="slidenum">
              <a:rPr lang="en-US" smtClean="0"/>
              <a:t>‹#›</a:t>
            </a:fld>
            <a:endParaRPr lang="en-US"/>
          </a:p>
        </p:txBody>
      </p:sp>
    </p:spTree>
    <p:extLst>
      <p:ext uri="{BB962C8B-B14F-4D97-AF65-F5344CB8AC3E}">
        <p14:creationId xmlns:p14="http://schemas.microsoft.com/office/powerpoint/2010/main" val="384595268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931920" cy="1600200"/>
          </a:xfrm>
        </p:spPr>
        <p:txBody>
          <a:bodyPr anchor="b">
            <a:normAutofit/>
          </a:bodyPr>
          <a:lstStyle>
            <a:lvl1pPr>
              <a:defRPr sz="3200" b="0"/>
            </a:lvl1pPr>
          </a:lstStyle>
          <a:p>
            <a:r>
              <a:rPr lang="en-US" smtClean="0"/>
              <a:t>Click to edit Master title style</a:t>
            </a:r>
            <a:endParaRPr lang="en-US" dirty="0"/>
          </a:p>
        </p:txBody>
      </p:sp>
      <p:sp>
        <p:nvSpPr>
          <p:cNvPr id="3" name="Picture Placeholder 2"/>
          <p:cNvSpPr>
            <a:spLocks noGrp="1"/>
          </p:cNvSpPr>
          <p:nvPr>
            <p:ph type="pic" idx="1"/>
          </p:nvPr>
        </p:nvSpPr>
        <p:spPr>
          <a:xfrm>
            <a:off x="5181600" y="990600"/>
            <a:ext cx="6172200" cy="4876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41248" y="2057400"/>
            <a:ext cx="3931920" cy="3810000"/>
          </a:xfrm>
        </p:spPr>
        <p:txBody>
          <a:bodyPr>
            <a:normAutofit/>
          </a:bodyPr>
          <a:lstStyle>
            <a:lvl1pPr marL="0" indent="0">
              <a:lnSpc>
                <a:spcPct val="90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4020B41-DB8D-4C2C-8A78-690736C61387}" type="datetimeFigureOut">
              <a:rPr lang="en-US" smtClean="0"/>
              <a:t>9/17/2017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7D3912D-2944-4FEC-9366-12BD47BBF39B}" type="slidenum">
              <a:rPr lang="en-US" smtClean="0"/>
              <a:t>‹#›</a:t>
            </a:fld>
            <a:endParaRPr lang="en-US"/>
          </a:p>
        </p:txBody>
      </p:sp>
    </p:spTree>
    <p:extLst>
      <p:ext uri="{BB962C8B-B14F-4D97-AF65-F5344CB8AC3E}">
        <p14:creationId xmlns:p14="http://schemas.microsoft.com/office/powerpoint/2010/main" val="201254865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4020B41-DB8D-4C2C-8A78-690736C61387}" type="datetimeFigureOut">
              <a:rPr lang="en-US" smtClean="0"/>
              <a:t>9/17/2017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D3912D-2944-4FEC-9366-12BD47BBF39B}" type="slidenum">
              <a:rPr lang="en-US" smtClean="0"/>
              <a:t>‹#›</a:t>
            </a:fld>
            <a:endParaRPr lang="en-US"/>
          </a:p>
        </p:txBody>
      </p:sp>
    </p:spTree>
    <p:extLst>
      <p:ext uri="{BB962C8B-B14F-4D97-AF65-F5344CB8AC3E}">
        <p14:creationId xmlns:p14="http://schemas.microsoft.com/office/powerpoint/2010/main" val="413930603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0362"/>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0362"/>
            <a:ext cx="7734300" cy="581183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4020B41-DB8D-4C2C-8A78-690736C61387}" type="datetimeFigureOut">
              <a:rPr lang="en-US" smtClean="0"/>
              <a:t>9/17/2017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D3912D-2944-4FEC-9366-12BD47BBF39B}" type="slidenum">
              <a:rPr lang="en-US" smtClean="0"/>
              <a:t>‹#›</a:t>
            </a:fld>
            <a:endParaRPr lang="en-US"/>
          </a:p>
        </p:txBody>
      </p:sp>
    </p:spTree>
    <p:extLst>
      <p:ext uri="{BB962C8B-B14F-4D97-AF65-F5344CB8AC3E}">
        <p14:creationId xmlns:p14="http://schemas.microsoft.com/office/powerpoint/2010/main" val="36801082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609600" y="6356351"/>
            <a:ext cx="2844800" cy="365125"/>
          </a:xfrm>
          <a:prstGeom prst="rect">
            <a:avLst/>
          </a:prstGeom>
        </p:spPr>
        <p:txBody>
          <a:bodyPr/>
          <a:lstStyle/>
          <a:p>
            <a:fld id="{A4020B41-DB8D-4C2C-8A78-690736C61387}" type="datetimeFigureOut">
              <a:rPr lang="en-US" smtClean="0"/>
              <a:t>9/17/2017</a:t>
            </a:fld>
            <a:endParaRPr lang="en-US"/>
          </a:p>
        </p:txBody>
      </p:sp>
      <p:sp>
        <p:nvSpPr>
          <p:cNvPr id="5" name="Footer Placeholder 4"/>
          <p:cNvSpPr>
            <a:spLocks noGrp="1"/>
          </p:cNvSpPr>
          <p:nvPr>
            <p:ph type="ftr" sz="quarter" idx="11"/>
          </p:nvPr>
        </p:nvSpPr>
        <p:spPr>
          <a:xfrm>
            <a:off x="4165600" y="6356351"/>
            <a:ext cx="38608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E7D3912D-2944-4FEC-9366-12BD47BBF39B}" type="slidenum">
              <a:rPr lang="en-US" smtClean="0"/>
              <a:t>‹#›</a:t>
            </a:fld>
            <a:endParaRPr lang="en-US"/>
          </a:p>
        </p:txBody>
      </p:sp>
    </p:spTree>
    <p:extLst>
      <p:ext uri="{BB962C8B-B14F-4D97-AF65-F5344CB8AC3E}">
        <p14:creationId xmlns:p14="http://schemas.microsoft.com/office/powerpoint/2010/main" val="34115305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09600" y="6356351"/>
            <a:ext cx="2844800" cy="365125"/>
          </a:xfrm>
          <a:prstGeom prst="rect">
            <a:avLst/>
          </a:prstGeom>
        </p:spPr>
        <p:txBody>
          <a:bodyPr/>
          <a:lstStyle/>
          <a:p>
            <a:fld id="{A4020B41-DB8D-4C2C-8A78-690736C61387}" type="datetimeFigureOut">
              <a:rPr lang="en-US" smtClean="0"/>
              <a:t>9/17/2017</a:t>
            </a:fld>
            <a:endParaRPr lang="en-US"/>
          </a:p>
        </p:txBody>
      </p:sp>
      <p:sp>
        <p:nvSpPr>
          <p:cNvPr id="6" name="Footer Placeholder 5"/>
          <p:cNvSpPr>
            <a:spLocks noGrp="1"/>
          </p:cNvSpPr>
          <p:nvPr>
            <p:ph type="ftr" sz="quarter" idx="11"/>
          </p:nvPr>
        </p:nvSpPr>
        <p:spPr>
          <a:xfrm>
            <a:off x="4165600" y="6356351"/>
            <a:ext cx="3860800" cy="365125"/>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E7D3912D-2944-4FEC-9366-12BD47BBF39B}" type="slidenum">
              <a:rPr lang="en-US" smtClean="0"/>
              <a:t>‹#›</a:t>
            </a:fld>
            <a:endParaRPr lang="en-US"/>
          </a:p>
        </p:txBody>
      </p:sp>
    </p:spTree>
    <p:extLst>
      <p:ext uri="{BB962C8B-B14F-4D97-AF65-F5344CB8AC3E}">
        <p14:creationId xmlns:p14="http://schemas.microsoft.com/office/powerpoint/2010/main" val="21457972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609600" y="6356351"/>
            <a:ext cx="2844800" cy="365125"/>
          </a:xfrm>
          <a:prstGeom prst="rect">
            <a:avLst/>
          </a:prstGeom>
        </p:spPr>
        <p:txBody>
          <a:bodyPr/>
          <a:lstStyle/>
          <a:p>
            <a:fld id="{A4020B41-DB8D-4C2C-8A78-690736C61387}" type="datetimeFigureOut">
              <a:rPr lang="en-US" smtClean="0"/>
              <a:t>9/17/2017</a:t>
            </a:fld>
            <a:endParaRPr lang="en-US"/>
          </a:p>
        </p:txBody>
      </p:sp>
      <p:sp>
        <p:nvSpPr>
          <p:cNvPr id="8" name="Footer Placeholder 7"/>
          <p:cNvSpPr>
            <a:spLocks noGrp="1"/>
          </p:cNvSpPr>
          <p:nvPr>
            <p:ph type="ftr" sz="quarter" idx="11"/>
          </p:nvPr>
        </p:nvSpPr>
        <p:spPr>
          <a:xfrm>
            <a:off x="4165600" y="6356351"/>
            <a:ext cx="3860800" cy="365125"/>
          </a:xfrm>
          <a:prstGeom prst="rect">
            <a:avLst/>
          </a:prstGeom>
        </p:spPr>
        <p:txBody>
          <a:bodyPr/>
          <a:lstStyle/>
          <a:p>
            <a:endParaRPr lang="en-US"/>
          </a:p>
        </p:txBody>
      </p:sp>
      <p:sp>
        <p:nvSpPr>
          <p:cNvPr id="9" name="Slide Number Placeholder 8"/>
          <p:cNvSpPr>
            <a:spLocks noGrp="1"/>
          </p:cNvSpPr>
          <p:nvPr>
            <p:ph type="sldNum" sz="quarter" idx="12"/>
          </p:nvPr>
        </p:nvSpPr>
        <p:spPr/>
        <p:txBody>
          <a:bodyPr/>
          <a:lstStyle/>
          <a:p>
            <a:fld id="{E7D3912D-2944-4FEC-9366-12BD47BBF39B}" type="slidenum">
              <a:rPr lang="en-US" smtClean="0"/>
              <a:t>‹#›</a:t>
            </a:fld>
            <a:endParaRPr lang="en-US"/>
          </a:p>
        </p:txBody>
      </p:sp>
    </p:spTree>
    <p:extLst>
      <p:ext uri="{BB962C8B-B14F-4D97-AF65-F5344CB8AC3E}">
        <p14:creationId xmlns:p14="http://schemas.microsoft.com/office/powerpoint/2010/main" val="37070281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609600" y="6356351"/>
            <a:ext cx="2844800" cy="365125"/>
          </a:xfrm>
          <a:prstGeom prst="rect">
            <a:avLst/>
          </a:prstGeom>
        </p:spPr>
        <p:txBody>
          <a:bodyPr/>
          <a:lstStyle/>
          <a:p>
            <a:fld id="{A4020B41-DB8D-4C2C-8A78-690736C61387}" type="datetimeFigureOut">
              <a:rPr lang="en-US" smtClean="0"/>
              <a:t>9/17/2017</a:t>
            </a:fld>
            <a:endParaRPr lang="en-US"/>
          </a:p>
        </p:txBody>
      </p:sp>
      <p:sp>
        <p:nvSpPr>
          <p:cNvPr id="4" name="Footer Placeholder 3"/>
          <p:cNvSpPr>
            <a:spLocks noGrp="1"/>
          </p:cNvSpPr>
          <p:nvPr>
            <p:ph type="ftr" sz="quarter" idx="11"/>
          </p:nvPr>
        </p:nvSpPr>
        <p:spPr>
          <a:xfrm>
            <a:off x="4165600" y="6356351"/>
            <a:ext cx="3860800" cy="365125"/>
          </a:xfrm>
          <a:prstGeom prst="rect">
            <a:avLst/>
          </a:prstGeom>
        </p:spPr>
        <p:txBody>
          <a:bodyPr/>
          <a:lstStyle/>
          <a:p>
            <a:endParaRPr lang="en-US"/>
          </a:p>
        </p:txBody>
      </p:sp>
      <p:sp>
        <p:nvSpPr>
          <p:cNvPr id="5" name="Slide Number Placeholder 4"/>
          <p:cNvSpPr>
            <a:spLocks noGrp="1"/>
          </p:cNvSpPr>
          <p:nvPr>
            <p:ph type="sldNum" sz="quarter" idx="12"/>
          </p:nvPr>
        </p:nvSpPr>
        <p:spPr/>
        <p:txBody>
          <a:bodyPr/>
          <a:lstStyle/>
          <a:p>
            <a:fld id="{E7D3912D-2944-4FEC-9366-12BD47BBF39B}" type="slidenum">
              <a:rPr lang="en-US" smtClean="0"/>
              <a:t>‹#›</a:t>
            </a:fld>
            <a:endParaRPr lang="en-US"/>
          </a:p>
        </p:txBody>
      </p:sp>
    </p:spTree>
    <p:extLst>
      <p:ext uri="{BB962C8B-B14F-4D97-AF65-F5344CB8AC3E}">
        <p14:creationId xmlns:p14="http://schemas.microsoft.com/office/powerpoint/2010/main" val="32789815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09600" y="6356351"/>
            <a:ext cx="2844800" cy="365125"/>
          </a:xfrm>
          <a:prstGeom prst="rect">
            <a:avLst/>
          </a:prstGeom>
        </p:spPr>
        <p:txBody>
          <a:bodyPr/>
          <a:lstStyle/>
          <a:p>
            <a:fld id="{A4020B41-DB8D-4C2C-8A78-690736C61387}" type="datetimeFigureOut">
              <a:rPr lang="en-US" smtClean="0"/>
              <a:t>9/17/2017</a:t>
            </a:fld>
            <a:endParaRPr lang="en-US"/>
          </a:p>
        </p:txBody>
      </p:sp>
      <p:sp>
        <p:nvSpPr>
          <p:cNvPr id="3" name="Footer Placeholder 2"/>
          <p:cNvSpPr>
            <a:spLocks noGrp="1"/>
          </p:cNvSpPr>
          <p:nvPr>
            <p:ph type="ftr" sz="quarter" idx="11"/>
          </p:nvPr>
        </p:nvSpPr>
        <p:spPr>
          <a:xfrm>
            <a:off x="4165600" y="6356351"/>
            <a:ext cx="3860800" cy="365125"/>
          </a:xfrm>
          <a:prstGeom prst="rect">
            <a:avLst/>
          </a:prstGeom>
        </p:spPr>
        <p:txBody>
          <a:bodyPr/>
          <a:lstStyle/>
          <a:p>
            <a:endParaRPr lang="en-US"/>
          </a:p>
        </p:txBody>
      </p:sp>
      <p:sp>
        <p:nvSpPr>
          <p:cNvPr id="4" name="Slide Number Placeholder 3"/>
          <p:cNvSpPr>
            <a:spLocks noGrp="1"/>
          </p:cNvSpPr>
          <p:nvPr>
            <p:ph type="sldNum" sz="quarter" idx="12"/>
          </p:nvPr>
        </p:nvSpPr>
        <p:spPr/>
        <p:txBody>
          <a:bodyPr/>
          <a:lstStyle/>
          <a:p>
            <a:fld id="{E7D3912D-2944-4FEC-9366-12BD47BBF39B}" type="slidenum">
              <a:rPr lang="en-US" smtClean="0"/>
              <a:t>‹#›</a:t>
            </a:fld>
            <a:endParaRPr lang="en-US"/>
          </a:p>
        </p:txBody>
      </p:sp>
    </p:spTree>
    <p:extLst>
      <p:ext uri="{BB962C8B-B14F-4D97-AF65-F5344CB8AC3E}">
        <p14:creationId xmlns:p14="http://schemas.microsoft.com/office/powerpoint/2010/main" val="15810580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609600" y="6356351"/>
            <a:ext cx="2844800" cy="365125"/>
          </a:xfrm>
          <a:prstGeom prst="rect">
            <a:avLst/>
          </a:prstGeom>
        </p:spPr>
        <p:txBody>
          <a:bodyPr/>
          <a:lstStyle/>
          <a:p>
            <a:fld id="{A4020B41-DB8D-4C2C-8A78-690736C61387}" type="datetimeFigureOut">
              <a:rPr lang="en-US" smtClean="0"/>
              <a:t>9/17/2017</a:t>
            </a:fld>
            <a:endParaRPr lang="en-US"/>
          </a:p>
        </p:txBody>
      </p:sp>
      <p:sp>
        <p:nvSpPr>
          <p:cNvPr id="6" name="Footer Placeholder 5"/>
          <p:cNvSpPr>
            <a:spLocks noGrp="1"/>
          </p:cNvSpPr>
          <p:nvPr>
            <p:ph type="ftr" sz="quarter" idx="11"/>
          </p:nvPr>
        </p:nvSpPr>
        <p:spPr>
          <a:xfrm>
            <a:off x="4165600" y="6356351"/>
            <a:ext cx="3860800" cy="365125"/>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E7D3912D-2944-4FEC-9366-12BD47BBF39B}" type="slidenum">
              <a:rPr lang="en-US" smtClean="0"/>
              <a:t>‹#›</a:t>
            </a:fld>
            <a:endParaRPr lang="en-US"/>
          </a:p>
        </p:txBody>
      </p:sp>
    </p:spTree>
    <p:extLst>
      <p:ext uri="{BB962C8B-B14F-4D97-AF65-F5344CB8AC3E}">
        <p14:creationId xmlns:p14="http://schemas.microsoft.com/office/powerpoint/2010/main" val="662109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609600" y="6356351"/>
            <a:ext cx="2844800" cy="365125"/>
          </a:xfrm>
          <a:prstGeom prst="rect">
            <a:avLst/>
          </a:prstGeom>
        </p:spPr>
        <p:txBody>
          <a:bodyPr/>
          <a:lstStyle/>
          <a:p>
            <a:fld id="{A4020B41-DB8D-4C2C-8A78-690736C61387}" type="datetimeFigureOut">
              <a:rPr lang="en-US" smtClean="0"/>
              <a:t>9/17/2017</a:t>
            </a:fld>
            <a:endParaRPr lang="en-US"/>
          </a:p>
        </p:txBody>
      </p:sp>
      <p:sp>
        <p:nvSpPr>
          <p:cNvPr id="6" name="Footer Placeholder 5"/>
          <p:cNvSpPr>
            <a:spLocks noGrp="1"/>
          </p:cNvSpPr>
          <p:nvPr>
            <p:ph type="ftr" sz="quarter" idx="11"/>
          </p:nvPr>
        </p:nvSpPr>
        <p:spPr>
          <a:xfrm>
            <a:off x="4165600" y="6356351"/>
            <a:ext cx="3860800" cy="365125"/>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E7D3912D-2944-4FEC-9366-12BD47BBF39B}" type="slidenum">
              <a:rPr lang="en-US" smtClean="0"/>
              <a:t>‹#›</a:t>
            </a:fld>
            <a:endParaRPr lang="en-US"/>
          </a:p>
        </p:txBody>
      </p:sp>
    </p:spTree>
    <p:extLst>
      <p:ext uri="{BB962C8B-B14F-4D97-AF65-F5344CB8AC3E}">
        <p14:creationId xmlns:p14="http://schemas.microsoft.com/office/powerpoint/2010/main" val="5592817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4" name="Picture 3" descr="GU_Texture_White_Interior.png"/>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12451" y="19136"/>
            <a:ext cx="12191188" cy="6857543"/>
          </a:xfrm>
          <a:prstGeom prst="rect">
            <a:avLst/>
          </a:prstGeom>
        </p:spPr>
      </p:pic>
      <p:sp>
        <p:nvSpPr>
          <p:cNvPr id="2" name="Title Placeholder 1"/>
          <p:cNvSpPr>
            <a:spLocks noGrp="1"/>
          </p:cNvSpPr>
          <p:nvPr>
            <p:ph type="title"/>
          </p:nvPr>
        </p:nvSpPr>
        <p:spPr>
          <a:xfrm>
            <a:off x="609600" y="351615"/>
            <a:ext cx="10972800" cy="657459"/>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09600" y="1600201"/>
            <a:ext cx="10972800" cy="409982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5"/>
          <p:cNvSpPr>
            <a:spLocks noGrp="1"/>
          </p:cNvSpPr>
          <p:nvPr>
            <p:ph type="sldNum" sz="quarter" idx="4"/>
          </p:nvPr>
        </p:nvSpPr>
        <p:spPr>
          <a:xfrm>
            <a:off x="570525" y="6331823"/>
            <a:ext cx="524129" cy="365125"/>
          </a:xfrm>
          <a:prstGeom prst="rect">
            <a:avLst/>
          </a:prstGeom>
        </p:spPr>
        <p:txBody>
          <a:bodyPr vert="horz" lIns="91440" tIns="45720" rIns="91440" bIns="45720" rtlCol="0" anchor="ctr"/>
          <a:lstStyle>
            <a:lvl1pPr algn="l">
              <a:defRPr sz="1000">
                <a:solidFill>
                  <a:srgbClr val="002D50"/>
                </a:solidFill>
                <a:latin typeface="55 Helvetica Roman"/>
                <a:cs typeface="55 Helvetica Roman"/>
              </a:defRPr>
            </a:lvl1pPr>
          </a:lstStyle>
          <a:p>
            <a:fld id="{E7D3912D-2944-4FEC-9366-12BD47BBF39B}" type="slidenum">
              <a:rPr lang="en-US" smtClean="0"/>
              <a:t>‹#›</a:t>
            </a:fld>
            <a:endParaRPr lang="en-US"/>
          </a:p>
        </p:txBody>
      </p:sp>
    </p:spTree>
    <p:extLst>
      <p:ext uri="{BB962C8B-B14F-4D97-AF65-F5344CB8AC3E}">
        <p14:creationId xmlns:p14="http://schemas.microsoft.com/office/powerpoint/2010/main" val="287800906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txStyles>
    <p:titleStyle>
      <a:lvl1pPr algn="ctr" defTabSz="457200" rtl="0" eaLnBrk="1" latinLnBrk="0" hangingPunct="1">
        <a:spcBef>
          <a:spcPct val="0"/>
        </a:spcBef>
        <a:buNone/>
        <a:defRPr sz="3800" b="0" i="1" kern="1200">
          <a:solidFill>
            <a:srgbClr val="002D50"/>
          </a:solidFill>
          <a:latin typeface="Georgia"/>
          <a:ea typeface="+mj-ea"/>
          <a:cs typeface="Georgia"/>
        </a:defRPr>
      </a:lvl1pPr>
    </p:titleStyle>
    <p:bodyStyle>
      <a:lvl1pPr marL="342900" indent="-342900" algn="l" defTabSz="457200" rtl="0" eaLnBrk="1" latinLnBrk="0" hangingPunct="1">
        <a:spcBef>
          <a:spcPct val="20000"/>
        </a:spcBef>
        <a:buFont typeface="Arial"/>
        <a:buChar char="•"/>
        <a:defRPr sz="2800" b="0" i="0" kern="1200">
          <a:solidFill>
            <a:schemeClr val="tx1"/>
          </a:solidFill>
          <a:latin typeface="55 Helvetica Roman"/>
          <a:ea typeface="+mn-ea"/>
          <a:cs typeface="55 Helvetica Roman"/>
        </a:defRPr>
      </a:lvl1pPr>
      <a:lvl2pPr marL="742950" indent="-285750" algn="l" defTabSz="457200" rtl="0" eaLnBrk="1" latinLnBrk="0" hangingPunct="1">
        <a:spcBef>
          <a:spcPct val="20000"/>
        </a:spcBef>
        <a:buFont typeface="Arial"/>
        <a:buChar char="–"/>
        <a:defRPr sz="2400" b="0" i="0" kern="1200">
          <a:solidFill>
            <a:schemeClr val="tx1"/>
          </a:solidFill>
          <a:latin typeface="55 Helvetica Roman"/>
          <a:ea typeface="+mn-ea"/>
          <a:cs typeface="55 Helvetica Roman"/>
        </a:defRPr>
      </a:lvl2pPr>
      <a:lvl3pPr marL="1143000" indent="-228600" algn="l" defTabSz="457200" rtl="0" eaLnBrk="1" latinLnBrk="0" hangingPunct="1">
        <a:spcBef>
          <a:spcPct val="20000"/>
        </a:spcBef>
        <a:buFont typeface="Arial"/>
        <a:buChar char="•"/>
        <a:defRPr sz="2000" b="0" i="0" kern="1200">
          <a:solidFill>
            <a:schemeClr val="tx1"/>
          </a:solidFill>
          <a:latin typeface="55 Helvetica Roman"/>
          <a:ea typeface="+mn-ea"/>
          <a:cs typeface="55 Helvetica Roman"/>
        </a:defRPr>
      </a:lvl3pPr>
      <a:lvl4pPr marL="1600200" indent="-228600" algn="l" defTabSz="457200" rtl="0" eaLnBrk="1" latinLnBrk="0" hangingPunct="1">
        <a:spcBef>
          <a:spcPct val="20000"/>
        </a:spcBef>
        <a:buFont typeface="Arial"/>
        <a:buChar char="–"/>
        <a:defRPr sz="1800" b="0" i="0" kern="1200">
          <a:solidFill>
            <a:schemeClr val="tx1"/>
          </a:solidFill>
          <a:latin typeface="55 Helvetica Roman"/>
          <a:ea typeface="+mn-ea"/>
          <a:cs typeface="55 Helvetica Roman"/>
        </a:defRPr>
      </a:lvl4pPr>
      <a:lvl5pPr marL="2057400" indent="-228600" algn="l" defTabSz="457200" rtl="0" eaLnBrk="1" latinLnBrk="0" hangingPunct="1">
        <a:spcBef>
          <a:spcPct val="20000"/>
        </a:spcBef>
        <a:buFont typeface="Arial"/>
        <a:buChar char="»"/>
        <a:defRPr sz="1800" b="0" i="0" kern="1200">
          <a:solidFill>
            <a:schemeClr val="tx1"/>
          </a:solidFill>
          <a:latin typeface="55 Helvetica Roman"/>
          <a:ea typeface="+mn-ea"/>
          <a:cs typeface="55 Helvetica Roman"/>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45127" y="365760"/>
            <a:ext cx="10515600" cy="1325562"/>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45127" y="1828800"/>
            <a:ext cx="10515600" cy="435133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100">
                <a:solidFill>
                  <a:schemeClr val="tx1">
                    <a:lumMod val="65000"/>
                    <a:lumOff val="35000"/>
                  </a:schemeClr>
                </a:solidFill>
              </a:defRPr>
            </a:lvl1pPr>
          </a:lstStyle>
          <a:p>
            <a:fld id="{5586B75A-687E-405C-8A0B-8D00578BA2C3}" type="datetime1">
              <a:rPr lang="en-US" smtClean="0"/>
              <a:t>9/17/2017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100">
                <a:solidFill>
                  <a:schemeClr val="tx1">
                    <a:lumMod val="65000"/>
                    <a:lumOff val="35000"/>
                  </a:schemeClr>
                </a:solidFill>
              </a:defRPr>
            </a:lvl1pPr>
          </a:lstStyle>
          <a:p>
            <a:endParaRPr lang="en-US"/>
          </a:p>
        </p:txBody>
      </p:sp>
      <p:sp>
        <p:nvSpPr>
          <p:cNvPr id="6" name="Slide Number Placeholder 5"/>
          <p:cNvSpPr>
            <a:spLocks noGrp="1"/>
          </p:cNvSpPr>
          <p:nvPr>
            <p:ph type="sldNum" sz="quarter" idx="4"/>
          </p:nvPr>
        </p:nvSpPr>
        <p:spPr>
          <a:xfrm>
            <a:off x="8617527" y="6356350"/>
            <a:ext cx="2743200" cy="365125"/>
          </a:xfrm>
          <a:prstGeom prst="rect">
            <a:avLst/>
          </a:prstGeom>
        </p:spPr>
        <p:txBody>
          <a:bodyPr vert="horz" lIns="91440" tIns="45720" rIns="91440" bIns="45720" rtlCol="0" anchor="ctr"/>
          <a:lstStyle>
            <a:lvl1pPr algn="r">
              <a:defRPr sz="1100">
                <a:solidFill>
                  <a:schemeClr val="tx1">
                    <a:tint val="75000"/>
                  </a:schemeClr>
                </a:solidFill>
              </a:defRPr>
            </a:lvl1pPr>
          </a:lstStyle>
          <a:p>
            <a:fld id="{E7D3912D-2944-4FEC-9366-12BD47BBF39B}" type="slidenum">
              <a:rPr lang="en-US" smtClean="0"/>
              <a:t>‹#›</a:t>
            </a:fld>
            <a:endParaRPr lang="en-US"/>
          </a:p>
        </p:txBody>
      </p:sp>
    </p:spTree>
    <p:extLst>
      <p:ext uri="{BB962C8B-B14F-4D97-AF65-F5344CB8AC3E}">
        <p14:creationId xmlns:p14="http://schemas.microsoft.com/office/powerpoint/2010/main" val="2604058192"/>
      </p:ext>
    </p:extLst>
  </p:cSld>
  <p:clrMap bg1="lt1" tx1="dk1" bg2="lt2" tx2="dk2" accent1="accent1" accent2="accent2" accent3="accent3" accent4="accent4" accent5="accent5" accent6="accent6" hlink="hlink" folHlink="folHlink"/>
  <p:sldLayoutIdLst>
    <p:sldLayoutId id="2147483698" r:id="rId1"/>
    <p:sldLayoutId id="2147483699" r:id="rId2"/>
    <p:sldLayoutId id="2147483700" r:id="rId3"/>
    <p:sldLayoutId id="2147483701" r:id="rId4"/>
    <p:sldLayoutId id="2147483702" r:id="rId5"/>
    <p:sldLayoutId id="2147483703" r:id="rId6"/>
    <p:sldLayoutId id="2147483704" r:id="rId7"/>
    <p:sldLayoutId id="2147483705" r:id="rId8"/>
    <p:sldLayoutId id="2147483706" r:id="rId9"/>
    <p:sldLayoutId id="2147483707" r:id="rId10"/>
    <p:sldLayoutId id="2147483708"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Wingdings 2" pitchFamily="18" charset="2"/>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Wingdings 2" pitchFamily="18" charset="2"/>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Wingdings 2" pitchFamily="18" charset="2"/>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Wingdings 2" pitchFamily="18" charset="2"/>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Wingdings 2" pitchFamily="18" charset="2"/>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3200" dirty="0" smtClean="0"/>
              <a:t>COSC160: Data Structures:</a:t>
            </a:r>
            <a:br>
              <a:rPr lang="en-US" sz="3200" dirty="0" smtClean="0"/>
            </a:br>
            <a:r>
              <a:rPr lang="en-US" sz="3200" dirty="0" smtClean="0"/>
              <a:t>Lists and Queues</a:t>
            </a:r>
            <a:endParaRPr lang="en-US" sz="3200" dirty="0"/>
          </a:p>
        </p:txBody>
      </p:sp>
      <p:sp>
        <p:nvSpPr>
          <p:cNvPr id="3" name="Subtitle 2"/>
          <p:cNvSpPr>
            <a:spLocks noGrp="1"/>
          </p:cNvSpPr>
          <p:nvPr>
            <p:ph type="subTitle" idx="1"/>
          </p:nvPr>
        </p:nvSpPr>
        <p:spPr/>
        <p:txBody>
          <a:bodyPr/>
          <a:lstStyle/>
          <a:p>
            <a:r>
              <a:rPr lang="en-US" dirty="0" smtClean="0"/>
              <a:t>Jeremy Bolton, PhD</a:t>
            </a:r>
          </a:p>
          <a:p>
            <a:r>
              <a:rPr lang="en-US" dirty="0" smtClean="0"/>
              <a:t>Assistant Teaching Professor</a:t>
            </a:r>
            <a:endParaRPr lang="en-US" dirty="0"/>
          </a:p>
        </p:txBody>
      </p:sp>
    </p:spTree>
    <p:extLst>
      <p:ext uri="{BB962C8B-B14F-4D97-AF65-F5344CB8AC3E}">
        <p14:creationId xmlns:p14="http://schemas.microsoft.com/office/powerpoint/2010/main" val="68483127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Stack: Array Implementations</a:t>
            </a:r>
            <a:endParaRPr lang="en-US" dirty="0"/>
          </a:p>
        </p:txBody>
      </p:sp>
      <p:sp>
        <p:nvSpPr>
          <p:cNvPr id="3" name="Content Placeholder 2"/>
          <p:cNvSpPr>
            <a:spLocks noGrp="1"/>
          </p:cNvSpPr>
          <p:nvPr>
            <p:ph idx="1"/>
          </p:nvPr>
        </p:nvSpPr>
        <p:spPr/>
        <p:txBody>
          <a:bodyPr/>
          <a:lstStyle/>
          <a:p>
            <a:r>
              <a:rPr lang="en-US" dirty="0" smtClean="0"/>
              <a:t>Observations</a:t>
            </a:r>
          </a:p>
          <a:p>
            <a:pPr lvl="1"/>
            <a:r>
              <a:rPr lang="en-US" dirty="0" smtClean="0"/>
              <a:t>Must allocate size initially</a:t>
            </a:r>
          </a:p>
          <a:p>
            <a:pPr lvl="1"/>
            <a:r>
              <a:rPr lang="en-US" dirty="0" smtClean="0"/>
              <a:t>No need to keep a base index</a:t>
            </a:r>
          </a:p>
          <a:p>
            <a:pPr lvl="1"/>
            <a:r>
              <a:rPr lang="en-US" dirty="0" smtClean="0"/>
              <a:t>Maintain a top index</a:t>
            </a:r>
            <a:endParaRPr lang="en-US" dirty="0"/>
          </a:p>
        </p:txBody>
      </p:sp>
      <p:pic>
        <p:nvPicPr>
          <p:cNvPr id="5" name="Picture 4"/>
          <p:cNvPicPr>
            <a:picLocks noChangeAspect="1"/>
          </p:cNvPicPr>
          <p:nvPr/>
        </p:nvPicPr>
        <p:blipFill rotWithShape="1">
          <a:blip r:embed="rId2">
            <a:extLst>
              <a:ext uri="{28A0092B-C50C-407E-A947-70E740481C1C}">
                <a14:useLocalDpi xmlns:a14="http://schemas.microsoft.com/office/drawing/2010/main" val="0"/>
              </a:ext>
            </a:extLst>
          </a:blip>
          <a:srcRect l="12322" t="6592" r="13184" b="38577"/>
          <a:stretch/>
        </p:blipFill>
        <p:spPr>
          <a:xfrm>
            <a:off x="6955599" y="1600201"/>
            <a:ext cx="4541182" cy="2506896"/>
          </a:xfrm>
          <a:prstGeom prst="rect">
            <a:avLst/>
          </a:prstGeom>
        </p:spPr>
      </p:pic>
    </p:spTree>
    <p:extLst>
      <p:ext uri="{BB962C8B-B14F-4D97-AF65-F5344CB8AC3E}">
        <p14:creationId xmlns:p14="http://schemas.microsoft.com/office/powerpoint/2010/main" val="205031004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Stack: Linked List Implementations</a:t>
            </a:r>
            <a:endParaRPr lang="en-US" dirty="0"/>
          </a:p>
        </p:txBody>
      </p:sp>
      <p:sp>
        <p:nvSpPr>
          <p:cNvPr id="3" name="Content Placeholder 2"/>
          <p:cNvSpPr>
            <a:spLocks noGrp="1"/>
          </p:cNvSpPr>
          <p:nvPr>
            <p:ph idx="1"/>
          </p:nvPr>
        </p:nvSpPr>
        <p:spPr/>
        <p:txBody>
          <a:bodyPr/>
          <a:lstStyle/>
          <a:p>
            <a:r>
              <a:rPr lang="en-US" dirty="0" smtClean="0"/>
              <a:t>Observations</a:t>
            </a:r>
          </a:p>
          <a:p>
            <a:pPr lvl="1"/>
            <a:r>
              <a:rPr lang="en-US" dirty="0" smtClean="0"/>
              <a:t>Must maintain pointer to top</a:t>
            </a:r>
          </a:p>
          <a:p>
            <a:pPr lvl="1"/>
            <a:r>
              <a:rPr lang="en-US" dirty="0" smtClean="0"/>
              <a:t>Size changes dynamically</a:t>
            </a:r>
          </a:p>
          <a:p>
            <a:pPr lvl="1"/>
            <a:endParaRPr lang="en-US" dirty="0"/>
          </a:p>
        </p:txBody>
      </p:sp>
      <p:pic>
        <p:nvPicPr>
          <p:cNvPr id="5" name="Picture 4"/>
          <p:cNvPicPr>
            <a:picLocks noChangeAspect="1"/>
          </p:cNvPicPr>
          <p:nvPr/>
        </p:nvPicPr>
        <p:blipFill rotWithShape="1">
          <a:blip r:embed="rId2">
            <a:extLst>
              <a:ext uri="{28A0092B-C50C-407E-A947-70E740481C1C}">
                <a14:useLocalDpi xmlns:a14="http://schemas.microsoft.com/office/drawing/2010/main" val="0"/>
              </a:ext>
            </a:extLst>
          </a:blip>
          <a:srcRect l="5244" t="3296" r="711" b="59850"/>
          <a:stretch/>
        </p:blipFill>
        <p:spPr>
          <a:xfrm>
            <a:off x="907550" y="3426431"/>
            <a:ext cx="8599470" cy="2527443"/>
          </a:xfrm>
          <a:prstGeom prst="rect">
            <a:avLst/>
          </a:prstGeom>
        </p:spPr>
      </p:pic>
    </p:spTree>
    <p:extLst>
      <p:ext uri="{BB962C8B-B14F-4D97-AF65-F5344CB8AC3E}">
        <p14:creationId xmlns:p14="http://schemas.microsoft.com/office/powerpoint/2010/main" val="41237086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Queue Implementation Summary</a:t>
            </a:r>
            <a:endParaRPr lang="en-US" dirty="0"/>
          </a:p>
        </p:txBody>
      </p:sp>
      <p:sp>
        <p:nvSpPr>
          <p:cNvPr id="3" name="Content Placeholder 2"/>
          <p:cNvSpPr>
            <a:spLocks noGrp="1"/>
          </p:cNvSpPr>
          <p:nvPr>
            <p:ph idx="1"/>
          </p:nvPr>
        </p:nvSpPr>
        <p:spPr/>
        <p:txBody>
          <a:bodyPr/>
          <a:lstStyle/>
          <a:p>
            <a:r>
              <a:rPr lang="en-US" dirty="0" smtClean="0"/>
              <a:t>Both Insert and Remove operations for both Queue types are efficient</a:t>
            </a:r>
          </a:p>
          <a:p>
            <a:pPr lvl="1"/>
            <a:r>
              <a:rPr lang="en-US" dirty="0" smtClean="0"/>
              <a:t>Chaining Implementation permits size to change so that “extra” space is not necessarily allocated. This comes at the cost of one extra pointer per item stored.</a:t>
            </a:r>
          </a:p>
          <a:p>
            <a:pPr lvl="1"/>
            <a:r>
              <a:rPr lang="en-US" dirty="0" smtClean="0"/>
              <a:t>Array Implementation does not require an extra pointer per item stored, but may use space unnecessarily and may infrequently, require and O(n) reallocation if the Queue is full and an insert is performed. </a:t>
            </a:r>
            <a:endParaRPr lang="en-US" dirty="0"/>
          </a:p>
        </p:txBody>
      </p:sp>
    </p:spTree>
    <p:extLst>
      <p:ext uri="{BB962C8B-B14F-4D97-AF65-F5344CB8AC3E}">
        <p14:creationId xmlns:p14="http://schemas.microsoft.com/office/powerpoint/2010/main" val="336966508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Application of FIFO Queue</a:t>
            </a:r>
            <a:endParaRPr lang="en-US" dirty="0"/>
          </a:p>
        </p:txBody>
      </p:sp>
      <p:sp>
        <p:nvSpPr>
          <p:cNvPr id="3" name="Content Placeholder 2"/>
          <p:cNvSpPr>
            <a:spLocks noGrp="1"/>
          </p:cNvSpPr>
          <p:nvPr>
            <p:ph idx="1"/>
          </p:nvPr>
        </p:nvSpPr>
        <p:spPr/>
        <p:txBody>
          <a:bodyPr/>
          <a:lstStyle/>
          <a:p>
            <a:r>
              <a:rPr lang="en-US" dirty="0" smtClean="0"/>
              <a:t>Shared Resource Queue</a:t>
            </a:r>
            <a:endParaRPr lang="en-US" dirty="0"/>
          </a:p>
        </p:txBody>
      </p:sp>
      <p:pic>
        <p:nvPicPr>
          <p:cNvPr id="1026" name="Picture 2" descr="Image result for illustration queue for computing resourc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74489" y="2529589"/>
            <a:ext cx="6935338" cy="35890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3836617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51615"/>
            <a:ext cx="11085816" cy="657459"/>
          </a:xfrm>
        </p:spPr>
        <p:txBody>
          <a:bodyPr>
            <a:normAutofit fontScale="90000"/>
          </a:bodyPr>
          <a:lstStyle/>
          <a:p>
            <a:r>
              <a:rPr lang="en-US" dirty="0" smtClean="0"/>
              <a:t>Applications of FIFO queues</a:t>
            </a:r>
            <a:endParaRPr lang="en-US" dirty="0"/>
          </a:p>
        </p:txBody>
      </p:sp>
      <p:sp>
        <p:nvSpPr>
          <p:cNvPr id="3" name="Content Placeholder 2"/>
          <p:cNvSpPr>
            <a:spLocks noGrp="1"/>
          </p:cNvSpPr>
          <p:nvPr>
            <p:ph idx="1"/>
          </p:nvPr>
        </p:nvSpPr>
        <p:spPr>
          <a:xfrm>
            <a:off x="722616" y="1198308"/>
            <a:ext cx="10972800" cy="3102739"/>
          </a:xfrm>
        </p:spPr>
        <p:txBody>
          <a:bodyPr>
            <a:normAutofit fontScale="62500" lnSpcReduction="20000"/>
          </a:bodyPr>
          <a:lstStyle/>
          <a:p>
            <a:r>
              <a:rPr lang="en-US" dirty="0" smtClean="0"/>
              <a:t>Shortest Distance (from a to b) on a grid example</a:t>
            </a:r>
          </a:p>
          <a:p>
            <a:pPr marL="914400" lvl="2" indent="0">
              <a:buNone/>
            </a:pPr>
            <a:endParaRPr lang="en-US" dirty="0" smtClean="0">
              <a:latin typeface="Courier New" panose="02070309020205020404" pitchFamily="49" charset="0"/>
              <a:cs typeface="Courier New" panose="02070309020205020404" pitchFamily="49" charset="0"/>
            </a:endParaRPr>
          </a:p>
          <a:p>
            <a:pPr marL="914400" lvl="2" indent="0">
              <a:buNone/>
            </a:pPr>
            <a:r>
              <a:rPr lang="en-US" dirty="0" smtClean="0">
                <a:latin typeface="Courier New" panose="02070309020205020404" pitchFamily="49" charset="0"/>
                <a:cs typeface="Courier New" panose="02070309020205020404" pitchFamily="49" charset="0"/>
              </a:rPr>
              <a:t>FIFO := initialize empty </a:t>
            </a:r>
            <a:r>
              <a:rPr lang="en-US" dirty="0" err="1" smtClean="0">
                <a:latin typeface="Courier New" panose="02070309020205020404" pitchFamily="49" charset="0"/>
                <a:cs typeface="Courier New" panose="02070309020205020404" pitchFamily="49" charset="0"/>
              </a:rPr>
              <a:t>fifo</a:t>
            </a:r>
            <a:r>
              <a:rPr lang="en-US" dirty="0" smtClean="0">
                <a:latin typeface="Courier New" panose="02070309020205020404" pitchFamily="49" charset="0"/>
                <a:cs typeface="Courier New" panose="02070309020205020404" pitchFamily="49" charset="0"/>
              </a:rPr>
              <a:t> queue </a:t>
            </a:r>
          </a:p>
          <a:p>
            <a:pPr marL="914400" lvl="2" indent="0">
              <a:buNone/>
            </a:pPr>
            <a:r>
              <a:rPr lang="en-US" dirty="0" smtClean="0">
                <a:latin typeface="Courier New" panose="02070309020205020404" pitchFamily="49" charset="0"/>
                <a:cs typeface="Courier New" panose="02070309020205020404" pitchFamily="49" charset="0"/>
              </a:rPr>
              <a:t>//Square a is at grid location (0,0)</a:t>
            </a:r>
          </a:p>
          <a:p>
            <a:pPr marL="914400" lvl="2" indent="0">
              <a:buNone/>
            </a:pPr>
            <a:r>
              <a:rPr lang="en-US" dirty="0" err="1" smtClean="0">
                <a:latin typeface="Courier New" panose="02070309020205020404" pitchFamily="49" charset="0"/>
                <a:cs typeface="Courier New" panose="02070309020205020404" pitchFamily="49" charset="0"/>
              </a:rPr>
              <a:t>a.distanceThusFar</a:t>
            </a:r>
            <a:r>
              <a:rPr lang="en-US" dirty="0" smtClean="0">
                <a:latin typeface="Courier New" panose="02070309020205020404" pitchFamily="49" charset="0"/>
                <a:cs typeface="Courier New" panose="02070309020205020404" pitchFamily="49" charset="0"/>
              </a:rPr>
              <a:t> := 0</a:t>
            </a:r>
          </a:p>
          <a:p>
            <a:pPr marL="914400" lvl="2" indent="0">
              <a:buNone/>
            </a:pPr>
            <a:r>
              <a:rPr lang="en-US" dirty="0" err="1" smtClean="0">
                <a:latin typeface="Courier New" panose="02070309020205020404" pitchFamily="49" charset="0"/>
                <a:cs typeface="Courier New" panose="02070309020205020404" pitchFamily="49" charset="0"/>
              </a:rPr>
              <a:t>FIFO.enqueue</a:t>
            </a:r>
            <a:r>
              <a:rPr lang="en-US" dirty="0" smtClean="0">
                <a:latin typeface="Courier New" panose="02070309020205020404" pitchFamily="49" charset="0"/>
                <a:cs typeface="Courier New" panose="02070309020205020404" pitchFamily="49" charset="0"/>
              </a:rPr>
              <a:t>(a)</a:t>
            </a:r>
          </a:p>
          <a:p>
            <a:pPr marL="914400" lvl="2" indent="0">
              <a:buNone/>
            </a:pPr>
            <a:r>
              <a:rPr lang="en-US" dirty="0" smtClean="0">
                <a:latin typeface="Courier New" panose="02070309020205020404" pitchFamily="49" charset="0"/>
                <a:cs typeface="Courier New" panose="02070309020205020404" pitchFamily="49" charset="0"/>
              </a:rPr>
              <a:t>while ( ! </a:t>
            </a:r>
            <a:r>
              <a:rPr lang="en-US" dirty="0" err="1" smtClean="0">
                <a:latin typeface="Courier New" panose="02070309020205020404" pitchFamily="49" charset="0"/>
                <a:cs typeface="Courier New" panose="02070309020205020404" pitchFamily="49" charset="0"/>
              </a:rPr>
              <a:t>FIFO.isEmpty</a:t>
            </a:r>
            <a:r>
              <a:rPr lang="en-US" dirty="0" smtClean="0">
                <a:latin typeface="Courier New" panose="02070309020205020404" pitchFamily="49" charset="0"/>
                <a:cs typeface="Courier New" panose="02070309020205020404" pitchFamily="49" charset="0"/>
              </a:rPr>
              <a:t>()  )</a:t>
            </a:r>
          </a:p>
          <a:p>
            <a:pPr marL="914400" lvl="2" indent="0">
              <a:buNone/>
            </a:pPr>
            <a:r>
              <a:rPr lang="en-US" dirty="0" smtClean="0">
                <a:latin typeface="Courier New" panose="02070309020205020404" pitchFamily="49" charset="0"/>
                <a:cs typeface="Courier New" panose="02070309020205020404" pitchFamily="49" charset="0"/>
              </a:rPr>
              <a:t>	x := </a:t>
            </a:r>
            <a:r>
              <a:rPr lang="en-US" dirty="0" err="1" smtClean="0">
                <a:latin typeface="Courier New" panose="02070309020205020404" pitchFamily="49" charset="0"/>
                <a:cs typeface="Courier New" panose="02070309020205020404" pitchFamily="49" charset="0"/>
              </a:rPr>
              <a:t>FIFO.dequeue</a:t>
            </a:r>
            <a:r>
              <a:rPr lang="en-US" dirty="0" smtClean="0">
                <a:latin typeface="Courier New" panose="02070309020205020404" pitchFamily="49" charset="0"/>
                <a:cs typeface="Courier New" panose="02070309020205020404" pitchFamily="49" charset="0"/>
              </a:rPr>
              <a:t>()</a:t>
            </a:r>
          </a:p>
          <a:p>
            <a:pPr marL="914400" lvl="2" indent="0">
              <a:buNone/>
            </a:pPr>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for each neighboring square n of square x</a:t>
            </a:r>
          </a:p>
          <a:p>
            <a:pPr marL="914400" lvl="2" indent="0">
              <a:buNone/>
            </a:pPr>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	if square was not previously </a:t>
            </a:r>
            <a:r>
              <a:rPr lang="en-US" dirty="0" smtClean="0">
                <a:latin typeface="Courier New" panose="02070309020205020404" pitchFamily="49" charset="0"/>
                <a:cs typeface="Courier New" panose="02070309020205020404" pitchFamily="49" charset="0"/>
              </a:rPr>
              <a:t>encountered OR </a:t>
            </a:r>
            <a:r>
              <a:rPr lang="en-US" dirty="0">
                <a:latin typeface="Courier New" panose="02070309020205020404" pitchFamily="49" charset="0"/>
                <a:cs typeface="Courier New" panose="02070309020205020404" pitchFamily="49" charset="0"/>
              </a:rPr>
              <a:t>if </a:t>
            </a:r>
            <a:r>
              <a:rPr lang="en-US" dirty="0" err="1" smtClean="0">
                <a:latin typeface="Courier New" panose="02070309020205020404" pitchFamily="49" charset="0"/>
                <a:cs typeface="Courier New" panose="02070309020205020404" pitchFamily="49" charset="0"/>
              </a:rPr>
              <a:t>n.distanceThusFar</a:t>
            </a:r>
            <a:r>
              <a:rPr lang="en-US" dirty="0" smtClean="0">
                <a:latin typeface="Courier New" panose="02070309020205020404" pitchFamily="49" charset="0"/>
                <a:cs typeface="Courier New" panose="02070309020205020404" pitchFamily="49" charset="0"/>
              </a:rPr>
              <a:t> &gt; </a:t>
            </a:r>
            <a:r>
              <a:rPr lang="en-US" dirty="0" err="1">
                <a:latin typeface="Courier New" panose="02070309020205020404" pitchFamily="49" charset="0"/>
                <a:cs typeface="Courier New" panose="02070309020205020404" pitchFamily="49" charset="0"/>
              </a:rPr>
              <a:t>x.distanceThusFar</a:t>
            </a:r>
            <a:r>
              <a:rPr lang="en-US" dirty="0">
                <a:latin typeface="Courier New" panose="02070309020205020404" pitchFamily="49" charset="0"/>
                <a:cs typeface="Courier New" panose="02070309020205020404" pitchFamily="49" charset="0"/>
              </a:rPr>
              <a:t> + 1</a:t>
            </a:r>
            <a:endParaRPr lang="en-US" dirty="0" smtClean="0">
              <a:latin typeface="Courier New" panose="02070309020205020404" pitchFamily="49" charset="0"/>
              <a:cs typeface="Courier New" panose="02070309020205020404" pitchFamily="49" charset="0"/>
            </a:endParaRPr>
          </a:p>
          <a:p>
            <a:pPr marL="914400" lvl="2" indent="0">
              <a:buNone/>
            </a:pPr>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		</a:t>
            </a:r>
            <a:r>
              <a:rPr lang="en-US" dirty="0" err="1" smtClean="0">
                <a:latin typeface="Courier New" panose="02070309020205020404" pitchFamily="49" charset="0"/>
                <a:cs typeface="Courier New" panose="02070309020205020404" pitchFamily="49" charset="0"/>
              </a:rPr>
              <a:t>n.distanceThusFar</a:t>
            </a:r>
            <a:r>
              <a:rPr lang="en-US" dirty="0" smtClean="0">
                <a:latin typeface="Courier New" panose="02070309020205020404" pitchFamily="49" charset="0"/>
                <a:cs typeface="Courier New" panose="02070309020205020404" pitchFamily="49" charset="0"/>
              </a:rPr>
              <a:t> := </a:t>
            </a:r>
            <a:r>
              <a:rPr lang="en-US" dirty="0" err="1" smtClean="0">
                <a:latin typeface="Courier New" panose="02070309020205020404" pitchFamily="49" charset="0"/>
                <a:cs typeface="Courier New" panose="02070309020205020404" pitchFamily="49" charset="0"/>
              </a:rPr>
              <a:t>x.distanceThusFar</a:t>
            </a:r>
            <a:r>
              <a:rPr lang="en-US" dirty="0" smtClean="0">
                <a:latin typeface="Courier New" panose="02070309020205020404" pitchFamily="49" charset="0"/>
                <a:cs typeface="Courier New" panose="02070309020205020404" pitchFamily="49" charset="0"/>
              </a:rPr>
              <a:t> + 1</a:t>
            </a:r>
            <a:endParaRPr lang="en-US" dirty="0">
              <a:latin typeface="Courier New" panose="02070309020205020404" pitchFamily="49" charset="0"/>
              <a:cs typeface="Courier New" panose="02070309020205020404" pitchFamily="49" charset="0"/>
            </a:endParaRPr>
          </a:p>
          <a:p>
            <a:pPr marL="1828800" lvl="4" indent="0">
              <a:buNone/>
            </a:pPr>
            <a:r>
              <a:rPr lang="en-US" dirty="0" smtClean="0">
                <a:latin typeface="Courier New" panose="02070309020205020404" pitchFamily="49" charset="0"/>
                <a:cs typeface="Courier New" panose="02070309020205020404" pitchFamily="49" charset="0"/>
              </a:rPr>
              <a:t>	if n == b // done</a:t>
            </a:r>
          </a:p>
          <a:p>
            <a:pPr marL="1371600" lvl="3" indent="0">
              <a:buNone/>
            </a:pPr>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		</a:t>
            </a:r>
            <a:r>
              <a:rPr lang="en-US" dirty="0" err="1" smtClean="0">
                <a:latin typeface="Courier New" panose="02070309020205020404" pitchFamily="49" charset="0"/>
                <a:cs typeface="Courier New" panose="02070309020205020404" pitchFamily="49" charset="0"/>
              </a:rPr>
              <a:t>FIFO.clear</a:t>
            </a:r>
            <a:r>
              <a:rPr lang="en-US" dirty="0" smtClean="0">
                <a:latin typeface="Courier New" panose="02070309020205020404" pitchFamily="49" charset="0"/>
                <a:cs typeface="Courier New" panose="02070309020205020404" pitchFamily="49" charset="0"/>
              </a:rPr>
              <a:t>()</a:t>
            </a:r>
          </a:p>
          <a:p>
            <a:pPr marL="1371600" lvl="3" indent="0">
              <a:buNone/>
            </a:pPr>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		return </a:t>
            </a:r>
            <a:r>
              <a:rPr lang="en-US" dirty="0" err="1" smtClean="0">
                <a:latin typeface="Courier New" panose="02070309020205020404" pitchFamily="49" charset="0"/>
                <a:cs typeface="Courier New" panose="02070309020205020404" pitchFamily="49" charset="0"/>
              </a:rPr>
              <a:t>n.distanceThusFar</a:t>
            </a:r>
            <a:endParaRPr lang="en-US" dirty="0" smtClean="0">
              <a:latin typeface="Courier New" panose="02070309020205020404" pitchFamily="49" charset="0"/>
              <a:cs typeface="Courier New" panose="02070309020205020404" pitchFamily="49" charset="0"/>
            </a:endParaRPr>
          </a:p>
          <a:p>
            <a:pPr marL="1371600" lvl="3" indent="0">
              <a:buNone/>
            </a:pPr>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	</a:t>
            </a:r>
            <a:r>
              <a:rPr lang="en-US" dirty="0" err="1" smtClean="0">
                <a:latin typeface="Courier New" panose="02070309020205020404" pitchFamily="49" charset="0"/>
                <a:cs typeface="Courier New" panose="02070309020205020404" pitchFamily="49" charset="0"/>
              </a:rPr>
              <a:t>FIFO.enqueue</a:t>
            </a:r>
            <a:r>
              <a:rPr lang="en-US" dirty="0" smtClean="0">
                <a:latin typeface="Courier New" panose="02070309020205020404" pitchFamily="49" charset="0"/>
                <a:cs typeface="Courier New" panose="02070309020205020404" pitchFamily="49" charset="0"/>
              </a:rPr>
              <a:t>(n</a:t>
            </a:r>
            <a:r>
              <a:rPr lang="en-US" dirty="0" smtClean="0">
                <a:latin typeface="Courier New" panose="02070309020205020404" pitchFamily="49" charset="0"/>
                <a:cs typeface="Courier New" panose="02070309020205020404" pitchFamily="49" charset="0"/>
              </a:rPr>
              <a:t>); and mark square n as encountered</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4217465161"/>
              </p:ext>
            </p:extLst>
          </p:nvPr>
        </p:nvGraphicFramePr>
        <p:xfrm>
          <a:off x="398409" y="4578404"/>
          <a:ext cx="8128002" cy="2225040"/>
        </p:xfrm>
        <a:graphic>
          <a:graphicData uri="http://schemas.openxmlformats.org/drawingml/2006/table">
            <a:tbl>
              <a:tblPr firstRow="1" bandRow="1">
                <a:tableStyleId>{5C22544A-7EE6-4342-B048-85BDC9FD1C3A}</a:tableStyleId>
              </a:tblPr>
              <a:tblGrid>
                <a:gridCol w="1354667"/>
                <a:gridCol w="1354667"/>
                <a:gridCol w="1354667"/>
                <a:gridCol w="1354667"/>
                <a:gridCol w="1354667"/>
                <a:gridCol w="1354667"/>
              </a:tblGrid>
              <a:tr h="370840">
                <a:tc>
                  <a:txBody>
                    <a:bodyPr/>
                    <a:lstStyle/>
                    <a:p>
                      <a:pPr algn="ctr"/>
                      <a:r>
                        <a:rPr lang="en-US" dirty="0" smtClean="0">
                          <a:solidFill>
                            <a:schemeClr val="tx1"/>
                          </a:solidFill>
                        </a:rPr>
                        <a:t>a</a:t>
                      </a:r>
                      <a:endParaRPr lang="en-US" dirty="0">
                        <a:solidFill>
                          <a:schemeClr val="tx1"/>
                        </a:solidFill>
                      </a:endParaRPr>
                    </a:p>
                  </a:txBody>
                  <a:tcPr>
                    <a:solidFill>
                      <a:schemeClr val="bg1">
                        <a:lumMod val="95000"/>
                      </a:schemeClr>
                    </a:solidFill>
                  </a:tcPr>
                </a:tc>
                <a:tc>
                  <a:txBody>
                    <a:bodyPr/>
                    <a:lstStyle/>
                    <a:p>
                      <a:pPr algn="ctr"/>
                      <a:endParaRPr lang="en-US" dirty="0">
                        <a:solidFill>
                          <a:schemeClr val="tx1"/>
                        </a:solidFill>
                      </a:endParaRPr>
                    </a:p>
                  </a:txBody>
                  <a:tcPr>
                    <a:solidFill>
                      <a:schemeClr val="bg1">
                        <a:lumMod val="95000"/>
                      </a:schemeClr>
                    </a:solidFill>
                  </a:tcPr>
                </a:tc>
                <a:tc>
                  <a:txBody>
                    <a:bodyPr/>
                    <a:lstStyle/>
                    <a:p>
                      <a:pPr algn="ctr"/>
                      <a:endParaRPr lang="en-US">
                        <a:solidFill>
                          <a:schemeClr val="tx1"/>
                        </a:solidFill>
                      </a:endParaRPr>
                    </a:p>
                  </a:txBody>
                  <a:tcPr>
                    <a:solidFill>
                      <a:schemeClr val="bg1">
                        <a:lumMod val="95000"/>
                      </a:schemeClr>
                    </a:solidFill>
                  </a:tcPr>
                </a:tc>
                <a:tc>
                  <a:txBody>
                    <a:bodyPr/>
                    <a:lstStyle/>
                    <a:p>
                      <a:pPr algn="ctr"/>
                      <a:endParaRPr lang="en-US" dirty="0">
                        <a:solidFill>
                          <a:schemeClr val="tx1"/>
                        </a:solidFill>
                      </a:endParaRPr>
                    </a:p>
                  </a:txBody>
                  <a:tcPr>
                    <a:solidFill>
                      <a:schemeClr val="bg1">
                        <a:lumMod val="95000"/>
                      </a:schemeClr>
                    </a:solidFill>
                  </a:tcPr>
                </a:tc>
                <a:tc>
                  <a:txBody>
                    <a:bodyPr/>
                    <a:lstStyle/>
                    <a:p>
                      <a:pPr algn="ctr"/>
                      <a:endParaRPr lang="en-US" dirty="0">
                        <a:solidFill>
                          <a:schemeClr val="tx1"/>
                        </a:solidFill>
                      </a:endParaRPr>
                    </a:p>
                  </a:txBody>
                  <a:tcPr>
                    <a:solidFill>
                      <a:schemeClr val="bg1">
                        <a:lumMod val="95000"/>
                      </a:schemeClr>
                    </a:solidFill>
                  </a:tcPr>
                </a:tc>
                <a:tc>
                  <a:txBody>
                    <a:bodyPr/>
                    <a:lstStyle/>
                    <a:p>
                      <a:pPr algn="ctr"/>
                      <a:endParaRPr lang="en-US" dirty="0">
                        <a:solidFill>
                          <a:schemeClr val="tx1"/>
                        </a:solidFill>
                      </a:endParaRPr>
                    </a:p>
                  </a:txBody>
                  <a:tcPr>
                    <a:solidFill>
                      <a:schemeClr val="bg1">
                        <a:lumMod val="95000"/>
                      </a:schemeClr>
                    </a:solidFill>
                  </a:tcPr>
                </a:tc>
              </a:tr>
              <a:tr h="370840">
                <a:tc>
                  <a:txBody>
                    <a:bodyPr/>
                    <a:lstStyle/>
                    <a:p>
                      <a:pPr algn="ctr"/>
                      <a:endParaRPr lang="en-US" dirty="0">
                        <a:solidFill>
                          <a:schemeClr val="tx1"/>
                        </a:solidFill>
                      </a:endParaRPr>
                    </a:p>
                  </a:txBody>
                  <a:tcPr>
                    <a:solidFill>
                      <a:schemeClr val="bg1">
                        <a:lumMod val="95000"/>
                      </a:schemeClr>
                    </a:solidFill>
                  </a:tcPr>
                </a:tc>
                <a:tc>
                  <a:txBody>
                    <a:bodyPr/>
                    <a:lstStyle/>
                    <a:p>
                      <a:pPr algn="ctr"/>
                      <a:endParaRPr lang="en-US" dirty="0">
                        <a:solidFill>
                          <a:schemeClr val="tx1"/>
                        </a:solidFill>
                      </a:endParaRPr>
                    </a:p>
                  </a:txBody>
                  <a:tcPr>
                    <a:solidFill>
                      <a:schemeClr val="bg1">
                        <a:lumMod val="95000"/>
                      </a:schemeClr>
                    </a:solidFill>
                  </a:tcPr>
                </a:tc>
                <a:tc>
                  <a:txBody>
                    <a:bodyPr/>
                    <a:lstStyle/>
                    <a:p>
                      <a:pPr algn="ctr"/>
                      <a:endParaRPr lang="en-US">
                        <a:solidFill>
                          <a:schemeClr val="tx1"/>
                        </a:solidFill>
                      </a:endParaRPr>
                    </a:p>
                  </a:txBody>
                  <a:tcPr>
                    <a:solidFill>
                      <a:schemeClr val="bg1">
                        <a:lumMod val="95000"/>
                      </a:schemeClr>
                    </a:solidFill>
                  </a:tcPr>
                </a:tc>
                <a:tc>
                  <a:txBody>
                    <a:bodyPr/>
                    <a:lstStyle/>
                    <a:p>
                      <a:pPr algn="ctr"/>
                      <a:endParaRPr lang="en-US">
                        <a:solidFill>
                          <a:schemeClr val="tx1"/>
                        </a:solidFill>
                      </a:endParaRPr>
                    </a:p>
                  </a:txBody>
                  <a:tcPr>
                    <a:solidFill>
                      <a:schemeClr val="bg1">
                        <a:lumMod val="95000"/>
                      </a:schemeClr>
                    </a:solidFill>
                  </a:tcPr>
                </a:tc>
                <a:tc>
                  <a:txBody>
                    <a:bodyPr/>
                    <a:lstStyle/>
                    <a:p>
                      <a:pPr algn="ctr"/>
                      <a:endParaRPr lang="en-US">
                        <a:solidFill>
                          <a:schemeClr val="tx1"/>
                        </a:solidFill>
                      </a:endParaRPr>
                    </a:p>
                  </a:txBody>
                  <a:tcPr>
                    <a:solidFill>
                      <a:schemeClr val="bg1">
                        <a:lumMod val="95000"/>
                      </a:schemeClr>
                    </a:solidFill>
                  </a:tcPr>
                </a:tc>
                <a:tc>
                  <a:txBody>
                    <a:bodyPr/>
                    <a:lstStyle/>
                    <a:p>
                      <a:pPr algn="ctr"/>
                      <a:endParaRPr lang="en-US">
                        <a:solidFill>
                          <a:schemeClr val="tx1"/>
                        </a:solidFill>
                      </a:endParaRPr>
                    </a:p>
                  </a:txBody>
                  <a:tcPr>
                    <a:solidFill>
                      <a:schemeClr val="bg1">
                        <a:lumMod val="95000"/>
                      </a:schemeClr>
                    </a:solidFill>
                  </a:tcPr>
                </a:tc>
              </a:tr>
              <a:tr h="370840">
                <a:tc>
                  <a:txBody>
                    <a:bodyPr/>
                    <a:lstStyle/>
                    <a:p>
                      <a:pPr algn="ctr"/>
                      <a:endParaRPr lang="en-US">
                        <a:solidFill>
                          <a:schemeClr val="tx1"/>
                        </a:solidFill>
                      </a:endParaRPr>
                    </a:p>
                  </a:txBody>
                  <a:tcPr>
                    <a:solidFill>
                      <a:schemeClr val="bg1">
                        <a:lumMod val="95000"/>
                      </a:schemeClr>
                    </a:solidFill>
                  </a:tcPr>
                </a:tc>
                <a:tc>
                  <a:txBody>
                    <a:bodyPr/>
                    <a:lstStyle/>
                    <a:p>
                      <a:pPr algn="ctr"/>
                      <a:endParaRPr lang="en-US" dirty="0">
                        <a:solidFill>
                          <a:schemeClr val="tx1"/>
                        </a:solidFill>
                      </a:endParaRPr>
                    </a:p>
                  </a:txBody>
                  <a:tcPr>
                    <a:solidFill>
                      <a:schemeClr val="bg1">
                        <a:lumMod val="95000"/>
                      </a:schemeClr>
                    </a:solidFill>
                  </a:tcPr>
                </a:tc>
                <a:tc>
                  <a:txBody>
                    <a:bodyPr/>
                    <a:lstStyle/>
                    <a:p>
                      <a:pPr algn="ctr"/>
                      <a:endParaRPr lang="en-US">
                        <a:solidFill>
                          <a:schemeClr val="tx1"/>
                        </a:solidFill>
                      </a:endParaRPr>
                    </a:p>
                  </a:txBody>
                  <a:tcPr>
                    <a:solidFill>
                      <a:schemeClr val="bg1">
                        <a:lumMod val="95000"/>
                      </a:schemeClr>
                    </a:solidFill>
                  </a:tcPr>
                </a:tc>
                <a:tc>
                  <a:txBody>
                    <a:bodyPr/>
                    <a:lstStyle/>
                    <a:p>
                      <a:pPr algn="ctr"/>
                      <a:r>
                        <a:rPr lang="en-US" dirty="0" smtClean="0">
                          <a:solidFill>
                            <a:schemeClr val="tx1"/>
                          </a:solidFill>
                        </a:rPr>
                        <a:t>*</a:t>
                      </a:r>
                      <a:endParaRPr lang="en-US" dirty="0">
                        <a:solidFill>
                          <a:schemeClr val="tx1"/>
                        </a:solidFill>
                      </a:endParaRPr>
                    </a:p>
                  </a:txBody>
                  <a:tcPr>
                    <a:solidFill>
                      <a:schemeClr val="bg1">
                        <a:lumMod val="95000"/>
                      </a:schemeClr>
                    </a:solidFill>
                  </a:tcPr>
                </a:tc>
                <a:tc>
                  <a:txBody>
                    <a:bodyPr/>
                    <a:lstStyle/>
                    <a:p>
                      <a:pPr algn="ctr"/>
                      <a:endParaRPr lang="en-US">
                        <a:solidFill>
                          <a:schemeClr val="tx1"/>
                        </a:solidFill>
                      </a:endParaRPr>
                    </a:p>
                  </a:txBody>
                  <a:tcPr>
                    <a:solidFill>
                      <a:schemeClr val="bg1">
                        <a:lumMod val="95000"/>
                      </a:schemeClr>
                    </a:solidFill>
                  </a:tcPr>
                </a:tc>
                <a:tc>
                  <a:txBody>
                    <a:bodyPr/>
                    <a:lstStyle/>
                    <a:p>
                      <a:pPr algn="ctr"/>
                      <a:endParaRPr lang="en-US">
                        <a:solidFill>
                          <a:schemeClr val="tx1"/>
                        </a:solidFill>
                      </a:endParaRPr>
                    </a:p>
                  </a:txBody>
                  <a:tcPr>
                    <a:solidFill>
                      <a:schemeClr val="bg1">
                        <a:lumMod val="95000"/>
                      </a:schemeClr>
                    </a:solidFill>
                  </a:tcPr>
                </a:tc>
              </a:tr>
              <a:tr h="370840">
                <a:tc>
                  <a:txBody>
                    <a:bodyPr/>
                    <a:lstStyle/>
                    <a:p>
                      <a:pPr algn="ctr"/>
                      <a:endParaRPr lang="en-US">
                        <a:solidFill>
                          <a:schemeClr val="tx1"/>
                        </a:solidFill>
                      </a:endParaRPr>
                    </a:p>
                  </a:txBody>
                  <a:tcPr>
                    <a:solidFill>
                      <a:schemeClr val="bg1">
                        <a:lumMod val="95000"/>
                      </a:schemeClr>
                    </a:solidFill>
                  </a:tcPr>
                </a:tc>
                <a:tc>
                  <a:txBody>
                    <a:bodyPr/>
                    <a:lstStyle/>
                    <a:p>
                      <a:pPr algn="ctr"/>
                      <a:r>
                        <a:rPr lang="en-US" dirty="0" smtClean="0">
                          <a:solidFill>
                            <a:schemeClr val="tx1"/>
                          </a:solidFill>
                        </a:rPr>
                        <a:t>*</a:t>
                      </a:r>
                      <a:endParaRPr lang="en-US" dirty="0">
                        <a:solidFill>
                          <a:schemeClr val="tx1"/>
                        </a:solidFill>
                      </a:endParaRPr>
                    </a:p>
                  </a:txBody>
                  <a:tcPr>
                    <a:solidFill>
                      <a:schemeClr val="bg1">
                        <a:lumMod val="95000"/>
                      </a:schemeClr>
                    </a:solidFill>
                  </a:tcPr>
                </a:tc>
                <a:tc>
                  <a:txBody>
                    <a:bodyPr/>
                    <a:lstStyle/>
                    <a:p>
                      <a:pPr algn="ctr"/>
                      <a:endParaRPr lang="en-US">
                        <a:solidFill>
                          <a:schemeClr val="tx1"/>
                        </a:solidFill>
                      </a:endParaRPr>
                    </a:p>
                  </a:txBody>
                  <a:tcPr>
                    <a:solidFill>
                      <a:schemeClr val="bg1">
                        <a:lumMod val="95000"/>
                      </a:schemeClr>
                    </a:solidFill>
                  </a:tcPr>
                </a:tc>
                <a:tc>
                  <a:txBody>
                    <a:bodyPr/>
                    <a:lstStyle/>
                    <a:p>
                      <a:pPr algn="ctr"/>
                      <a:r>
                        <a:rPr lang="en-US" dirty="0" smtClean="0">
                          <a:solidFill>
                            <a:schemeClr val="tx1"/>
                          </a:solidFill>
                        </a:rPr>
                        <a:t>*</a:t>
                      </a:r>
                      <a:endParaRPr lang="en-US" dirty="0">
                        <a:solidFill>
                          <a:schemeClr val="tx1"/>
                        </a:solidFill>
                      </a:endParaRPr>
                    </a:p>
                  </a:txBody>
                  <a:tcPr>
                    <a:solidFill>
                      <a:schemeClr val="bg1">
                        <a:lumMod val="95000"/>
                      </a:schemeClr>
                    </a:solidFill>
                  </a:tcPr>
                </a:tc>
                <a:tc>
                  <a:txBody>
                    <a:bodyPr/>
                    <a:lstStyle/>
                    <a:p>
                      <a:pPr algn="ctr"/>
                      <a:endParaRPr lang="en-US">
                        <a:solidFill>
                          <a:schemeClr val="tx1"/>
                        </a:solidFill>
                      </a:endParaRPr>
                    </a:p>
                  </a:txBody>
                  <a:tcPr>
                    <a:solidFill>
                      <a:schemeClr val="bg1">
                        <a:lumMod val="95000"/>
                      </a:schemeClr>
                    </a:solidFill>
                  </a:tcPr>
                </a:tc>
                <a:tc>
                  <a:txBody>
                    <a:bodyPr/>
                    <a:lstStyle/>
                    <a:p>
                      <a:pPr algn="ctr"/>
                      <a:endParaRPr lang="en-US">
                        <a:solidFill>
                          <a:schemeClr val="tx1"/>
                        </a:solidFill>
                      </a:endParaRPr>
                    </a:p>
                  </a:txBody>
                  <a:tcPr>
                    <a:solidFill>
                      <a:schemeClr val="bg1">
                        <a:lumMod val="95000"/>
                      </a:schemeClr>
                    </a:solidFill>
                  </a:tcPr>
                </a:tc>
              </a:tr>
              <a:tr h="370840">
                <a:tc>
                  <a:txBody>
                    <a:bodyPr/>
                    <a:lstStyle/>
                    <a:p>
                      <a:pPr algn="ctr"/>
                      <a:endParaRPr lang="en-US">
                        <a:solidFill>
                          <a:schemeClr val="tx1"/>
                        </a:solidFill>
                      </a:endParaRPr>
                    </a:p>
                  </a:txBody>
                  <a:tcPr>
                    <a:solidFill>
                      <a:schemeClr val="bg1">
                        <a:lumMod val="95000"/>
                      </a:schemeClr>
                    </a:solidFill>
                  </a:tcPr>
                </a:tc>
                <a:tc>
                  <a:txBody>
                    <a:bodyPr/>
                    <a:lstStyle/>
                    <a:p>
                      <a:pPr algn="ctr"/>
                      <a:endParaRPr lang="en-US" dirty="0">
                        <a:solidFill>
                          <a:schemeClr val="tx1"/>
                        </a:solidFill>
                      </a:endParaRPr>
                    </a:p>
                  </a:txBody>
                  <a:tcPr>
                    <a:solidFill>
                      <a:schemeClr val="bg1">
                        <a:lumMod val="95000"/>
                      </a:schemeClr>
                    </a:solidFill>
                  </a:tcPr>
                </a:tc>
                <a:tc>
                  <a:txBody>
                    <a:bodyPr/>
                    <a:lstStyle/>
                    <a:p>
                      <a:pPr algn="ctr"/>
                      <a:r>
                        <a:rPr lang="en-US" dirty="0" smtClean="0">
                          <a:solidFill>
                            <a:schemeClr val="tx1"/>
                          </a:solidFill>
                        </a:rPr>
                        <a:t>*</a:t>
                      </a:r>
                      <a:endParaRPr lang="en-US" dirty="0">
                        <a:solidFill>
                          <a:schemeClr val="tx1"/>
                        </a:solidFill>
                      </a:endParaRPr>
                    </a:p>
                  </a:txBody>
                  <a:tcPr>
                    <a:solidFill>
                      <a:schemeClr val="bg1">
                        <a:lumMod val="95000"/>
                      </a:schemeClr>
                    </a:solidFill>
                  </a:tcPr>
                </a:tc>
                <a:tc>
                  <a:txBody>
                    <a:bodyPr/>
                    <a:lstStyle/>
                    <a:p>
                      <a:pPr algn="ctr"/>
                      <a:r>
                        <a:rPr lang="en-US" dirty="0" smtClean="0">
                          <a:solidFill>
                            <a:schemeClr val="tx1"/>
                          </a:solidFill>
                        </a:rPr>
                        <a:t>*</a:t>
                      </a:r>
                      <a:endParaRPr lang="en-US" dirty="0">
                        <a:solidFill>
                          <a:schemeClr val="tx1"/>
                        </a:solidFill>
                      </a:endParaRPr>
                    </a:p>
                  </a:txBody>
                  <a:tcPr>
                    <a:solidFill>
                      <a:schemeClr val="bg1">
                        <a:lumMod val="95000"/>
                      </a:schemeClr>
                    </a:solidFill>
                  </a:tcPr>
                </a:tc>
                <a:tc>
                  <a:txBody>
                    <a:bodyPr/>
                    <a:lstStyle/>
                    <a:p>
                      <a:pPr algn="ctr"/>
                      <a:endParaRPr lang="en-US">
                        <a:solidFill>
                          <a:schemeClr val="tx1"/>
                        </a:solidFill>
                      </a:endParaRPr>
                    </a:p>
                  </a:txBody>
                  <a:tcPr>
                    <a:solidFill>
                      <a:schemeClr val="bg1">
                        <a:lumMod val="95000"/>
                      </a:schemeClr>
                    </a:solidFill>
                  </a:tcPr>
                </a:tc>
                <a:tc>
                  <a:txBody>
                    <a:bodyPr/>
                    <a:lstStyle/>
                    <a:p>
                      <a:pPr algn="ctr"/>
                      <a:endParaRPr lang="en-US">
                        <a:solidFill>
                          <a:schemeClr val="tx1"/>
                        </a:solidFill>
                      </a:endParaRPr>
                    </a:p>
                  </a:txBody>
                  <a:tcPr>
                    <a:solidFill>
                      <a:schemeClr val="bg1">
                        <a:lumMod val="95000"/>
                      </a:schemeClr>
                    </a:solidFill>
                  </a:tcPr>
                </a:tc>
              </a:tr>
              <a:tr h="370840">
                <a:tc>
                  <a:txBody>
                    <a:bodyPr/>
                    <a:lstStyle/>
                    <a:p>
                      <a:pPr algn="ctr"/>
                      <a:endParaRPr lang="en-US">
                        <a:solidFill>
                          <a:schemeClr val="tx1"/>
                        </a:solidFill>
                      </a:endParaRPr>
                    </a:p>
                  </a:txBody>
                  <a:tcPr>
                    <a:solidFill>
                      <a:schemeClr val="bg1">
                        <a:lumMod val="95000"/>
                      </a:schemeClr>
                    </a:solidFill>
                  </a:tcPr>
                </a:tc>
                <a:tc>
                  <a:txBody>
                    <a:bodyPr/>
                    <a:lstStyle/>
                    <a:p>
                      <a:pPr algn="ctr"/>
                      <a:endParaRPr lang="en-US">
                        <a:solidFill>
                          <a:schemeClr val="tx1"/>
                        </a:solidFill>
                      </a:endParaRPr>
                    </a:p>
                  </a:txBody>
                  <a:tcPr>
                    <a:solidFill>
                      <a:schemeClr val="bg1">
                        <a:lumMod val="95000"/>
                      </a:schemeClr>
                    </a:solidFill>
                  </a:tcPr>
                </a:tc>
                <a:tc>
                  <a:txBody>
                    <a:bodyPr/>
                    <a:lstStyle/>
                    <a:p>
                      <a:pPr algn="ctr"/>
                      <a:endParaRPr lang="en-US">
                        <a:solidFill>
                          <a:schemeClr val="tx1"/>
                        </a:solidFill>
                      </a:endParaRPr>
                    </a:p>
                  </a:txBody>
                  <a:tcPr>
                    <a:solidFill>
                      <a:schemeClr val="bg1">
                        <a:lumMod val="95000"/>
                      </a:schemeClr>
                    </a:solidFill>
                  </a:tcPr>
                </a:tc>
                <a:tc>
                  <a:txBody>
                    <a:bodyPr/>
                    <a:lstStyle/>
                    <a:p>
                      <a:pPr algn="ctr"/>
                      <a:endParaRPr lang="en-US">
                        <a:solidFill>
                          <a:schemeClr val="tx1"/>
                        </a:solidFill>
                      </a:endParaRPr>
                    </a:p>
                  </a:txBody>
                  <a:tcPr>
                    <a:solidFill>
                      <a:schemeClr val="bg1">
                        <a:lumMod val="95000"/>
                      </a:schemeClr>
                    </a:solidFill>
                  </a:tcPr>
                </a:tc>
                <a:tc>
                  <a:txBody>
                    <a:bodyPr/>
                    <a:lstStyle/>
                    <a:p>
                      <a:pPr algn="ctr"/>
                      <a:endParaRPr lang="en-US">
                        <a:solidFill>
                          <a:schemeClr val="tx1"/>
                        </a:solidFill>
                      </a:endParaRPr>
                    </a:p>
                  </a:txBody>
                  <a:tcPr>
                    <a:solidFill>
                      <a:schemeClr val="bg1">
                        <a:lumMod val="95000"/>
                      </a:schemeClr>
                    </a:solidFill>
                  </a:tcPr>
                </a:tc>
                <a:tc>
                  <a:txBody>
                    <a:bodyPr/>
                    <a:lstStyle/>
                    <a:p>
                      <a:pPr algn="ctr"/>
                      <a:r>
                        <a:rPr lang="en-US" dirty="0" smtClean="0">
                          <a:solidFill>
                            <a:schemeClr val="tx1"/>
                          </a:solidFill>
                        </a:rPr>
                        <a:t>b</a:t>
                      </a:r>
                      <a:endParaRPr lang="en-US" dirty="0">
                        <a:solidFill>
                          <a:schemeClr val="tx1"/>
                        </a:solidFill>
                      </a:endParaRPr>
                    </a:p>
                  </a:txBody>
                  <a:tcPr>
                    <a:solidFill>
                      <a:schemeClr val="bg1">
                        <a:lumMod val="95000"/>
                      </a:schemeClr>
                    </a:solidFill>
                  </a:tcPr>
                </a:tc>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1542442255"/>
              </p:ext>
            </p:extLst>
          </p:nvPr>
        </p:nvGraphicFramePr>
        <p:xfrm>
          <a:off x="398409" y="4578404"/>
          <a:ext cx="8128002" cy="2225040"/>
        </p:xfrm>
        <a:graphic>
          <a:graphicData uri="http://schemas.openxmlformats.org/drawingml/2006/table">
            <a:tbl>
              <a:tblPr firstRow="1" bandRow="1">
                <a:tableStyleId>{5C22544A-7EE6-4342-B048-85BDC9FD1C3A}</a:tableStyleId>
              </a:tblPr>
              <a:tblGrid>
                <a:gridCol w="1354667"/>
                <a:gridCol w="1354667"/>
                <a:gridCol w="1354667"/>
                <a:gridCol w="1354667"/>
                <a:gridCol w="1354667"/>
                <a:gridCol w="1354667"/>
              </a:tblGrid>
              <a:tr h="370840">
                <a:tc>
                  <a:txBody>
                    <a:bodyPr/>
                    <a:lstStyle/>
                    <a:p>
                      <a:pPr algn="ctr"/>
                      <a:r>
                        <a:rPr lang="en-US" dirty="0" smtClean="0">
                          <a:solidFill>
                            <a:schemeClr val="tx1"/>
                          </a:solidFill>
                        </a:rPr>
                        <a:t>a</a:t>
                      </a:r>
                      <a:endParaRPr lang="en-US" dirty="0">
                        <a:solidFill>
                          <a:schemeClr val="tx1"/>
                        </a:solidFill>
                      </a:endParaRPr>
                    </a:p>
                  </a:txBody>
                  <a:tcPr>
                    <a:solidFill>
                      <a:schemeClr val="bg1">
                        <a:lumMod val="95000"/>
                      </a:schemeClr>
                    </a:solidFill>
                  </a:tcPr>
                </a:tc>
                <a:tc>
                  <a:txBody>
                    <a:bodyPr/>
                    <a:lstStyle/>
                    <a:p>
                      <a:pPr algn="ctr"/>
                      <a:r>
                        <a:rPr lang="en-US" dirty="0" smtClean="0">
                          <a:solidFill>
                            <a:schemeClr val="tx1"/>
                          </a:solidFill>
                        </a:rPr>
                        <a:t>1</a:t>
                      </a:r>
                      <a:endParaRPr lang="en-US" dirty="0">
                        <a:solidFill>
                          <a:schemeClr val="tx1"/>
                        </a:solidFill>
                      </a:endParaRPr>
                    </a:p>
                  </a:txBody>
                  <a:tcPr>
                    <a:solidFill>
                      <a:schemeClr val="bg1">
                        <a:lumMod val="95000"/>
                      </a:schemeClr>
                    </a:solidFill>
                  </a:tcPr>
                </a:tc>
                <a:tc>
                  <a:txBody>
                    <a:bodyPr/>
                    <a:lstStyle/>
                    <a:p>
                      <a:pPr algn="ctr"/>
                      <a:endParaRPr lang="en-US" dirty="0">
                        <a:solidFill>
                          <a:schemeClr val="tx1"/>
                        </a:solidFill>
                      </a:endParaRPr>
                    </a:p>
                  </a:txBody>
                  <a:tcPr>
                    <a:solidFill>
                      <a:schemeClr val="bg1">
                        <a:lumMod val="95000"/>
                      </a:schemeClr>
                    </a:solidFill>
                  </a:tcPr>
                </a:tc>
                <a:tc>
                  <a:txBody>
                    <a:bodyPr/>
                    <a:lstStyle/>
                    <a:p>
                      <a:pPr algn="ctr"/>
                      <a:endParaRPr lang="en-US" dirty="0">
                        <a:solidFill>
                          <a:schemeClr val="tx1"/>
                        </a:solidFill>
                      </a:endParaRPr>
                    </a:p>
                  </a:txBody>
                  <a:tcPr>
                    <a:solidFill>
                      <a:schemeClr val="bg1">
                        <a:lumMod val="95000"/>
                      </a:schemeClr>
                    </a:solidFill>
                  </a:tcPr>
                </a:tc>
                <a:tc>
                  <a:txBody>
                    <a:bodyPr/>
                    <a:lstStyle/>
                    <a:p>
                      <a:pPr algn="ctr"/>
                      <a:endParaRPr lang="en-US" dirty="0">
                        <a:solidFill>
                          <a:schemeClr val="tx1"/>
                        </a:solidFill>
                      </a:endParaRPr>
                    </a:p>
                  </a:txBody>
                  <a:tcPr>
                    <a:solidFill>
                      <a:schemeClr val="bg1">
                        <a:lumMod val="95000"/>
                      </a:schemeClr>
                    </a:solidFill>
                  </a:tcPr>
                </a:tc>
                <a:tc>
                  <a:txBody>
                    <a:bodyPr/>
                    <a:lstStyle/>
                    <a:p>
                      <a:pPr algn="ctr"/>
                      <a:endParaRPr lang="en-US" dirty="0">
                        <a:solidFill>
                          <a:schemeClr val="tx1"/>
                        </a:solidFill>
                      </a:endParaRPr>
                    </a:p>
                  </a:txBody>
                  <a:tcPr>
                    <a:solidFill>
                      <a:schemeClr val="bg1">
                        <a:lumMod val="95000"/>
                      </a:schemeClr>
                    </a:solidFill>
                  </a:tcPr>
                </a:tc>
              </a:tr>
              <a:tr h="370840">
                <a:tc>
                  <a:txBody>
                    <a:bodyPr/>
                    <a:lstStyle/>
                    <a:p>
                      <a:pPr algn="ctr"/>
                      <a:r>
                        <a:rPr lang="en-US" dirty="0" smtClean="0">
                          <a:solidFill>
                            <a:schemeClr val="tx1"/>
                          </a:solidFill>
                        </a:rPr>
                        <a:t>1</a:t>
                      </a:r>
                      <a:endParaRPr lang="en-US" dirty="0">
                        <a:solidFill>
                          <a:schemeClr val="tx1"/>
                        </a:solidFill>
                      </a:endParaRPr>
                    </a:p>
                  </a:txBody>
                  <a:tcPr>
                    <a:solidFill>
                      <a:schemeClr val="bg1">
                        <a:lumMod val="95000"/>
                      </a:schemeClr>
                    </a:solidFill>
                  </a:tcPr>
                </a:tc>
                <a:tc>
                  <a:txBody>
                    <a:bodyPr/>
                    <a:lstStyle/>
                    <a:p>
                      <a:pPr algn="ctr"/>
                      <a:r>
                        <a:rPr lang="en-US" dirty="0" smtClean="0">
                          <a:solidFill>
                            <a:schemeClr val="tx1"/>
                          </a:solidFill>
                        </a:rPr>
                        <a:t>1</a:t>
                      </a:r>
                      <a:endParaRPr lang="en-US" dirty="0">
                        <a:solidFill>
                          <a:schemeClr val="tx1"/>
                        </a:solidFill>
                      </a:endParaRPr>
                    </a:p>
                  </a:txBody>
                  <a:tcPr>
                    <a:solidFill>
                      <a:schemeClr val="bg1">
                        <a:lumMod val="95000"/>
                      </a:schemeClr>
                    </a:solidFill>
                  </a:tcPr>
                </a:tc>
                <a:tc>
                  <a:txBody>
                    <a:bodyPr/>
                    <a:lstStyle/>
                    <a:p>
                      <a:pPr algn="ctr"/>
                      <a:endParaRPr lang="en-US">
                        <a:solidFill>
                          <a:schemeClr val="tx1"/>
                        </a:solidFill>
                      </a:endParaRPr>
                    </a:p>
                  </a:txBody>
                  <a:tcPr>
                    <a:solidFill>
                      <a:schemeClr val="bg1">
                        <a:lumMod val="95000"/>
                      </a:schemeClr>
                    </a:solidFill>
                  </a:tcPr>
                </a:tc>
                <a:tc>
                  <a:txBody>
                    <a:bodyPr/>
                    <a:lstStyle/>
                    <a:p>
                      <a:pPr algn="ctr"/>
                      <a:endParaRPr lang="en-US">
                        <a:solidFill>
                          <a:schemeClr val="tx1"/>
                        </a:solidFill>
                      </a:endParaRPr>
                    </a:p>
                  </a:txBody>
                  <a:tcPr>
                    <a:solidFill>
                      <a:schemeClr val="bg1">
                        <a:lumMod val="95000"/>
                      </a:schemeClr>
                    </a:solidFill>
                  </a:tcPr>
                </a:tc>
                <a:tc>
                  <a:txBody>
                    <a:bodyPr/>
                    <a:lstStyle/>
                    <a:p>
                      <a:pPr algn="ctr"/>
                      <a:endParaRPr lang="en-US">
                        <a:solidFill>
                          <a:schemeClr val="tx1"/>
                        </a:solidFill>
                      </a:endParaRPr>
                    </a:p>
                  </a:txBody>
                  <a:tcPr>
                    <a:solidFill>
                      <a:schemeClr val="bg1">
                        <a:lumMod val="95000"/>
                      </a:schemeClr>
                    </a:solidFill>
                  </a:tcPr>
                </a:tc>
                <a:tc>
                  <a:txBody>
                    <a:bodyPr/>
                    <a:lstStyle/>
                    <a:p>
                      <a:pPr algn="ctr"/>
                      <a:endParaRPr lang="en-US">
                        <a:solidFill>
                          <a:schemeClr val="tx1"/>
                        </a:solidFill>
                      </a:endParaRPr>
                    </a:p>
                  </a:txBody>
                  <a:tcPr>
                    <a:solidFill>
                      <a:schemeClr val="bg1">
                        <a:lumMod val="95000"/>
                      </a:schemeClr>
                    </a:solidFill>
                  </a:tcPr>
                </a:tc>
              </a:tr>
              <a:tr h="370840">
                <a:tc>
                  <a:txBody>
                    <a:bodyPr/>
                    <a:lstStyle/>
                    <a:p>
                      <a:pPr algn="ctr"/>
                      <a:endParaRPr lang="en-US">
                        <a:solidFill>
                          <a:schemeClr val="tx1"/>
                        </a:solidFill>
                      </a:endParaRPr>
                    </a:p>
                  </a:txBody>
                  <a:tcPr>
                    <a:solidFill>
                      <a:schemeClr val="bg1">
                        <a:lumMod val="95000"/>
                      </a:schemeClr>
                    </a:solidFill>
                  </a:tcPr>
                </a:tc>
                <a:tc>
                  <a:txBody>
                    <a:bodyPr/>
                    <a:lstStyle/>
                    <a:p>
                      <a:pPr algn="ctr"/>
                      <a:endParaRPr lang="en-US" dirty="0">
                        <a:solidFill>
                          <a:schemeClr val="tx1"/>
                        </a:solidFill>
                      </a:endParaRPr>
                    </a:p>
                  </a:txBody>
                  <a:tcPr>
                    <a:solidFill>
                      <a:schemeClr val="bg1">
                        <a:lumMod val="95000"/>
                      </a:schemeClr>
                    </a:solidFill>
                  </a:tcPr>
                </a:tc>
                <a:tc>
                  <a:txBody>
                    <a:bodyPr/>
                    <a:lstStyle/>
                    <a:p>
                      <a:pPr algn="ctr"/>
                      <a:endParaRPr lang="en-US">
                        <a:solidFill>
                          <a:schemeClr val="tx1"/>
                        </a:solidFill>
                      </a:endParaRPr>
                    </a:p>
                  </a:txBody>
                  <a:tcPr>
                    <a:solidFill>
                      <a:schemeClr val="bg1">
                        <a:lumMod val="95000"/>
                      </a:schemeClr>
                    </a:solidFill>
                  </a:tcPr>
                </a:tc>
                <a:tc>
                  <a:txBody>
                    <a:bodyPr/>
                    <a:lstStyle/>
                    <a:p>
                      <a:pPr algn="ctr"/>
                      <a:r>
                        <a:rPr lang="en-US" dirty="0" smtClean="0">
                          <a:solidFill>
                            <a:schemeClr val="tx1"/>
                          </a:solidFill>
                        </a:rPr>
                        <a:t>*</a:t>
                      </a:r>
                      <a:endParaRPr lang="en-US" dirty="0">
                        <a:solidFill>
                          <a:schemeClr val="tx1"/>
                        </a:solidFill>
                      </a:endParaRPr>
                    </a:p>
                  </a:txBody>
                  <a:tcPr>
                    <a:solidFill>
                      <a:schemeClr val="bg1">
                        <a:lumMod val="95000"/>
                      </a:schemeClr>
                    </a:solidFill>
                  </a:tcPr>
                </a:tc>
                <a:tc>
                  <a:txBody>
                    <a:bodyPr/>
                    <a:lstStyle/>
                    <a:p>
                      <a:pPr algn="ctr"/>
                      <a:endParaRPr lang="en-US">
                        <a:solidFill>
                          <a:schemeClr val="tx1"/>
                        </a:solidFill>
                      </a:endParaRPr>
                    </a:p>
                  </a:txBody>
                  <a:tcPr>
                    <a:solidFill>
                      <a:schemeClr val="bg1">
                        <a:lumMod val="95000"/>
                      </a:schemeClr>
                    </a:solidFill>
                  </a:tcPr>
                </a:tc>
                <a:tc>
                  <a:txBody>
                    <a:bodyPr/>
                    <a:lstStyle/>
                    <a:p>
                      <a:pPr algn="ctr"/>
                      <a:endParaRPr lang="en-US">
                        <a:solidFill>
                          <a:schemeClr val="tx1"/>
                        </a:solidFill>
                      </a:endParaRPr>
                    </a:p>
                  </a:txBody>
                  <a:tcPr>
                    <a:solidFill>
                      <a:schemeClr val="bg1">
                        <a:lumMod val="95000"/>
                      </a:schemeClr>
                    </a:solidFill>
                  </a:tcPr>
                </a:tc>
              </a:tr>
              <a:tr h="370840">
                <a:tc>
                  <a:txBody>
                    <a:bodyPr/>
                    <a:lstStyle/>
                    <a:p>
                      <a:pPr algn="ctr"/>
                      <a:endParaRPr lang="en-US" dirty="0">
                        <a:solidFill>
                          <a:schemeClr val="tx1"/>
                        </a:solidFill>
                      </a:endParaRPr>
                    </a:p>
                  </a:txBody>
                  <a:tcPr>
                    <a:solidFill>
                      <a:schemeClr val="bg1">
                        <a:lumMod val="95000"/>
                      </a:schemeClr>
                    </a:solidFill>
                  </a:tcPr>
                </a:tc>
                <a:tc>
                  <a:txBody>
                    <a:bodyPr/>
                    <a:lstStyle/>
                    <a:p>
                      <a:pPr algn="ctr"/>
                      <a:r>
                        <a:rPr lang="en-US" dirty="0" smtClean="0">
                          <a:solidFill>
                            <a:schemeClr val="tx1"/>
                          </a:solidFill>
                        </a:rPr>
                        <a:t>*</a:t>
                      </a:r>
                      <a:endParaRPr lang="en-US" dirty="0">
                        <a:solidFill>
                          <a:schemeClr val="tx1"/>
                        </a:solidFill>
                      </a:endParaRPr>
                    </a:p>
                  </a:txBody>
                  <a:tcPr>
                    <a:solidFill>
                      <a:schemeClr val="bg1">
                        <a:lumMod val="95000"/>
                      </a:schemeClr>
                    </a:solidFill>
                  </a:tcPr>
                </a:tc>
                <a:tc>
                  <a:txBody>
                    <a:bodyPr/>
                    <a:lstStyle/>
                    <a:p>
                      <a:pPr algn="ctr"/>
                      <a:endParaRPr lang="en-US">
                        <a:solidFill>
                          <a:schemeClr val="tx1"/>
                        </a:solidFill>
                      </a:endParaRPr>
                    </a:p>
                  </a:txBody>
                  <a:tcPr>
                    <a:solidFill>
                      <a:schemeClr val="bg1">
                        <a:lumMod val="95000"/>
                      </a:schemeClr>
                    </a:solidFill>
                  </a:tcPr>
                </a:tc>
                <a:tc>
                  <a:txBody>
                    <a:bodyPr/>
                    <a:lstStyle/>
                    <a:p>
                      <a:pPr algn="ctr"/>
                      <a:r>
                        <a:rPr lang="en-US" dirty="0" smtClean="0">
                          <a:solidFill>
                            <a:schemeClr val="tx1"/>
                          </a:solidFill>
                        </a:rPr>
                        <a:t>*</a:t>
                      </a:r>
                      <a:endParaRPr lang="en-US" dirty="0">
                        <a:solidFill>
                          <a:schemeClr val="tx1"/>
                        </a:solidFill>
                      </a:endParaRPr>
                    </a:p>
                  </a:txBody>
                  <a:tcPr>
                    <a:solidFill>
                      <a:schemeClr val="bg1">
                        <a:lumMod val="95000"/>
                      </a:schemeClr>
                    </a:solidFill>
                  </a:tcPr>
                </a:tc>
                <a:tc>
                  <a:txBody>
                    <a:bodyPr/>
                    <a:lstStyle/>
                    <a:p>
                      <a:pPr algn="ctr"/>
                      <a:endParaRPr lang="en-US">
                        <a:solidFill>
                          <a:schemeClr val="tx1"/>
                        </a:solidFill>
                      </a:endParaRPr>
                    </a:p>
                  </a:txBody>
                  <a:tcPr>
                    <a:solidFill>
                      <a:schemeClr val="bg1">
                        <a:lumMod val="95000"/>
                      </a:schemeClr>
                    </a:solidFill>
                  </a:tcPr>
                </a:tc>
                <a:tc>
                  <a:txBody>
                    <a:bodyPr/>
                    <a:lstStyle/>
                    <a:p>
                      <a:pPr algn="ctr"/>
                      <a:endParaRPr lang="en-US">
                        <a:solidFill>
                          <a:schemeClr val="tx1"/>
                        </a:solidFill>
                      </a:endParaRPr>
                    </a:p>
                  </a:txBody>
                  <a:tcPr>
                    <a:solidFill>
                      <a:schemeClr val="bg1">
                        <a:lumMod val="95000"/>
                      </a:schemeClr>
                    </a:solidFill>
                  </a:tcPr>
                </a:tc>
              </a:tr>
              <a:tr h="370840">
                <a:tc>
                  <a:txBody>
                    <a:bodyPr/>
                    <a:lstStyle/>
                    <a:p>
                      <a:pPr algn="ctr"/>
                      <a:endParaRPr lang="en-US">
                        <a:solidFill>
                          <a:schemeClr val="tx1"/>
                        </a:solidFill>
                      </a:endParaRPr>
                    </a:p>
                  </a:txBody>
                  <a:tcPr>
                    <a:solidFill>
                      <a:schemeClr val="bg1">
                        <a:lumMod val="95000"/>
                      </a:schemeClr>
                    </a:solidFill>
                  </a:tcPr>
                </a:tc>
                <a:tc>
                  <a:txBody>
                    <a:bodyPr/>
                    <a:lstStyle/>
                    <a:p>
                      <a:pPr algn="ctr"/>
                      <a:endParaRPr lang="en-US">
                        <a:solidFill>
                          <a:schemeClr val="tx1"/>
                        </a:solidFill>
                      </a:endParaRPr>
                    </a:p>
                  </a:txBody>
                  <a:tcPr>
                    <a:solidFill>
                      <a:schemeClr val="bg1">
                        <a:lumMod val="95000"/>
                      </a:schemeClr>
                    </a:solidFill>
                  </a:tcPr>
                </a:tc>
                <a:tc>
                  <a:txBody>
                    <a:bodyPr/>
                    <a:lstStyle/>
                    <a:p>
                      <a:pPr algn="ctr"/>
                      <a:r>
                        <a:rPr lang="en-US" dirty="0" smtClean="0">
                          <a:solidFill>
                            <a:schemeClr val="tx1"/>
                          </a:solidFill>
                        </a:rPr>
                        <a:t>*</a:t>
                      </a:r>
                      <a:endParaRPr lang="en-US" dirty="0">
                        <a:solidFill>
                          <a:schemeClr val="tx1"/>
                        </a:solidFill>
                      </a:endParaRPr>
                    </a:p>
                  </a:txBody>
                  <a:tcPr>
                    <a:solidFill>
                      <a:schemeClr val="bg1">
                        <a:lumMod val="95000"/>
                      </a:schemeClr>
                    </a:solidFill>
                  </a:tcPr>
                </a:tc>
                <a:tc>
                  <a:txBody>
                    <a:bodyPr/>
                    <a:lstStyle/>
                    <a:p>
                      <a:pPr algn="ctr"/>
                      <a:r>
                        <a:rPr lang="en-US" dirty="0" smtClean="0">
                          <a:solidFill>
                            <a:schemeClr val="tx1"/>
                          </a:solidFill>
                        </a:rPr>
                        <a:t>*</a:t>
                      </a:r>
                      <a:endParaRPr lang="en-US" dirty="0">
                        <a:solidFill>
                          <a:schemeClr val="tx1"/>
                        </a:solidFill>
                      </a:endParaRPr>
                    </a:p>
                  </a:txBody>
                  <a:tcPr>
                    <a:solidFill>
                      <a:schemeClr val="bg1">
                        <a:lumMod val="95000"/>
                      </a:schemeClr>
                    </a:solidFill>
                  </a:tcPr>
                </a:tc>
                <a:tc>
                  <a:txBody>
                    <a:bodyPr/>
                    <a:lstStyle/>
                    <a:p>
                      <a:pPr algn="ctr"/>
                      <a:endParaRPr lang="en-US">
                        <a:solidFill>
                          <a:schemeClr val="tx1"/>
                        </a:solidFill>
                      </a:endParaRPr>
                    </a:p>
                  </a:txBody>
                  <a:tcPr>
                    <a:solidFill>
                      <a:schemeClr val="bg1">
                        <a:lumMod val="95000"/>
                      </a:schemeClr>
                    </a:solidFill>
                  </a:tcPr>
                </a:tc>
                <a:tc>
                  <a:txBody>
                    <a:bodyPr/>
                    <a:lstStyle/>
                    <a:p>
                      <a:pPr algn="ctr"/>
                      <a:endParaRPr lang="en-US">
                        <a:solidFill>
                          <a:schemeClr val="tx1"/>
                        </a:solidFill>
                      </a:endParaRPr>
                    </a:p>
                  </a:txBody>
                  <a:tcPr>
                    <a:solidFill>
                      <a:schemeClr val="bg1">
                        <a:lumMod val="95000"/>
                      </a:schemeClr>
                    </a:solidFill>
                  </a:tcPr>
                </a:tc>
              </a:tr>
              <a:tr h="370840">
                <a:tc>
                  <a:txBody>
                    <a:bodyPr/>
                    <a:lstStyle/>
                    <a:p>
                      <a:pPr algn="ctr"/>
                      <a:endParaRPr lang="en-US">
                        <a:solidFill>
                          <a:schemeClr val="tx1"/>
                        </a:solidFill>
                      </a:endParaRPr>
                    </a:p>
                  </a:txBody>
                  <a:tcPr>
                    <a:solidFill>
                      <a:schemeClr val="bg1">
                        <a:lumMod val="95000"/>
                      </a:schemeClr>
                    </a:solidFill>
                  </a:tcPr>
                </a:tc>
                <a:tc>
                  <a:txBody>
                    <a:bodyPr/>
                    <a:lstStyle/>
                    <a:p>
                      <a:pPr algn="ctr"/>
                      <a:endParaRPr lang="en-US">
                        <a:solidFill>
                          <a:schemeClr val="tx1"/>
                        </a:solidFill>
                      </a:endParaRPr>
                    </a:p>
                  </a:txBody>
                  <a:tcPr>
                    <a:solidFill>
                      <a:schemeClr val="bg1">
                        <a:lumMod val="95000"/>
                      </a:schemeClr>
                    </a:solidFill>
                  </a:tcPr>
                </a:tc>
                <a:tc>
                  <a:txBody>
                    <a:bodyPr/>
                    <a:lstStyle/>
                    <a:p>
                      <a:pPr algn="ctr"/>
                      <a:endParaRPr lang="en-US">
                        <a:solidFill>
                          <a:schemeClr val="tx1"/>
                        </a:solidFill>
                      </a:endParaRPr>
                    </a:p>
                  </a:txBody>
                  <a:tcPr>
                    <a:solidFill>
                      <a:schemeClr val="bg1">
                        <a:lumMod val="95000"/>
                      </a:schemeClr>
                    </a:solidFill>
                  </a:tcPr>
                </a:tc>
                <a:tc>
                  <a:txBody>
                    <a:bodyPr/>
                    <a:lstStyle/>
                    <a:p>
                      <a:pPr algn="ctr"/>
                      <a:endParaRPr lang="en-US" dirty="0">
                        <a:solidFill>
                          <a:schemeClr val="tx1"/>
                        </a:solidFill>
                      </a:endParaRPr>
                    </a:p>
                  </a:txBody>
                  <a:tcPr>
                    <a:solidFill>
                      <a:schemeClr val="bg1">
                        <a:lumMod val="95000"/>
                      </a:schemeClr>
                    </a:solidFill>
                  </a:tcPr>
                </a:tc>
                <a:tc>
                  <a:txBody>
                    <a:bodyPr/>
                    <a:lstStyle/>
                    <a:p>
                      <a:pPr algn="ctr"/>
                      <a:endParaRPr lang="en-US" dirty="0">
                        <a:solidFill>
                          <a:schemeClr val="tx1"/>
                        </a:solidFill>
                      </a:endParaRPr>
                    </a:p>
                  </a:txBody>
                  <a:tcPr>
                    <a:solidFill>
                      <a:schemeClr val="bg1">
                        <a:lumMod val="95000"/>
                      </a:schemeClr>
                    </a:solidFill>
                  </a:tcPr>
                </a:tc>
                <a:tc>
                  <a:txBody>
                    <a:bodyPr/>
                    <a:lstStyle/>
                    <a:p>
                      <a:pPr algn="ctr"/>
                      <a:r>
                        <a:rPr lang="en-US" dirty="0" smtClean="0">
                          <a:solidFill>
                            <a:schemeClr val="tx1"/>
                          </a:solidFill>
                        </a:rPr>
                        <a:t>b</a:t>
                      </a:r>
                      <a:endParaRPr lang="en-US" dirty="0">
                        <a:solidFill>
                          <a:schemeClr val="tx1"/>
                        </a:solidFill>
                      </a:endParaRPr>
                    </a:p>
                  </a:txBody>
                  <a:tcPr>
                    <a:solidFill>
                      <a:schemeClr val="bg1">
                        <a:lumMod val="95000"/>
                      </a:schemeClr>
                    </a:solidFill>
                  </a:tcPr>
                </a:tc>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3185110764"/>
              </p:ext>
            </p:extLst>
          </p:nvPr>
        </p:nvGraphicFramePr>
        <p:xfrm>
          <a:off x="398409" y="4583484"/>
          <a:ext cx="8128002" cy="2219960"/>
        </p:xfrm>
        <a:graphic>
          <a:graphicData uri="http://schemas.openxmlformats.org/drawingml/2006/table">
            <a:tbl>
              <a:tblPr firstRow="1" bandRow="1">
                <a:tableStyleId>{5C22544A-7EE6-4342-B048-85BDC9FD1C3A}</a:tableStyleId>
              </a:tblPr>
              <a:tblGrid>
                <a:gridCol w="1354667"/>
                <a:gridCol w="1354667"/>
                <a:gridCol w="1354667"/>
                <a:gridCol w="1354667"/>
                <a:gridCol w="1354667"/>
                <a:gridCol w="1354667"/>
              </a:tblGrid>
              <a:tr h="0">
                <a:tc>
                  <a:txBody>
                    <a:bodyPr/>
                    <a:lstStyle/>
                    <a:p>
                      <a:pPr algn="ctr"/>
                      <a:r>
                        <a:rPr lang="en-US" dirty="0" smtClean="0">
                          <a:solidFill>
                            <a:schemeClr val="tx1"/>
                          </a:solidFill>
                        </a:rPr>
                        <a:t>a</a:t>
                      </a:r>
                      <a:endParaRPr lang="en-US" dirty="0">
                        <a:solidFill>
                          <a:schemeClr val="tx1"/>
                        </a:solidFill>
                      </a:endParaRPr>
                    </a:p>
                  </a:txBody>
                  <a:tcPr>
                    <a:solidFill>
                      <a:schemeClr val="bg1">
                        <a:lumMod val="95000"/>
                      </a:schemeClr>
                    </a:solidFill>
                  </a:tcPr>
                </a:tc>
                <a:tc>
                  <a:txBody>
                    <a:bodyPr/>
                    <a:lstStyle/>
                    <a:p>
                      <a:pPr algn="ctr"/>
                      <a:r>
                        <a:rPr lang="en-US" dirty="0" smtClean="0">
                          <a:solidFill>
                            <a:schemeClr val="tx1"/>
                          </a:solidFill>
                        </a:rPr>
                        <a:t>1</a:t>
                      </a:r>
                      <a:endParaRPr lang="en-US" dirty="0">
                        <a:solidFill>
                          <a:schemeClr val="tx1"/>
                        </a:solidFill>
                      </a:endParaRPr>
                    </a:p>
                  </a:txBody>
                  <a:tcPr>
                    <a:solidFill>
                      <a:schemeClr val="bg1">
                        <a:lumMod val="95000"/>
                      </a:schemeClr>
                    </a:solidFill>
                  </a:tcPr>
                </a:tc>
                <a:tc>
                  <a:txBody>
                    <a:bodyPr/>
                    <a:lstStyle/>
                    <a:p>
                      <a:pPr algn="ctr"/>
                      <a:r>
                        <a:rPr lang="en-US" dirty="0" smtClean="0">
                          <a:solidFill>
                            <a:schemeClr val="tx1"/>
                          </a:solidFill>
                        </a:rPr>
                        <a:t>2</a:t>
                      </a:r>
                      <a:endParaRPr lang="en-US" dirty="0">
                        <a:solidFill>
                          <a:schemeClr val="tx1"/>
                        </a:solidFill>
                      </a:endParaRPr>
                    </a:p>
                  </a:txBody>
                  <a:tcPr>
                    <a:solidFill>
                      <a:schemeClr val="bg1">
                        <a:lumMod val="95000"/>
                      </a:schemeClr>
                    </a:solidFill>
                  </a:tcPr>
                </a:tc>
                <a:tc>
                  <a:txBody>
                    <a:bodyPr/>
                    <a:lstStyle/>
                    <a:p>
                      <a:pPr algn="ctr"/>
                      <a:r>
                        <a:rPr lang="en-US" dirty="0" smtClean="0">
                          <a:solidFill>
                            <a:schemeClr val="tx1"/>
                          </a:solidFill>
                        </a:rPr>
                        <a:t>3</a:t>
                      </a:r>
                      <a:endParaRPr lang="en-US" dirty="0">
                        <a:solidFill>
                          <a:schemeClr val="tx1"/>
                        </a:solidFill>
                      </a:endParaRPr>
                    </a:p>
                  </a:txBody>
                  <a:tcPr>
                    <a:solidFill>
                      <a:schemeClr val="bg1">
                        <a:lumMod val="95000"/>
                      </a:schemeClr>
                    </a:solidFill>
                  </a:tcPr>
                </a:tc>
                <a:tc>
                  <a:txBody>
                    <a:bodyPr/>
                    <a:lstStyle/>
                    <a:p>
                      <a:pPr algn="ctr"/>
                      <a:r>
                        <a:rPr lang="en-US" dirty="0" smtClean="0">
                          <a:solidFill>
                            <a:schemeClr val="tx1"/>
                          </a:solidFill>
                        </a:rPr>
                        <a:t>4</a:t>
                      </a:r>
                      <a:endParaRPr lang="en-US" dirty="0">
                        <a:solidFill>
                          <a:schemeClr val="tx1"/>
                        </a:solidFill>
                      </a:endParaRPr>
                    </a:p>
                  </a:txBody>
                  <a:tcPr>
                    <a:solidFill>
                      <a:schemeClr val="bg1">
                        <a:lumMod val="95000"/>
                      </a:schemeClr>
                    </a:solidFill>
                  </a:tcPr>
                </a:tc>
                <a:tc>
                  <a:txBody>
                    <a:bodyPr/>
                    <a:lstStyle/>
                    <a:p>
                      <a:pPr algn="ctr"/>
                      <a:r>
                        <a:rPr lang="en-US" dirty="0" smtClean="0">
                          <a:solidFill>
                            <a:schemeClr val="tx1"/>
                          </a:solidFill>
                        </a:rPr>
                        <a:t>5</a:t>
                      </a:r>
                      <a:endParaRPr lang="en-US" dirty="0">
                        <a:solidFill>
                          <a:schemeClr val="tx1"/>
                        </a:solidFill>
                      </a:endParaRPr>
                    </a:p>
                  </a:txBody>
                  <a:tcPr>
                    <a:solidFill>
                      <a:schemeClr val="bg1">
                        <a:lumMod val="95000"/>
                      </a:schemeClr>
                    </a:solidFill>
                  </a:tcPr>
                </a:tc>
              </a:tr>
              <a:tr h="370840">
                <a:tc>
                  <a:txBody>
                    <a:bodyPr/>
                    <a:lstStyle/>
                    <a:p>
                      <a:pPr algn="ctr"/>
                      <a:r>
                        <a:rPr lang="en-US" dirty="0" smtClean="0">
                          <a:solidFill>
                            <a:schemeClr val="tx1"/>
                          </a:solidFill>
                        </a:rPr>
                        <a:t>1</a:t>
                      </a:r>
                      <a:endParaRPr lang="en-US" dirty="0">
                        <a:solidFill>
                          <a:schemeClr val="tx1"/>
                        </a:solidFill>
                      </a:endParaRPr>
                    </a:p>
                  </a:txBody>
                  <a:tcPr>
                    <a:solidFill>
                      <a:schemeClr val="bg1">
                        <a:lumMod val="95000"/>
                      </a:schemeClr>
                    </a:solidFill>
                  </a:tcPr>
                </a:tc>
                <a:tc>
                  <a:txBody>
                    <a:bodyPr/>
                    <a:lstStyle/>
                    <a:p>
                      <a:pPr algn="ctr"/>
                      <a:r>
                        <a:rPr lang="en-US" dirty="0" smtClean="0">
                          <a:solidFill>
                            <a:schemeClr val="tx1"/>
                          </a:solidFill>
                        </a:rPr>
                        <a:t>1</a:t>
                      </a:r>
                      <a:endParaRPr lang="en-US" dirty="0">
                        <a:solidFill>
                          <a:schemeClr val="tx1"/>
                        </a:solidFill>
                      </a:endParaRPr>
                    </a:p>
                  </a:txBody>
                  <a:tcPr>
                    <a:solidFill>
                      <a:schemeClr val="bg1">
                        <a:lumMod val="95000"/>
                      </a:schemeClr>
                    </a:solidFill>
                  </a:tcPr>
                </a:tc>
                <a:tc>
                  <a:txBody>
                    <a:bodyPr/>
                    <a:lstStyle/>
                    <a:p>
                      <a:pPr algn="ctr"/>
                      <a:r>
                        <a:rPr lang="en-US" dirty="0" smtClean="0">
                          <a:solidFill>
                            <a:schemeClr val="tx1"/>
                          </a:solidFill>
                        </a:rPr>
                        <a:t>2</a:t>
                      </a:r>
                      <a:endParaRPr lang="en-US" dirty="0">
                        <a:solidFill>
                          <a:schemeClr val="tx1"/>
                        </a:solidFill>
                      </a:endParaRPr>
                    </a:p>
                  </a:txBody>
                  <a:tcPr>
                    <a:solidFill>
                      <a:schemeClr val="bg1">
                        <a:lumMod val="95000"/>
                      </a:schemeClr>
                    </a:solidFill>
                  </a:tcPr>
                </a:tc>
                <a:tc>
                  <a:txBody>
                    <a:bodyPr/>
                    <a:lstStyle/>
                    <a:p>
                      <a:pPr algn="ctr"/>
                      <a:r>
                        <a:rPr lang="en-US" dirty="0" smtClean="0">
                          <a:solidFill>
                            <a:schemeClr val="tx1"/>
                          </a:solidFill>
                        </a:rPr>
                        <a:t>3</a:t>
                      </a:r>
                      <a:endParaRPr lang="en-US" dirty="0">
                        <a:solidFill>
                          <a:schemeClr val="tx1"/>
                        </a:solidFill>
                      </a:endParaRPr>
                    </a:p>
                  </a:txBody>
                  <a:tcPr>
                    <a:solidFill>
                      <a:schemeClr val="bg1">
                        <a:lumMod val="95000"/>
                      </a:schemeClr>
                    </a:solidFill>
                  </a:tcPr>
                </a:tc>
                <a:tc>
                  <a:txBody>
                    <a:bodyPr/>
                    <a:lstStyle/>
                    <a:p>
                      <a:pPr algn="ctr"/>
                      <a:r>
                        <a:rPr lang="en-US" dirty="0" smtClean="0">
                          <a:solidFill>
                            <a:schemeClr val="tx1"/>
                          </a:solidFill>
                        </a:rPr>
                        <a:t>4</a:t>
                      </a:r>
                      <a:endParaRPr lang="en-US" dirty="0">
                        <a:solidFill>
                          <a:schemeClr val="tx1"/>
                        </a:solidFill>
                      </a:endParaRPr>
                    </a:p>
                  </a:txBody>
                  <a:tcPr>
                    <a:solidFill>
                      <a:schemeClr val="bg1">
                        <a:lumMod val="95000"/>
                      </a:schemeClr>
                    </a:solidFill>
                  </a:tcPr>
                </a:tc>
                <a:tc>
                  <a:txBody>
                    <a:bodyPr/>
                    <a:lstStyle/>
                    <a:p>
                      <a:pPr algn="ctr"/>
                      <a:r>
                        <a:rPr lang="en-US" dirty="0" smtClean="0">
                          <a:solidFill>
                            <a:schemeClr val="tx1"/>
                          </a:solidFill>
                        </a:rPr>
                        <a:t>5</a:t>
                      </a:r>
                      <a:endParaRPr lang="en-US" dirty="0">
                        <a:solidFill>
                          <a:schemeClr val="tx1"/>
                        </a:solidFill>
                      </a:endParaRPr>
                    </a:p>
                  </a:txBody>
                  <a:tcPr>
                    <a:solidFill>
                      <a:schemeClr val="bg1">
                        <a:lumMod val="95000"/>
                      </a:schemeClr>
                    </a:solidFill>
                  </a:tcPr>
                </a:tc>
              </a:tr>
              <a:tr h="370840">
                <a:tc>
                  <a:txBody>
                    <a:bodyPr/>
                    <a:lstStyle/>
                    <a:p>
                      <a:pPr algn="ctr"/>
                      <a:r>
                        <a:rPr lang="en-US" dirty="0" smtClean="0">
                          <a:solidFill>
                            <a:schemeClr val="tx1"/>
                          </a:solidFill>
                        </a:rPr>
                        <a:t>2</a:t>
                      </a:r>
                      <a:endParaRPr lang="en-US" dirty="0">
                        <a:solidFill>
                          <a:schemeClr val="tx1"/>
                        </a:solidFill>
                      </a:endParaRPr>
                    </a:p>
                  </a:txBody>
                  <a:tcPr>
                    <a:solidFill>
                      <a:schemeClr val="bg1">
                        <a:lumMod val="95000"/>
                      </a:schemeClr>
                    </a:solidFill>
                  </a:tcPr>
                </a:tc>
                <a:tc>
                  <a:txBody>
                    <a:bodyPr/>
                    <a:lstStyle/>
                    <a:p>
                      <a:pPr algn="ctr"/>
                      <a:r>
                        <a:rPr lang="en-US" dirty="0" smtClean="0">
                          <a:solidFill>
                            <a:schemeClr val="tx1"/>
                          </a:solidFill>
                        </a:rPr>
                        <a:t>2</a:t>
                      </a:r>
                      <a:endParaRPr lang="en-US" dirty="0">
                        <a:solidFill>
                          <a:schemeClr val="tx1"/>
                        </a:solidFill>
                      </a:endParaRPr>
                    </a:p>
                  </a:txBody>
                  <a:tcPr>
                    <a:solidFill>
                      <a:schemeClr val="bg1">
                        <a:lumMod val="95000"/>
                      </a:schemeClr>
                    </a:solidFill>
                  </a:tcPr>
                </a:tc>
                <a:tc>
                  <a:txBody>
                    <a:bodyPr/>
                    <a:lstStyle/>
                    <a:p>
                      <a:pPr algn="ctr"/>
                      <a:r>
                        <a:rPr lang="en-US" dirty="0" smtClean="0">
                          <a:solidFill>
                            <a:schemeClr val="tx1"/>
                          </a:solidFill>
                        </a:rPr>
                        <a:t>2</a:t>
                      </a:r>
                      <a:endParaRPr lang="en-US" dirty="0">
                        <a:solidFill>
                          <a:schemeClr val="tx1"/>
                        </a:solidFill>
                      </a:endParaRPr>
                    </a:p>
                  </a:txBody>
                  <a:tcPr>
                    <a:solidFill>
                      <a:schemeClr val="bg1">
                        <a:lumMod val="95000"/>
                      </a:schemeClr>
                    </a:solidFill>
                  </a:tcPr>
                </a:tc>
                <a:tc>
                  <a:txBody>
                    <a:bodyPr/>
                    <a:lstStyle/>
                    <a:p>
                      <a:pPr algn="ctr"/>
                      <a:r>
                        <a:rPr lang="en-US" dirty="0" smtClean="0">
                          <a:solidFill>
                            <a:schemeClr val="tx1"/>
                          </a:solidFill>
                        </a:rPr>
                        <a:t>*</a:t>
                      </a:r>
                      <a:endParaRPr lang="en-US" dirty="0">
                        <a:solidFill>
                          <a:schemeClr val="tx1"/>
                        </a:solidFill>
                      </a:endParaRPr>
                    </a:p>
                  </a:txBody>
                  <a:tcPr>
                    <a:solidFill>
                      <a:schemeClr val="bg1">
                        <a:lumMod val="95000"/>
                      </a:schemeClr>
                    </a:solidFill>
                  </a:tcPr>
                </a:tc>
                <a:tc>
                  <a:txBody>
                    <a:bodyPr/>
                    <a:lstStyle/>
                    <a:p>
                      <a:pPr algn="ctr"/>
                      <a:r>
                        <a:rPr lang="en-US" dirty="0" smtClean="0">
                          <a:solidFill>
                            <a:schemeClr val="tx1"/>
                          </a:solidFill>
                        </a:rPr>
                        <a:t>4</a:t>
                      </a:r>
                      <a:endParaRPr lang="en-US" dirty="0">
                        <a:solidFill>
                          <a:schemeClr val="tx1"/>
                        </a:solidFill>
                      </a:endParaRPr>
                    </a:p>
                  </a:txBody>
                  <a:tcPr>
                    <a:solidFill>
                      <a:schemeClr val="bg1">
                        <a:lumMod val="95000"/>
                      </a:schemeClr>
                    </a:solidFill>
                  </a:tcPr>
                </a:tc>
                <a:tc>
                  <a:txBody>
                    <a:bodyPr/>
                    <a:lstStyle/>
                    <a:p>
                      <a:pPr algn="ctr"/>
                      <a:r>
                        <a:rPr lang="en-US" dirty="0" smtClean="0">
                          <a:solidFill>
                            <a:schemeClr val="tx1"/>
                          </a:solidFill>
                        </a:rPr>
                        <a:t>5</a:t>
                      </a:r>
                      <a:endParaRPr lang="en-US" dirty="0">
                        <a:solidFill>
                          <a:schemeClr val="tx1"/>
                        </a:solidFill>
                      </a:endParaRPr>
                    </a:p>
                  </a:txBody>
                  <a:tcPr>
                    <a:solidFill>
                      <a:schemeClr val="bg1">
                        <a:lumMod val="95000"/>
                      </a:schemeClr>
                    </a:solidFill>
                  </a:tcPr>
                </a:tc>
              </a:tr>
              <a:tr h="370840">
                <a:tc>
                  <a:txBody>
                    <a:bodyPr/>
                    <a:lstStyle/>
                    <a:p>
                      <a:pPr algn="ctr"/>
                      <a:r>
                        <a:rPr lang="en-US" dirty="0" smtClean="0">
                          <a:solidFill>
                            <a:schemeClr val="tx1"/>
                          </a:solidFill>
                        </a:rPr>
                        <a:t>3</a:t>
                      </a:r>
                      <a:endParaRPr lang="en-US" dirty="0">
                        <a:solidFill>
                          <a:schemeClr val="tx1"/>
                        </a:solidFill>
                      </a:endParaRPr>
                    </a:p>
                  </a:txBody>
                  <a:tcPr>
                    <a:solidFill>
                      <a:schemeClr val="bg1">
                        <a:lumMod val="95000"/>
                      </a:schemeClr>
                    </a:solidFill>
                  </a:tcPr>
                </a:tc>
                <a:tc>
                  <a:txBody>
                    <a:bodyPr/>
                    <a:lstStyle/>
                    <a:p>
                      <a:pPr algn="ctr"/>
                      <a:r>
                        <a:rPr lang="en-US" dirty="0" smtClean="0">
                          <a:solidFill>
                            <a:schemeClr val="tx1"/>
                          </a:solidFill>
                        </a:rPr>
                        <a:t>3</a:t>
                      </a:r>
                      <a:endParaRPr lang="en-US" dirty="0">
                        <a:solidFill>
                          <a:schemeClr val="tx1"/>
                        </a:solidFill>
                      </a:endParaRPr>
                    </a:p>
                  </a:txBody>
                  <a:tcPr>
                    <a:solidFill>
                      <a:schemeClr val="bg1">
                        <a:lumMod val="95000"/>
                      </a:schemeClr>
                    </a:solidFill>
                  </a:tcPr>
                </a:tc>
                <a:tc>
                  <a:txBody>
                    <a:bodyPr/>
                    <a:lstStyle/>
                    <a:p>
                      <a:pPr algn="ctr"/>
                      <a:r>
                        <a:rPr lang="en-US" dirty="0" smtClean="0">
                          <a:solidFill>
                            <a:schemeClr val="tx1"/>
                          </a:solidFill>
                        </a:rPr>
                        <a:t>3</a:t>
                      </a:r>
                      <a:endParaRPr lang="en-US" dirty="0">
                        <a:solidFill>
                          <a:schemeClr val="tx1"/>
                        </a:solidFill>
                      </a:endParaRPr>
                    </a:p>
                  </a:txBody>
                  <a:tcPr>
                    <a:solidFill>
                      <a:schemeClr val="bg1">
                        <a:lumMod val="95000"/>
                      </a:schemeClr>
                    </a:solidFill>
                  </a:tcPr>
                </a:tc>
                <a:tc>
                  <a:txBody>
                    <a:bodyPr/>
                    <a:lstStyle/>
                    <a:p>
                      <a:pPr algn="ctr"/>
                      <a:r>
                        <a:rPr lang="en-US" dirty="0" smtClean="0">
                          <a:solidFill>
                            <a:schemeClr val="tx1"/>
                          </a:solidFill>
                        </a:rPr>
                        <a:t>*</a:t>
                      </a:r>
                      <a:endParaRPr lang="en-US" dirty="0">
                        <a:solidFill>
                          <a:schemeClr val="tx1"/>
                        </a:solidFill>
                      </a:endParaRPr>
                    </a:p>
                  </a:txBody>
                  <a:tcPr>
                    <a:solidFill>
                      <a:schemeClr val="bg1">
                        <a:lumMod val="95000"/>
                      </a:schemeClr>
                    </a:solidFill>
                  </a:tcPr>
                </a:tc>
                <a:tc>
                  <a:txBody>
                    <a:bodyPr/>
                    <a:lstStyle/>
                    <a:p>
                      <a:pPr algn="ctr"/>
                      <a:r>
                        <a:rPr lang="en-US" dirty="0" smtClean="0">
                          <a:solidFill>
                            <a:schemeClr val="tx1"/>
                          </a:solidFill>
                        </a:rPr>
                        <a:t>5</a:t>
                      </a:r>
                      <a:endParaRPr lang="en-US" dirty="0">
                        <a:solidFill>
                          <a:schemeClr val="tx1"/>
                        </a:solidFill>
                      </a:endParaRPr>
                    </a:p>
                  </a:txBody>
                  <a:tcPr>
                    <a:solidFill>
                      <a:schemeClr val="bg1">
                        <a:lumMod val="95000"/>
                      </a:schemeClr>
                    </a:solidFill>
                  </a:tcPr>
                </a:tc>
                <a:tc>
                  <a:txBody>
                    <a:bodyPr/>
                    <a:lstStyle/>
                    <a:p>
                      <a:pPr algn="ctr"/>
                      <a:r>
                        <a:rPr lang="en-US" dirty="0" smtClean="0">
                          <a:solidFill>
                            <a:schemeClr val="tx1"/>
                          </a:solidFill>
                        </a:rPr>
                        <a:t>5</a:t>
                      </a:r>
                      <a:endParaRPr lang="en-US" dirty="0">
                        <a:solidFill>
                          <a:schemeClr val="tx1"/>
                        </a:solidFill>
                      </a:endParaRPr>
                    </a:p>
                  </a:txBody>
                  <a:tcPr>
                    <a:solidFill>
                      <a:schemeClr val="bg1">
                        <a:lumMod val="95000"/>
                      </a:schemeClr>
                    </a:solidFill>
                  </a:tcPr>
                </a:tc>
              </a:tr>
              <a:tr h="370840">
                <a:tc>
                  <a:txBody>
                    <a:bodyPr/>
                    <a:lstStyle/>
                    <a:p>
                      <a:pPr algn="ctr"/>
                      <a:r>
                        <a:rPr lang="en-US" dirty="0" smtClean="0">
                          <a:solidFill>
                            <a:schemeClr val="tx1"/>
                          </a:solidFill>
                        </a:rPr>
                        <a:t>4</a:t>
                      </a:r>
                      <a:endParaRPr lang="en-US" dirty="0">
                        <a:solidFill>
                          <a:schemeClr val="tx1"/>
                        </a:solidFill>
                      </a:endParaRPr>
                    </a:p>
                  </a:txBody>
                  <a:tcPr>
                    <a:solidFill>
                      <a:schemeClr val="bg1">
                        <a:lumMod val="95000"/>
                      </a:schemeClr>
                    </a:solidFill>
                  </a:tcPr>
                </a:tc>
                <a:tc>
                  <a:txBody>
                    <a:bodyPr/>
                    <a:lstStyle/>
                    <a:p>
                      <a:pPr algn="ctr"/>
                      <a:r>
                        <a:rPr lang="en-US" dirty="0" smtClean="0">
                          <a:solidFill>
                            <a:schemeClr val="tx1"/>
                          </a:solidFill>
                        </a:rPr>
                        <a:t>4</a:t>
                      </a:r>
                      <a:endParaRPr lang="en-US" dirty="0">
                        <a:solidFill>
                          <a:schemeClr val="tx1"/>
                        </a:solidFill>
                      </a:endParaRPr>
                    </a:p>
                  </a:txBody>
                  <a:tcPr>
                    <a:solidFill>
                      <a:schemeClr val="bg1">
                        <a:lumMod val="95000"/>
                      </a:schemeClr>
                    </a:solidFill>
                  </a:tcPr>
                </a:tc>
                <a:tc>
                  <a:txBody>
                    <a:bodyPr/>
                    <a:lstStyle/>
                    <a:p>
                      <a:pPr algn="ctr"/>
                      <a:r>
                        <a:rPr lang="en-US" dirty="0" smtClean="0">
                          <a:solidFill>
                            <a:schemeClr val="tx1"/>
                          </a:solidFill>
                        </a:rPr>
                        <a:t>*</a:t>
                      </a:r>
                      <a:endParaRPr lang="en-US" dirty="0">
                        <a:solidFill>
                          <a:schemeClr val="tx1"/>
                        </a:solidFill>
                      </a:endParaRPr>
                    </a:p>
                  </a:txBody>
                  <a:tcPr>
                    <a:solidFill>
                      <a:schemeClr val="bg1">
                        <a:lumMod val="95000"/>
                      </a:schemeClr>
                    </a:solidFill>
                  </a:tcPr>
                </a:tc>
                <a:tc>
                  <a:txBody>
                    <a:bodyPr/>
                    <a:lstStyle/>
                    <a:p>
                      <a:pPr algn="ctr"/>
                      <a:r>
                        <a:rPr lang="en-US" dirty="0" smtClean="0">
                          <a:solidFill>
                            <a:schemeClr val="tx1"/>
                          </a:solidFill>
                        </a:rPr>
                        <a:t>*</a:t>
                      </a:r>
                      <a:endParaRPr lang="en-US" dirty="0">
                        <a:solidFill>
                          <a:schemeClr val="tx1"/>
                        </a:solidFill>
                      </a:endParaRPr>
                    </a:p>
                  </a:txBody>
                  <a:tcPr>
                    <a:solidFill>
                      <a:schemeClr val="bg1">
                        <a:lumMod val="95000"/>
                      </a:schemeClr>
                    </a:solidFill>
                  </a:tcPr>
                </a:tc>
                <a:tc>
                  <a:txBody>
                    <a:bodyPr/>
                    <a:lstStyle/>
                    <a:p>
                      <a:pPr algn="ctr"/>
                      <a:r>
                        <a:rPr lang="en-US" dirty="0" smtClean="0">
                          <a:solidFill>
                            <a:schemeClr val="tx1"/>
                          </a:solidFill>
                        </a:rPr>
                        <a:t>6</a:t>
                      </a:r>
                      <a:endParaRPr lang="en-US" dirty="0">
                        <a:solidFill>
                          <a:schemeClr val="tx1"/>
                        </a:solidFill>
                      </a:endParaRPr>
                    </a:p>
                  </a:txBody>
                  <a:tcPr>
                    <a:solidFill>
                      <a:schemeClr val="bg1">
                        <a:lumMod val="95000"/>
                      </a:schemeClr>
                    </a:solidFill>
                  </a:tcPr>
                </a:tc>
                <a:tc>
                  <a:txBody>
                    <a:bodyPr/>
                    <a:lstStyle/>
                    <a:p>
                      <a:pPr algn="ctr"/>
                      <a:r>
                        <a:rPr lang="en-US" dirty="0" smtClean="0">
                          <a:solidFill>
                            <a:schemeClr val="tx1"/>
                          </a:solidFill>
                        </a:rPr>
                        <a:t>6</a:t>
                      </a:r>
                      <a:endParaRPr lang="en-US" dirty="0">
                        <a:solidFill>
                          <a:schemeClr val="tx1"/>
                        </a:solidFill>
                      </a:endParaRPr>
                    </a:p>
                  </a:txBody>
                  <a:tcPr>
                    <a:solidFill>
                      <a:schemeClr val="bg1">
                        <a:lumMod val="95000"/>
                      </a:schemeClr>
                    </a:solidFill>
                  </a:tcPr>
                </a:tc>
              </a:tr>
              <a:tr h="370840">
                <a:tc>
                  <a:txBody>
                    <a:bodyPr/>
                    <a:lstStyle/>
                    <a:p>
                      <a:pPr algn="ctr"/>
                      <a:r>
                        <a:rPr lang="en-US" dirty="0" smtClean="0">
                          <a:solidFill>
                            <a:schemeClr val="tx1"/>
                          </a:solidFill>
                        </a:rPr>
                        <a:t>5</a:t>
                      </a:r>
                      <a:endParaRPr lang="en-US" dirty="0">
                        <a:solidFill>
                          <a:schemeClr val="tx1"/>
                        </a:solidFill>
                      </a:endParaRPr>
                    </a:p>
                  </a:txBody>
                  <a:tcPr>
                    <a:solidFill>
                      <a:schemeClr val="bg1">
                        <a:lumMod val="95000"/>
                      </a:schemeClr>
                    </a:solidFill>
                  </a:tcPr>
                </a:tc>
                <a:tc>
                  <a:txBody>
                    <a:bodyPr/>
                    <a:lstStyle/>
                    <a:p>
                      <a:pPr algn="ctr"/>
                      <a:r>
                        <a:rPr lang="en-US" dirty="0" smtClean="0">
                          <a:solidFill>
                            <a:schemeClr val="tx1"/>
                          </a:solidFill>
                        </a:rPr>
                        <a:t>5</a:t>
                      </a:r>
                      <a:endParaRPr lang="en-US" dirty="0">
                        <a:solidFill>
                          <a:schemeClr val="tx1"/>
                        </a:solidFill>
                      </a:endParaRPr>
                    </a:p>
                  </a:txBody>
                  <a:tcPr>
                    <a:solidFill>
                      <a:schemeClr val="bg1">
                        <a:lumMod val="95000"/>
                      </a:schemeClr>
                    </a:solidFill>
                  </a:tcPr>
                </a:tc>
                <a:tc>
                  <a:txBody>
                    <a:bodyPr/>
                    <a:lstStyle/>
                    <a:p>
                      <a:pPr algn="ctr"/>
                      <a:r>
                        <a:rPr lang="en-US" dirty="0" smtClean="0">
                          <a:solidFill>
                            <a:schemeClr val="tx1"/>
                          </a:solidFill>
                        </a:rPr>
                        <a:t>5</a:t>
                      </a:r>
                      <a:endParaRPr lang="en-US" dirty="0">
                        <a:solidFill>
                          <a:schemeClr val="tx1"/>
                        </a:solidFill>
                      </a:endParaRPr>
                    </a:p>
                  </a:txBody>
                  <a:tcPr>
                    <a:solidFill>
                      <a:schemeClr val="bg1">
                        <a:lumMod val="95000"/>
                      </a:schemeClr>
                    </a:solidFill>
                  </a:tcPr>
                </a:tc>
                <a:tc>
                  <a:txBody>
                    <a:bodyPr/>
                    <a:lstStyle/>
                    <a:p>
                      <a:pPr algn="ctr"/>
                      <a:r>
                        <a:rPr lang="en-US" dirty="0" smtClean="0">
                          <a:solidFill>
                            <a:schemeClr val="tx1"/>
                          </a:solidFill>
                        </a:rPr>
                        <a:t>6</a:t>
                      </a:r>
                      <a:endParaRPr lang="en-US" dirty="0">
                        <a:solidFill>
                          <a:schemeClr val="tx1"/>
                        </a:solidFill>
                      </a:endParaRPr>
                    </a:p>
                  </a:txBody>
                  <a:tcPr>
                    <a:solidFill>
                      <a:schemeClr val="bg1">
                        <a:lumMod val="95000"/>
                      </a:schemeClr>
                    </a:solidFill>
                  </a:tcPr>
                </a:tc>
                <a:tc>
                  <a:txBody>
                    <a:bodyPr/>
                    <a:lstStyle/>
                    <a:p>
                      <a:pPr algn="ctr"/>
                      <a:r>
                        <a:rPr lang="en-US" dirty="0" smtClean="0">
                          <a:solidFill>
                            <a:schemeClr val="tx1"/>
                          </a:solidFill>
                        </a:rPr>
                        <a:t>7</a:t>
                      </a:r>
                      <a:endParaRPr lang="en-US" dirty="0">
                        <a:solidFill>
                          <a:schemeClr val="tx1"/>
                        </a:solidFill>
                      </a:endParaRPr>
                    </a:p>
                  </a:txBody>
                  <a:tcPr>
                    <a:solidFill>
                      <a:schemeClr val="bg1">
                        <a:lumMod val="95000"/>
                      </a:schemeClr>
                    </a:solidFill>
                  </a:tcPr>
                </a:tc>
                <a:tc>
                  <a:txBody>
                    <a:bodyPr/>
                    <a:lstStyle/>
                    <a:p>
                      <a:pPr algn="ctr"/>
                      <a:r>
                        <a:rPr lang="en-US" dirty="0" smtClean="0">
                          <a:solidFill>
                            <a:schemeClr val="tx1"/>
                          </a:solidFill>
                        </a:rPr>
                        <a:t>b</a:t>
                      </a:r>
                      <a:endParaRPr lang="en-US" dirty="0">
                        <a:solidFill>
                          <a:schemeClr val="tx1"/>
                        </a:solidFill>
                      </a:endParaRPr>
                    </a:p>
                  </a:txBody>
                  <a:tcPr>
                    <a:solidFill>
                      <a:schemeClr val="bg1">
                        <a:lumMod val="95000"/>
                      </a:schemeClr>
                    </a:solidFill>
                  </a:tcPr>
                </a:tc>
              </a:tr>
            </a:tbl>
          </a:graphicData>
        </a:graphic>
      </p:graphicFrame>
    </p:spTree>
    <p:extLst>
      <p:ext uri="{BB962C8B-B14F-4D97-AF65-F5344CB8AC3E}">
        <p14:creationId xmlns:p14="http://schemas.microsoft.com/office/powerpoint/2010/main" val="24301500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599" y="351615"/>
            <a:ext cx="10512725" cy="657459"/>
          </a:xfrm>
        </p:spPr>
        <p:txBody>
          <a:bodyPr>
            <a:normAutofit fontScale="90000"/>
          </a:bodyPr>
          <a:lstStyle/>
          <a:p>
            <a:r>
              <a:rPr lang="en-US" dirty="0" smtClean="0"/>
              <a:t>Application of Stacks</a:t>
            </a:r>
            <a:endParaRPr lang="en-US" dirty="0"/>
          </a:p>
        </p:txBody>
      </p:sp>
      <p:sp>
        <p:nvSpPr>
          <p:cNvPr id="3" name="Content Placeholder 2"/>
          <p:cNvSpPr>
            <a:spLocks noGrp="1"/>
          </p:cNvSpPr>
          <p:nvPr>
            <p:ph idx="1"/>
          </p:nvPr>
        </p:nvSpPr>
        <p:spPr>
          <a:xfrm>
            <a:off x="609600" y="1600200"/>
            <a:ext cx="10972800" cy="4441003"/>
          </a:xfrm>
        </p:spPr>
        <p:txBody>
          <a:bodyPr>
            <a:normAutofit fontScale="62500" lnSpcReduction="20000"/>
          </a:bodyPr>
          <a:lstStyle/>
          <a:p>
            <a:r>
              <a:rPr lang="en-US" dirty="0" smtClean="0"/>
              <a:t>Symbol matching (for syntax)</a:t>
            </a:r>
          </a:p>
          <a:p>
            <a:pPr lvl="1"/>
            <a:r>
              <a:rPr lang="en-US" dirty="0" smtClean="0"/>
              <a:t>EG: Are all the ‘(‘ and ‘{‘ properly matched with ‘)’ and ‘}’  </a:t>
            </a:r>
          </a:p>
          <a:p>
            <a:pPr marL="914400" lvl="2" indent="0">
              <a:buNone/>
            </a:pPr>
            <a:r>
              <a:rPr lang="en-US" dirty="0" smtClean="0"/>
              <a:t>function f ( </a:t>
            </a:r>
            <a:r>
              <a:rPr lang="en-US" dirty="0" err="1" smtClean="0"/>
              <a:t>arg</a:t>
            </a:r>
            <a:r>
              <a:rPr lang="en-US" dirty="0" smtClean="0"/>
              <a:t> )</a:t>
            </a:r>
          </a:p>
          <a:p>
            <a:pPr marL="914400" lvl="2" indent="0">
              <a:buNone/>
            </a:pPr>
            <a:r>
              <a:rPr lang="en-US" dirty="0" smtClean="0"/>
              <a:t>	{</a:t>
            </a:r>
          </a:p>
          <a:p>
            <a:pPr marL="914400" lvl="2" indent="0">
              <a:buNone/>
            </a:pPr>
            <a:r>
              <a:rPr lang="en-US" dirty="0"/>
              <a:t>	</a:t>
            </a:r>
            <a:r>
              <a:rPr lang="en-US" dirty="0" smtClean="0"/>
              <a:t>	while (</a:t>
            </a:r>
            <a:r>
              <a:rPr lang="en-US" dirty="0" err="1" smtClean="0"/>
              <a:t>arg</a:t>
            </a:r>
            <a:r>
              <a:rPr lang="en-US" dirty="0" smtClean="0"/>
              <a:t> &gt; 0)</a:t>
            </a:r>
          </a:p>
          <a:p>
            <a:pPr marL="914400" lvl="2" indent="0">
              <a:buNone/>
            </a:pPr>
            <a:r>
              <a:rPr lang="en-US" dirty="0" smtClean="0"/>
              <a:t>		{x = </a:t>
            </a:r>
            <a:r>
              <a:rPr lang="en-US" dirty="0" err="1" smtClean="0"/>
              <a:t>arg</a:t>
            </a:r>
            <a:r>
              <a:rPr lang="en-US" dirty="0" smtClean="0"/>
              <a:t> --;}</a:t>
            </a:r>
            <a:endParaRPr lang="en-US" dirty="0"/>
          </a:p>
          <a:p>
            <a:pPr marL="914400" lvl="2" indent="0">
              <a:buNone/>
            </a:pPr>
            <a:r>
              <a:rPr lang="en-US" dirty="0" smtClean="0"/>
              <a:t>	}</a:t>
            </a:r>
          </a:p>
          <a:p>
            <a:pPr marL="914400" lvl="2" indent="0">
              <a:buNone/>
            </a:pPr>
            <a:endParaRPr lang="en-US" dirty="0" smtClean="0"/>
          </a:p>
          <a:p>
            <a:r>
              <a:rPr lang="en-US" dirty="0" smtClean="0"/>
              <a:t>Symbol matching algorithm</a:t>
            </a:r>
          </a:p>
          <a:p>
            <a:pPr lvl="1"/>
            <a:r>
              <a:rPr lang="en-US" dirty="0" smtClean="0"/>
              <a:t>Scan input code (character array) from left to right</a:t>
            </a:r>
            <a:r>
              <a:rPr lang="en-US" dirty="0"/>
              <a:t> </a:t>
            </a:r>
            <a:endParaRPr lang="en-US" dirty="0" smtClean="0"/>
          </a:p>
          <a:p>
            <a:pPr lvl="1"/>
            <a:endParaRPr lang="en-US" dirty="0" smtClean="0"/>
          </a:p>
          <a:p>
            <a:pPr marL="914400" lvl="2" indent="0">
              <a:buNone/>
            </a:pPr>
            <a:r>
              <a:rPr lang="en-US" dirty="0" smtClean="0">
                <a:latin typeface="Courier New" panose="02070309020205020404" pitchFamily="49" charset="0"/>
                <a:cs typeface="Courier New" panose="02070309020205020404" pitchFamily="49" charset="0"/>
              </a:rPr>
              <a:t>for </a:t>
            </a:r>
            <a:r>
              <a:rPr lang="en-US" dirty="0">
                <a:latin typeface="Courier New" panose="02070309020205020404" pitchFamily="49" charset="0"/>
                <a:cs typeface="Courier New" panose="02070309020205020404" pitchFamily="49" charset="0"/>
              </a:rPr>
              <a:t>i</a:t>
            </a:r>
            <a:r>
              <a:rPr lang="en-US" dirty="0" smtClean="0">
                <a:latin typeface="Courier New" panose="02070309020205020404" pitchFamily="49" charset="0"/>
                <a:cs typeface="Courier New" panose="02070309020205020404" pitchFamily="49" charset="0"/>
              </a:rPr>
              <a:t> from 0 to </a:t>
            </a:r>
            <a:r>
              <a:rPr lang="en-US" dirty="0" err="1" smtClean="0">
                <a:latin typeface="Courier New" panose="02070309020205020404" pitchFamily="49" charset="0"/>
                <a:cs typeface="Courier New" panose="02070309020205020404" pitchFamily="49" charset="0"/>
              </a:rPr>
              <a:t>inputLength</a:t>
            </a:r>
            <a:r>
              <a:rPr lang="en-US" dirty="0" smtClean="0">
                <a:latin typeface="Courier New" panose="02070309020205020404" pitchFamily="49" charset="0"/>
                <a:cs typeface="Courier New" panose="02070309020205020404" pitchFamily="49" charset="0"/>
              </a:rPr>
              <a:t> - 1</a:t>
            </a:r>
          </a:p>
          <a:p>
            <a:pPr marL="914400" lvl="2" indent="0">
              <a:buNone/>
            </a:pPr>
            <a:r>
              <a:rPr lang="en-US" dirty="0" smtClean="0">
                <a:latin typeface="Courier New" panose="02070309020205020404" pitchFamily="49" charset="0"/>
                <a:cs typeface="Courier New" panose="02070309020205020404" pitchFamily="49" charset="0"/>
              </a:rPr>
              <a:t>	if input[ </a:t>
            </a:r>
            <a:r>
              <a:rPr lang="en-US" dirty="0" err="1" smtClean="0">
                <a:latin typeface="Courier New" panose="02070309020205020404" pitchFamily="49" charset="0"/>
                <a:cs typeface="Courier New" panose="02070309020205020404" pitchFamily="49" charset="0"/>
              </a:rPr>
              <a:t>i</a:t>
            </a:r>
            <a:r>
              <a:rPr lang="en-US" dirty="0" smtClean="0">
                <a:latin typeface="Courier New" panose="02070309020205020404" pitchFamily="49" charset="0"/>
                <a:cs typeface="Courier New" panose="02070309020205020404" pitchFamily="49" charset="0"/>
              </a:rPr>
              <a:t> ] == ‘(‘ OR input</a:t>
            </a:r>
            <a:r>
              <a:rPr lang="en-US" dirty="0">
                <a:latin typeface="Courier New" panose="02070309020205020404" pitchFamily="49" charset="0"/>
                <a:cs typeface="Courier New" panose="02070309020205020404" pitchFamily="49" charset="0"/>
              </a:rPr>
              <a:t>[ </a:t>
            </a:r>
            <a:r>
              <a:rPr lang="en-US" dirty="0" err="1">
                <a:latin typeface="Courier New" panose="02070309020205020404" pitchFamily="49" charset="0"/>
                <a:cs typeface="Courier New" panose="02070309020205020404" pitchFamily="49" charset="0"/>
              </a:rPr>
              <a:t>i</a:t>
            </a:r>
            <a:r>
              <a:rPr lang="en-US" dirty="0">
                <a:latin typeface="Courier New" panose="02070309020205020404" pitchFamily="49" charset="0"/>
                <a:cs typeface="Courier New" panose="02070309020205020404" pitchFamily="49" charset="0"/>
              </a:rPr>
              <a:t> ] == </a:t>
            </a:r>
            <a:r>
              <a:rPr lang="en-US" dirty="0" smtClean="0">
                <a:latin typeface="Courier New" panose="02070309020205020404" pitchFamily="49" charset="0"/>
                <a:cs typeface="Courier New" panose="02070309020205020404" pitchFamily="49" charset="0"/>
              </a:rPr>
              <a:t>‘{‘ </a:t>
            </a:r>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then </a:t>
            </a:r>
            <a:r>
              <a:rPr lang="en-US" dirty="0" err="1" smtClean="0">
                <a:latin typeface="Courier New" panose="02070309020205020404" pitchFamily="49" charset="0"/>
                <a:cs typeface="Courier New" panose="02070309020205020404" pitchFamily="49" charset="0"/>
              </a:rPr>
              <a:t>stack.push</a:t>
            </a:r>
            <a:r>
              <a:rPr lang="en-US" dirty="0" smtClean="0">
                <a:latin typeface="Courier New" panose="02070309020205020404" pitchFamily="49" charset="0"/>
                <a:cs typeface="Courier New" panose="02070309020205020404" pitchFamily="49" charset="0"/>
              </a:rPr>
              <a:t>(input[ </a:t>
            </a:r>
            <a:r>
              <a:rPr lang="en-US" dirty="0" err="1" smtClean="0">
                <a:latin typeface="Courier New" panose="02070309020205020404" pitchFamily="49" charset="0"/>
                <a:cs typeface="Courier New" panose="02070309020205020404" pitchFamily="49" charset="0"/>
              </a:rPr>
              <a:t>i</a:t>
            </a:r>
            <a:r>
              <a:rPr lang="en-US" dirty="0" smtClean="0">
                <a:latin typeface="Courier New" panose="02070309020205020404" pitchFamily="49" charset="0"/>
                <a:cs typeface="Courier New" panose="02070309020205020404" pitchFamily="49" charset="0"/>
              </a:rPr>
              <a:t> ])</a:t>
            </a:r>
          </a:p>
          <a:p>
            <a:pPr marL="914400" lvl="2" indent="0">
              <a:buNone/>
            </a:pPr>
            <a:r>
              <a:rPr lang="en-US" dirty="0" smtClean="0">
                <a:latin typeface="Courier New" panose="02070309020205020404" pitchFamily="49" charset="0"/>
                <a:cs typeface="Courier New" panose="02070309020205020404" pitchFamily="49" charset="0"/>
              </a:rPr>
              <a:t>	else if input[ </a:t>
            </a:r>
            <a:r>
              <a:rPr lang="en-US" dirty="0" err="1" smtClean="0">
                <a:latin typeface="Courier New" panose="02070309020205020404" pitchFamily="49" charset="0"/>
                <a:cs typeface="Courier New" panose="02070309020205020404" pitchFamily="49" charset="0"/>
              </a:rPr>
              <a:t>i</a:t>
            </a:r>
            <a:r>
              <a:rPr lang="en-US" dirty="0" smtClean="0">
                <a:latin typeface="Courier New" panose="02070309020205020404" pitchFamily="49" charset="0"/>
                <a:cs typeface="Courier New" panose="02070309020205020404" pitchFamily="49" charset="0"/>
              </a:rPr>
              <a:t> ]  == ‘)‘ OR </a:t>
            </a:r>
            <a:r>
              <a:rPr lang="en-US" dirty="0">
                <a:latin typeface="Courier New" panose="02070309020205020404" pitchFamily="49" charset="0"/>
                <a:cs typeface="Courier New" panose="02070309020205020404" pitchFamily="49" charset="0"/>
              </a:rPr>
              <a:t>input[ </a:t>
            </a:r>
            <a:r>
              <a:rPr lang="en-US" dirty="0" err="1">
                <a:latin typeface="Courier New" panose="02070309020205020404" pitchFamily="49" charset="0"/>
                <a:cs typeface="Courier New" panose="02070309020205020404" pitchFamily="49" charset="0"/>
              </a:rPr>
              <a:t>i</a:t>
            </a:r>
            <a:r>
              <a:rPr lang="en-US" dirty="0">
                <a:latin typeface="Courier New" panose="02070309020205020404" pitchFamily="49" charset="0"/>
                <a:cs typeface="Courier New" panose="02070309020205020404" pitchFamily="49" charset="0"/>
              </a:rPr>
              <a:t> ] == </a:t>
            </a:r>
            <a:r>
              <a:rPr lang="en-US" dirty="0" smtClean="0">
                <a:latin typeface="Courier New" panose="02070309020205020404" pitchFamily="49" charset="0"/>
                <a:cs typeface="Courier New" panose="02070309020205020404" pitchFamily="49" charset="0"/>
              </a:rPr>
              <a:t>‘}‘ then</a:t>
            </a:r>
          </a:p>
          <a:p>
            <a:pPr marL="1371600" lvl="3" indent="0">
              <a:buNone/>
            </a:pPr>
            <a:r>
              <a:rPr lang="en-US" dirty="0" smtClean="0">
                <a:latin typeface="Courier New" panose="02070309020205020404" pitchFamily="49" charset="0"/>
                <a:cs typeface="Courier New" panose="02070309020205020404" pitchFamily="49" charset="0"/>
              </a:rPr>
              <a:t>	c : = </a:t>
            </a:r>
            <a:r>
              <a:rPr lang="en-US" dirty="0" err="1" smtClean="0">
                <a:latin typeface="Courier New" panose="02070309020205020404" pitchFamily="49" charset="0"/>
                <a:cs typeface="Courier New" panose="02070309020205020404" pitchFamily="49" charset="0"/>
              </a:rPr>
              <a:t>stack.pop</a:t>
            </a:r>
            <a:r>
              <a:rPr lang="en-US" dirty="0" smtClean="0">
                <a:latin typeface="Courier New" panose="02070309020205020404" pitchFamily="49" charset="0"/>
                <a:cs typeface="Courier New" panose="02070309020205020404" pitchFamily="49" charset="0"/>
              </a:rPr>
              <a:t>()</a:t>
            </a:r>
          </a:p>
          <a:p>
            <a:pPr marL="1371600" lvl="3" indent="0">
              <a:buNone/>
            </a:pPr>
            <a:r>
              <a:rPr lang="en-US" dirty="0" smtClean="0">
                <a:latin typeface="Courier New" panose="02070309020205020404" pitchFamily="49" charset="0"/>
                <a:cs typeface="Courier New" panose="02070309020205020404" pitchFamily="49" charset="0"/>
              </a:rPr>
              <a:t>	if c is ‘(‘ and input[ </a:t>
            </a:r>
            <a:r>
              <a:rPr lang="en-US" dirty="0" err="1" smtClean="0">
                <a:latin typeface="Courier New" panose="02070309020205020404" pitchFamily="49" charset="0"/>
                <a:cs typeface="Courier New" panose="02070309020205020404" pitchFamily="49" charset="0"/>
              </a:rPr>
              <a:t>i</a:t>
            </a:r>
            <a:r>
              <a:rPr lang="en-US" dirty="0" smtClean="0">
                <a:latin typeface="Courier New" panose="02070309020205020404" pitchFamily="49" charset="0"/>
                <a:cs typeface="Courier New" panose="02070309020205020404" pitchFamily="49" charset="0"/>
              </a:rPr>
              <a:t> ] is ‘)’ OR if c is ‘{‘ and input[ </a:t>
            </a:r>
            <a:r>
              <a:rPr lang="en-US" dirty="0" err="1" smtClean="0">
                <a:latin typeface="Courier New" panose="02070309020205020404" pitchFamily="49" charset="0"/>
                <a:cs typeface="Courier New" panose="02070309020205020404" pitchFamily="49" charset="0"/>
              </a:rPr>
              <a:t>i</a:t>
            </a:r>
            <a:r>
              <a:rPr lang="en-US" dirty="0" smtClean="0">
                <a:latin typeface="Courier New" panose="02070309020205020404" pitchFamily="49" charset="0"/>
                <a:cs typeface="Courier New" panose="02070309020205020404" pitchFamily="49" charset="0"/>
              </a:rPr>
              <a:t> ] is ‘}’</a:t>
            </a:r>
          </a:p>
          <a:p>
            <a:pPr marL="1828800" lvl="4" indent="0">
              <a:buNone/>
            </a:pPr>
            <a:r>
              <a:rPr lang="en-US" dirty="0" smtClean="0">
                <a:latin typeface="Courier New" panose="02070309020205020404" pitchFamily="49" charset="0"/>
                <a:cs typeface="Courier New" panose="02070309020205020404" pitchFamily="49" charset="0"/>
              </a:rPr>
              <a:t>	//The symbols are matched!, do nothing</a:t>
            </a:r>
          </a:p>
          <a:p>
            <a:pPr marL="1371600" lvl="3" indent="0">
              <a:buNone/>
            </a:pPr>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else // the symbols are unmatched</a:t>
            </a:r>
          </a:p>
          <a:p>
            <a:pPr marL="1828800" lvl="4" indent="0">
              <a:buNone/>
            </a:pPr>
            <a:r>
              <a:rPr lang="en-US" dirty="0" smtClean="0">
                <a:latin typeface="Courier New" panose="02070309020205020404" pitchFamily="49" charset="0"/>
                <a:cs typeface="Courier New" panose="02070309020205020404" pitchFamily="49" charset="0"/>
              </a:rPr>
              <a:t>	throw a syntax error</a:t>
            </a:r>
          </a:p>
          <a:p>
            <a:pPr lvl="4"/>
            <a:endParaRPr lang="en-US" dirty="0">
              <a:latin typeface="Courier New" panose="02070309020205020404" pitchFamily="49" charset="0"/>
              <a:cs typeface="Courier New" panose="02070309020205020404" pitchFamily="49" charset="0"/>
            </a:endParaRPr>
          </a:p>
          <a:p>
            <a:pPr marL="914400" lvl="2" indent="0">
              <a:buNone/>
            </a:pPr>
            <a:r>
              <a:rPr lang="en-US" dirty="0" smtClean="0">
                <a:latin typeface="Courier New" panose="02070309020205020404" pitchFamily="49" charset="0"/>
                <a:cs typeface="Courier New" panose="02070309020205020404" pitchFamily="49" charset="0"/>
              </a:rPr>
              <a:t>if traversal complete and </a:t>
            </a:r>
            <a:r>
              <a:rPr lang="en-US" dirty="0" err="1" smtClean="0">
                <a:latin typeface="Courier New" panose="02070309020205020404" pitchFamily="49" charset="0"/>
                <a:cs typeface="Courier New" panose="02070309020205020404" pitchFamily="49" charset="0"/>
              </a:rPr>
              <a:t>stack.isEmpty</a:t>
            </a:r>
            <a:r>
              <a:rPr lang="en-US" dirty="0" smtClean="0">
                <a:latin typeface="Courier New" panose="02070309020205020404" pitchFamily="49" charset="0"/>
                <a:cs typeface="Courier New" panose="02070309020205020404" pitchFamily="49" charset="0"/>
              </a:rPr>
              <a:t>() == false, then</a:t>
            </a:r>
          </a:p>
          <a:p>
            <a:pPr marL="1371600" lvl="3" indent="0">
              <a:buNone/>
            </a:pPr>
            <a:r>
              <a:rPr lang="en-US" dirty="0" smtClean="0">
                <a:latin typeface="Courier New" panose="02070309020205020404" pitchFamily="49" charset="0"/>
                <a:cs typeface="Courier New" panose="02070309020205020404" pitchFamily="49" charset="0"/>
              </a:rPr>
              <a:t>Throw error, no matching close symbol found</a:t>
            </a:r>
          </a:p>
          <a:p>
            <a:pPr lvl="3"/>
            <a:endParaRPr lang="en-US" dirty="0"/>
          </a:p>
          <a:p>
            <a:pPr marL="914400" lvl="2" indent="0">
              <a:buNone/>
            </a:pPr>
            <a:endParaRPr lang="en-US" dirty="0" smtClean="0"/>
          </a:p>
        </p:txBody>
      </p:sp>
    </p:spTree>
    <p:extLst>
      <p:ext uri="{BB962C8B-B14F-4D97-AF65-F5344CB8AC3E}">
        <p14:creationId xmlns:p14="http://schemas.microsoft.com/office/powerpoint/2010/main" val="282485037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Outline</a:t>
            </a:r>
            <a:endParaRPr lang="en-US" dirty="0"/>
          </a:p>
        </p:txBody>
      </p:sp>
      <p:sp>
        <p:nvSpPr>
          <p:cNvPr id="3" name="Content Placeholder 2"/>
          <p:cNvSpPr>
            <a:spLocks noGrp="1"/>
          </p:cNvSpPr>
          <p:nvPr>
            <p:ph idx="1"/>
          </p:nvPr>
        </p:nvSpPr>
        <p:spPr>
          <a:xfrm>
            <a:off x="609600" y="1600200"/>
            <a:ext cx="10972800" cy="4337891"/>
          </a:xfrm>
        </p:spPr>
        <p:txBody>
          <a:bodyPr>
            <a:normAutofit/>
          </a:bodyPr>
          <a:lstStyle/>
          <a:p>
            <a:pPr marL="571500" indent="-571500">
              <a:buFont typeface="+mj-lt"/>
              <a:buAutoNum type="romanUcPeriod"/>
            </a:pPr>
            <a:r>
              <a:rPr lang="en-US" dirty="0" smtClean="0"/>
              <a:t>Queues</a:t>
            </a:r>
          </a:p>
          <a:p>
            <a:pPr marL="971550" lvl="1" indent="-571500">
              <a:buFont typeface="+mj-lt"/>
              <a:buAutoNum type="romanUcPeriod"/>
            </a:pPr>
            <a:r>
              <a:rPr lang="en-US" dirty="0" smtClean="0"/>
              <a:t>FIFO Queues</a:t>
            </a:r>
          </a:p>
          <a:p>
            <a:pPr marL="1371600" lvl="2" indent="-571500">
              <a:buFont typeface="+mj-lt"/>
              <a:buAutoNum type="romanUcPeriod"/>
            </a:pPr>
            <a:r>
              <a:rPr lang="en-US" dirty="0" smtClean="0"/>
              <a:t>Usage</a:t>
            </a:r>
          </a:p>
          <a:p>
            <a:pPr marL="1371600" lvl="2" indent="-571500">
              <a:buFont typeface="+mj-lt"/>
              <a:buAutoNum type="romanUcPeriod"/>
            </a:pPr>
            <a:r>
              <a:rPr lang="en-US" dirty="0" smtClean="0"/>
              <a:t>Implementations</a:t>
            </a:r>
          </a:p>
          <a:p>
            <a:pPr marL="971550" lvl="1" indent="-571500">
              <a:buFont typeface="+mj-lt"/>
              <a:buAutoNum type="romanUcPeriod"/>
            </a:pPr>
            <a:r>
              <a:rPr lang="en-US" dirty="0" smtClean="0"/>
              <a:t>LIFO Queues (Stacks)</a:t>
            </a:r>
          </a:p>
          <a:p>
            <a:pPr marL="1371600" lvl="2" indent="-571500">
              <a:buFont typeface="+mj-lt"/>
              <a:buAutoNum type="romanUcPeriod"/>
            </a:pPr>
            <a:r>
              <a:rPr lang="en-US" dirty="0" smtClean="0"/>
              <a:t>Usage</a:t>
            </a:r>
          </a:p>
          <a:p>
            <a:pPr marL="1371600" lvl="2" indent="-571500">
              <a:buFont typeface="+mj-lt"/>
              <a:buAutoNum type="romanUcPeriod"/>
            </a:pPr>
            <a:r>
              <a:rPr lang="en-US" dirty="0" smtClean="0"/>
              <a:t>Implementations</a:t>
            </a:r>
            <a:endParaRPr lang="en-US" dirty="0"/>
          </a:p>
          <a:p>
            <a:pPr marL="971550" lvl="1" indent="-571500">
              <a:buFont typeface="+mj-lt"/>
              <a:buAutoNum type="romanUcPeriod"/>
            </a:pPr>
            <a:r>
              <a:rPr lang="en-US" dirty="0"/>
              <a:t>Applications / Examples</a:t>
            </a:r>
          </a:p>
          <a:p>
            <a:pPr marL="971550" lvl="1" indent="-571500">
              <a:buFont typeface="+mj-lt"/>
              <a:buAutoNum type="romanUcPeriod"/>
            </a:pPr>
            <a:endParaRPr lang="en-US" dirty="0" smtClean="0"/>
          </a:p>
          <a:p>
            <a:pPr marL="971550" lvl="1" indent="-571500">
              <a:buFont typeface="+mj-lt"/>
              <a:buAutoNum type="romanUcPeriod"/>
            </a:pPr>
            <a:endParaRPr lang="en-US" dirty="0" smtClean="0"/>
          </a:p>
          <a:p>
            <a:pPr marL="400050" lvl="1" indent="0">
              <a:buNone/>
            </a:pPr>
            <a:endParaRPr lang="en-US" dirty="0" smtClean="0"/>
          </a:p>
          <a:p>
            <a:pPr marL="571500" indent="-571500">
              <a:buFont typeface="+mj-lt"/>
              <a:buAutoNum type="romanUcPeriod"/>
            </a:pPr>
            <a:endParaRPr lang="en-US" dirty="0" smtClean="0"/>
          </a:p>
          <a:p>
            <a:pPr marL="571500" indent="-571500">
              <a:buFont typeface="+mj-lt"/>
              <a:buAutoNum type="romanUcPeriod"/>
            </a:pPr>
            <a:endParaRPr lang="en-US" dirty="0" smtClean="0"/>
          </a:p>
          <a:p>
            <a:pPr marL="571500" indent="-571500">
              <a:buFont typeface="+mj-lt"/>
              <a:buAutoNum type="romanUcPeriod"/>
            </a:pPr>
            <a:endParaRPr lang="en-US" dirty="0"/>
          </a:p>
        </p:txBody>
      </p:sp>
    </p:spTree>
    <p:extLst>
      <p:ext uri="{BB962C8B-B14F-4D97-AF65-F5344CB8AC3E}">
        <p14:creationId xmlns:p14="http://schemas.microsoft.com/office/powerpoint/2010/main" val="110288532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Queues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Queue is a linear list where data is added and removed </a:t>
            </a:r>
            <a:r>
              <a:rPr lang="en-US" dirty="0" smtClean="0">
                <a:solidFill>
                  <a:srgbClr val="00B050"/>
                </a:solidFill>
              </a:rPr>
              <a:t>at the “ends”</a:t>
            </a:r>
          </a:p>
          <a:p>
            <a:pPr lvl="1"/>
            <a:r>
              <a:rPr lang="en-US" dirty="0" smtClean="0"/>
              <a:t>Refers to conceptual behavior (not implementation)</a:t>
            </a:r>
          </a:p>
          <a:p>
            <a:pPr lvl="2"/>
            <a:r>
              <a:rPr lang="en-US" dirty="0" smtClean="0"/>
              <a:t>Specifically </a:t>
            </a:r>
            <a:r>
              <a:rPr lang="en-US" b="1" i="1" dirty="0" smtClean="0"/>
              <a:t>when (where)</a:t>
            </a:r>
            <a:r>
              <a:rPr lang="en-US" dirty="0" smtClean="0"/>
              <a:t> data enters the queue, and </a:t>
            </a:r>
            <a:r>
              <a:rPr lang="en-US" b="1" i="1" dirty="0" smtClean="0"/>
              <a:t>when (where)</a:t>
            </a:r>
            <a:r>
              <a:rPr lang="en-US" dirty="0" smtClean="0"/>
              <a:t> data exits the queue</a:t>
            </a:r>
          </a:p>
          <a:p>
            <a:pPr lvl="2"/>
            <a:r>
              <a:rPr lang="en-US" dirty="0" smtClean="0"/>
              <a:t>Access is generally limited to the top or the bottom of the queue.</a:t>
            </a:r>
          </a:p>
          <a:p>
            <a:pPr lvl="1"/>
            <a:r>
              <a:rPr lang="en-US" dirty="0" smtClean="0"/>
              <a:t>Types of queues are differentiated by operations performed (behaviors)</a:t>
            </a:r>
          </a:p>
          <a:p>
            <a:endParaRPr lang="en-US" dirty="0"/>
          </a:p>
          <a:p>
            <a:r>
              <a:rPr lang="en-US" dirty="0" smtClean="0"/>
              <a:t>Common Queues</a:t>
            </a:r>
          </a:p>
          <a:p>
            <a:pPr lvl="1"/>
            <a:r>
              <a:rPr lang="en-US" dirty="0" smtClean="0"/>
              <a:t>First In First Out (FIFO)</a:t>
            </a:r>
          </a:p>
          <a:p>
            <a:pPr lvl="2"/>
            <a:r>
              <a:rPr lang="en-US" dirty="0" smtClean="0">
                <a:solidFill>
                  <a:srgbClr val="00B050"/>
                </a:solidFill>
              </a:rPr>
              <a:t>Applications: traversals, memory buffers, resource sharing, simulations, … </a:t>
            </a:r>
          </a:p>
          <a:p>
            <a:pPr lvl="1"/>
            <a:r>
              <a:rPr lang="en-US" dirty="0" smtClean="0"/>
              <a:t>Last In First Out (LIFO)</a:t>
            </a:r>
          </a:p>
          <a:p>
            <a:pPr lvl="2"/>
            <a:r>
              <a:rPr lang="en-US" dirty="0" smtClean="0"/>
              <a:t>Stack</a:t>
            </a:r>
          </a:p>
          <a:p>
            <a:pPr lvl="2"/>
            <a:r>
              <a:rPr lang="en-US" dirty="0" smtClean="0">
                <a:solidFill>
                  <a:srgbClr val="00B050"/>
                </a:solidFill>
              </a:rPr>
              <a:t>Applications: parsers, Runtime environments, traversals, … </a:t>
            </a:r>
            <a:endParaRPr lang="en-US" dirty="0">
              <a:solidFill>
                <a:srgbClr val="00B050"/>
              </a:solidFill>
            </a:endParaRPr>
          </a:p>
          <a:p>
            <a:endParaRPr lang="en-US" dirty="0" smtClean="0"/>
          </a:p>
          <a:p>
            <a:pPr marL="457200" lvl="1" indent="0">
              <a:buNone/>
            </a:pPr>
            <a:endParaRPr lang="en-US" dirty="0"/>
          </a:p>
        </p:txBody>
      </p:sp>
    </p:spTree>
    <p:extLst>
      <p:ext uri="{BB962C8B-B14F-4D97-AF65-F5344CB8AC3E}">
        <p14:creationId xmlns:p14="http://schemas.microsoft.com/office/powerpoint/2010/main" val="171432214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FIFO Queue</a:t>
            </a:r>
            <a:endParaRPr lang="en-US" dirty="0"/>
          </a:p>
        </p:txBody>
      </p:sp>
      <p:sp>
        <p:nvSpPr>
          <p:cNvPr id="3" name="Content Placeholder 2"/>
          <p:cNvSpPr>
            <a:spLocks noGrp="1"/>
          </p:cNvSpPr>
          <p:nvPr>
            <p:ph idx="1"/>
          </p:nvPr>
        </p:nvSpPr>
        <p:spPr>
          <a:xfrm>
            <a:off x="609600" y="1600200"/>
            <a:ext cx="10972800" cy="4392976"/>
          </a:xfrm>
        </p:spPr>
        <p:txBody>
          <a:bodyPr>
            <a:normAutofit fontScale="77500" lnSpcReduction="20000"/>
          </a:bodyPr>
          <a:lstStyle/>
          <a:p>
            <a:r>
              <a:rPr lang="en-US" dirty="0" smtClean="0"/>
              <a:t>First In First Out</a:t>
            </a:r>
          </a:p>
          <a:p>
            <a:pPr lvl="1"/>
            <a:r>
              <a:rPr lang="en-US" dirty="0" smtClean="0"/>
              <a:t>Describes how data is added and removed</a:t>
            </a:r>
          </a:p>
          <a:p>
            <a:pPr lvl="2"/>
            <a:r>
              <a:rPr lang="en-US" dirty="0" smtClean="0"/>
              <a:t>First come first serve</a:t>
            </a:r>
          </a:p>
          <a:p>
            <a:pPr lvl="1"/>
            <a:r>
              <a:rPr lang="en-US" dirty="0" smtClean="0"/>
              <a:t>Examples where used:</a:t>
            </a:r>
          </a:p>
          <a:p>
            <a:pPr lvl="2"/>
            <a:r>
              <a:rPr lang="en-US" dirty="0" smtClean="0"/>
              <a:t>Check-out line at store</a:t>
            </a:r>
          </a:p>
          <a:p>
            <a:pPr lvl="2"/>
            <a:r>
              <a:rPr lang="en-US" dirty="0" smtClean="0"/>
              <a:t>When entities use a shared resource</a:t>
            </a:r>
          </a:p>
          <a:p>
            <a:pPr lvl="2"/>
            <a:r>
              <a:rPr lang="en-US" dirty="0" smtClean="0"/>
              <a:t>Memory Buffer </a:t>
            </a:r>
          </a:p>
          <a:p>
            <a:pPr lvl="2"/>
            <a:endParaRPr lang="en-US" dirty="0" smtClean="0"/>
          </a:p>
          <a:p>
            <a:r>
              <a:rPr lang="en-US" dirty="0" smtClean="0"/>
              <a:t>Operations</a:t>
            </a:r>
          </a:p>
          <a:p>
            <a:pPr lvl="1"/>
            <a:r>
              <a:rPr lang="en-US" dirty="0" smtClean="0"/>
              <a:t>Insert (item) // inserts item to back of queue</a:t>
            </a:r>
          </a:p>
          <a:p>
            <a:pPr lvl="1"/>
            <a:r>
              <a:rPr lang="en-US" dirty="0" smtClean="0"/>
              <a:t>Remove () // removes item at front of queue</a:t>
            </a:r>
          </a:p>
          <a:p>
            <a:pPr lvl="1"/>
            <a:endParaRPr lang="en-US" dirty="0"/>
          </a:p>
          <a:p>
            <a:r>
              <a:rPr lang="en-US" dirty="0"/>
              <a:t>Implementation Details</a:t>
            </a:r>
          </a:p>
          <a:p>
            <a:pPr lvl="1"/>
            <a:r>
              <a:rPr lang="en-US" dirty="0"/>
              <a:t>Array or chain </a:t>
            </a:r>
            <a:r>
              <a:rPr lang="en-US" dirty="0" smtClean="0"/>
              <a:t>structure</a:t>
            </a:r>
          </a:p>
          <a:p>
            <a:pPr lvl="1"/>
            <a:r>
              <a:rPr lang="en-US" dirty="0" smtClean="0"/>
              <a:t>Time Complexity implications</a:t>
            </a:r>
            <a:endParaRPr lang="en-US" dirty="0"/>
          </a:p>
          <a:p>
            <a:endParaRPr lang="en-US" dirty="0"/>
          </a:p>
          <a:p>
            <a:endParaRPr lang="en-US" dirty="0" smtClean="0"/>
          </a:p>
          <a:p>
            <a:endParaRPr lang="en-US" dirty="0"/>
          </a:p>
          <a:p>
            <a:endParaRPr lang="en-US" dirty="0" smtClean="0"/>
          </a:p>
        </p:txBody>
      </p:sp>
    </p:spTree>
    <p:extLst>
      <p:ext uri="{BB962C8B-B14F-4D97-AF65-F5344CB8AC3E}">
        <p14:creationId xmlns:p14="http://schemas.microsoft.com/office/powerpoint/2010/main" val="258710029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FIFO Queue: Add and Remove</a:t>
            </a:r>
            <a:endParaRPr lang="en-US" dirty="0"/>
          </a:p>
        </p:txBody>
      </p:sp>
      <p:sp>
        <p:nvSpPr>
          <p:cNvPr id="3" name="Content Placeholder 2"/>
          <p:cNvSpPr>
            <a:spLocks noGrp="1"/>
          </p:cNvSpPr>
          <p:nvPr>
            <p:ph idx="1"/>
          </p:nvPr>
        </p:nvSpPr>
        <p:spPr/>
        <p:txBody>
          <a:bodyPr>
            <a:normAutofit fontScale="92500" lnSpcReduction="20000"/>
          </a:bodyPr>
          <a:lstStyle/>
          <a:p>
            <a:r>
              <a:rPr lang="en-US" dirty="0" err="1" smtClean="0"/>
              <a:t>Enqueue</a:t>
            </a:r>
            <a:r>
              <a:rPr lang="en-US" dirty="0" smtClean="0"/>
              <a:t> 4  (add to back)</a:t>
            </a:r>
          </a:p>
          <a:p>
            <a:r>
              <a:rPr lang="en-US" dirty="0" err="1" smtClean="0"/>
              <a:t>Enqueue</a:t>
            </a:r>
            <a:r>
              <a:rPr lang="en-US" dirty="0" smtClean="0"/>
              <a:t> 5  (add to back)</a:t>
            </a:r>
          </a:p>
          <a:p>
            <a:r>
              <a:rPr lang="en-US" dirty="0" err="1" smtClean="0"/>
              <a:t>Dequeue</a:t>
            </a:r>
            <a:r>
              <a:rPr lang="en-US" dirty="0" smtClean="0"/>
              <a:t>   (remove from front)</a:t>
            </a:r>
          </a:p>
          <a:p>
            <a:r>
              <a:rPr lang="en-US" dirty="0" err="1" smtClean="0"/>
              <a:t>Enqueue</a:t>
            </a:r>
            <a:r>
              <a:rPr lang="en-US" dirty="0"/>
              <a:t> </a:t>
            </a:r>
            <a:r>
              <a:rPr lang="en-US" dirty="0" smtClean="0"/>
              <a:t>2  (</a:t>
            </a:r>
            <a:r>
              <a:rPr lang="en-US" dirty="0"/>
              <a:t>add to back</a:t>
            </a:r>
            <a:r>
              <a:rPr lang="en-US" dirty="0" smtClean="0"/>
              <a:t>)</a:t>
            </a:r>
          </a:p>
          <a:p>
            <a:r>
              <a:rPr lang="en-US" dirty="0" err="1" smtClean="0"/>
              <a:t>Dequeue</a:t>
            </a:r>
            <a:r>
              <a:rPr lang="en-US" dirty="0"/>
              <a:t> </a:t>
            </a:r>
            <a:r>
              <a:rPr lang="en-US" dirty="0" smtClean="0"/>
              <a:t> (</a:t>
            </a:r>
            <a:r>
              <a:rPr lang="en-US" dirty="0"/>
              <a:t>remove from front)</a:t>
            </a:r>
            <a:endParaRPr lang="en-US" dirty="0" smtClean="0"/>
          </a:p>
          <a:p>
            <a:r>
              <a:rPr lang="en-US" dirty="0" err="1" smtClean="0"/>
              <a:t>Dequeue</a:t>
            </a:r>
            <a:r>
              <a:rPr lang="en-US" dirty="0"/>
              <a:t>  (remove from front)</a:t>
            </a:r>
          </a:p>
          <a:p>
            <a:endParaRPr lang="en-US" dirty="0"/>
          </a:p>
          <a:p>
            <a:endParaRPr lang="en-US" dirty="0" smtClean="0"/>
          </a:p>
          <a:p>
            <a:endParaRPr lang="en-US" dirty="0"/>
          </a:p>
          <a:p>
            <a:pPr marL="0" indent="0">
              <a:buNone/>
            </a:pPr>
            <a:r>
              <a:rPr lang="en-US" dirty="0" smtClean="0"/>
              <a:t> </a:t>
            </a:r>
            <a:endParaRPr lang="en-US" dirty="0"/>
          </a:p>
        </p:txBody>
      </p:sp>
    </p:spTree>
    <p:extLst>
      <p:ext uri="{BB962C8B-B14F-4D97-AF65-F5344CB8AC3E}">
        <p14:creationId xmlns:p14="http://schemas.microsoft.com/office/powerpoint/2010/main" val="101582952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FIFO Queue: Array Implementation</a:t>
            </a:r>
            <a:endParaRPr lang="en-US" dirty="0"/>
          </a:p>
        </p:txBody>
      </p:sp>
      <p:sp>
        <p:nvSpPr>
          <p:cNvPr id="3" name="Content Placeholder 2"/>
          <p:cNvSpPr>
            <a:spLocks noGrp="1"/>
          </p:cNvSpPr>
          <p:nvPr>
            <p:ph idx="1"/>
          </p:nvPr>
        </p:nvSpPr>
        <p:spPr/>
        <p:txBody>
          <a:bodyPr>
            <a:normAutofit lnSpcReduction="10000"/>
          </a:bodyPr>
          <a:lstStyle/>
          <a:p>
            <a:r>
              <a:rPr lang="en-US" dirty="0" smtClean="0"/>
              <a:t>Considerations </a:t>
            </a:r>
          </a:p>
          <a:p>
            <a:pPr lvl="1"/>
            <a:r>
              <a:rPr lang="en-US" dirty="0" smtClean="0"/>
              <a:t>Front </a:t>
            </a:r>
            <a:r>
              <a:rPr lang="en-US" dirty="0"/>
              <a:t>of Queue</a:t>
            </a:r>
          </a:p>
          <a:p>
            <a:pPr lvl="2"/>
            <a:r>
              <a:rPr lang="en-US" dirty="0"/>
              <a:t>Should front of list always be the front of the </a:t>
            </a:r>
            <a:r>
              <a:rPr lang="en-US" dirty="0" smtClean="0"/>
              <a:t>array </a:t>
            </a:r>
            <a:endParaRPr lang="en-US" dirty="0"/>
          </a:p>
          <a:p>
            <a:pPr lvl="3"/>
            <a:r>
              <a:rPr lang="en-US" dirty="0"/>
              <a:t>Requires shifting after every </a:t>
            </a:r>
            <a:r>
              <a:rPr lang="en-US" dirty="0" err="1" smtClean="0"/>
              <a:t>dequeue</a:t>
            </a:r>
            <a:endParaRPr lang="en-US" dirty="0" smtClean="0"/>
          </a:p>
          <a:p>
            <a:pPr lvl="2"/>
            <a:r>
              <a:rPr lang="en-US" dirty="0" smtClean="0"/>
              <a:t>Circular, dynamic array is efficient</a:t>
            </a:r>
            <a:endParaRPr lang="en-US" dirty="0"/>
          </a:p>
          <a:p>
            <a:pPr lvl="3"/>
            <a:r>
              <a:rPr lang="en-US" dirty="0"/>
              <a:t>Keep </a:t>
            </a:r>
            <a:r>
              <a:rPr lang="en-US" dirty="0" smtClean="0"/>
              <a:t>index to </a:t>
            </a:r>
            <a:r>
              <a:rPr lang="en-US" dirty="0"/>
              <a:t>front (and back</a:t>
            </a:r>
            <a:r>
              <a:rPr lang="en-US" dirty="0" smtClean="0"/>
              <a:t>)</a:t>
            </a:r>
          </a:p>
          <a:p>
            <a:pPr lvl="3"/>
            <a:endParaRPr lang="en-US" dirty="0" smtClean="0"/>
          </a:p>
          <a:p>
            <a:r>
              <a:rPr lang="en-US" dirty="0" smtClean="0"/>
              <a:t>Observations:</a:t>
            </a:r>
          </a:p>
          <a:p>
            <a:pPr lvl="1"/>
            <a:r>
              <a:rPr lang="en-US" dirty="0" smtClean="0"/>
              <a:t>Since no internal elements in the queue need to be accessed. Both insert (</a:t>
            </a:r>
            <a:r>
              <a:rPr lang="en-US" dirty="0" err="1" smtClean="0"/>
              <a:t>enqueue</a:t>
            </a:r>
            <a:r>
              <a:rPr lang="en-US" dirty="0" smtClean="0"/>
              <a:t>) and remove (</a:t>
            </a:r>
            <a:r>
              <a:rPr lang="en-US" dirty="0" err="1" smtClean="0"/>
              <a:t>dequeue</a:t>
            </a:r>
            <a:r>
              <a:rPr lang="en-US" dirty="0" smtClean="0"/>
              <a:t>) operations are efficient.</a:t>
            </a:r>
          </a:p>
          <a:p>
            <a:pPr lvl="2"/>
            <a:r>
              <a:rPr lang="en-US" dirty="0" smtClean="0"/>
              <a:t>Time Complexity?</a:t>
            </a:r>
          </a:p>
          <a:p>
            <a:pPr lvl="2"/>
            <a:endParaRPr lang="en-US" dirty="0"/>
          </a:p>
          <a:p>
            <a:pPr marL="457200" lvl="1" indent="0">
              <a:buNone/>
            </a:pPr>
            <a:endParaRPr lang="en-US" dirty="0"/>
          </a:p>
          <a:p>
            <a:endParaRPr lang="en-US" dirty="0"/>
          </a:p>
        </p:txBody>
      </p:sp>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l="9400" t="8689" r="12286" b="37678"/>
          <a:stretch/>
        </p:blipFill>
        <p:spPr>
          <a:xfrm>
            <a:off x="7787665" y="1859622"/>
            <a:ext cx="4140630" cy="2126751"/>
          </a:xfrm>
          <a:prstGeom prst="rect">
            <a:avLst/>
          </a:prstGeom>
        </p:spPr>
      </p:pic>
    </p:spTree>
    <p:extLst>
      <p:ext uri="{BB962C8B-B14F-4D97-AF65-F5344CB8AC3E}">
        <p14:creationId xmlns:p14="http://schemas.microsoft.com/office/powerpoint/2010/main" val="3892468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FIFO Queue: </a:t>
            </a:r>
            <a:r>
              <a:rPr lang="en-US" dirty="0" smtClean="0"/>
              <a:t>Linked List Implementation</a:t>
            </a:r>
            <a:endParaRPr lang="en-US" dirty="0"/>
          </a:p>
        </p:txBody>
      </p:sp>
      <p:sp>
        <p:nvSpPr>
          <p:cNvPr id="3" name="Content Placeholder 2"/>
          <p:cNvSpPr>
            <a:spLocks noGrp="1"/>
          </p:cNvSpPr>
          <p:nvPr>
            <p:ph idx="1"/>
          </p:nvPr>
        </p:nvSpPr>
        <p:spPr/>
        <p:txBody>
          <a:bodyPr/>
          <a:lstStyle/>
          <a:p>
            <a:r>
              <a:rPr lang="en-US" dirty="0" smtClean="0"/>
              <a:t>Memory Requirements?</a:t>
            </a:r>
          </a:p>
          <a:p>
            <a:r>
              <a:rPr lang="en-US" dirty="0" smtClean="0"/>
              <a:t>Time?</a:t>
            </a:r>
          </a:p>
          <a:p>
            <a:pPr lvl="1"/>
            <a:r>
              <a:rPr lang="en-US" dirty="0" err="1" smtClean="0"/>
              <a:t>Enqueue</a:t>
            </a:r>
            <a:endParaRPr lang="en-US" dirty="0"/>
          </a:p>
          <a:p>
            <a:pPr lvl="1"/>
            <a:r>
              <a:rPr lang="en-US" dirty="0" err="1" smtClean="0"/>
              <a:t>Dequeue</a:t>
            </a:r>
            <a:r>
              <a:rPr lang="en-US" dirty="0" smtClean="0"/>
              <a:t>  </a:t>
            </a:r>
            <a:endParaRPr lang="en-US" dirty="0"/>
          </a:p>
        </p:txBody>
      </p:sp>
      <p:pic>
        <p:nvPicPr>
          <p:cNvPr id="5" name="Picture 4"/>
          <p:cNvPicPr>
            <a:picLocks noChangeAspect="1"/>
          </p:cNvPicPr>
          <p:nvPr/>
        </p:nvPicPr>
        <p:blipFill rotWithShape="1">
          <a:blip r:embed="rId2">
            <a:extLst>
              <a:ext uri="{28A0092B-C50C-407E-A947-70E740481C1C}">
                <a14:useLocalDpi xmlns:a14="http://schemas.microsoft.com/office/drawing/2010/main" val="0"/>
              </a:ext>
            </a:extLst>
          </a:blip>
          <a:srcRect b="62247"/>
          <a:stretch/>
        </p:blipFill>
        <p:spPr>
          <a:xfrm>
            <a:off x="178085" y="4222908"/>
            <a:ext cx="8852899" cy="2506664"/>
          </a:xfrm>
          <a:prstGeom prst="rect">
            <a:avLst/>
          </a:prstGeom>
        </p:spPr>
      </p:pic>
    </p:spTree>
    <p:extLst>
      <p:ext uri="{BB962C8B-B14F-4D97-AF65-F5344CB8AC3E}">
        <p14:creationId xmlns:p14="http://schemas.microsoft.com/office/powerpoint/2010/main" val="191597054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LIFO Queue: aka stack</a:t>
            </a:r>
            <a:endParaRPr lang="en-US" dirty="0"/>
          </a:p>
        </p:txBody>
      </p:sp>
      <p:sp>
        <p:nvSpPr>
          <p:cNvPr id="3" name="Content Placeholder 2"/>
          <p:cNvSpPr>
            <a:spLocks noGrp="1"/>
          </p:cNvSpPr>
          <p:nvPr>
            <p:ph idx="1"/>
          </p:nvPr>
        </p:nvSpPr>
        <p:spPr>
          <a:xfrm>
            <a:off x="609600" y="1600200"/>
            <a:ext cx="10972800" cy="4892039"/>
          </a:xfrm>
        </p:spPr>
        <p:txBody>
          <a:bodyPr>
            <a:normAutofit fontScale="70000" lnSpcReduction="20000"/>
          </a:bodyPr>
          <a:lstStyle/>
          <a:p>
            <a:r>
              <a:rPr lang="en-US" dirty="0" smtClean="0"/>
              <a:t>Last In First Out</a:t>
            </a:r>
            <a:endParaRPr lang="en-US" dirty="0"/>
          </a:p>
          <a:p>
            <a:pPr lvl="1"/>
            <a:r>
              <a:rPr lang="en-US" dirty="0"/>
              <a:t>Describes how data is added and removed</a:t>
            </a:r>
          </a:p>
          <a:p>
            <a:pPr lvl="2"/>
            <a:r>
              <a:rPr lang="en-US" dirty="0" smtClean="0"/>
              <a:t>Last to be added is first to be removed</a:t>
            </a:r>
            <a:endParaRPr lang="en-US" dirty="0"/>
          </a:p>
          <a:p>
            <a:pPr lvl="1"/>
            <a:r>
              <a:rPr lang="en-US" dirty="0"/>
              <a:t>Examples where used:</a:t>
            </a:r>
          </a:p>
          <a:p>
            <a:pPr lvl="2"/>
            <a:r>
              <a:rPr lang="en-US" dirty="0" smtClean="0"/>
              <a:t>Push down plates at cafeteria</a:t>
            </a:r>
            <a:endParaRPr lang="en-US" dirty="0"/>
          </a:p>
          <a:p>
            <a:pPr lvl="2"/>
            <a:r>
              <a:rPr lang="en-US" dirty="0" smtClean="0"/>
              <a:t>Parsing / grammar analysis</a:t>
            </a:r>
          </a:p>
          <a:p>
            <a:pPr lvl="2"/>
            <a:r>
              <a:rPr lang="en-US" dirty="0" smtClean="0"/>
              <a:t>Tree or maze traversals</a:t>
            </a:r>
            <a:endParaRPr lang="en-US" dirty="0"/>
          </a:p>
          <a:p>
            <a:pPr lvl="2"/>
            <a:endParaRPr lang="en-US" dirty="0"/>
          </a:p>
          <a:p>
            <a:r>
              <a:rPr lang="en-US" dirty="0"/>
              <a:t>Operations</a:t>
            </a:r>
          </a:p>
          <a:p>
            <a:pPr lvl="1"/>
            <a:r>
              <a:rPr lang="en-US" dirty="0"/>
              <a:t>Insert (to </a:t>
            </a:r>
            <a:r>
              <a:rPr lang="en-US" dirty="0" smtClean="0"/>
              <a:t>top) </a:t>
            </a:r>
          </a:p>
          <a:p>
            <a:pPr marL="914400" lvl="2" indent="0">
              <a:buNone/>
            </a:pPr>
            <a:r>
              <a:rPr lang="en-US" dirty="0" smtClean="0"/>
              <a:t>PUSH( item )</a:t>
            </a:r>
            <a:endParaRPr lang="en-US" dirty="0"/>
          </a:p>
          <a:p>
            <a:pPr lvl="1"/>
            <a:r>
              <a:rPr lang="en-US" dirty="0"/>
              <a:t>Remove (from </a:t>
            </a:r>
            <a:r>
              <a:rPr lang="en-US" dirty="0" smtClean="0"/>
              <a:t>top)</a:t>
            </a:r>
          </a:p>
          <a:p>
            <a:pPr marL="914400" lvl="2" indent="0">
              <a:buNone/>
            </a:pPr>
            <a:r>
              <a:rPr lang="en-US" dirty="0" smtClean="0"/>
              <a:t>POP ()</a:t>
            </a:r>
          </a:p>
          <a:p>
            <a:pPr lvl="1"/>
            <a:r>
              <a:rPr lang="en-US" dirty="0" smtClean="0"/>
              <a:t>View top </a:t>
            </a:r>
          </a:p>
          <a:p>
            <a:pPr marL="914400" lvl="2" indent="0">
              <a:buNone/>
            </a:pPr>
            <a:r>
              <a:rPr lang="en-US" dirty="0" smtClean="0"/>
              <a:t>PEEK()</a:t>
            </a:r>
            <a:endParaRPr lang="en-US" dirty="0"/>
          </a:p>
          <a:p>
            <a:pPr lvl="1"/>
            <a:endParaRPr lang="en-US" dirty="0"/>
          </a:p>
          <a:p>
            <a:r>
              <a:rPr lang="en-US" dirty="0"/>
              <a:t>Implementation Details</a:t>
            </a:r>
          </a:p>
          <a:p>
            <a:pPr lvl="1"/>
            <a:r>
              <a:rPr lang="en-US" dirty="0"/>
              <a:t>Array or chain structure</a:t>
            </a:r>
          </a:p>
          <a:p>
            <a:pPr lvl="1"/>
            <a:r>
              <a:rPr lang="en-US" dirty="0"/>
              <a:t>Time Complexity implications</a:t>
            </a:r>
          </a:p>
        </p:txBody>
      </p:sp>
    </p:spTree>
    <p:extLst>
      <p:ext uri="{BB962C8B-B14F-4D97-AF65-F5344CB8AC3E}">
        <p14:creationId xmlns:p14="http://schemas.microsoft.com/office/powerpoint/2010/main" val="314303506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LIFO Queue (Stack): Push and Pop</a:t>
            </a:r>
            <a:endParaRPr lang="en-US" dirty="0"/>
          </a:p>
        </p:txBody>
      </p:sp>
      <p:sp>
        <p:nvSpPr>
          <p:cNvPr id="3" name="Content Placeholder 2"/>
          <p:cNvSpPr>
            <a:spLocks noGrp="1"/>
          </p:cNvSpPr>
          <p:nvPr>
            <p:ph idx="1"/>
          </p:nvPr>
        </p:nvSpPr>
        <p:spPr>
          <a:xfrm>
            <a:off x="609600" y="1600201"/>
            <a:ext cx="10972800" cy="4536194"/>
          </a:xfrm>
        </p:spPr>
        <p:txBody>
          <a:bodyPr/>
          <a:lstStyle/>
          <a:p>
            <a:r>
              <a:rPr lang="en-US" dirty="0" smtClean="0"/>
              <a:t>Push(5)</a:t>
            </a:r>
          </a:p>
          <a:p>
            <a:r>
              <a:rPr lang="en-US" dirty="0" smtClean="0"/>
              <a:t>Push(10)</a:t>
            </a:r>
          </a:p>
          <a:p>
            <a:r>
              <a:rPr lang="en-US" dirty="0" smtClean="0"/>
              <a:t>Push(2)</a:t>
            </a:r>
          </a:p>
          <a:p>
            <a:r>
              <a:rPr lang="en-US" dirty="0" smtClean="0"/>
              <a:t>Pop()</a:t>
            </a:r>
          </a:p>
          <a:p>
            <a:r>
              <a:rPr lang="en-US" dirty="0" smtClean="0"/>
              <a:t>Push(10)</a:t>
            </a:r>
          </a:p>
          <a:p>
            <a:r>
              <a:rPr lang="en-US" dirty="0" smtClean="0"/>
              <a:t>Pop()</a:t>
            </a:r>
          </a:p>
          <a:p>
            <a:endParaRPr lang="en-US" dirty="0"/>
          </a:p>
          <a:p>
            <a:endParaRPr lang="en-US" dirty="0"/>
          </a:p>
        </p:txBody>
      </p:sp>
    </p:spTree>
    <p:extLst>
      <p:ext uri="{BB962C8B-B14F-4D97-AF65-F5344CB8AC3E}">
        <p14:creationId xmlns:p14="http://schemas.microsoft.com/office/powerpoint/2010/main" val="3822557221"/>
      </p:ext>
    </p:extLst>
  </p:cSld>
  <p:clrMapOvr>
    <a:masterClrMapping/>
  </p:clrMapOvr>
  <p:timing>
    <p:tnLst>
      <p:par>
        <p:cTn id="1" dur="indefinite" restart="never" nodeType="tmRoot"/>
      </p:par>
    </p:tnLst>
  </p:timing>
</p:sld>
</file>

<file path=ppt/theme/theme1.xml><?xml version="1.0" encoding="utf-8"?>
<a:theme xmlns:a="http://schemas.openxmlformats.org/drawingml/2006/main" name="georgetown-powerpoint-template-whi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HDOfficeLightV0">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georgetown-powerpoint-template-white</Template>
  <TotalTime>7185</TotalTime>
  <Words>667</Words>
  <Application>Microsoft Office PowerPoint</Application>
  <PresentationFormat>Widescreen</PresentationFormat>
  <Paragraphs>209</Paragraphs>
  <Slides>15</Slides>
  <Notes>0</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15</vt:i4>
      </vt:variant>
    </vt:vector>
  </HeadingPairs>
  <TitlesOfParts>
    <vt:vector size="24" baseType="lpstr">
      <vt:lpstr>55 Helvetica Roman</vt:lpstr>
      <vt:lpstr>Arial</vt:lpstr>
      <vt:lpstr>Calibri</vt:lpstr>
      <vt:lpstr>Calibri Light</vt:lpstr>
      <vt:lpstr>Courier New</vt:lpstr>
      <vt:lpstr>Georgia</vt:lpstr>
      <vt:lpstr>Wingdings 2</vt:lpstr>
      <vt:lpstr>georgetown-powerpoint-template-white</vt:lpstr>
      <vt:lpstr>HDOfficeLightV0</vt:lpstr>
      <vt:lpstr>COSC160: Data Structures: Lists and Queues</vt:lpstr>
      <vt:lpstr>Outline</vt:lpstr>
      <vt:lpstr>Queues</vt:lpstr>
      <vt:lpstr>FIFO Queue</vt:lpstr>
      <vt:lpstr>FIFO Queue: Add and Remove</vt:lpstr>
      <vt:lpstr>FIFO Queue: Array Implementation</vt:lpstr>
      <vt:lpstr>FIFO Queue: Linked List Implementation</vt:lpstr>
      <vt:lpstr>LIFO Queue: aka stack</vt:lpstr>
      <vt:lpstr>LIFO Queue (Stack): Push and Pop</vt:lpstr>
      <vt:lpstr>Stack: Array Implementations</vt:lpstr>
      <vt:lpstr>Stack: Linked List Implementations</vt:lpstr>
      <vt:lpstr>Queue Implementation Summary</vt:lpstr>
      <vt:lpstr>Application of FIFO Queue</vt:lpstr>
      <vt:lpstr>Applications of FIFO queues</vt:lpstr>
      <vt:lpstr>Application of Stacks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Stay connected with Twitter</dc:title>
  <dc:creator>jeremy bolton</dc:creator>
  <cp:lastModifiedBy>jeremy bolton</cp:lastModifiedBy>
  <cp:revision>177</cp:revision>
  <dcterms:created xsi:type="dcterms:W3CDTF">2014-11-11T01:34:56Z</dcterms:created>
  <dcterms:modified xsi:type="dcterms:W3CDTF">2017-09-18T00:15:25Z</dcterms:modified>
</cp:coreProperties>
</file>