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7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314" r:id="rId5"/>
    <p:sldId id="327" r:id="rId6"/>
    <p:sldId id="326" r:id="rId7"/>
    <p:sldId id="315" r:id="rId8"/>
    <p:sldId id="318" r:id="rId9"/>
    <p:sldId id="319" r:id="rId10"/>
    <p:sldId id="317" r:id="rId11"/>
    <p:sldId id="320" r:id="rId12"/>
    <p:sldId id="322" r:id="rId13"/>
    <p:sldId id="323" r:id="rId14"/>
    <p:sldId id="324" r:id="rId15"/>
    <p:sldId id="325" r:id="rId16"/>
    <p:sldId id="32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9" autoAdjust="0"/>
    <p:restoredTop sz="86416" autoAdjust="0"/>
  </p:normalViewPr>
  <p:slideViewPr>
    <p:cSldViewPr snapToGrid="0">
      <p:cViewPr varScale="1">
        <p:scale>
          <a:sx n="93" d="100"/>
          <a:sy n="93" d="100"/>
        </p:scale>
        <p:origin x="1026" y="84"/>
      </p:cViewPr>
      <p:guideLst/>
    </p:cSldViewPr>
  </p:slideViewPr>
  <p:outlineViewPr>
    <p:cViewPr>
      <p:scale>
        <a:sx n="33" d="100"/>
        <a:sy n="33" d="100"/>
      </p:scale>
      <p:origin x="0" y="-1133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388E9-DF73-4C54-9E9D-0099534EA781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6607D-B680-418F-BC15-EBE35F23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5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156A6-61D7-46F7-A636-803E0056D08B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5468E-81E9-416B-AFCA-2BB76324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53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U_Texture_White_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0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74575" y="907540"/>
            <a:ext cx="5459028" cy="1330933"/>
          </a:xfrm>
        </p:spPr>
        <p:txBody>
          <a:bodyPr>
            <a:normAutofit/>
          </a:bodyPr>
          <a:lstStyle>
            <a:lvl1pPr algn="l">
              <a:defRPr sz="3700">
                <a:solidFill>
                  <a:srgbClr val="002D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74575" y="2311305"/>
            <a:ext cx="5459029" cy="76226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5194C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1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3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27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_Texture_White_B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" y="1"/>
            <a:ext cx="12191188" cy="68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5FF-6CDC-4946-A328-24B81EBFE93B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7D5-A61D-4411-B16B-F82DEAE3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63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23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76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50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736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3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3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36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52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48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06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0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3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9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2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8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5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8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_Texture_White_Interior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" y="19136"/>
            <a:ext cx="12191188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51615"/>
            <a:ext cx="10972800" cy="657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099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0525" y="6331823"/>
            <a:ext cx="524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2D50"/>
                </a:solidFill>
                <a:latin typeface="55 Helvetica Roman"/>
                <a:cs typeface="55 Helvetica Roman"/>
              </a:defRPr>
            </a:lvl1pPr>
          </a:lstStyle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0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800" b="0" i="1" kern="1200">
          <a:solidFill>
            <a:srgbClr val="002D50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5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COSC160: Data Structures</a:t>
            </a:r>
            <a:br>
              <a:rPr lang="en-US" sz="3200" dirty="0" smtClean="0"/>
            </a:br>
            <a:r>
              <a:rPr lang="en-US" sz="3200" dirty="0" smtClean="0"/>
              <a:t>Dynamic and Circular Arrays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Jeremy Bolton</a:t>
            </a:r>
          </a:p>
        </p:txBody>
      </p:sp>
    </p:spTree>
    <p:extLst>
      <p:ext uri="{BB962C8B-B14F-4D97-AF65-F5344CB8AC3E}">
        <p14:creationId xmlns:p14="http://schemas.microsoft.com/office/powerpoint/2010/main" val="6848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</a:t>
            </a:r>
            <a:r>
              <a:rPr lang="en-US" dirty="0" smtClean="0"/>
              <a:t>Improvement: Circular Arrays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43246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We might also allow access to the first item in the array.</a:t>
                </a:r>
              </a:p>
              <a:p>
                <a:pPr lvl="1"/>
                <a:r>
                  <a:rPr lang="en-US" dirty="0" smtClean="0"/>
                  <a:t>Design decision: if we require the “first” item in the array to be the item located at index zero, we will incur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copies.  </a:t>
                </a:r>
              </a:p>
              <a:p>
                <a:pPr lvl="1"/>
                <a:r>
                  <a:rPr lang="en-US" dirty="0" smtClean="0"/>
                  <a:t>Keep the index to the first item in the array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(the first item does not need to be at location 0). </a:t>
                </a:r>
              </a:p>
              <a:p>
                <a:pPr lvl="2"/>
                <a:r>
                  <a:rPr lang="en-US" dirty="0" smtClean="0"/>
                  <a:t>Reduces insertions to front and removals from front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 steps. (with some minimal indexing overhead)</a:t>
                </a:r>
              </a:p>
              <a:p>
                <a:pPr lvl="2"/>
                <a:endParaRPr lang="en-US" dirty="0"/>
              </a:p>
              <a:p>
                <a:r>
                  <a:rPr lang="en-US" b="1" u="sng" dirty="0" smtClean="0"/>
                  <a:t>Circular Arrays</a:t>
                </a:r>
              </a:p>
              <a:p>
                <a:pPr lvl="1"/>
                <a:r>
                  <a:rPr lang="en-US" dirty="0" smtClean="0"/>
                  <a:t>Allow for both front and last indexes to change</a:t>
                </a:r>
              </a:p>
              <a:p>
                <a:pPr lvl="1"/>
                <a:r>
                  <a:rPr lang="en-US" dirty="0" smtClean="0"/>
                  <a:t>Can use modular arithmetic to find relative indexes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432464"/>
              </a:xfrm>
              <a:blipFill rotWithShape="0">
                <a:blip r:embed="rId2"/>
                <a:stretch>
                  <a:fillRect l="-1000" t="-2476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318" y="3942608"/>
            <a:ext cx="3887189" cy="291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5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Circular Array: Indexes to both first and last item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easy access to first and last item (with some simple overhead)</a:t>
            </a:r>
          </a:p>
          <a:p>
            <a:endParaRPr lang="en-US" dirty="0" smtClean="0"/>
          </a:p>
          <a:p>
            <a:r>
              <a:rPr lang="en-US" dirty="0" smtClean="0"/>
              <a:t>There are two keys “states” of the list that should be recognized (for a traversal). ALLOWS “WRAP-AROUND”.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3" b="22078"/>
          <a:stretch/>
        </p:blipFill>
        <p:spPr>
          <a:xfrm>
            <a:off x="6359022" y="4096987"/>
            <a:ext cx="5745892" cy="2761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8" b="16090"/>
          <a:stretch/>
        </p:blipFill>
        <p:spPr>
          <a:xfrm>
            <a:off x="87086" y="4061360"/>
            <a:ext cx="5450774" cy="29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Efficient Arrays: Add To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88326"/>
            <a:ext cx="5031179" cy="40998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AddToFront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(item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array)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first check if we have enough space!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if ( mod(first – 1,n) )  == back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array =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doubleArray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(array)</a:t>
            </a:r>
          </a:p>
          <a:p>
            <a:pPr marL="0" indent="0">
              <a:buNone/>
            </a:pP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assumes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last when list is size 0 or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if last &gt;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first || last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first </a:t>
            </a: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first = mod( first-1 , n) //move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over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array [first] =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elseif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numItems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0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first = last = 1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array [first] =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numItems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first = mod( first-1 , n) //move over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array [first] =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error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numItems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 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3" b="22078"/>
          <a:stretch/>
        </p:blipFill>
        <p:spPr>
          <a:xfrm>
            <a:off x="7707086" y="2116435"/>
            <a:ext cx="3249881" cy="1561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8" b="16090"/>
          <a:stretch/>
        </p:blipFill>
        <p:spPr>
          <a:xfrm>
            <a:off x="7636693" y="3801423"/>
            <a:ext cx="3320273" cy="17681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2330" y="1230415"/>
            <a:ext cx="6171210" cy="5142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2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Circular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home Exercise. Write Pseudocode for the following:</a:t>
            </a:r>
          </a:p>
          <a:p>
            <a:pPr lvl="3"/>
            <a:endParaRPr lang="en-US" dirty="0" smtClean="0"/>
          </a:p>
          <a:p>
            <a:pPr lvl="1"/>
            <a:r>
              <a:rPr lang="en-US" dirty="0" err="1" smtClean="0"/>
              <a:t>addToBack</a:t>
            </a:r>
            <a:r>
              <a:rPr lang="en-US" dirty="0" smtClean="0"/>
              <a:t>(item 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removeFromFront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removeFromBack</a:t>
            </a:r>
            <a:r>
              <a:rPr lang="en-US" dirty="0" smtClean="0"/>
              <a:t>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5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Circular Dynamic Arrays: Time 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4807352" cy="465809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With the addition of some simple design elements, we can make arrays efficient (in most cases).</a:t>
                </a:r>
              </a:p>
              <a:p>
                <a:endParaRPr lang="en-US" dirty="0"/>
              </a:p>
              <a:p>
                <a:r>
                  <a:rPr lang="en-US" dirty="0" smtClean="0"/>
                  <a:t>If the array is full, we will incur an overhead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 smtClean="0"/>
                  <a:t>(n) for the allocation (if doubling size)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 smtClean="0"/>
                  <a:t>(n) for the copy.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Space complexity: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rgbClr val="00B050"/>
                    </a:solidFill>
                  </a:rPr>
                  <a:t>Chains use only the memory necessary to store the current list</a:t>
                </a:r>
              </a:p>
              <a:p>
                <a:pPr lvl="1"/>
                <a:r>
                  <a:rPr lang="en-US" dirty="0" smtClean="0">
                    <a:solidFill>
                      <a:srgbClr val="00B050"/>
                    </a:solidFill>
                  </a:rPr>
                  <a:t>Unless the size of the list is known at array allocation time and remains static, an array may use an unnecessary amount of memory.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4807352" cy="4658095"/>
              </a:xfrm>
              <a:blipFill rotWithShape="0">
                <a:blip r:embed="rId2"/>
                <a:stretch>
                  <a:fillRect l="-1394" t="-2225" r="-1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90870202"/>
                  </p:ext>
                </p:extLst>
              </p:nvPr>
            </p:nvGraphicFramePr>
            <p:xfrm>
              <a:off x="6210681" y="1155835"/>
              <a:ext cx="4876800" cy="4988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6482"/>
                    <a:gridCol w="208280"/>
                    <a:gridCol w="1501934"/>
                    <a:gridCol w="1110104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IMPLEMENTATION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CHAINING***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ARRAYS*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INSERT</a:t>
                          </a:r>
                          <a:r>
                            <a:rPr lang="en-US" baseline="0" dirty="0" smtClean="0"/>
                            <a:t> FRONT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(1)</m:t>
                              </m:r>
                            </m:oMath>
                          </a14:m>
                          <a:r>
                            <a:rPr lang="en-US" dirty="0" smtClean="0"/>
                            <a:t>**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INSERT MIDDLE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INSERT BACK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oMath>
                          </a14:m>
                          <a:r>
                            <a:rPr lang="en-US" dirty="0" smtClean="0"/>
                            <a:t>**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RETRIEVE</a:t>
                          </a:r>
                          <a:r>
                            <a:rPr lang="en-US" baseline="0" dirty="0" smtClean="0"/>
                            <a:t> FRONT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RETRIEVE MIDDLE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RETRIEVE BACK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REMOVE FRONT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REMOVE MIDDLE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REMOVE BACK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* Assumes first</a:t>
                          </a:r>
                          <a:r>
                            <a:rPr lang="en-US" baseline="0" dirty="0" smtClean="0"/>
                            <a:t> and last index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** Assumes </a:t>
                          </a:r>
                          <a:r>
                            <a:rPr lang="en-US" dirty="0" err="1" smtClean="0"/>
                            <a:t>alloc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*** Assumes</a:t>
                          </a:r>
                          <a:r>
                            <a:rPr lang="en-US" baseline="0" dirty="0" smtClean="0"/>
                            <a:t> Tail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90870202"/>
                  </p:ext>
                </p:extLst>
              </p:nvPr>
            </p:nvGraphicFramePr>
            <p:xfrm>
              <a:off x="6210681" y="1155835"/>
              <a:ext cx="4876800" cy="4988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6482"/>
                    <a:gridCol w="208280"/>
                    <a:gridCol w="1501934"/>
                    <a:gridCol w="1110104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IMPLEMENTATION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CHAINING***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ARRAYS*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INSERT</a:t>
                          </a:r>
                          <a:r>
                            <a:rPr lang="en-US" baseline="0" dirty="0" smtClean="0"/>
                            <a:t> FRONT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1012" t="-108197" r="-75304" b="-11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40659" t="-108197" r="-2198" b="-116885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INSERT MIDDLE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1012" t="-208197" r="-75304" b="-10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40659" t="-208197" r="-2198" b="-106885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INSERT BACK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1012" t="-308197" r="-75304" b="-9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40659" t="-308197" r="-2198" b="-96885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RETRIEVE</a:t>
                          </a:r>
                          <a:r>
                            <a:rPr lang="en-US" baseline="0" dirty="0" smtClean="0"/>
                            <a:t> FRONT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1012" t="-415000" r="-75304" b="-88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40659" t="-415000" r="-2198" b="-885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RETRIEVE MIDDLE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1012" t="-506557" r="-75304" b="-7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40659" t="-506557" r="-2198" b="-77049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RETRIEVE BACK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1012" t="-606557" r="-75304" b="-6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40659" t="-606557" r="-2198" b="-67049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REMOVE FRONT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1012" t="-706557" r="-75304" b="-5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40659" t="-706557" r="-2198" b="-57049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REMOVE MIDDLE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1012" t="-806557" r="-75304" b="-4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40659" t="-806557" r="-2198" b="-47049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REMOVE BACK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1012" t="-906557" r="-75304" b="-3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40659" t="-906557" r="-2198" b="-370492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* Assumes </a:t>
                          </a:r>
                          <a:r>
                            <a:rPr lang="en-US" dirty="0" smtClean="0"/>
                            <a:t>first</a:t>
                          </a:r>
                          <a:r>
                            <a:rPr lang="en-US" baseline="0" dirty="0" smtClean="0"/>
                            <a:t> and last index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** Assumes </a:t>
                          </a:r>
                          <a:r>
                            <a:rPr lang="en-US" dirty="0" err="1" smtClean="0"/>
                            <a:t>alloc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*** Assumes</a:t>
                          </a:r>
                          <a:r>
                            <a:rPr lang="en-US" baseline="0" dirty="0" smtClean="0"/>
                            <a:t> Tail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7184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Lists with restricted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Note: we have identified that we can make efficient use of dynamic arrays if access </a:t>
            </a:r>
            <a:r>
              <a:rPr lang="en-US" smtClean="0"/>
              <a:t>is restricted</a:t>
            </a:r>
            <a:r>
              <a:rPr lang="en-US"/>
              <a:t> </a:t>
            </a:r>
            <a:r>
              <a:rPr lang="en-US" smtClean="0"/>
              <a:t>to first or last item.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Are lists that restrict access to just the first or last item useful?</a:t>
            </a:r>
          </a:p>
          <a:p>
            <a:endParaRPr lang="en-US" dirty="0"/>
          </a:p>
          <a:p>
            <a:r>
              <a:rPr lang="en-US" dirty="0" smtClean="0"/>
              <a:t>Queues…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94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337891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Dynamic </a:t>
            </a:r>
            <a:r>
              <a:rPr lang="en-US" dirty="0" smtClean="0"/>
              <a:t>Arrays</a:t>
            </a:r>
            <a:endParaRPr lang="en-US" dirty="0"/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Circular Arrays</a:t>
            </a: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endParaRPr lang="en-US" dirty="0"/>
          </a:p>
          <a:p>
            <a:pPr marL="400050" lvl="1" indent="0">
              <a:buNone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8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199"/>
            <a:ext cx="10972800" cy="466513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Array limitations</a:t>
            </a:r>
          </a:p>
          <a:p>
            <a:pPr lvl="1"/>
            <a:r>
              <a:rPr lang="en-US" dirty="0" smtClean="0"/>
              <a:t>Arrays are stored contiguously in a computer, and thus the size must remain fixed. However, one can implement a dynamic array which provides for an extra level of abstraction (in this case extra memory management behind the scenes)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“Resize” it!</a:t>
            </a:r>
          </a:p>
          <a:p>
            <a:pPr lvl="1"/>
            <a:r>
              <a:rPr lang="en-US" dirty="0" smtClean="0"/>
              <a:t>If the array is full, copy items from full array to a new array of larger size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750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</a:t>
            </a:r>
            <a:r>
              <a:rPr lang="en-US" dirty="0" err="1" smtClean="0"/>
              <a:t>ReSizing</a:t>
            </a:r>
            <a:r>
              <a:rPr lang="en-US" dirty="0" smtClean="0"/>
              <a:t>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34853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When initialized, allocate enough memory for a “reasonable” storage amount.</a:t>
            </a:r>
          </a:p>
          <a:p>
            <a:r>
              <a:rPr lang="en-US" dirty="0"/>
              <a:t>If the array is full and an attempt is made to add an item to the array, simply create a new, larger array and copy over the items from the previous array and then the new item to add.</a:t>
            </a:r>
          </a:p>
          <a:p>
            <a:r>
              <a:rPr lang="en-US" dirty="0"/>
              <a:t>Since allocating a new array and copying the current list is computationally expensive, it is best to try to reduce the number of times the array reaches its max capacity. </a:t>
            </a:r>
            <a:endParaRPr lang="en-US" dirty="0" smtClean="0"/>
          </a:p>
          <a:p>
            <a:pPr lvl="1"/>
            <a:r>
              <a:rPr lang="en-US" dirty="0" smtClean="0"/>
              <a:t>One </a:t>
            </a:r>
            <a:r>
              <a:rPr lang="en-US" dirty="0"/>
              <a:t>simple scheme is to assure the new array created (when max capacity is reached) is “large” (double the original is common).  </a:t>
            </a:r>
          </a:p>
          <a:p>
            <a:r>
              <a:rPr lang="en-US" dirty="0">
                <a:solidFill>
                  <a:srgbClr val="00B050"/>
                </a:solidFill>
              </a:rPr>
              <a:t>Exercise: </a:t>
            </a:r>
            <a:r>
              <a:rPr lang="en-US" dirty="0"/>
              <a:t>Assume the maximum number of entries to be placed into a list is n and is unknown. If a dynamic array is used to implement this list, what is the number of times we would need to re-allocated and copy in the worst case?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184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Allocation and Copying are slow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47996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Copying a </a:t>
                </a:r>
                <a:r>
                  <a:rPr lang="en-US" dirty="0"/>
                  <a:t>Dynamic Array to increase </a:t>
                </a:r>
                <a:r>
                  <a:rPr lang="en-US" dirty="0" smtClean="0"/>
                  <a:t>capacity when full</a:t>
                </a:r>
              </a:p>
              <a:p>
                <a:pPr lvl="1"/>
                <a:r>
                  <a:rPr lang="en-US" dirty="0" smtClean="0"/>
                  <a:t>Minimize the number of copies</a:t>
                </a:r>
              </a:p>
              <a:p>
                <a:pPr lvl="1"/>
                <a:r>
                  <a:rPr lang="en-US" dirty="0" smtClean="0"/>
                  <a:t>Difficult to do without knowing the max capacity needed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Exponential Growth Scheme</a:t>
                </a:r>
              </a:p>
              <a:p>
                <a:pPr lvl="1"/>
                <a:r>
                  <a:rPr lang="en-US" dirty="0" smtClean="0"/>
                  <a:t>Assume the max capacity is N (which is unknown </a:t>
                </a:r>
                <a:r>
                  <a:rPr lang="en-US" i="1" dirty="0" err="1" smtClean="0"/>
                  <a:t>apriori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Assume array is initialized to size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How many copies are needed if we follow the following re-sizing rule? </a:t>
                </a:r>
                <a:r>
                  <a:rPr lang="en-US" b="1" dirty="0" smtClean="0"/>
                  <a:t>When attempting to add element and capacity is full, allocate a new array with double capacity and copy.</a:t>
                </a:r>
              </a:p>
              <a:p>
                <a:pPr lvl="1"/>
                <a:r>
                  <a:rPr lang="en-US" dirty="0" smtClean="0"/>
                  <a:t>Total n</a:t>
                </a:r>
                <a:r>
                  <a:rPr lang="en-US" dirty="0" smtClean="0"/>
                  <a:t>umber </a:t>
                </a:r>
                <a:r>
                  <a:rPr lang="en-US" dirty="0" smtClean="0"/>
                  <a:t>of allocation-copy events: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479965"/>
              </a:xfrm>
              <a:blipFill rotWithShape="0">
                <a:blip r:embed="rId2"/>
                <a:stretch>
                  <a:fillRect l="-1000" t="-2452" b="-1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6970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Array Investigation: Add elements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To the beginning, will result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operations</a:t>
                </a:r>
              </a:p>
              <a:p>
                <a:endParaRPr lang="en-US" dirty="0"/>
              </a:p>
              <a:p>
                <a:r>
                  <a:rPr lang="en-US" dirty="0"/>
                  <a:t>To the </a:t>
                </a:r>
                <a:r>
                  <a:rPr lang="en-US" dirty="0" smtClean="0"/>
                  <a:t>middle, will </a:t>
                </a:r>
                <a:r>
                  <a:rPr lang="en-US" dirty="0"/>
                  <a:t>result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operations (average case)</a:t>
                </a:r>
              </a:p>
              <a:p>
                <a:endParaRPr lang="en-US" dirty="0"/>
              </a:p>
              <a:p>
                <a:r>
                  <a:rPr lang="en-US" dirty="0" smtClean="0"/>
                  <a:t>To the end of the list will result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operations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UNLESS the array is full, then the result would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operations 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Good news: we were able to add items to a seemingly full array!</a:t>
                </a:r>
              </a:p>
              <a:p>
                <a:pPr lvl="2"/>
                <a:r>
                  <a:rPr lang="en-US" dirty="0" smtClean="0"/>
                  <a:t>Bad news: the time complexity is poor when the array is copied.</a:t>
                </a:r>
              </a:p>
              <a:p>
                <a:endParaRPr lang="en-US" dirty="0"/>
              </a:p>
              <a:p>
                <a:r>
                  <a:rPr lang="en-US" dirty="0" smtClean="0"/>
                  <a:t>Permits dynamic size change, but improvement can be made upon a standard array.</a:t>
                </a:r>
              </a:p>
              <a:p>
                <a:pPr lvl="2"/>
                <a:endParaRPr lang="en-US" dirty="0"/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33" t="-3423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69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Array Investigation: Remove elements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From the beginning of the list will result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operations</a:t>
                </a:r>
              </a:p>
              <a:p>
                <a:endParaRPr lang="en-US" dirty="0"/>
              </a:p>
              <a:p>
                <a:r>
                  <a:rPr lang="en-US" dirty="0" smtClean="0"/>
                  <a:t>From the middle of </a:t>
                </a:r>
                <a:r>
                  <a:rPr lang="en-US" dirty="0"/>
                  <a:t>the list will result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operations (average case)</a:t>
                </a:r>
              </a:p>
              <a:p>
                <a:endParaRPr lang="en-US" dirty="0"/>
              </a:p>
              <a:p>
                <a:r>
                  <a:rPr lang="en-US" dirty="0" smtClean="0"/>
                  <a:t>From the end of the list will result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operations </a:t>
                </a:r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lvl="2"/>
                <a:endParaRPr lang="en-US" dirty="0"/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0" t="-1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2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we improve upon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dynamic array appears to help with some memory issues encountered by the standard array, but some operations are still “slow”</a:t>
            </a:r>
          </a:p>
          <a:p>
            <a:pPr lvl="1"/>
            <a:r>
              <a:rPr lang="en-US" dirty="0" smtClean="0"/>
              <a:t>Add to back is fast. Why? Index is generally know.</a:t>
            </a:r>
          </a:p>
          <a:p>
            <a:pPr lvl="1"/>
            <a:r>
              <a:rPr lang="en-US" dirty="0" smtClean="0"/>
              <a:t>Add to front. Must copy and make room. Slow.</a:t>
            </a:r>
          </a:p>
          <a:p>
            <a:pPr lvl="1"/>
            <a:r>
              <a:rPr lang="en-US" dirty="0" smtClean="0"/>
              <a:t>Reason: beginning of array is assume index 0 (or 1), but what if this was not required?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4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Array: Access to Last Item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4769922" cy="409982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As with standard arrays we will need to keep track of the number of items in the array – but more specifically we need to have the index of the current last item in the array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Observation: Linked Lists permit efficient additions to beginning and end of lists by maintaining a pointer to the head and tail. </a:t>
            </a:r>
          </a:p>
          <a:p>
            <a:endParaRPr lang="en-US" dirty="0"/>
          </a:p>
          <a:p>
            <a:r>
              <a:rPr lang="en-US" dirty="0" smtClean="0"/>
              <a:t>We can apply this same concept to the first element of the array which can improve flexibility and complexity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2" b="21221"/>
          <a:stretch/>
        </p:blipFill>
        <p:spPr>
          <a:xfrm>
            <a:off x="5379522" y="1827252"/>
            <a:ext cx="6834249" cy="364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rgetown-powerpoint-template-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georgetown-powerpoint-template-white</Template>
  <TotalTime>17756</TotalTime>
  <Words>1024</Words>
  <Application>Microsoft Office PowerPoint</Application>
  <PresentationFormat>Widescreen</PresentationFormat>
  <Paragraphs>147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55 Helvetica Roman</vt:lpstr>
      <vt:lpstr>Arial</vt:lpstr>
      <vt:lpstr>Calibri</vt:lpstr>
      <vt:lpstr>Calibri Light</vt:lpstr>
      <vt:lpstr>Cambria Math</vt:lpstr>
      <vt:lpstr>Courier New</vt:lpstr>
      <vt:lpstr>Georgia</vt:lpstr>
      <vt:lpstr>Wingdings 2</vt:lpstr>
      <vt:lpstr>georgetown-powerpoint-template-white</vt:lpstr>
      <vt:lpstr>HDOfficeLightV0</vt:lpstr>
      <vt:lpstr>COSC160: Data Structures Dynamic and Circular Arrays</vt:lpstr>
      <vt:lpstr>Outline</vt:lpstr>
      <vt:lpstr>Arrays</vt:lpstr>
      <vt:lpstr>Simple ReSizing Scheme</vt:lpstr>
      <vt:lpstr>Allocation and Copying are slow</vt:lpstr>
      <vt:lpstr>Dynamic Array Investigation: Add elements</vt:lpstr>
      <vt:lpstr>Dynamic Array Investigation: Remove elements</vt:lpstr>
      <vt:lpstr>Can we improve upon this?</vt:lpstr>
      <vt:lpstr>Dynamic Array: Access to Last Item</vt:lpstr>
      <vt:lpstr>Design Improvement: Circular Arrays</vt:lpstr>
      <vt:lpstr>Circular Array: Indexes to both first and last item</vt:lpstr>
      <vt:lpstr>Efficient Arrays: Add To Front</vt:lpstr>
      <vt:lpstr>Dynamic Circular Arrays</vt:lpstr>
      <vt:lpstr>Circular Dynamic Arrays: Time Complexity</vt:lpstr>
      <vt:lpstr>Lists with restricted access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 connected with Twitter</dc:title>
  <dc:creator>jeremy bolton</dc:creator>
  <cp:lastModifiedBy>jeremy bolton</cp:lastModifiedBy>
  <cp:revision>272</cp:revision>
  <cp:lastPrinted>2016-09-16T19:22:48Z</cp:lastPrinted>
  <dcterms:created xsi:type="dcterms:W3CDTF">2014-11-11T01:34:56Z</dcterms:created>
  <dcterms:modified xsi:type="dcterms:W3CDTF">2017-07-03T19:13:40Z</dcterms:modified>
</cp:coreProperties>
</file>