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</p:sldMasterIdLst>
  <p:notesMasterIdLst>
    <p:notesMasterId r:id="rId23"/>
  </p:notesMasterIdLst>
  <p:sldIdLst>
    <p:sldId id="256" r:id="rId3"/>
    <p:sldId id="257" r:id="rId4"/>
    <p:sldId id="272" r:id="rId5"/>
    <p:sldId id="259" r:id="rId6"/>
    <p:sldId id="268" r:id="rId7"/>
    <p:sldId id="267" r:id="rId8"/>
    <p:sldId id="269" r:id="rId9"/>
    <p:sldId id="270" r:id="rId10"/>
    <p:sldId id="262" r:id="rId11"/>
    <p:sldId id="271" r:id="rId12"/>
    <p:sldId id="299" r:id="rId13"/>
    <p:sldId id="312" r:id="rId14"/>
    <p:sldId id="313" r:id="rId15"/>
    <p:sldId id="274" r:id="rId16"/>
    <p:sldId id="278" r:id="rId17"/>
    <p:sldId id="275" r:id="rId18"/>
    <p:sldId id="279" r:id="rId19"/>
    <p:sldId id="280" r:id="rId20"/>
    <p:sldId id="273" r:id="rId21"/>
    <p:sldId id="26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156A6-61D7-46F7-A636-803E0056D08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5468E-81E9-416B-AFCA-2BB763249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U_Texture_White_Cov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40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74575" y="907540"/>
            <a:ext cx="5459028" cy="1330933"/>
          </a:xfrm>
        </p:spPr>
        <p:txBody>
          <a:bodyPr>
            <a:normAutofit/>
          </a:bodyPr>
          <a:lstStyle>
            <a:lvl1pPr algn="l">
              <a:defRPr sz="3700">
                <a:solidFill>
                  <a:srgbClr val="002D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74575" y="2311305"/>
            <a:ext cx="5459029" cy="76226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194C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1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3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27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U_Texture_White_Ba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" y="1"/>
            <a:ext cx="12191188" cy="685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35FF-6CDC-4946-A328-24B81EBFE93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E7D5-A61D-4411-B16B-F82DEAE3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63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2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76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50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36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3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36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52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48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06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0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3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9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2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8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5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020B41-DB8D-4C2C-8A78-690736C6138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8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U_Texture_White_Interior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" y="19136"/>
            <a:ext cx="12191188" cy="685754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51615"/>
            <a:ext cx="10972800" cy="657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09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0525" y="6331823"/>
            <a:ext cx="5241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2D50"/>
                </a:solidFill>
                <a:latin typeface="55 Helvetica Roman"/>
                <a:cs typeface="55 Helvetica Roman"/>
              </a:defRPr>
            </a:lvl1pPr>
          </a:lstStyle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3800" b="0" i="1" kern="1200">
          <a:solidFill>
            <a:srgbClr val="002D50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55 Helvetica Roman"/>
          <a:ea typeface="+mn-ea"/>
          <a:cs typeface="55 Helvetica Roma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55 Helvetica Roman"/>
          <a:ea typeface="+mn-ea"/>
          <a:cs typeface="55 Helvetica Roma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55 Helvetica Roman"/>
          <a:ea typeface="+mn-ea"/>
          <a:cs typeface="55 Helvetica Roma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55 Helvetica Roman"/>
          <a:ea typeface="+mn-ea"/>
          <a:cs typeface="55 Helvetica Roma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chemeClr val="tx1"/>
          </a:solidFill>
          <a:latin typeface="55 Helvetica Roman"/>
          <a:ea typeface="+mn-ea"/>
          <a:cs typeface="55 Helvetica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912D-2944-4FEC-9366-12BD47BBF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5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COSC160: Data Structures</a:t>
            </a:r>
            <a:br>
              <a:rPr lang="en-US" sz="3200" dirty="0" smtClean="0"/>
            </a:br>
            <a:r>
              <a:rPr lang="en-US" sz="3200" dirty="0" smtClean="0"/>
              <a:t>Linked Lists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Jeremy Bolton, PhD</a:t>
            </a:r>
          </a:p>
          <a:p>
            <a:r>
              <a:rPr lang="en-US" dirty="0" smtClean="0"/>
              <a:t>Assistant Teaching 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 to End (List with Tail Pointer)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3731046" cy="4099828"/>
          </a:xfrm>
        </p:spPr>
        <p:txBody>
          <a:bodyPr/>
          <a:lstStyle/>
          <a:p>
            <a:r>
              <a:rPr lang="en-US" dirty="0" smtClean="0"/>
              <a:t>Significant time reduction.</a:t>
            </a:r>
          </a:p>
          <a:p>
            <a:endParaRPr lang="en-US" dirty="0"/>
          </a:p>
          <a:p>
            <a:r>
              <a:rPr lang="en-US" dirty="0" smtClean="0"/>
              <a:t>What is the time complexity now?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622" y="1677319"/>
            <a:ext cx="734377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Variations:</a:t>
            </a:r>
            <a:br>
              <a:rPr lang="en-US" dirty="0" smtClean="0"/>
            </a:br>
            <a:r>
              <a:rPr lang="en-US" dirty="0" smtClean="0"/>
              <a:t>Singly </a:t>
            </a:r>
            <a:r>
              <a:rPr lang="en-US" dirty="0"/>
              <a:t>Linked vs. Doubly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</a:p>
          <a:p>
            <a:pPr lvl="1"/>
            <a:r>
              <a:rPr lang="en-US" dirty="0" smtClean="0"/>
              <a:t>Doubly Linked List</a:t>
            </a:r>
          </a:p>
          <a:p>
            <a:pPr lvl="2"/>
            <a:r>
              <a:rPr lang="en-US" dirty="0" smtClean="0"/>
              <a:t>Can traverse a list in both directions at added cost of 1 pointer per node</a:t>
            </a:r>
          </a:p>
          <a:p>
            <a:pPr lvl="2"/>
            <a:r>
              <a:rPr lang="en-US" dirty="0" smtClean="0"/>
              <a:t>Slightly simplify iteration scheme for insertions and removals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6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Singly Linked vs. Doubly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92976"/>
          </a:xfrm>
        </p:spPr>
        <p:txBody>
          <a:bodyPr>
            <a:normAutofit/>
          </a:bodyPr>
          <a:lstStyle/>
          <a:p>
            <a:r>
              <a:rPr lang="en-US" dirty="0" smtClean="0"/>
              <a:t>Singly Linked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Doubly Linked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022" y="1379188"/>
            <a:ext cx="6619374" cy="54788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51" y="2910863"/>
            <a:ext cx="40290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 double link?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48589"/>
            <a:ext cx="10972800" cy="3951440"/>
          </a:xfrm>
        </p:spPr>
        <p:txBody>
          <a:bodyPr/>
          <a:lstStyle/>
          <a:p>
            <a:r>
              <a:rPr lang="en-US" dirty="0" smtClean="0"/>
              <a:t>May be useful in specific situations.</a:t>
            </a:r>
          </a:p>
          <a:p>
            <a:pPr lvl="1"/>
            <a:r>
              <a:rPr lang="en-US" b="1" i="1" u="sng" dirty="0" smtClean="0"/>
              <a:t>Remove last node</a:t>
            </a:r>
          </a:p>
          <a:p>
            <a:pPr lvl="1"/>
            <a:endParaRPr lang="en-US" b="1" i="1" dirty="0"/>
          </a:p>
          <a:p>
            <a:pPr lvl="1"/>
            <a:endParaRPr lang="en-US" b="1" i="1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prev</a:t>
            </a:r>
            <a:r>
              <a:rPr lang="en-US" dirty="0"/>
              <a:t> </a:t>
            </a:r>
            <a:r>
              <a:rPr lang="en-US" dirty="0" smtClean="0"/>
              <a:t>pointer, may reduce retrieval and insertion times at the cost (space) of 1 extra pointer per node. </a:t>
            </a:r>
          </a:p>
          <a:p>
            <a:pPr lvl="1"/>
            <a:r>
              <a:rPr lang="en-US" dirty="0" smtClean="0"/>
              <a:t>Create an efficient algorithm</a:t>
            </a:r>
            <a:r>
              <a:rPr lang="en-US" b="1" dirty="0" smtClean="0"/>
              <a:t>:      Node</a:t>
            </a:r>
            <a:r>
              <a:rPr lang="en-US" dirty="0" smtClean="0"/>
              <a:t>* get(</a:t>
            </a:r>
            <a:r>
              <a:rPr lang="en-US" dirty="0" err="1" smtClean="0"/>
              <a:t>int</a:t>
            </a:r>
            <a:r>
              <a:rPr lang="en-US" dirty="0" smtClean="0"/>
              <a:t> index)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Class Implemented as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Assume the following design decisions</a:t>
            </a:r>
          </a:p>
          <a:p>
            <a:pPr lvl="1"/>
            <a:r>
              <a:rPr lang="en-US" dirty="0" smtClean="0"/>
              <a:t>Array initialized to “large” capacity, chosen appropriately based on application</a:t>
            </a:r>
          </a:p>
          <a:p>
            <a:pPr lvl="1"/>
            <a:r>
              <a:rPr lang="en-US" dirty="0" smtClean="0"/>
              <a:t>No gaps in the list (items shift after a removal)</a:t>
            </a:r>
          </a:p>
          <a:p>
            <a:pPr lvl="1"/>
            <a:r>
              <a:rPr lang="en-US" dirty="0" smtClean="0"/>
              <a:t>Assumes index = 0 is beginning of list</a:t>
            </a:r>
          </a:p>
          <a:p>
            <a:pPr lvl="1"/>
            <a:r>
              <a:rPr lang="en-US" dirty="0" smtClean="0"/>
              <a:t>Should maintain index for end (size) of list or </a:t>
            </a:r>
            <a:r>
              <a:rPr lang="en-US" dirty="0" err="1" smtClean="0"/>
              <a:t>numItems</a:t>
            </a:r>
            <a:endParaRPr lang="en-US" dirty="0" smtClean="0"/>
          </a:p>
          <a:p>
            <a:pPr lvl="1"/>
            <a:r>
              <a:rPr lang="en-US" dirty="0" smtClean="0"/>
              <a:t>Operations</a:t>
            </a:r>
          </a:p>
          <a:p>
            <a:pPr lvl="2"/>
            <a:r>
              <a:rPr lang="en-US" dirty="0" smtClean="0"/>
              <a:t>Insert(item, index)</a:t>
            </a:r>
          </a:p>
          <a:p>
            <a:pPr lvl="2"/>
            <a:r>
              <a:rPr lang="en-US" dirty="0" smtClean="0"/>
              <a:t>Remove(index)</a:t>
            </a:r>
          </a:p>
          <a:p>
            <a:pPr lvl="2"/>
            <a:r>
              <a:rPr lang="en-US" dirty="0" smtClean="0"/>
              <a:t>Retrieve(index)</a:t>
            </a:r>
          </a:p>
          <a:p>
            <a:pPr lvl="1"/>
            <a:r>
              <a:rPr lang="en-US" dirty="0" smtClean="0"/>
              <a:t>Concerns: What happens if insertion exceeds capacity?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085" y="3057609"/>
            <a:ext cx="2994610" cy="244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Inserting into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investigate three cases of the insertion operation</a:t>
            </a:r>
          </a:p>
          <a:p>
            <a:pPr lvl="1"/>
            <a:r>
              <a:rPr lang="en-US" dirty="0" smtClean="0"/>
              <a:t>Insert to front of array</a:t>
            </a:r>
          </a:p>
          <a:p>
            <a:pPr lvl="1"/>
            <a:r>
              <a:rPr lang="en-US" dirty="0" smtClean="0"/>
              <a:t>Insert to middle of </a:t>
            </a:r>
            <a:r>
              <a:rPr lang="en-US" dirty="0"/>
              <a:t>array</a:t>
            </a:r>
            <a:endParaRPr lang="en-US" dirty="0" smtClean="0"/>
          </a:p>
          <a:p>
            <a:pPr lvl="1"/>
            <a:r>
              <a:rPr lang="en-US" dirty="0" smtClean="0"/>
              <a:t>Insert to end of array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Insertion to Front of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4039518" cy="40998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Approximately how many computational steps?</a:t>
            </a:r>
          </a:p>
          <a:p>
            <a:endParaRPr lang="en-US" dirty="0"/>
          </a:p>
          <a:p>
            <a:r>
              <a:rPr lang="en-US" dirty="0"/>
              <a:t>Does the number of computational steps depend on the size of the list?</a:t>
            </a:r>
          </a:p>
          <a:p>
            <a:endParaRPr lang="en-US" dirty="0"/>
          </a:p>
          <a:p>
            <a:r>
              <a:rPr lang="en-US" dirty="0"/>
              <a:t>Time complexity?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881" y="1600201"/>
            <a:ext cx="7526914" cy="410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 to Middle of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31541"/>
            <a:ext cx="3458966" cy="3768487"/>
          </a:xfrm>
        </p:spPr>
        <p:txBody>
          <a:bodyPr>
            <a:normAutofit/>
          </a:bodyPr>
          <a:lstStyle/>
          <a:p>
            <a:r>
              <a:rPr lang="en-US" sz="2000" dirty="0"/>
              <a:t>Approximately how many computational steps?</a:t>
            </a:r>
          </a:p>
          <a:p>
            <a:endParaRPr lang="en-US" sz="2000" dirty="0"/>
          </a:p>
          <a:p>
            <a:r>
              <a:rPr lang="en-US" sz="2000" dirty="0"/>
              <a:t>Does the number of computational steps depend on the size of the list?</a:t>
            </a:r>
          </a:p>
          <a:p>
            <a:endParaRPr lang="en-US" sz="2000" dirty="0"/>
          </a:p>
          <a:p>
            <a:r>
              <a:rPr lang="en-US" sz="2000" dirty="0"/>
              <a:t>Time complexity?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133" y="1828570"/>
            <a:ext cx="7345307" cy="401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 to End of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1815"/>
            <a:ext cx="3530885" cy="3758213"/>
          </a:xfrm>
        </p:spPr>
        <p:txBody>
          <a:bodyPr>
            <a:noAutofit/>
          </a:bodyPr>
          <a:lstStyle/>
          <a:p>
            <a:r>
              <a:rPr lang="en-US" sz="2000" dirty="0"/>
              <a:t>Approximately how many computational steps?</a:t>
            </a:r>
          </a:p>
          <a:p>
            <a:endParaRPr lang="en-US" sz="2000" dirty="0"/>
          </a:p>
          <a:p>
            <a:r>
              <a:rPr lang="en-US" sz="2000" dirty="0"/>
              <a:t>Does the number of computational steps depend on the size of the list</a:t>
            </a:r>
            <a:r>
              <a:rPr lang="en-US" sz="2000" dirty="0" smtClean="0"/>
              <a:t>? Note: Assumes there is enough allocated space.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Time complexity?</a:t>
            </a: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253" y="2283647"/>
            <a:ext cx="7807285" cy="290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“Worst” Case Time Complexity for a List Class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67252271"/>
                  </p:ext>
                </p:extLst>
              </p:nvPr>
            </p:nvGraphicFramePr>
            <p:xfrm>
              <a:off x="6314853" y="1323418"/>
              <a:ext cx="4876800" cy="4450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56482"/>
                    <a:gridCol w="208280"/>
                    <a:gridCol w="1392838"/>
                    <a:gridCol w="12192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IMPLEMENTATION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CHAINING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ARRAYS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INSERT</a:t>
                          </a:r>
                          <a:r>
                            <a:rPr lang="en-US" baseline="0" dirty="0" smtClean="0"/>
                            <a:t> FRONT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INSERT MIDDLE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INSERT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*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r>
                            <a:rPr lang="en-US" dirty="0" smtClean="0"/>
                            <a:t>**</a:t>
                          </a:r>
                          <a:endParaRPr lang="en-US" dirty="0"/>
                        </a:p>
                      </a:txBody>
                      <a:tcPr>
                        <a:solidFill>
                          <a:srgbClr val="FFFF00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RETRIEVE</a:t>
                          </a:r>
                          <a:r>
                            <a:rPr lang="en-US" baseline="0" dirty="0" smtClean="0"/>
                            <a:t> FRONT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RETRIEVE MIDDLE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rgbClr val="92D050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RETRIEVE BACK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*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REMOVE FRONT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REMOVE MIDDLE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REMOVE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* Assumes tail </a:t>
                          </a:r>
                          <a:r>
                            <a:rPr lang="en-US" dirty="0" err="1" smtClean="0"/>
                            <a:t>ptr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** Assumes </a:t>
                          </a:r>
                          <a:r>
                            <a:rPr lang="en-US" dirty="0" err="1" smtClean="0"/>
                            <a:t>alloc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67252271"/>
                  </p:ext>
                </p:extLst>
              </p:nvPr>
            </p:nvGraphicFramePr>
            <p:xfrm>
              <a:off x="6314853" y="1323418"/>
              <a:ext cx="4876800" cy="4450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56482"/>
                    <a:gridCol w="208280"/>
                    <a:gridCol w="1392838"/>
                    <a:gridCol w="12192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IMPLEMENTATION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CHAINING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ARRAYS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INSERT</a:t>
                          </a:r>
                          <a:r>
                            <a:rPr lang="en-US" baseline="0" dirty="0" smtClean="0"/>
                            <a:t> FRONT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108197" r="-89520" b="-10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108197" r="-2500" b="-102131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INSERT MIDDLE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208197" r="-89520" b="-9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208197" r="-2500" b="-92131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INSERT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308197" r="-89520" b="-8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308197" r="-2500" b="-82131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RETRIEVE</a:t>
                          </a:r>
                          <a:r>
                            <a:rPr lang="en-US" baseline="0" dirty="0" smtClean="0"/>
                            <a:t> FRONT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408197" r="-89520" b="-7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408197" r="-2500" b="-72131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RETRIEVE MIDDLE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508197" r="-89520" b="-6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508197" r="-2500" b="-62131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RETRIEVE BACK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618333" r="-89520" b="-53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618333" r="-2500" b="-531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REMOVE FRONT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706557" r="-89520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706557" r="-2500" b="-4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REMOVE MIDDLE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806557" r="-89520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806557" r="-2500" b="-3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REMOVE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62882" t="-906557" r="-89520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1000" t="-906557" r="-2500" b="-2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* Assumes tail </a:t>
                          </a:r>
                          <a:r>
                            <a:rPr lang="en-US" dirty="0" err="1" smtClean="0"/>
                            <a:t>ptr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** Assumes </a:t>
                          </a:r>
                          <a:r>
                            <a:rPr lang="en-US" dirty="0" err="1" smtClean="0"/>
                            <a:t>alloc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113070"/>
            <a:ext cx="3530885" cy="1376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Exercise: try to fill out table for best case and average case.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084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37891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Data Structure (lower-level) Implementations</a:t>
            </a:r>
          </a:p>
          <a:p>
            <a:pPr marL="971550" lvl="1" indent="-571500">
              <a:buFont typeface="+mj-lt"/>
              <a:buAutoNum type="romanUcPeriod"/>
            </a:pPr>
            <a:r>
              <a:rPr lang="en-US" dirty="0" smtClean="0"/>
              <a:t>Chaining (Linked Lists)</a:t>
            </a:r>
          </a:p>
          <a:p>
            <a:pPr marL="1371600" lvl="2" indent="-571500">
              <a:buFont typeface="+mj-lt"/>
              <a:buAutoNum type="romanUcPeriod"/>
            </a:pPr>
            <a:r>
              <a:rPr lang="en-US" dirty="0" smtClean="0"/>
              <a:t>Design Decisions and Implications on Complexity</a:t>
            </a:r>
          </a:p>
          <a:p>
            <a:pPr marL="1828800" lvl="3" indent="-571500">
              <a:buFont typeface="+mj-lt"/>
              <a:buAutoNum type="romanUcPeriod"/>
            </a:pPr>
            <a:r>
              <a:rPr lang="en-US" dirty="0" smtClean="0"/>
              <a:t>Example:  Tail Pointer</a:t>
            </a:r>
            <a:endParaRPr lang="en-US" dirty="0"/>
          </a:p>
          <a:p>
            <a:pPr marL="971550" lvl="1" indent="-571500">
              <a:buFont typeface="+mj-lt"/>
              <a:buAutoNum type="romanUcPeriod"/>
            </a:pPr>
            <a:r>
              <a:rPr lang="en-US" dirty="0" smtClean="0"/>
              <a:t>Arrays</a:t>
            </a:r>
          </a:p>
          <a:p>
            <a:pPr marL="1371600" lvl="2" indent="-571500">
              <a:buFont typeface="+mj-lt"/>
              <a:buAutoNum type="romanUcPeriod"/>
            </a:pPr>
            <a:r>
              <a:rPr lang="en-US" dirty="0"/>
              <a:t>Design Decisions and Implications on Complexity</a:t>
            </a:r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Design Decisions</a:t>
            </a:r>
          </a:p>
          <a:p>
            <a:pPr marL="971550" lvl="1" indent="-571500">
              <a:buFont typeface="+mj-lt"/>
              <a:buAutoNum type="romanUcPeriod"/>
            </a:pPr>
            <a:r>
              <a:rPr lang="en-US" dirty="0" smtClean="0"/>
              <a:t>Arrays vs. Chaining </a:t>
            </a:r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Interesting Applications</a:t>
            </a:r>
          </a:p>
          <a:p>
            <a:pPr marL="971550" lvl="1" indent="-571500">
              <a:buFont typeface="+mj-lt"/>
              <a:buAutoNum type="romanUcPeriod"/>
            </a:pPr>
            <a:r>
              <a:rPr lang="en-US" dirty="0" smtClean="0"/>
              <a:t>Polynomial Arithmetic and Evaluation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8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Lists: Array vs Linked List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031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Example: </a:t>
            </a:r>
            <a:r>
              <a:rPr lang="en-US" dirty="0" smtClean="0"/>
              <a:t>Design a list class for use to store information for 250 tenants in apt. building. </a:t>
            </a:r>
          </a:p>
          <a:p>
            <a:endParaRPr lang="en-US" dirty="0"/>
          </a:p>
          <a:p>
            <a:r>
              <a:rPr lang="en-US" dirty="0" smtClean="0"/>
              <a:t>Design an </a:t>
            </a:r>
            <a:r>
              <a:rPr lang="en-US" dirty="0" err="1" smtClean="0"/>
              <a:t>aptList</a:t>
            </a:r>
            <a:r>
              <a:rPr lang="en-US" dirty="0" smtClean="0"/>
              <a:t> Class with the following operations</a:t>
            </a:r>
          </a:p>
          <a:p>
            <a:pPr lvl="1"/>
            <a:r>
              <a:rPr lang="en-US" dirty="0" smtClean="0"/>
              <a:t>Insert(item, location): bool</a:t>
            </a:r>
          </a:p>
          <a:p>
            <a:pPr lvl="1"/>
            <a:r>
              <a:rPr lang="en-US" dirty="0" smtClean="0"/>
              <a:t>Remove(item): bool</a:t>
            </a:r>
          </a:p>
          <a:p>
            <a:pPr lvl="1"/>
            <a:r>
              <a:rPr lang="en-US" dirty="0" smtClean="0"/>
              <a:t>Find(item):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How would you implement this structure as a class? </a:t>
            </a:r>
          </a:p>
          <a:p>
            <a:pPr lvl="1"/>
            <a:r>
              <a:rPr lang="en-US" dirty="0" smtClean="0"/>
              <a:t>Array or Chain? Why?</a:t>
            </a:r>
          </a:p>
          <a:p>
            <a:pPr lvl="1"/>
            <a:r>
              <a:rPr lang="en-US" dirty="0" smtClean="0"/>
              <a:t>What member variables would you include? Why?</a:t>
            </a:r>
          </a:p>
          <a:p>
            <a:pPr lvl="1"/>
            <a:endParaRPr lang="en-US" dirty="0"/>
          </a:p>
          <a:p>
            <a:r>
              <a:rPr lang="en-US" dirty="0" smtClean="0"/>
              <a:t>We could keep the data in the list in some order 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8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Linear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structures are generally implemented using arrays or chaining</a:t>
            </a:r>
          </a:p>
          <a:p>
            <a:pPr lvl="1"/>
            <a:r>
              <a:rPr lang="en-US" dirty="0" smtClean="0"/>
              <a:t>Contiguous vs. non-contiguous in memory</a:t>
            </a:r>
          </a:p>
          <a:p>
            <a:pPr lvl="2"/>
            <a:r>
              <a:rPr lang="en-US" dirty="0" smtClean="0"/>
              <a:t>Static size vs. dynamic size</a:t>
            </a:r>
          </a:p>
          <a:p>
            <a:pPr lvl="1"/>
            <a:r>
              <a:rPr lang="en-US" dirty="0" smtClean="0"/>
              <a:t>When designing a data structure, one must consider these low-level designs</a:t>
            </a:r>
          </a:p>
          <a:p>
            <a:pPr lvl="2"/>
            <a:r>
              <a:rPr lang="en-US" dirty="0" smtClean="0"/>
              <a:t>One major decision:  contiguous vs non-contiguous (</a:t>
            </a:r>
            <a:r>
              <a:rPr lang="en-US" dirty="0" err="1" smtClean="0"/>
              <a:t>ie</a:t>
            </a:r>
            <a:r>
              <a:rPr lang="en-US" dirty="0" smtClean="0"/>
              <a:t> array vs chain)</a:t>
            </a:r>
          </a:p>
          <a:p>
            <a:pPr lvl="2"/>
            <a:r>
              <a:rPr lang="en-US" dirty="0" smtClean="0"/>
              <a:t>This design decision will have implications with respect to usage and efficiency </a:t>
            </a:r>
          </a:p>
          <a:p>
            <a:pPr lvl="1"/>
            <a:r>
              <a:rPr lang="en-US" dirty="0" smtClean="0"/>
              <a:t>There are many design decisions that a programmer must consider</a:t>
            </a:r>
          </a:p>
          <a:p>
            <a:pPr lvl="2"/>
            <a:r>
              <a:rPr lang="en-US" dirty="0" smtClean="0"/>
              <a:t>Some are standard, others may be tailor-made for the problem/solution on-hand.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Class Implemented by Chaining (Linked Lists)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72262"/>
          </a:xfrm>
        </p:spPr>
        <p:txBody>
          <a:bodyPr>
            <a:normAutofit/>
          </a:bodyPr>
          <a:lstStyle/>
          <a:p>
            <a:r>
              <a:rPr lang="en-US" dirty="0" smtClean="0"/>
              <a:t>Design Decisions</a:t>
            </a:r>
          </a:p>
          <a:p>
            <a:pPr lvl="1"/>
            <a:r>
              <a:rPr lang="en-US" dirty="0" smtClean="0"/>
              <a:t>Single Link, next</a:t>
            </a:r>
          </a:p>
          <a:p>
            <a:pPr lvl="1"/>
            <a:r>
              <a:rPr lang="en-US" dirty="0" smtClean="0"/>
              <a:t>Head pointer maintained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Operations</a:t>
            </a:r>
            <a:endParaRPr lang="en-US" dirty="0"/>
          </a:p>
          <a:p>
            <a:pPr lvl="2"/>
            <a:r>
              <a:rPr lang="en-US" dirty="0"/>
              <a:t>Insert(item, index)</a:t>
            </a:r>
          </a:p>
          <a:p>
            <a:pPr lvl="2"/>
            <a:r>
              <a:rPr lang="en-US" dirty="0"/>
              <a:t>Remove(index)</a:t>
            </a:r>
          </a:p>
          <a:p>
            <a:pPr lvl="2"/>
            <a:r>
              <a:rPr lang="en-US" dirty="0"/>
              <a:t>Retrieve(index)</a:t>
            </a:r>
          </a:p>
        </p:txBody>
      </p:sp>
    </p:spTree>
    <p:extLst>
      <p:ext uri="{BB962C8B-B14F-4D97-AF65-F5344CB8AC3E}">
        <p14:creationId xmlns:p14="http://schemas.microsoft.com/office/powerpoint/2010/main" val="171432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Inserting into a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investigate three cases of the insertion operation</a:t>
            </a:r>
          </a:p>
          <a:p>
            <a:pPr lvl="1"/>
            <a:r>
              <a:rPr lang="en-US" dirty="0" smtClean="0"/>
              <a:t>Insert to front of list</a:t>
            </a:r>
          </a:p>
          <a:p>
            <a:pPr lvl="1"/>
            <a:r>
              <a:rPr lang="en-US" dirty="0" smtClean="0"/>
              <a:t>Insert to middle of list</a:t>
            </a:r>
          </a:p>
          <a:p>
            <a:pPr lvl="1"/>
            <a:r>
              <a:rPr lang="en-US" dirty="0" smtClean="0"/>
              <a:t>Insert to end of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2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Inserting into front of a Linked List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160" y="1378144"/>
            <a:ext cx="5967470" cy="5479856"/>
          </a:xfr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117558"/>
            <a:ext cx="4652211" cy="31814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b="0" i="0" kern="1200">
                <a:solidFill>
                  <a:schemeClr val="tx1"/>
                </a:solidFill>
                <a:latin typeface="55 Helvetica Roman"/>
                <a:ea typeface="+mn-ea"/>
                <a:cs typeface="55 Helvetica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Insert to front of list</a:t>
            </a:r>
          </a:p>
          <a:p>
            <a:endParaRPr lang="en-US" dirty="0"/>
          </a:p>
          <a:p>
            <a:r>
              <a:rPr lang="en-US" dirty="0" smtClean="0"/>
              <a:t>Approximately how many computational steps?</a:t>
            </a:r>
          </a:p>
          <a:p>
            <a:endParaRPr lang="en-US" dirty="0" smtClean="0"/>
          </a:p>
          <a:p>
            <a:r>
              <a:rPr lang="en-US" dirty="0" smtClean="0"/>
              <a:t>Does the number of computational steps depend on the size of the list?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ime complexity?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1615"/>
            <a:ext cx="5020019" cy="657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Inserting into middle of Linked List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32" y="351615"/>
            <a:ext cx="6748468" cy="63983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6885" y="2638542"/>
            <a:ext cx="44436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Approximately how many computational steps?</a:t>
            </a:r>
          </a:p>
          <a:p>
            <a:endParaRPr lang="en-US" dirty="0"/>
          </a:p>
          <a:p>
            <a:r>
              <a:rPr lang="en-US" dirty="0"/>
              <a:t>Does the number of computational steps depend on the size of the list?</a:t>
            </a:r>
          </a:p>
          <a:p>
            <a:endParaRPr lang="en-US" dirty="0"/>
          </a:p>
          <a:p>
            <a:r>
              <a:rPr lang="en-US" dirty="0"/>
              <a:t>Time complexity?</a:t>
            </a:r>
          </a:p>
        </p:txBody>
      </p:sp>
    </p:spTree>
    <p:extLst>
      <p:ext uri="{BB962C8B-B14F-4D97-AF65-F5344CB8AC3E}">
        <p14:creationId xmlns:p14="http://schemas.microsoft.com/office/powerpoint/2010/main" val="392754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1615"/>
            <a:ext cx="4713493" cy="657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Inserting to end of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4469176" cy="4099828"/>
          </a:xfrm>
        </p:spPr>
        <p:txBody>
          <a:bodyPr>
            <a:normAutofit fontScale="92500"/>
          </a:bodyPr>
          <a:lstStyle/>
          <a:p>
            <a:r>
              <a:rPr lang="en-US" dirty="0"/>
              <a:t>Approximately how many computational steps?</a:t>
            </a:r>
          </a:p>
          <a:p>
            <a:endParaRPr lang="en-US" dirty="0"/>
          </a:p>
          <a:p>
            <a:r>
              <a:rPr lang="en-US" dirty="0"/>
              <a:t>Does the number of computational steps depend on the size of the list?</a:t>
            </a:r>
          </a:p>
          <a:p>
            <a:endParaRPr lang="en-US" dirty="0"/>
          </a:p>
          <a:p>
            <a:r>
              <a:rPr lang="en-US" dirty="0"/>
              <a:t>Time complexity?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093" y="594911"/>
            <a:ext cx="6868907" cy="626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major goal of a data structure is to provide an efficient way to manage data.</a:t>
            </a:r>
          </a:p>
          <a:p>
            <a:endParaRPr lang="en-US" dirty="0" smtClean="0"/>
          </a:p>
          <a:p>
            <a:r>
              <a:rPr lang="en-US" dirty="0" smtClean="0"/>
              <a:t>Can we improve the efficiency of any of these operations -- YES</a:t>
            </a:r>
          </a:p>
          <a:p>
            <a:endParaRPr lang="en-US" dirty="0" smtClean="0"/>
          </a:p>
          <a:p>
            <a:r>
              <a:rPr lang="en-US" dirty="0" smtClean="0"/>
              <a:t>Example: Tail pointer</a:t>
            </a:r>
          </a:p>
          <a:p>
            <a:pPr lvl="1"/>
            <a:r>
              <a:rPr lang="en-US" dirty="0" smtClean="0"/>
              <a:t>Notably decrease order of computation for insert to end of list, at the cost of maintaining an extra pointer per list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0692" y="4048018"/>
            <a:ext cx="11630346" cy="174660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3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georgetown-powerpoint-template-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georgetown-powerpoint-template-white</Template>
  <TotalTime>17859</TotalTime>
  <Words>837</Words>
  <Application>Microsoft Office PowerPoint</Application>
  <PresentationFormat>Widescreen</PresentationFormat>
  <Paragraphs>175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55 Helvetica Roman</vt:lpstr>
      <vt:lpstr>Arial</vt:lpstr>
      <vt:lpstr>Calibri</vt:lpstr>
      <vt:lpstr>Calibri Light</vt:lpstr>
      <vt:lpstr>Cambria Math</vt:lpstr>
      <vt:lpstr>Georgia</vt:lpstr>
      <vt:lpstr>Wingdings 2</vt:lpstr>
      <vt:lpstr>georgetown-powerpoint-template-white</vt:lpstr>
      <vt:lpstr>HDOfficeLightV0</vt:lpstr>
      <vt:lpstr>COSC160: Data Structures Linked Lists</vt:lpstr>
      <vt:lpstr>Outline</vt:lpstr>
      <vt:lpstr>Linear Structures</vt:lpstr>
      <vt:lpstr>List Class Implemented by Chaining (Linked Lists)</vt:lpstr>
      <vt:lpstr>Inserting into a Linked List</vt:lpstr>
      <vt:lpstr>Inserting into front of a Linked List</vt:lpstr>
      <vt:lpstr>Inserting into middle of Linked List</vt:lpstr>
      <vt:lpstr>Inserting to end of Linked List</vt:lpstr>
      <vt:lpstr>Design Decisions</vt:lpstr>
      <vt:lpstr>Insert to End (List with Tail Pointer)</vt:lpstr>
      <vt:lpstr>List Variations: Singly Linked vs. Doubly Linked Lists</vt:lpstr>
      <vt:lpstr>Singly Linked vs. Doubly Linked Lists</vt:lpstr>
      <vt:lpstr>Why a double link?</vt:lpstr>
      <vt:lpstr>List Class Implemented as Array</vt:lpstr>
      <vt:lpstr>Inserting into an Array</vt:lpstr>
      <vt:lpstr>Insertion to Front of Array</vt:lpstr>
      <vt:lpstr>Insert to Middle of Array</vt:lpstr>
      <vt:lpstr>Insert to End of Array</vt:lpstr>
      <vt:lpstr>“Worst” Case Time Complexity for a List Class</vt:lpstr>
      <vt:lpstr>Basic Lists: Array vs Linked List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 connected with Twitter</dc:title>
  <dc:creator>jeremy bolton</dc:creator>
  <cp:lastModifiedBy>jeremy bolton</cp:lastModifiedBy>
  <cp:revision>215</cp:revision>
  <dcterms:created xsi:type="dcterms:W3CDTF">2014-11-11T01:34:56Z</dcterms:created>
  <dcterms:modified xsi:type="dcterms:W3CDTF">2017-09-13T01:23:08Z</dcterms:modified>
</cp:coreProperties>
</file>