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64"/>
  </p:notesMasterIdLst>
  <p:sldIdLst>
    <p:sldId id="256" r:id="rId3"/>
    <p:sldId id="257" r:id="rId4"/>
    <p:sldId id="267" r:id="rId5"/>
    <p:sldId id="268" r:id="rId6"/>
    <p:sldId id="303" r:id="rId7"/>
    <p:sldId id="290" r:id="rId8"/>
    <p:sldId id="369" r:id="rId9"/>
    <p:sldId id="269" r:id="rId10"/>
    <p:sldId id="362" r:id="rId11"/>
    <p:sldId id="291" r:id="rId12"/>
    <p:sldId id="293" r:id="rId13"/>
    <p:sldId id="356" r:id="rId14"/>
    <p:sldId id="355" r:id="rId15"/>
    <p:sldId id="275" r:id="rId16"/>
    <p:sldId id="374" r:id="rId17"/>
    <p:sldId id="375" r:id="rId18"/>
    <p:sldId id="370" r:id="rId19"/>
    <p:sldId id="371" r:id="rId20"/>
    <p:sldId id="372" r:id="rId21"/>
    <p:sldId id="373" r:id="rId22"/>
    <p:sldId id="279" r:id="rId23"/>
    <p:sldId id="386" r:id="rId24"/>
    <p:sldId id="387" r:id="rId25"/>
    <p:sldId id="384" r:id="rId26"/>
    <p:sldId id="364" r:id="rId27"/>
    <p:sldId id="385" r:id="rId28"/>
    <p:sldId id="301" r:id="rId29"/>
    <p:sldId id="278" r:id="rId30"/>
    <p:sldId id="288" r:id="rId31"/>
    <p:sldId id="376" r:id="rId32"/>
    <p:sldId id="276" r:id="rId33"/>
    <p:sldId id="377" r:id="rId34"/>
    <p:sldId id="378" r:id="rId35"/>
    <p:sldId id="379" r:id="rId36"/>
    <p:sldId id="380" r:id="rId37"/>
    <p:sldId id="381" r:id="rId38"/>
    <p:sldId id="382" r:id="rId39"/>
    <p:sldId id="265" r:id="rId40"/>
    <p:sldId id="300" r:id="rId41"/>
    <p:sldId id="344" r:id="rId42"/>
    <p:sldId id="316" r:id="rId43"/>
    <p:sldId id="345" r:id="rId44"/>
    <p:sldId id="346" r:id="rId45"/>
    <p:sldId id="347" r:id="rId46"/>
    <p:sldId id="348" r:id="rId47"/>
    <p:sldId id="317" r:id="rId48"/>
    <p:sldId id="354" r:id="rId49"/>
    <p:sldId id="351" r:id="rId50"/>
    <p:sldId id="266" r:id="rId51"/>
    <p:sldId id="307" r:id="rId52"/>
    <p:sldId id="350" r:id="rId53"/>
    <p:sldId id="299" r:id="rId54"/>
    <p:sldId id="319" r:id="rId55"/>
    <p:sldId id="383" r:id="rId56"/>
    <p:sldId id="304" r:id="rId57"/>
    <p:sldId id="306" r:id="rId58"/>
    <p:sldId id="305" r:id="rId59"/>
    <p:sldId id="353" r:id="rId60"/>
    <p:sldId id="360" r:id="rId61"/>
    <p:sldId id="361" r:id="rId62"/>
    <p:sldId id="29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357" autoAdjust="0"/>
  </p:normalViewPr>
  <p:slideViewPr>
    <p:cSldViewPr snapToGrid="0">
      <p:cViewPr varScale="1">
        <p:scale>
          <a:sx n="96" d="100"/>
          <a:sy n="96" d="100"/>
        </p:scale>
        <p:origin x="1152" y="60"/>
      </p:cViewPr>
      <p:guideLst/>
    </p:cSldViewPr>
  </p:slideViewPr>
  <p:outlineViewPr>
    <p:cViewPr>
      <p:scale>
        <a:sx n="33" d="100"/>
        <a:sy n="33" d="100"/>
      </p:scale>
      <p:origin x="0" y="-16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\Require{X is an array of real numbers of length n, return index of $x \in \</a:t>
            </a:r>
            <a:r>
              <a:rPr lang="en-US" dirty="0" err="1" smtClean="0"/>
              <a:t>mathbb</a:t>
            </a:r>
            <a:r>
              <a:rPr lang="en-US" dirty="0" smtClean="0"/>
              <a:t>{R}$, else -1}</a:t>
            </a:r>
          </a:p>
          <a:p>
            <a:r>
              <a:rPr lang="en-US" dirty="0" smtClean="0"/>
              <a:t>			%	\State</a:t>
            </a:r>
          </a:p>
          <a:p>
            <a:r>
              <a:rPr lang="en-US" dirty="0" smtClean="0"/>
              <a:t>			\Function{</a:t>
            </a:r>
            <a:r>
              <a:rPr lang="en-US" dirty="0" err="1" smtClean="0"/>
              <a:t>SequentialSearch</a:t>
            </a:r>
            <a:r>
              <a:rPr lang="en-US" dirty="0" smtClean="0"/>
              <a:t>}{$X, x, n$} </a:t>
            </a:r>
          </a:p>
          <a:p>
            <a:r>
              <a:rPr lang="en-US" dirty="0" smtClean="0"/>
              <a:t>			\State $index \gets -1$</a:t>
            </a:r>
          </a:p>
          <a:p>
            <a:r>
              <a:rPr lang="en-US" dirty="0" smtClean="0"/>
              <a:t>			\For{$</a:t>
            </a:r>
            <a:r>
              <a:rPr lang="en-US" dirty="0" err="1" smtClean="0"/>
              <a:t>i</a:t>
            </a:r>
            <a:r>
              <a:rPr lang="en-US" dirty="0" smtClean="0"/>
              <a:t> \gets 1 \</a:t>
            </a:r>
            <a:r>
              <a:rPr lang="en-US" dirty="0" err="1" smtClean="0"/>
              <a:t>textrm</a:t>
            </a:r>
            <a:r>
              <a:rPr lang="en-US" dirty="0" smtClean="0"/>
              <a:t>{ to } n$}</a:t>
            </a:r>
          </a:p>
          <a:p>
            <a:r>
              <a:rPr lang="en-US" dirty="0" smtClean="0"/>
              <a:t>			\If{$x == X[</a:t>
            </a:r>
            <a:r>
              <a:rPr lang="en-US" dirty="0" err="1" smtClean="0"/>
              <a:t>i</a:t>
            </a:r>
            <a:r>
              <a:rPr lang="en-US" dirty="0" smtClean="0"/>
              <a:t>]$} </a:t>
            </a:r>
          </a:p>
          <a:p>
            <a:r>
              <a:rPr lang="en-US" dirty="0" smtClean="0"/>
              <a:t>			\State	$index \gets </a:t>
            </a:r>
            <a:r>
              <a:rPr lang="en-US" dirty="0" err="1" smtClean="0"/>
              <a:t>i</a:t>
            </a:r>
            <a:r>
              <a:rPr lang="en-US" dirty="0" smtClean="0"/>
              <a:t>$</a:t>
            </a:r>
          </a:p>
          <a:p>
            <a:r>
              <a:rPr lang="en-US" dirty="0" smtClean="0"/>
              <a:t>			\</a:t>
            </a:r>
            <a:r>
              <a:rPr lang="en-US" dirty="0" err="1" smtClean="0"/>
              <a:t>EndIf</a:t>
            </a:r>
            <a:endParaRPr lang="en-US" dirty="0" smtClean="0"/>
          </a:p>
          <a:p>
            <a:r>
              <a:rPr lang="en-US" dirty="0" smtClean="0"/>
              <a:t>			\</a:t>
            </a:r>
            <a:r>
              <a:rPr lang="en-US" dirty="0" err="1" smtClean="0"/>
              <a:t>EndFor</a:t>
            </a:r>
            <a:endParaRPr lang="en-US" dirty="0" smtClean="0"/>
          </a:p>
          <a:p>
            <a:r>
              <a:rPr lang="en-US" dirty="0" smtClean="0"/>
              <a:t>			\State \Return{$index$}</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	</a:t>
            </a:r>
          </a:p>
          <a:p>
            <a:r>
              <a:rPr lang="en-US" dirty="0" smtClean="0"/>
              <a:t>	\end{document}</a:t>
            </a:r>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17</a:t>
            </a:fld>
            <a:endParaRPr lang="en-US"/>
          </a:p>
        </p:txBody>
      </p:sp>
    </p:spTree>
    <p:extLst>
      <p:ext uri="{BB962C8B-B14F-4D97-AF65-F5344CB8AC3E}">
        <p14:creationId xmlns:p14="http://schemas.microsoft.com/office/powerpoint/2010/main" val="382558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\Require{X is an array of real numbers of length n, return index of $x \in \</a:t>
            </a:r>
            <a:r>
              <a:rPr lang="en-US" dirty="0" err="1" smtClean="0"/>
              <a:t>mathbb</a:t>
            </a:r>
            <a:r>
              <a:rPr lang="en-US" dirty="0" smtClean="0"/>
              <a:t>{R}$, else -1}</a:t>
            </a:r>
          </a:p>
          <a:p>
            <a:r>
              <a:rPr lang="en-US" dirty="0" smtClean="0"/>
              <a:t>			%	\State</a:t>
            </a:r>
          </a:p>
          <a:p>
            <a:r>
              <a:rPr lang="en-US" dirty="0" smtClean="0"/>
              <a:t>			\Function{</a:t>
            </a:r>
            <a:r>
              <a:rPr lang="en-US" dirty="0" err="1" smtClean="0"/>
              <a:t>SequentialSearch</a:t>
            </a:r>
            <a:r>
              <a:rPr lang="en-US" dirty="0" smtClean="0"/>
              <a:t>}{$X, x, n$} </a:t>
            </a:r>
          </a:p>
          <a:p>
            <a:r>
              <a:rPr lang="en-US" dirty="0" smtClean="0"/>
              <a:t>			\State $index \gets -1$</a:t>
            </a:r>
          </a:p>
          <a:p>
            <a:r>
              <a:rPr lang="en-US" dirty="0" smtClean="0"/>
              <a:t>			\For{$</a:t>
            </a:r>
            <a:r>
              <a:rPr lang="en-US" dirty="0" err="1" smtClean="0"/>
              <a:t>i</a:t>
            </a:r>
            <a:r>
              <a:rPr lang="en-US" dirty="0" smtClean="0"/>
              <a:t> \gets 1 \</a:t>
            </a:r>
            <a:r>
              <a:rPr lang="en-US" dirty="0" err="1" smtClean="0"/>
              <a:t>textrm</a:t>
            </a:r>
            <a:r>
              <a:rPr lang="en-US" dirty="0" smtClean="0"/>
              <a:t>{ to } n$}</a:t>
            </a:r>
          </a:p>
          <a:p>
            <a:r>
              <a:rPr lang="en-US" dirty="0" smtClean="0"/>
              <a:t>			\If{$x == X[</a:t>
            </a:r>
            <a:r>
              <a:rPr lang="en-US" dirty="0" err="1" smtClean="0"/>
              <a:t>i</a:t>
            </a:r>
            <a:r>
              <a:rPr lang="en-US" dirty="0" smtClean="0"/>
              <a:t>]$} </a:t>
            </a:r>
          </a:p>
          <a:p>
            <a:r>
              <a:rPr lang="en-US" dirty="0" smtClean="0"/>
              <a:t>			\State	$index \gets </a:t>
            </a:r>
            <a:r>
              <a:rPr lang="en-US" dirty="0" err="1" smtClean="0"/>
              <a:t>i</a:t>
            </a:r>
            <a:r>
              <a:rPr lang="en-US" dirty="0" smtClean="0"/>
              <a:t>$</a:t>
            </a:r>
          </a:p>
          <a:p>
            <a:r>
              <a:rPr lang="en-US" dirty="0" smtClean="0"/>
              <a:t>			\</a:t>
            </a:r>
            <a:r>
              <a:rPr lang="en-US" dirty="0" err="1" smtClean="0"/>
              <a:t>EndIf</a:t>
            </a:r>
            <a:endParaRPr lang="en-US" dirty="0" smtClean="0"/>
          </a:p>
          <a:p>
            <a:r>
              <a:rPr lang="en-US" dirty="0" smtClean="0"/>
              <a:t>			\</a:t>
            </a:r>
            <a:r>
              <a:rPr lang="en-US" dirty="0" err="1" smtClean="0"/>
              <a:t>EndFor</a:t>
            </a:r>
            <a:endParaRPr lang="en-US" dirty="0" smtClean="0"/>
          </a:p>
          <a:p>
            <a:r>
              <a:rPr lang="en-US" dirty="0" smtClean="0"/>
              <a:t>			\State \Return{$index$}</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	</a:t>
            </a:r>
          </a:p>
          <a:p>
            <a:r>
              <a:rPr lang="en-US" dirty="0" smtClean="0"/>
              <a:t>	\end{document}</a:t>
            </a:r>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19</a:t>
            </a:fld>
            <a:endParaRPr lang="en-US"/>
          </a:p>
        </p:txBody>
      </p:sp>
    </p:spTree>
    <p:extLst>
      <p:ext uri="{BB962C8B-B14F-4D97-AF65-F5344CB8AC3E}">
        <p14:creationId xmlns:p14="http://schemas.microsoft.com/office/powerpoint/2010/main" val="41171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endParaRPr lang="en-US" dirty="0" smtClean="0"/>
          </a:p>
          <a:p>
            <a:endParaRPr lang="en-US" dirty="0" smtClean="0"/>
          </a:p>
          <a:p>
            <a:r>
              <a:rPr lang="en-US" dirty="0" smtClean="0"/>
              <a:t>\begin{algorithm}[H]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\Require{X is an array of real numbers of length n}</a:t>
            </a:r>
          </a:p>
          <a:p>
            <a:r>
              <a:rPr lang="en-US" dirty="0" smtClean="0"/>
              <a:t>	%	\State</a:t>
            </a:r>
          </a:p>
          <a:p>
            <a:r>
              <a:rPr lang="en-US" dirty="0" smtClean="0"/>
              <a:t>		\Function{</a:t>
            </a:r>
            <a:r>
              <a:rPr lang="en-US" dirty="0" err="1" smtClean="0"/>
              <a:t>SelectionSort</a:t>
            </a:r>
            <a:r>
              <a:rPr lang="en-US" dirty="0" smtClean="0"/>
              <a:t>}{$X, n$}  </a:t>
            </a:r>
          </a:p>
          <a:p>
            <a:r>
              <a:rPr lang="en-US" dirty="0" smtClean="0"/>
              <a:t>		\For{$</a:t>
            </a:r>
            <a:r>
              <a:rPr lang="en-US" dirty="0" err="1" smtClean="0"/>
              <a:t>i</a:t>
            </a:r>
            <a:r>
              <a:rPr lang="en-US" dirty="0" smtClean="0"/>
              <a:t> \gets 1 \</a:t>
            </a:r>
            <a:r>
              <a:rPr lang="en-US" dirty="0" err="1" smtClean="0"/>
              <a:t>textrm</a:t>
            </a:r>
            <a:r>
              <a:rPr lang="en-US" dirty="0" smtClean="0"/>
              <a:t>{ to } n$}</a:t>
            </a:r>
          </a:p>
          <a:p>
            <a:r>
              <a:rPr lang="en-US" dirty="0" smtClean="0"/>
              <a:t>		\For{$j \gets </a:t>
            </a:r>
            <a:r>
              <a:rPr lang="en-US" dirty="0" err="1" smtClean="0"/>
              <a:t>i</a:t>
            </a:r>
            <a:r>
              <a:rPr lang="en-US" dirty="0" smtClean="0"/>
              <a:t> \</a:t>
            </a:r>
            <a:r>
              <a:rPr lang="en-US" dirty="0" err="1" smtClean="0"/>
              <a:t>textrm</a:t>
            </a:r>
            <a:r>
              <a:rPr lang="en-US" dirty="0" smtClean="0"/>
              <a:t>{ to } 2$}</a:t>
            </a:r>
          </a:p>
          <a:p>
            <a:r>
              <a:rPr lang="en-US" dirty="0" smtClean="0"/>
              <a:t>		\If{$X[j-1] &gt; X[j]$} </a:t>
            </a:r>
          </a:p>
          <a:p>
            <a:r>
              <a:rPr lang="en-US" dirty="0" smtClean="0"/>
              <a:t>		\State	$temp \gets X[j]$</a:t>
            </a:r>
          </a:p>
          <a:p>
            <a:r>
              <a:rPr lang="en-US" dirty="0" smtClean="0"/>
              <a:t>		\State	$X[j] \gets X[j-1]$</a:t>
            </a:r>
          </a:p>
          <a:p>
            <a:r>
              <a:rPr lang="en-US" dirty="0" smtClean="0"/>
              <a:t>		\State	$X[j-1] \gets temp$</a:t>
            </a:r>
          </a:p>
          <a:p>
            <a:r>
              <a:rPr lang="en-US" dirty="0" smtClean="0"/>
              <a:t>		\</a:t>
            </a:r>
            <a:r>
              <a:rPr lang="en-US" dirty="0" err="1" smtClean="0"/>
              <a:t>EndIf</a:t>
            </a:r>
            <a:endParaRPr lang="en-US" dirty="0" smtClean="0"/>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\State \Return{$Y$}</a:t>
            </a:r>
          </a:p>
          <a:p>
            <a:r>
              <a:rPr lang="en-US" dirty="0" smtClean="0"/>
              <a:t>		\</a:t>
            </a:r>
            <a:r>
              <a:rPr lang="en-US" dirty="0" err="1" smtClean="0"/>
              <a:t>EndFunction</a:t>
            </a:r>
            <a:endParaRPr lang="en-US" dirty="0" smtClean="0"/>
          </a:p>
          <a:p>
            <a:r>
              <a:rPr lang="en-US" dirty="0" smtClean="0"/>
              <a:t>	\end{algorithmic}</a:t>
            </a:r>
          </a:p>
          <a:p>
            <a:r>
              <a:rPr lang="en-US" dirty="0" smtClean="0"/>
              <a:t>\end{algorithm}</a:t>
            </a:r>
          </a:p>
          <a:p>
            <a:endParaRPr lang="en-US" dirty="0" smtClean="0"/>
          </a:p>
          <a:p>
            <a:endParaRPr lang="en-US" dirty="0" smtClean="0"/>
          </a:p>
          <a:p>
            <a:r>
              <a:rPr lang="en-US" dirty="0" smtClean="0"/>
              <a:t>	 </a:t>
            </a:r>
          </a:p>
          <a:p>
            <a:endParaRPr lang="en-US" dirty="0" smtClean="0"/>
          </a:p>
          <a:p>
            <a:r>
              <a:rPr lang="en-US" dirty="0" smtClean="0"/>
              <a:t>\end{document}</a:t>
            </a:r>
          </a:p>
          <a:p>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25</a:t>
            </a:fld>
            <a:endParaRPr lang="en-US"/>
          </a:p>
        </p:txBody>
      </p:sp>
    </p:spTree>
    <p:extLst>
      <p:ext uri="{BB962C8B-B14F-4D97-AF65-F5344CB8AC3E}">
        <p14:creationId xmlns:p14="http://schemas.microsoft.com/office/powerpoint/2010/main" val="2662392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9/10/2017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9/10/2017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COSC160: Data Structures</a:t>
            </a:r>
            <a:br>
              <a:rPr lang="en-US" sz="3200" dirty="0" smtClean="0"/>
            </a:br>
            <a:r>
              <a:rPr lang="en-US" sz="3200" dirty="0" smtClean="0"/>
              <a:t>Review – Part 2</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Computational Step Count</a:t>
            </a:r>
            <a:endParaRPr lang="en-US" dirty="0"/>
          </a:p>
        </p:txBody>
      </p:sp>
      <p:sp>
        <p:nvSpPr>
          <p:cNvPr id="3" name="Content Placeholder 2"/>
          <p:cNvSpPr>
            <a:spLocks noGrp="1"/>
          </p:cNvSpPr>
          <p:nvPr>
            <p:ph idx="1"/>
          </p:nvPr>
        </p:nvSpPr>
        <p:spPr>
          <a:xfrm>
            <a:off x="903382" y="1324779"/>
            <a:ext cx="10385234" cy="1330285"/>
          </a:xfrm>
        </p:spPr>
        <p:txBody>
          <a:bodyPr>
            <a:normAutofit/>
          </a:bodyPr>
          <a:lstStyle/>
          <a:p>
            <a:r>
              <a:rPr lang="en-US" dirty="0" smtClean="0"/>
              <a:t>Pseudocode for a sequential search algorithm below.</a:t>
            </a:r>
          </a:p>
          <a:p>
            <a:pPr lvl="1"/>
            <a:r>
              <a:rPr lang="en-US" dirty="0" smtClean="0"/>
              <a:t>What is the number of computational steps in the (non-pathological) </a:t>
            </a:r>
            <a:r>
              <a:rPr lang="en-US" u="sng" dirty="0" smtClean="0"/>
              <a:t>best case?</a:t>
            </a:r>
          </a:p>
        </p:txBody>
      </p:sp>
      <p:sp>
        <p:nvSpPr>
          <p:cNvPr id="4" name="Rectangle 3"/>
          <p:cNvSpPr/>
          <p:nvPr/>
        </p:nvSpPr>
        <p:spPr>
          <a:xfrm>
            <a:off x="971319" y="2849586"/>
            <a:ext cx="10249359" cy="3693319"/>
          </a:xfrm>
          <a:prstGeom prst="rect">
            <a:avLst/>
          </a:prstGeom>
          <a:solidFill>
            <a:schemeClr val="bg2"/>
          </a:solidFill>
          <a:ln>
            <a:solidFill>
              <a:schemeClr val="accent1"/>
            </a:solidFill>
          </a:ln>
        </p:spPr>
        <p:txBody>
          <a:bodyPr wrap="square">
            <a:spAutoFit/>
          </a:bodyPr>
          <a:lstStyle/>
          <a:p>
            <a:r>
              <a:rPr lang="en-US" i="1" dirty="0">
                <a:latin typeface="Arial" panose="020B0604020202020204" pitchFamily="34" charset="0"/>
                <a:ea typeface="Times New Roman" panose="02020603050405020304" pitchFamily="18" charset="0"/>
                <a:cs typeface="Times New Roman" panose="02020603050405020304" pitchFamily="18" charset="0"/>
              </a:rPr>
              <a:t>// Searches sequentially for x in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 </a:t>
            </a:r>
            <a:r>
              <a:rPr lang="en-US" i="1" dirty="0">
                <a:latin typeface="Arial" panose="020B0604020202020204" pitchFamily="34" charset="0"/>
                <a:ea typeface="Times New Roman" panose="02020603050405020304" pitchFamily="18" charset="0"/>
                <a:cs typeface="Times New Roman" panose="02020603050405020304" pitchFamily="18" charset="0"/>
              </a:rPr>
              <a:t>Returns index of </a:t>
            </a:r>
            <a:r>
              <a:rPr lang="en-US" i="1" dirty="0" smtClean="0">
                <a:latin typeface="Arial" panose="020B0604020202020204" pitchFamily="34" charset="0"/>
                <a:ea typeface="Times New Roman" panose="02020603050405020304" pitchFamily="18" charset="0"/>
                <a:cs typeface="Times New Roman" panose="02020603050405020304" pitchFamily="18" charset="0"/>
              </a:rPr>
              <a:t>first x</a:t>
            </a:r>
            <a:r>
              <a:rPr lang="en-US" i="1" dirty="0">
                <a:latin typeface="Arial" panose="020B0604020202020204" pitchFamily="34" charset="0"/>
                <a:ea typeface="Times New Roman" panose="02020603050405020304" pitchFamily="18" charset="0"/>
                <a:cs typeface="Times New Roman" panose="02020603050405020304" pitchFamily="18" charset="0"/>
              </a:rPr>
              <a:t>, else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r>
              <a:rPr lang="en-US" i="1" dirty="0">
                <a:latin typeface="Arial" panose="020B0604020202020204" pitchFamily="34" charset="0"/>
                <a:ea typeface="Times New Roman" panose="02020603050405020304" pitchFamily="18" charset="0"/>
                <a:cs typeface="Times New Roman" panose="02020603050405020304" pitchFamily="18" charset="0"/>
              </a:rPr>
              <a:t>		Step Count</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b="1" i="1" dirty="0">
                <a:latin typeface="Arial" panose="020B0604020202020204" pitchFamily="34" charset="0"/>
                <a:ea typeface="Times New Roman" panose="02020603050405020304" pitchFamily="18" charset="0"/>
                <a:cs typeface="Times New Roman" panose="02020603050405020304" pitchFamily="18" charset="0"/>
              </a:rPr>
              <a:t>Algorithm</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SequentialSearch</a:t>
            </a:r>
            <a:r>
              <a:rPr lang="en-US" i="1" dirty="0" smtClean="0">
                <a:latin typeface="Arial" panose="020B0604020202020204" pitchFamily="34" charset="0"/>
                <a:ea typeface="Times New Roman" panose="02020603050405020304" pitchFamily="18" charset="0"/>
                <a:cs typeface="Times New Roman" panose="02020603050405020304" pitchFamily="18" charset="0"/>
              </a:rPr>
              <a:t> (array, x){</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n := length(array);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a:latin typeface="Arial" panose="020B0604020202020204" pitchFamily="34" charset="0"/>
                <a:ea typeface="Times New Roman" panose="02020603050405020304" pitchFamily="18" charset="0"/>
                <a:cs typeface="Times New Roman" panose="02020603050405020304" pitchFamily="18" charset="0"/>
              </a:rPr>
              <a:t>-1;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for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 1 to n do{							</a:t>
            </a:r>
            <a:r>
              <a:rPr lang="en-US" i="1" dirty="0" smtClean="0">
                <a:latin typeface="Arial" panose="020B0604020202020204" pitchFamily="34" charset="0"/>
                <a:ea typeface="Times New Roman" panose="02020603050405020304" pitchFamily="18" charset="0"/>
                <a:cs typeface="Times New Roman" panose="02020603050405020304" pitchFamily="18" charset="0"/>
              </a:rPr>
              <a:t>2</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if x ==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break;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}end if</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end </a:t>
            </a:r>
            <a:r>
              <a:rPr lang="en-US" i="1" dirty="0">
                <a:latin typeface="Arial" panose="020B0604020202020204" pitchFamily="34" charset="0"/>
                <a:ea typeface="Times New Roman" panose="02020603050405020304" pitchFamily="18" charset="0"/>
                <a:cs typeface="Times New Roman" panose="02020603050405020304" pitchFamily="18" charset="0"/>
              </a:rPr>
              <a:t>for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smtClean="0">
                <a:latin typeface="Arial" panose="020B0604020202020204" pitchFamily="34" charset="0"/>
                <a:ea typeface="Times New Roman" panose="02020603050405020304" pitchFamily="18" charset="0"/>
                <a:cs typeface="Times New Roman" panose="02020603050405020304" pitchFamily="18" charset="0"/>
              </a:rPr>
              <a:t>	return </a:t>
            </a:r>
            <a:r>
              <a:rPr lang="en-US" i="1" dirty="0">
                <a:latin typeface="Arial" panose="020B0604020202020204" pitchFamily="34" charset="0"/>
                <a:ea typeface="Times New Roman" panose="02020603050405020304" pitchFamily="18" charset="0"/>
                <a:cs typeface="Times New Roman" panose="02020603050405020304" pitchFamily="18" charset="0"/>
              </a:rPr>
              <a:t>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a:t>
            </a:r>
            <a:r>
              <a:rPr lang="en-US" i="1" dirty="0" smtClean="0">
                <a:latin typeface="Arial" panose="020B0604020202020204" pitchFamily="34" charset="0"/>
                <a:ea typeface="Times New Roman" panose="02020603050405020304" pitchFamily="18" charset="0"/>
                <a:cs typeface="Times New Roman" panose="02020603050405020304" pitchFamily="18" charset="0"/>
              </a:rPr>
              <a:t>end </a:t>
            </a:r>
            <a:r>
              <a:rPr lang="en-US" i="1" dirty="0" err="1">
                <a:latin typeface="Arial" panose="020B0604020202020204" pitchFamily="34" charset="0"/>
                <a:ea typeface="Times New Roman" panose="02020603050405020304" pitchFamily="18" charset="0"/>
                <a:cs typeface="Times New Roman" panose="02020603050405020304" pitchFamily="18" charset="0"/>
              </a:rPr>
              <a:t>SequentialSearch</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5916057" y="5089236"/>
                <a:ext cx="2853369" cy="1123721"/>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Total: f(n) = 8</a:t>
                </a:r>
              </a:p>
              <a:p>
                <a:r>
                  <a:rPr lang="en-US" dirty="0"/>
                  <a:t>f</a:t>
                </a:r>
                <a:r>
                  <a:rPr lang="en-US" dirty="0" smtClean="0"/>
                  <a:t>(n) is O(1)</a:t>
                </a:r>
              </a:p>
              <a:p>
                <a:r>
                  <a:rPr lang="en-US" dirty="0"/>
                  <a:t>f(n)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oMath>
                </a14:m>
                <a:r>
                  <a:rPr lang="en-US" dirty="0" smtClean="0"/>
                  <a:t>(1)</a:t>
                </a:r>
              </a:p>
              <a:p>
                <a:r>
                  <a:rPr lang="en-US" dirty="0"/>
                  <a:t>f(n)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smtClean="0"/>
                  <a:t>(1)</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916057" y="5089236"/>
                <a:ext cx="2853369" cy="1123721"/>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193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71319" y="2929098"/>
            <a:ext cx="10317297" cy="3693319"/>
          </a:xfrm>
          <a:prstGeom prst="rect">
            <a:avLst/>
          </a:prstGeom>
          <a:solidFill>
            <a:schemeClr val="bg1">
              <a:lumMod val="95000"/>
            </a:schemeClr>
          </a:solidFill>
          <a:ln>
            <a:solidFill>
              <a:schemeClr val="accent1"/>
            </a:solidFill>
          </a:ln>
        </p:spPr>
        <p:txBody>
          <a:bodyPr wrap="square">
            <a:spAutoFit/>
          </a:bodyPr>
          <a:lstStyle/>
          <a:p>
            <a:r>
              <a:rPr lang="en-US" i="1" dirty="0">
                <a:latin typeface="Arial" panose="020B0604020202020204" pitchFamily="34" charset="0"/>
                <a:ea typeface="Times New Roman" panose="02020603050405020304" pitchFamily="18" charset="0"/>
                <a:cs typeface="Times New Roman" panose="02020603050405020304" pitchFamily="18" charset="0"/>
              </a:rPr>
              <a:t>// Searches sequentially for x in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 </a:t>
            </a:r>
            <a:r>
              <a:rPr lang="en-US" i="1" dirty="0">
                <a:latin typeface="Arial" panose="020B0604020202020204" pitchFamily="34" charset="0"/>
                <a:ea typeface="Times New Roman" panose="02020603050405020304" pitchFamily="18" charset="0"/>
                <a:cs typeface="Times New Roman" panose="02020603050405020304" pitchFamily="18" charset="0"/>
              </a:rPr>
              <a:t>Returns index of </a:t>
            </a:r>
            <a:r>
              <a:rPr lang="en-US" i="1" dirty="0" smtClean="0">
                <a:latin typeface="Arial" panose="020B0604020202020204" pitchFamily="34" charset="0"/>
                <a:ea typeface="Times New Roman" panose="02020603050405020304" pitchFamily="18" charset="0"/>
                <a:cs typeface="Times New Roman" panose="02020603050405020304" pitchFamily="18" charset="0"/>
              </a:rPr>
              <a:t>first x</a:t>
            </a:r>
            <a:r>
              <a:rPr lang="en-US" i="1" dirty="0">
                <a:latin typeface="Arial" panose="020B0604020202020204" pitchFamily="34" charset="0"/>
                <a:ea typeface="Times New Roman" panose="02020603050405020304" pitchFamily="18" charset="0"/>
                <a:cs typeface="Times New Roman" panose="02020603050405020304" pitchFamily="18" charset="0"/>
              </a:rPr>
              <a:t>, else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i="1" dirty="0" smtClean="0">
              <a:latin typeface="Arial" panose="020B0604020202020204" pitchFamily="34" charset="0"/>
              <a:ea typeface="Times New Roman" panose="02020603050405020304" pitchFamily="18" charset="0"/>
              <a:cs typeface="Times New Roman" panose="02020603050405020304" pitchFamily="18" charset="0"/>
            </a:endParaRPr>
          </a:p>
          <a:p>
            <a:r>
              <a:rPr lang="en-US" b="1" i="1" dirty="0" smtClean="0">
                <a:latin typeface="Arial" panose="020B0604020202020204" pitchFamily="34" charset="0"/>
                <a:ea typeface="Times New Roman" panose="02020603050405020304" pitchFamily="18" charset="0"/>
                <a:cs typeface="Times New Roman" panose="02020603050405020304" pitchFamily="18" charset="0"/>
              </a:rPr>
              <a:t>Algorithm</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SequentialSearch</a:t>
            </a:r>
            <a:r>
              <a:rPr lang="en-US" i="1" dirty="0" smtClean="0">
                <a:latin typeface="Arial" panose="020B0604020202020204" pitchFamily="34" charset="0"/>
                <a:ea typeface="Times New Roman" panose="02020603050405020304" pitchFamily="18" charset="0"/>
                <a:cs typeface="Times New Roman" panose="02020603050405020304" pitchFamily="18" charset="0"/>
              </a:rPr>
              <a:t> (array, x){</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n := length(array);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a:latin typeface="Arial" panose="020B0604020202020204" pitchFamily="34" charset="0"/>
                <a:ea typeface="Times New Roman" panose="02020603050405020304" pitchFamily="18" charset="0"/>
                <a:cs typeface="Times New Roman" panose="02020603050405020304" pitchFamily="18" charset="0"/>
              </a:rPr>
              <a:t>-1;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for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 1 to n do{									</a:t>
            </a:r>
            <a:r>
              <a:rPr lang="en-US" i="1" dirty="0" smtClean="0">
                <a:latin typeface="Arial" panose="020B0604020202020204" pitchFamily="34" charset="0"/>
                <a:ea typeface="Times New Roman" panose="02020603050405020304" pitchFamily="18" charset="0"/>
                <a:cs typeface="Times New Roman" panose="02020603050405020304" pitchFamily="18" charset="0"/>
              </a:rPr>
              <a:t>		if </a:t>
            </a:r>
            <a:r>
              <a:rPr lang="en-US" i="1" dirty="0">
                <a:latin typeface="Arial" panose="020B0604020202020204" pitchFamily="34" charset="0"/>
                <a:ea typeface="Times New Roman" panose="02020603050405020304" pitchFamily="18" charset="0"/>
                <a:cs typeface="Times New Roman" panose="02020603050405020304" pitchFamily="18" charset="0"/>
              </a:rPr>
              <a:t>x ==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i="1" dirty="0" smtClean="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break;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}end if</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end </a:t>
            </a:r>
            <a:r>
              <a:rPr lang="en-US" i="1" dirty="0">
                <a:latin typeface="Arial" panose="020B0604020202020204" pitchFamily="34" charset="0"/>
                <a:ea typeface="Times New Roman" panose="02020603050405020304" pitchFamily="18" charset="0"/>
                <a:cs typeface="Times New Roman" panose="02020603050405020304" pitchFamily="18" charset="0"/>
              </a:rPr>
              <a:t>for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smtClean="0">
                <a:latin typeface="Arial" panose="020B0604020202020204" pitchFamily="34" charset="0"/>
                <a:ea typeface="Times New Roman" panose="02020603050405020304" pitchFamily="18" charset="0"/>
                <a:cs typeface="Times New Roman" panose="02020603050405020304" pitchFamily="18" charset="0"/>
              </a:rPr>
              <a:t>	return </a:t>
            </a:r>
            <a:r>
              <a:rPr lang="en-US" i="1" dirty="0">
                <a:latin typeface="Arial" panose="020B0604020202020204" pitchFamily="34" charset="0"/>
                <a:ea typeface="Times New Roman" panose="02020603050405020304" pitchFamily="18" charset="0"/>
                <a:cs typeface="Times New Roman" panose="02020603050405020304" pitchFamily="18" charset="0"/>
              </a:rPr>
              <a:t>index;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r>
              <a:rPr lang="en-US" i="1" dirty="0" smtClean="0">
                <a:latin typeface="Arial" panose="020B0604020202020204" pitchFamily="34" charset="0"/>
                <a:ea typeface="Times New Roman" panose="02020603050405020304" pitchFamily="18" charset="0"/>
                <a:cs typeface="Times New Roman" panose="02020603050405020304" pitchFamily="18" charset="0"/>
              </a:rPr>
              <a:t>}end </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SequentialSearch</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dirty="0" smtClean="0"/>
              <a:t>Example:  Computational Step Count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3381" y="1324779"/>
                <a:ext cx="10531057" cy="1666899"/>
              </a:xfrm>
            </p:spPr>
            <p:txBody>
              <a:bodyPr>
                <a:normAutofit fontScale="85000" lnSpcReduction="10000"/>
              </a:bodyPr>
              <a:lstStyle/>
              <a:p>
                <a:r>
                  <a:rPr lang="en-US" dirty="0" smtClean="0"/>
                  <a:t>Pseudocode for a sequential search algorithm below.</a:t>
                </a:r>
              </a:p>
              <a:p>
                <a:pPr lvl="1"/>
                <a:r>
                  <a:rPr lang="en-US" dirty="0" smtClean="0"/>
                  <a:t>What is the number of computational steps in the </a:t>
                </a:r>
                <a:r>
                  <a:rPr lang="en-US" b="1" i="1" u="sng" dirty="0" smtClean="0"/>
                  <a:t>average case</a:t>
                </a:r>
                <a:r>
                  <a:rPr lang="en-US" u="sng" dirty="0" smtClean="0"/>
                  <a:t>?</a:t>
                </a:r>
              </a:p>
              <a:p>
                <a:pPr lvl="2"/>
                <a:r>
                  <a:rPr lang="en-US" dirty="0" smtClean="0"/>
                  <a:t>Average case: take the average step count over all possible step count outcomes (cases)</a:t>
                </a:r>
              </a:p>
              <a:p>
                <a:pPr lvl="2"/>
                <a14:m>
                  <m:oMath xmlns:m="http://schemas.openxmlformats.org/officeDocument/2006/math">
                    <m:f>
                      <m:fPr>
                        <m:ctrlPr>
                          <a:rPr lang="en-US" sz="1900" i="1">
                            <a:latin typeface="Cambria Math" panose="02040503050406030204" pitchFamily="18" charset="0"/>
                          </a:rPr>
                        </m:ctrlPr>
                      </m:fPr>
                      <m:num>
                        <m:r>
                          <a:rPr lang="en-US" sz="1900" b="0" i="1" smtClean="0">
                            <a:latin typeface="Cambria Math" panose="02040503050406030204" pitchFamily="18" charset="0"/>
                          </a:rPr>
                          <m:t>4</m:t>
                        </m:r>
                        <m:r>
                          <a:rPr lang="en-US" sz="1900" b="0" i="1" smtClean="0">
                            <a:latin typeface="Cambria Math" panose="02040503050406030204" pitchFamily="18" charset="0"/>
                          </a:rPr>
                          <m:t>𝑛</m:t>
                        </m:r>
                        <m:r>
                          <a:rPr lang="en-US" sz="1900" b="0" i="1" smtClean="0">
                            <a:latin typeface="Cambria Math" panose="02040503050406030204" pitchFamily="18" charset="0"/>
                          </a:rPr>
                          <m:t>+5+</m:t>
                        </m:r>
                        <m:nary>
                          <m:naryPr>
                            <m:chr m:val="∑"/>
                            <m:ctrlPr>
                              <a:rPr lang="en-US" sz="1900" b="0" i="1" smtClean="0">
                                <a:latin typeface="Cambria Math" panose="02040503050406030204" pitchFamily="18" charset="0"/>
                              </a:rPr>
                            </m:ctrlPr>
                          </m:naryPr>
                          <m:sub>
                            <m:r>
                              <a:rPr lang="en-US" sz="1900" i="1">
                                <a:latin typeface="Cambria Math" panose="02040503050406030204" pitchFamily="18" charset="0"/>
                              </a:rPr>
                              <m:t>𝑖</m:t>
                            </m:r>
                            <m:r>
                              <a:rPr lang="en-US" sz="1900" i="1">
                                <a:latin typeface="Cambria Math" panose="02040503050406030204" pitchFamily="18" charset="0"/>
                              </a:rPr>
                              <m:t>=1</m:t>
                            </m:r>
                          </m:sub>
                          <m:sup>
                            <m:r>
                              <a:rPr lang="en-US" sz="1900" b="0" i="1" smtClean="0">
                                <a:latin typeface="Cambria Math" panose="02040503050406030204" pitchFamily="18" charset="0"/>
                              </a:rPr>
                              <m:t>𝑛</m:t>
                            </m:r>
                          </m:sup>
                          <m:e>
                            <m:r>
                              <a:rPr lang="en-US" sz="1900" b="0" i="1" smtClean="0">
                                <a:latin typeface="Cambria Math" panose="02040503050406030204" pitchFamily="18" charset="0"/>
                              </a:rPr>
                              <m:t>4</m:t>
                            </m:r>
                            <m:r>
                              <a:rPr lang="en-US" sz="1900" b="0" i="1" smtClean="0">
                                <a:latin typeface="Cambria Math" panose="02040503050406030204" pitchFamily="18" charset="0"/>
                              </a:rPr>
                              <m:t>𝑖</m:t>
                            </m:r>
                            <m:r>
                              <a:rPr lang="en-US" sz="1900" b="0" i="1" smtClean="0">
                                <a:latin typeface="Cambria Math" panose="02040503050406030204" pitchFamily="18" charset="0"/>
                              </a:rPr>
                              <m:t>+4</m:t>
                            </m:r>
                          </m:e>
                        </m:nary>
                      </m:num>
                      <m:den>
                        <m:r>
                          <a:rPr lang="en-US" sz="1900" i="1">
                            <a:latin typeface="Cambria Math" panose="02040503050406030204" pitchFamily="18" charset="0"/>
                          </a:rPr>
                          <m:t>𝑛</m:t>
                        </m:r>
                      </m:den>
                    </m:f>
                    <m:r>
                      <a:rPr lang="en-US" sz="1900" i="1">
                        <a:latin typeface="Cambria Math" panose="02040503050406030204" pitchFamily="18" charset="0"/>
                      </a:rPr>
                      <m:t> =</m:t>
                    </m:r>
                    <m:f>
                      <m:fPr>
                        <m:ctrlPr>
                          <a:rPr lang="en-US" sz="1900" i="1">
                            <a:latin typeface="Cambria Math" panose="02040503050406030204" pitchFamily="18" charset="0"/>
                          </a:rPr>
                        </m:ctrlPr>
                      </m:fPr>
                      <m:num>
                        <m:r>
                          <a:rPr lang="en-US" sz="1900" b="0" i="1" smtClean="0">
                            <a:latin typeface="Cambria Math" panose="02040503050406030204" pitchFamily="18" charset="0"/>
                          </a:rPr>
                          <m:t>4</m:t>
                        </m:r>
                        <m:r>
                          <a:rPr lang="en-US" sz="1900" i="1">
                            <a:latin typeface="Cambria Math" panose="02040503050406030204" pitchFamily="18" charset="0"/>
                          </a:rPr>
                          <m:t>𝑛</m:t>
                        </m:r>
                        <m:r>
                          <a:rPr lang="en-US" sz="1900" i="1">
                            <a:latin typeface="Cambria Math" panose="02040503050406030204" pitchFamily="18" charset="0"/>
                          </a:rPr>
                          <m:t>+5+</m:t>
                        </m:r>
                        <m:nary>
                          <m:naryPr>
                            <m:chr m:val="∑"/>
                            <m:ctrlPr>
                              <a:rPr lang="en-US" sz="1900" i="1">
                                <a:latin typeface="Cambria Math" panose="02040503050406030204" pitchFamily="18" charset="0"/>
                              </a:rPr>
                            </m:ctrlPr>
                          </m:naryPr>
                          <m:sub>
                            <m:r>
                              <a:rPr lang="en-US" sz="1900" i="1">
                                <a:latin typeface="Cambria Math" panose="02040503050406030204" pitchFamily="18" charset="0"/>
                              </a:rPr>
                              <m:t>𝑖</m:t>
                            </m:r>
                            <m:r>
                              <a:rPr lang="en-US" sz="1900" i="1">
                                <a:latin typeface="Cambria Math" panose="02040503050406030204" pitchFamily="18" charset="0"/>
                              </a:rPr>
                              <m:t>=1</m:t>
                            </m:r>
                          </m:sub>
                          <m:sup>
                            <m:r>
                              <a:rPr lang="en-US" sz="1900" i="1">
                                <a:latin typeface="Cambria Math" panose="02040503050406030204" pitchFamily="18" charset="0"/>
                              </a:rPr>
                              <m:t>𝑛</m:t>
                            </m:r>
                          </m:sup>
                          <m:e>
                            <m:r>
                              <a:rPr lang="en-US" sz="1900" b="0" i="1" smtClean="0">
                                <a:latin typeface="Cambria Math" panose="02040503050406030204" pitchFamily="18" charset="0"/>
                              </a:rPr>
                              <m:t>4</m:t>
                            </m:r>
                            <m:r>
                              <a:rPr lang="en-US" sz="1900" i="1">
                                <a:latin typeface="Cambria Math" panose="02040503050406030204" pitchFamily="18" charset="0"/>
                              </a:rPr>
                              <m:t>𝑖</m:t>
                            </m:r>
                          </m:e>
                        </m:nary>
                        <m:r>
                          <a:rPr lang="en-US" sz="1900" b="0" i="1" smtClean="0">
                            <a:latin typeface="Cambria Math" panose="02040503050406030204" pitchFamily="18" charset="0"/>
                          </a:rPr>
                          <m:t>+</m:t>
                        </m:r>
                        <m:nary>
                          <m:naryPr>
                            <m:chr m:val="∑"/>
                            <m:ctrlPr>
                              <a:rPr lang="en-US" sz="1900" i="1">
                                <a:latin typeface="Cambria Math" panose="02040503050406030204" pitchFamily="18" charset="0"/>
                              </a:rPr>
                            </m:ctrlPr>
                          </m:naryPr>
                          <m:sub>
                            <m:r>
                              <a:rPr lang="en-US" sz="1900" i="1">
                                <a:latin typeface="Cambria Math" panose="02040503050406030204" pitchFamily="18" charset="0"/>
                              </a:rPr>
                              <m:t>𝑖</m:t>
                            </m:r>
                            <m:r>
                              <a:rPr lang="en-US" sz="1900" i="1">
                                <a:latin typeface="Cambria Math" panose="02040503050406030204" pitchFamily="18" charset="0"/>
                              </a:rPr>
                              <m:t>=1</m:t>
                            </m:r>
                          </m:sub>
                          <m:sup>
                            <m:r>
                              <a:rPr lang="en-US" sz="1900" i="1">
                                <a:latin typeface="Cambria Math" panose="02040503050406030204" pitchFamily="18" charset="0"/>
                              </a:rPr>
                              <m:t>𝑛</m:t>
                            </m:r>
                          </m:sup>
                          <m:e>
                            <m:r>
                              <a:rPr lang="en-US" sz="1900" b="0" i="1" smtClean="0">
                                <a:latin typeface="Cambria Math" panose="02040503050406030204" pitchFamily="18" charset="0"/>
                              </a:rPr>
                              <m:t>4</m:t>
                            </m:r>
                          </m:e>
                        </m:nary>
                      </m:num>
                      <m:den>
                        <m:r>
                          <a:rPr lang="en-US" sz="1900" i="1">
                            <a:latin typeface="Cambria Math" panose="02040503050406030204" pitchFamily="18" charset="0"/>
                          </a:rPr>
                          <m:t>𝑛</m:t>
                        </m:r>
                      </m:den>
                    </m:f>
                    <m:r>
                      <a:rPr lang="en-US" sz="1900" b="0" i="1" smtClean="0">
                        <a:latin typeface="Cambria Math" panose="02040503050406030204" pitchFamily="18" charset="0"/>
                      </a:rPr>
                      <m:t>=</m:t>
                    </m:r>
                    <m:f>
                      <m:fPr>
                        <m:ctrlPr>
                          <a:rPr lang="en-US" sz="1900" i="1">
                            <a:latin typeface="Cambria Math" panose="02040503050406030204" pitchFamily="18" charset="0"/>
                          </a:rPr>
                        </m:ctrlPr>
                      </m:fPr>
                      <m:num>
                        <m:r>
                          <a:rPr lang="en-US" sz="1900" b="0" i="1" smtClean="0">
                            <a:latin typeface="Cambria Math" panose="02040503050406030204" pitchFamily="18" charset="0"/>
                          </a:rPr>
                          <m:t>4</m:t>
                        </m:r>
                        <m:r>
                          <a:rPr lang="en-US" sz="1900" i="1">
                            <a:latin typeface="Cambria Math" panose="02040503050406030204" pitchFamily="18" charset="0"/>
                          </a:rPr>
                          <m:t>𝑛</m:t>
                        </m:r>
                        <m:r>
                          <a:rPr lang="en-US" sz="1900" i="1">
                            <a:latin typeface="Cambria Math" panose="02040503050406030204" pitchFamily="18" charset="0"/>
                          </a:rPr>
                          <m:t>+5+4</m:t>
                        </m:r>
                        <m:nary>
                          <m:naryPr>
                            <m:chr m:val="∑"/>
                            <m:ctrlPr>
                              <a:rPr lang="en-US" sz="1900" i="1">
                                <a:latin typeface="Cambria Math" panose="02040503050406030204" pitchFamily="18" charset="0"/>
                              </a:rPr>
                            </m:ctrlPr>
                          </m:naryPr>
                          <m:sub>
                            <m:r>
                              <a:rPr lang="en-US" sz="1900" i="1">
                                <a:latin typeface="Cambria Math" panose="02040503050406030204" pitchFamily="18" charset="0"/>
                              </a:rPr>
                              <m:t>𝑖</m:t>
                            </m:r>
                            <m:r>
                              <a:rPr lang="en-US" sz="1900" i="1">
                                <a:latin typeface="Cambria Math" panose="02040503050406030204" pitchFamily="18" charset="0"/>
                              </a:rPr>
                              <m:t>=1</m:t>
                            </m:r>
                          </m:sub>
                          <m:sup>
                            <m:r>
                              <a:rPr lang="en-US" sz="1900" i="1">
                                <a:latin typeface="Cambria Math" panose="02040503050406030204" pitchFamily="18" charset="0"/>
                              </a:rPr>
                              <m:t>𝑛</m:t>
                            </m:r>
                          </m:sup>
                          <m:e>
                            <m:r>
                              <a:rPr lang="en-US" sz="1900" i="1">
                                <a:latin typeface="Cambria Math" panose="02040503050406030204" pitchFamily="18" charset="0"/>
                              </a:rPr>
                              <m:t>𝑖</m:t>
                            </m:r>
                          </m:e>
                        </m:nary>
                        <m:r>
                          <a:rPr lang="en-US" sz="1900" i="1">
                            <a:latin typeface="Cambria Math" panose="02040503050406030204" pitchFamily="18" charset="0"/>
                          </a:rPr>
                          <m:t>+</m:t>
                        </m:r>
                        <m:r>
                          <a:rPr lang="en-US" sz="1900" b="0" i="1" smtClean="0">
                            <a:latin typeface="Cambria Math" panose="02040503050406030204" pitchFamily="18" charset="0"/>
                          </a:rPr>
                          <m:t>4</m:t>
                        </m:r>
                        <m:r>
                          <a:rPr lang="en-US" sz="1900" b="0" i="1" smtClean="0">
                            <a:latin typeface="Cambria Math" panose="02040503050406030204" pitchFamily="18" charset="0"/>
                          </a:rPr>
                          <m:t>𝑛</m:t>
                        </m:r>
                      </m:num>
                      <m:den>
                        <m:r>
                          <a:rPr lang="en-US" sz="1900" i="1">
                            <a:latin typeface="Cambria Math" panose="02040503050406030204" pitchFamily="18" charset="0"/>
                          </a:rPr>
                          <m:t>𝑛</m:t>
                        </m:r>
                      </m:den>
                    </m:f>
                    <m:r>
                      <a:rPr lang="en-US" sz="1900" i="1">
                        <a:latin typeface="Cambria Math" panose="02040503050406030204" pitchFamily="18" charset="0"/>
                      </a:rPr>
                      <m:t>=</m:t>
                    </m:r>
                    <m:f>
                      <m:fPr>
                        <m:ctrlPr>
                          <a:rPr lang="en-US" sz="1900" i="1" smtClean="0">
                            <a:latin typeface="Cambria Math" panose="02040503050406030204" pitchFamily="18" charset="0"/>
                          </a:rPr>
                        </m:ctrlPr>
                      </m:fPr>
                      <m:num>
                        <m:r>
                          <a:rPr lang="en-US" sz="1900" b="0" i="1" smtClean="0">
                            <a:latin typeface="Cambria Math" panose="02040503050406030204" pitchFamily="18" charset="0"/>
                          </a:rPr>
                          <m:t>8</m:t>
                        </m:r>
                        <m:r>
                          <a:rPr lang="en-US" sz="1900" i="1">
                            <a:latin typeface="Cambria Math" panose="02040503050406030204" pitchFamily="18" charset="0"/>
                          </a:rPr>
                          <m:t>𝑛</m:t>
                        </m:r>
                        <m:r>
                          <a:rPr lang="en-US" sz="1900" i="1">
                            <a:latin typeface="Cambria Math" panose="02040503050406030204" pitchFamily="18" charset="0"/>
                          </a:rPr>
                          <m:t>+5+4</m:t>
                        </m:r>
                        <m:f>
                          <m:fPr>
                            <m:ctrlPr>
                              <a:rPr lang="en-US" sz="1900" i="1" smtClean="0">
                                <a:latin typeface="Cambria Math" panose="02040503050406030204" pitchFamily="18" charset="0"/>
                              </a:rPr>
                            </m:ctrlPr>
                          </m:fPr>
                          <m:num>
                            <m:r>
                              <a:rPr lang="en-US" sz="1900" i="1">
                                <a:latin typeface="Cambria Math" panose="02040503050406030204" pitchFamily="18" charset="0"/>
                              </a:rPr>
                              <m:t>𝑛</m:t>
                            </m:r>
                            <m:d>
                              <m:dPr>
                                <m:ctrlPr>
                                  <a:rPr lang="en-US" sz="1900" i="1">
                                    <a:latin typeface="Cambria Math" panose="02040503050406030204" pitchFamily="18" charset="0"/>
                                  </a:rPr>
                                </m:ctrlPr>
                              </m:dPr>
                              <m:e>
                                <m:r>
                                  <a:rPr lang="en-US" sz="1900" i="1">
                                    <a:latin typeface="Cambria Math" panose="02040503050406030204" pitchFamily="18" charset="0"/>
                                  </a:rPr>
                                  <m:t>𝑛</m:t>
                                </m:r>
                                <m:r>
                                  <a:rPr lang="en-US" sz="1900" i="1">
                                    <a:latin typeface="Cambria Math" panose="02040503050406030204" pitchFamily="18" charset="0"/>
                                  </a:rPr>
                                  <m:t>+1</m:t>
                                </m:r>
                              </m:e>
                            </m:d>
                          </m:num>
                          <m:den>
                            <m:r>
                              <a:rPr lang="en-US" sz="1900" i="1">
                                <a:latin typeface="Cambria Math" panose="02040503050406030204" pitchFamily="18" charset="0"/>
                              </a:rPr>
                              <m:t>2</m:t>
                            </m:r>
                          </m:den>
                        </m:f>
                      </m:num>
                      <m:den>
                        <m:r>
                          <a:rPr lang="en-US" sz="1900" i="1">
                            <a:latin typeface="Cambria Math" panose="02040503050406030204" pitchFamily="18" charset="0"/>
                          </a:rPr>
                          <m:t>𝑛</m:t>
                        </m:r>
                      </m:den>
                    </m:f>
                    <m:r>
                      <a:rPr lang="en-US" sz="1900" i="1">
                        <a:latin typeface="Cambria Math" panose="02040503050406030204" pitchFamily="18" charset="0"/>
                      </a:rPr>
                      <m:t>=</m:t>
                    </m:r>
                    <m:r>
                      <a:rPr lang="en-US" sz="1900" b="0" i="1" smtClean="0">
                        <a:latin typeface="Cambria Math" panose="02040503050406030204" pitchFamily="18" charset="0"/>
                      </a:rPr>
                      <m:t>8</m:t>
                    </m:r>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b="0" i="1" smtClean="0">
                            <a:latin typeface="Cambria Math" panose="02040503050406030204" pitchFamily="18" charset="0"/>
                          </a:rPr>
                          <m:t>5</m:t>
                        </m:r>
                      </m:num>
                      <m:den>
                        <m:r>
                          <a:rPr lang="en-US" sz="1900" i="1">
                            <a:latin typeface="Cambria Math" panose="02040503050406030204" pitchFamily="18" charset="0"/>
                          </a:rPr>
                          <m:t>𝑛</m:t>
                        </m:r>
                      </m:den>
                    </m:f>
                    <m:r>
                      <a:rPr lang="en-US" sz="1900" i="1">
                        <a:latin typeface="Cambria Math" panose="02040503050406030204" pitchFamily="18" charset="0"/>
                      </a:rPr>
                      <m:t>+</m:t>
                    </m:r>
                    <m:r>
                      <a:rPr lang="en-US" sz="1900" b="0" i="1" smtClean="0">
                        <a:latin typeface="Cambria Math" panose="02040503050406030204" pitchFamily="18" charset="0"/>
                      </a:rPr>
                      <m:t>2</m:t>
                    </m:r>
                    <m:d>
                      <m:dPr>
                        <m:ctrlPr>
                          <a:rPr lang="en-US" sz="1900" i="1">
                            <a:latin typeface="Cambria Math" panose="02040503050406030204" pitchFamily="18" charset="0"/>
                          </a:rPr>
                        </m:ctrlPr>
                      </m:dPr>
                      <m:e>
                        <m:r>
                          <a:rPr lang="en-US" sz="1900" b="0" i="1" smtClean="0">
                            <a:latin typeface="Cambria Math" panose="02040503050406030204" pitchFamily="18" charset="0"/>
                          </a:rPr>
                          <m:t>𝑛</m:t>
                        </m:r>
                        <m:r>
                          <a:rPr lang="en-US" sz="1900" i="1">
                            <a:latin typeface="Cambria Math" panose="02040503050406030204" pitchFamily="18" charset="0"/>
                          </a:rPr>
                          <m:t>+1</m:t>
                        </m:r>
                      </m:e>
                    </m:d>
                  </m:oMath>
                </a14:m>
                <a:r>
                  <a:rPr lang="en-US" sz="1900" dirty="0"/>
                  <a:t>, which is </a:t>
                </a:r>
                <a14:m>
                  <m:oMath xmlns:m="http://schemas.openxmlformats.org/officeDocument/2006/math">
                    <m:r>
                      <m:rPr>
                        <m:sty m:val="p"/>
                      </m:rPr>
                      <a:rPr lang="el-GR" sz="1900" i="1">
                        <a:latin typeface="Cambria Math" panose="02040503050406030204" pitchFamily="18" charset="0"/>
                        <a:ea typeface="Cambria Math" panose="02040503050406030204" pitchFamily="18" charset="0"/>
                      </a:rPr>
                      <m:t>Θ</m:t>
                    </m:r>
                  </m:oMath>
                </a14:m>
                <a:r>
                  <a:rPr lang="en-US" sz="1900" dirty="0"/>
                  <a:t>(n</a:t>
                </a:r>
                <a:r>
                  <a:rPr lang="en-US" sz="1900" dirty="0" smtClean="0"/>
                  <a:t>)</a:t>
                </a:r>
              </a:p>
              <a:p>
                <a:pPr lvl="2"/>
                <a:endParaRPr lang="en-US" dirty="0"/>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3381" y="1324779"/>
                <a:ext cx="10531057" cy="1666899"/>
              </a:xfrm>
              <a:blipFill rotWithShape="0">
                <a:blip r:embed="rId2"/>
                <a:stretch>
                  <a:fillRect l="-752" t="-47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124221" y="5425437"/>
                <a:ext cx="2853369" cy="1123721"/>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Total: f(n) = </a:t>
                </a: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3</m:t>
                        </m:r>
                      </m:num>
                      <m:den>
                        <m:r>
                          <a:rPr lang="en-US" sz="1200" i="1">
                            <a:latin typeface="Cambria Math" panose="02040503050406030204" pitchFamily="18" charset="0"/>
                          </a:rPr>
                          <m:t>𝑛</m:t>
                        </m:r>
                      </m:den>
                    </m:f>
                    <m:r>
                      <a:rPr lang="en-US" sz="1200" i="1">
                        <a:latin typeface="Cambria Math" panose="02040503050406030204" pitchFamily="18" charset="0"/>
                      </a:rPr>
                      <m:t>+4+4 [</m:t>
                    </m:r>
                    <m:d>
                      <m:dPr>
                        <m:ctrlPr>
                          <a:rPr lang="en-US" sz="1200" i="1">
                            <a:latin typeface="Cambria Math" panose="02040503050406030204" pitchFamily="18" charset="0"/>
                          </a:rPr>
                        </m:ctrlPr>
                      </m:dPr>
                      <m:e>
                        <m:r>
                          <a:rPr lang="en-US" sz="1200" i="1">
                            <a:latin typeface="Cambria Math" panose="02040503050406030204" pitchFamily="18" charset="0"/>
                          </a:rPr>
                          <m:t>𝑛</m:t>
                        </m:r>
                        <m:r>
                          <a:rPr lang="en-US" sz="1200" i="1">
                            <a:latin typeface="Cambria Math" panose="02040503050406030204" pitchFamily="18" charset="0"/>
                          </a:rPr>
                          <m:t>+1</m:t>
                        </m:r>
                      </m:e>
                    </m:d>
                    <m:r>
                      <a:rPr lang="en-US" sz="1200" i="1">
                        <a:latin typeface="Cambria Math" panose="02040503050406030204" pitchFamily="18" charset="0"/>
                      </a:rPr>
                      <m:t>/2)] </m:t>
                    </m:r>
                  </m:oMath>
                </a14:m>
                <a:endParaRPr lang="en-US" dirty="0" smtClean="0"/>
              </a:p>
              <a:p>
                <a:r>
                  <a:rPr lang="en-US" dirty="0"/>
                  <a:t>f</a:t>
                </a:r>
                <a:r>
                  <a:rPr lang="en-US" dirty="0" smtClean="0"/>
                  <a:t>(n) is O(n)</a:t>
                </a:r>
              </a:p>
              <a:p>
                <a:r>
                  <a:rPr lang="en-US" dirty="0"/>
                  <a:t>f(n)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oMath>
                </a14:m>
                <a:r>
                  <a:rPr lang="en-US" dirty="0" smtClean="0"/>
                  <a:t>(n)</a:t>
                </a:r>
              </a:p>
              <a:p>
                <a:r>
                  <a:rPr lang="en-US" dirty="0"/>
                  <a:t>f(n)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smtClean="0"/>
                  <a:t>(n)</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124221" y="5425437"/>
                <a:ext cx="2853369" cy="1123721"/>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a:off x="5872463" y="4595997"/>
            <a:ext cx="2609636" cy="7551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Tip: organize different step counts in table, then take average.</a:t>
            </a:r>
            <a:endParaRPr lang="en-US"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3441382330"/>
                  </p:ext>
                </p:extLst>
              </p:nvPr>
            </p:nvGraphicFramePr>
            <p:xfrm>
              <a:off x="9339309" y="3112637"/>
              <a:ext cx="2852691" cy="3017520"/>
            </p:xfrm>
            <a:graphic>
              <a:graphicData uri="http://schemas.openxmlformats.org/drawingml/2006/table">
                <a:tbl>
                  <a:tblPr firstRow="1" bandRow="1">
                    <a:tableStyleId>{5C22544A-7EE6-4342-B048-85BDC9FD1C3A}</a:tableStyleId>
                  </a:tblPr>
                  <a:tblGrid>
                    <a:gridCol w="1005205"/>
                    <a:gridCol w="1847486"/>
                  </a:tblGrid>
                  <a:tr h="370840">
                    <a:tc>
                      <a:txBody>
                        <a:bodyPr/>
                        <a:lstStyle/>
                        <a:p>
                          <a:r>
                            <a:rPr lang="en-US" dirty="0" smtClean="0"/>
                            <a:t>Case </a:t>
                          </a:r>
                          <a:endParaRPr lang="en-US" dirty="0"/>
                        </a:p>
                      </a:txBody>
                      <a:tcPr/>
                    </a:tc>
                    <a:tc>
                      <a:txBody>
                        <a:bodyPr/>
                        <a:lstStyle/>
                        <a:p>
                          <a:r>
                            <a:rPr lang="en-US" dirty="0" smtClean="0"/>
                            <a:t>Count</a:t>
                          </a:r>
                          <a:endParaRPr lang="en-US" dirty="0"/>
                        </a:p>
                      </a:txBody>
                      <a:tcPr/>
                    </a:tc>
                  </a:tr>
                  <a:tr h="370840">
                    <a:tc>
                      <a:txBody>
                        <a:bodyPr/>
                        <a:lstStyle/>
                        <a:p>
                          <a:r>
                            <a:rPr lang="en-US" dirty="0" smtClean="0"/>
                            <a:t>1</a:t>
                          </a:r>
                          <a:endParaRPr lang="en-US" dirty="0"/>
                        </a:p>
                      </a:txBody>
                      <a:tcPr/>
                    </a:tc>
                    <a:tc>
                      <a:txBody>
                        <a:bodyPr/>
                        <a:lstStyle/>
                        <a:p>
                          <a:r>
                            <a:rPr lang="en-US" dirty="0" smtClean="0"/>
                            <a:t>8</a:t>
                          </a:r>
                          <a:endParaRPr lang="en-US" dirty="0"/>
                        </a:p>
                      </a:txBody>
                      <a:tcPr/>
                    </a:tc>
                  </a:tr>
                  <a:tr h="370840">
                    <a:tc>
                      <a:txBody>
                        <a:bodyPr/>
                        <a:lstStyle/>
                        <a:p>
                          <a:r>
                            <a:rPr lang="en-US" dirty="0" smtClean="0"/>
                            <a:t>2 </a:t>
                          </a:r>
                          <a:endParaRPr lang="en-US" dirty="0"/>
                        </a:p>
                      </a:txBody>
                      <a:tcPr/>
                    </a:tc>
                    <a:tc>
                      <a:txBody>
                        <a:bodyPr/>
                        <a:lstStyle/>
                        <a:p>
                          <a:r>
                            <a:rPr lang="en-US" dirty="0" smtClean="0"/>
                            <a:t>12</a:t>
                          </a:r>
                          <a:endParaRPr lang="en-US" dirty="0"/>
                        </a:p>
                      </a:txBody>
                      <a:tcPr/>
                    </a:tc>
                  </a:tr>
                  <a:tr h="370840">
                    <a:tc>
                      <a:txBody>
                        <a:bodyPr/>
                        <a:lstStyle/>
                        <a:p>
                          <a:r>
                            <a:rPr lang="en-US" dirty="0" smtClean="0"/>
                            <a:t>3</a:t>
                          </a:r>
                          <a:endParaRPr lang="en-US" dirty="0"/>
                        </a:p>
                      </a:txBody>
                      <a:tcPr/>
                    </a:tc>
                    <a:tc>
                      <a:txBody>
                        <a:bodyPr/>
                        <a:lstStyle/>
                        <a:p>
                          <a:r>
                            <a:rPr lang="en-US" dirty="0" smtClean="0"/>
                            <a:t>16</a:t>
                          </a:r>
                          <a:endParaRPr lang="en-US" dirty="0"/>
                        </a:p>
                      </a:txBody>
                      <a:tcPr/>
                    </a:tc>
                  </a:tr>
                  <a:tr h="370840">
                    <a:tc>
                      <a:txBody>
                        <a:bodyPr/>
                        <a:lstStyle/>
                        <a:p>
                          <a:r>
                            <a:rPr lang="en-US" dirty="0" smtClean="0"/>
                            <a:t>…</a:t>
                          </a:r>
                          <a:endParaRPr lang="en-US" dirty="0"/>
                        </a:p>
                      </a:txBody>
                      <a:tcPr/>
                    </a:tc>
                    <a:tc>
                      <a:txBody>
                        <a:bodyPr/>
                        <a:lstStyle/>
                        <a:p>
                          <a:r>
                            <a:rPr lang="en-US" sz="1000" dirty="0" smtClean="0"/>
                            <a:t>… note:</a:t>
                          </a:r>
                          <a:r>
                            <a:rPr lang="en-US" sz="1000" baseline="0" dirty="0" smtClean="0"/>
                            <a:t> arithmetic sequence </a:t>
                          </a:r>
                        </a:p>
                        <a:p>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𝛼</m:t>
                                    </m:r>
                                  </m:e>
                                  <m:sub>
                                    <m:r>
                                      <a:rPr lang="en-US" sz="1000" b="0" i="1" smtClean="0">
                                        <a:latin typeface="Cambria Math" panose="02040503050406030204" pitchFamily="18" charset="0"/>
                                      </a:rPr>
                                      <m:t>𝑛</m:t>
                                    </m:r>
                                  </m:sub>
                                </m:sSub>
                              </m:oMath>
                            </m:oMathPara>
                          </a14:m>
                          <a:endParaRPr lang="en-US" sz="1000" dirty="0"/>
                        </a:p>
                      </a:txBody>
                      <a:tcPr/>
                    </a:tc>
                  </a:tr>
                  <a:tr h="370840">
                    <a:tc>
                      <a:txBody>
                        <a:bodyPr/>
                        <a:lstStyle/>
                        <a:p>
                          <a:r>
                            <a:rPr lang="en-US" dirty="0" smtClean="0"/>
                            <a:t>n</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r>
                                  <a:rPr lang="en-US" b="0" i="1" smtClean="0">
                                    <a:latin typeface="Cambria Math" panose="02040503050406030204" pitchFamily="18" charset="0"/>
                                  </a:rPr>
                                  <m:t>=4</m:t>
                                </m:r>
                                <m:r>
                                  <a:rPr lang="en-US" b="0" i="1" smtClean="0">
                                    <a:latin typeface="Cambria Math" panose="02040503050406030204" pitchFamily="18" charset="0"/>
                                  </a:rPr>
                                  <m:t>𝑛</m:t>
                                </m:r>
                                <m:r>
                                  <a:rPr lang="en-US" b="0" i="1" smtClean="0">
                                    <a:latin typeface="Cambria Math" panose="02040503050406030204" pitchFamily="18" charset="0"/>
                                  </a:rPr>
                                  <m:t>+4 </m:t>
                                </m:r>
                              </m:oMath>
                            </m:oMathPara>
                          </a14:m>
                          <a:endParaRPr lang="en-US" dirty="0"/>
                        </a:p>
                      </a:txBody>
                      <a:tcPr/>
                    </a:tc>
                  </a:tr>
                  <a:tr h="370840">
                    <a:tc>
                      <a:txBody>
                        <a:bodyPr/>
                        <a:lstStyle/>
                        <a:p>
                          <a:r>
                            <a:rPr lang="en-US" dirty="0" smtClean="0"/>
                            <a:t>n+1</a:t>
                          </a:r>
                          <a:r>
                            <a:rPr lang="en-US" sz="2000" dirty="0" smtClean="0"/>
                            <a:t> </a:t>
                          </a:r>
                          <a:r>
                            <a:rPr lang="en-US" sz="700" dirty="0" smtClean="0"/>
                            <a:t>(not in list)</a:t>
                          </a:r>
                          <a:endParaRPr lang="en-US" sz="600" dirty="0"/>
                        </a:p>
                      </a:txBody>
                      <a:tcPr/>
                    </a:tc>
                    <a:tc>
                      <a:txBody>
                        <a:bodyPr/>
                        <a:lstStyle/>
                        <a:p>
                          <a:r>
                            <a:rPr lang="en-US" dirty="0" smtClean="0"/>
                            <a:t>4n+5</a:t>
                          </a:r>
                          <a:endParaRPr lang="en-US" dirty="0"/>
                        </a:p>
                      </a:txBody>
                      <a:tcPr/>
                    </a:tc>
                  </a:tr>
                  <a:tr h="370840">
                    <a:tc>
                      <a:txBody>
                        <a:bodyPr/>
                        <a:lstStyle/>
                        <a:p>
                          <a:endParaRPr lang="en-US"/>
                        </a:p>
                      </a:txBody>
                      <a:tcPr/>
                    </a:tc>
                    <a:tc>
                      <a:txBody>
                        <a:bodyPr/>
                        <a:lstStyle/>
                        <a:p>
                          <a:endParaRPr lang="en-US" dirty="0"/>
                        </a:p>
                      </a:txBody>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441382330"/>
                  </p:ext>
                </p:extLst>
              </p:nvPr>
            </p:nvGraphicFramePr>
            <p:xfrm>
              <a:off x="9339309" y="3112637"/>
              <a:ext cx="2852691" cy="3017520"/>
            </p:xfrm>
            <a:graphic>
              <a:graphicData uri="http://schemas.openxmlformats.org/drawingml/2006/table">
                <a:tbl>
                  <a:tblPr firstRow="1" bandRow="1">
                    <a:tableStyleId>{5C22544A-7EE6-4342-B048-85BDC9FD1C3A}</a:tableStyleId>
                  </a:tblPr>
                  <a:tblGrid>
                    <a:gridCol w="1005205"/>
                    <a:gridCol w="1847486"/>
                  </a:tblGrid>
                  <a:tr h="370840">
                    <a:tc>
                      <a:txBody>
                        <a:bodyPr/>
                        <a:lstStyle/>
                        <a:p>
                          <a:r>
                            <a:rPr lang="en-US" dirty="0" smtClean="0"/>
                            <a:t>Case </a:t>
                          </a:r>
                          <a:endParaRPr lang="en-US" dirty="0"/>
                        </a:p>
                      </a:txBody>
                      <a:tcPr/>
                    </a:tc>
                    <a:tc>
                      <a:txBody>
                        <a:bodyPr/>
                        <a:lstStyle/>
                        <a:p>
                          <a:r>
                            <a:rPr lang="en-US" dirty="0" smtClean="0"/>
                            <a:t>Count</a:t>
                          </a:r>
                          <a:endParaRPr lang="en-US" dirty="0"/>
                        </a:p>
                      </a:txBody>
                      <a:tcPr/>
                    </a:tc>
                  </a:tr>
                  <a:tr h="370840">
                    <a:tc>
                      <a:txBody>
                        <a:bodyPr/>
                        <a:lstStyle/>
                        <a:p>
                          <a:r>
                            <a:rPr lang="en-US" dirty="0" smtClean="0"/>
                            <a:t>1</a:t>
                          </a:r>
                          <a:endParaRPr lang="en-US" dirty="0"/>
                        </a:p>
                      </a:txBody>
                      <a:tcPr/>
                    </a:tc>
                    <a:tc>
                      <a:txBody>
                        <a:bodyPr/>
                        <a:lstStyle/>
                        <a:p>
                          <a:r>
                            <a:rPr lang="en-US" dirty="0" smtClean="0"/>
                            <a:t>8</a:t>
                          </a:r>
                          <a:endParaRPr lang="en-US" dirty="0"/>
                        </a:p>
                      </a:txBody>
                      <a:tcPr/>
                    </a:tc>
                  </a:tr>
                  <a:tr h="370840">
                    <a:tc>
                      <a:txBody>
                        <a:bodyPr/>
                        <a:lstStyle/>
                        <a:p>
                          <a:r>
                            <a:rPr lang="en-US" dirty="0" smtClean="0"/>
                            <a:t>2 </a:t>
                          </a:r>
                          <a:endParaRPr lang="en-US" dirty="0"/>
                        </a:p>
                      </a:txBody>
                      <a:tcPr/>
                    </a:tc>
                    <a:tc>
                      <a:txBody>
                        <a:bodyPr/>
                        <a:lstStyle/>
                        <a:p>
                          <a:r>
                            <a:rPr lang="en-US" dirty="0" smtClean="0"/>
                            <a:t>12</a:t>
                          </a:r>
                          <a:endParaRPr lang="en-US" dirty="0"/>
                        </a:p>
                      </a:txBody>
                      <a:tcPr/>
                    </a:tc>
                  </a:tr>
                  <a:tr h="370840">
                    <a:tc>
                      <a:txBody>
                        <a:bodyPr/>
                        <a:lstStyle/>
                        <a:p>
                          <a:r>
                            <a:rPr lang="en-US" dirty="0" smtClean="0"/>
                            <a:t>3</a:t>
                          </a:r>
                          <a:endParaRPr lang="en-US" dirty="0"/>
                        </a:p>
                      </a:txBody>
                      <a:tcPr/>
                    </a:tc>
                    <a:tc>
                      <a:txBody>
                        <a:bodyPr/>
                        <a:lstStyle/>
                        <a:p>
                          <a:r>
                            <a:rPr lang="en-US" dirty="0" smtClean="0"/>
                            <a:t>16</a:t>
                          </a:r>
                          <a:endParaRPr lang="en-US" dirty="0"/>
                        </a:p>
                      </a:txBody>
                      <a:tcPr/>
                    </a:tc>
                  </a:tr>
                  <a:tr h="396240">
                    <a:tc>
                      <a:txBody>
                        <a:bodyPr/>
                        <a:lstStyle/>
                        <a:p>
                          <a:r>
                            <a:rPr lang="en-US" dirty="0" smtClean="0"/>
                            <a:t>…</a:t>
                          </a:r>
                          <a:endParaRPr lang="en-US" dirty="0"/>
                        </a:p>
                      </a:txBody>
                      <a:tcPr/>
                    </a:tc>
                    <a:tc>
                      <a:txBody>
                        <a:bodyPr/>
                        <a:lstStyle/>
                        <a:p>
                          <a:endParaRPr lang="en-US"/>
                        </a:p>
                      </a:txBody>
                      <a:tcPr>
                        <a:blipFill rotWithShape="0">
                          <a:blip r:embed="rId4"/>
                          <a:stretch>
                            <a:fillRect l="-55116" t="-383077" r="-1650" b="-290769"/>
                          </a:stretch>
                        </a:blipFill>
                      </a:tcPr>
                    </a:tc>
                  </a:tr>
                  <a:tr h="370840">
                    <a:tc>
                      <a:txBody>
                        <a:bodyPr/>
                        <a:lstStyle/>
                        <a:p>
                          <a:r>
                            <a:rPr lang="en-US" dirty="0" smtClean="0"/>
                            <a:t>n</a:t>
                          </a:r>
                          <a:endParaRPr lang="en-US" dirty="0"/>
                        </a:p>
                      </a:txBody>
                      <a:tcPr/>
                    </a:tc>
                    <a:tc>
                      <a:txBody>
                        <a:bodyPr/>
                        <a:lstStyle/>
                        <a:p>
                          <a:endParaRPr lang="en-US"/>
                        </a:p>
                      </a:txBody>
                      <a:tcPr>
                        <a:blipFill rotWithShape="0">
                          <a:blip r:embed="rId4"/>
                          <a:stretch>
                            <a:fillRect l="-55116" t="-514754" r="-1650" b="-209836"/>
                          </a:stretch>
                        </a:blipFill>
                      </a:tcPr>
                    </a:tc>
                  </a:tr>
                  <a:tr h="396240">
                    <a:tc>
                      <a:txBody>
                        <a:bodyPr/>
                        <a:lstStyle/>
                        <a:p>
                          <a:r>
                            <a:rPr lang="en-US" dirty="0" smtClean="0"/>
                            <a:t>n+1</a:t>
                          </a:r>
                          <a:r>
                            <a:rPr lang="en-US" sz="2000" dirty="0" smtClean="0"/>
                            <a:t> </a:t>
                          </a:r>
                          <a:r>
                            <a:rPr lang="en-US" sz="700" dirty="0" smtClean="0"/>
                            <a:t>(not in list)</a:t>
                          </a:r>
                          <a:endParaRPr lang="en-US" sz="600" dirty="0"/>
                        </a:p>
                      </a:txBody>
                      <a:tcPr/>
                    </a:tc>
                    <a:tc>
                      <a:txBody>
                        <a:bodyPr/>
                        <a:lstStyle/>
                        <a:p>
                          <a:r>
                            <a:rPr lang="en-US" dirty="0" smtClean="0"/>
                            <a:t>4n+5</a:t>
                          </a:r>
                          <a:endParaRPr lang="en-US" dirty="0"/>
                        </a:p>
                      </a:txBody>
                      <a:tcPr/>
                    </a:tc>
                  </a:tr>
                  <a:tr h="370840">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704799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Examples: Bounding 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Assume you have analyzed an algorithm and determined that the step count (in the worst case) is f(x) = 10x +7, for inputs of size x.</a:t>
                </a:r>
              </a:p>
              <a:p>
                <a:pPr lvl="1"/>
                <a:r>
                  <a:rPr lang="en-US" dirty="0" smtClean="0"/>
                  <a:t>Find Big Theta Notation  (   that is find g(x) such that f(x)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(g(x</a:t>
                </a:r>
                <a:r>
                  <a:rPr lang="en-US" dirty="0" smtClean="0"/>
                  <a:t>))     ) </a:t>
                </a:r>
              </a:p>
              <a:p>
                <a:pPr lvl="1"/>
                <a:r>
                  <a:rPr lang="en-US" dirty="0"/>
                  <a:t>Big-Theta: f(x) </a:t>
                </a:r>
                <a:r>
                  <a:rPr lang="en-US" dirty="0" smtClean="0"/>
                  <a:t>is</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Θ</m:t>
                    </m:r>
                  </m:oMath>
                </a14:m>
                <a:r>
                  <a:rPr lang="en-US" dirty="0"/>
                  <a:t>(g(x))</a:t>
                </a:r>
                <a:r>
                  <a:rPr lang="en-US" dirty="0" smtClean="0"/>
                  <a:t>, </a:t>
                </a:r>
                <a:r>
                  <a:rPr lang="en-US" dirty="0"/>
                  <a:t>when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ℛ</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1</m:t>
                              </m:r>
                            </m:sub>
                          </m:sSub>
                        </m:sub>
                      </m:sSub>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m:oMathPara>
                </a14:m>
                <a:endParaRPr lang="en-US" dirty="0"/>
              </a:p>
              <a:p>
                <a:pPr marL="457200" lvl="1" indent="0" algn="ctr">
                  <a:buNone/>
                </a:pPr>
                <a:r>
                  <a:rPr lang="en-US" dirty="0"/>
                  <a:t>and</a:t>
                </a:r>
              </a:p>
              <a:p>
                <a:pPr marL="457200" lvl="1"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ℛ</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2</m:t>
                              </m:r>
                            </m:sub>
                          </m:sSub>
                        </m:sub>
                      </m:sSub>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m:oMathPara>
                </a14:m>
                <a:endParaRPr lang="en-US" dirty="0"/>
              </a:p>
              <a:p>
                <a:endParaRPr lang="en-US" dirty="0" smtClean="0"/>
              </a:p>
              <a:p>
                <a:r>
                  <a:rPr lang="en-US" dirty="0" smtClean="0"/>
                  <a:t>Tip: The largest term in this function is linear, therefore we can bound f(x) proportionally with a linear function: g(x) = x.</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33" t="-2530" r="-111"/>
                </a:stretch>
              </a:blipFill>
            </p:spPr>
            <p:txBody>
              <a:bodyPr/>
              <a:lstStyle/>
              <a:p>
                <a:r>
                  <a:rPr lang="en-US">
                    <a:noFill/>
                  </a:rPr>
                  <a:t> </a:t>
                </a:r>
              </a:p>
            </p:txBody>
          </p:sp>
        </mc:Fallback>
      </mc:AlternateContent>
    </p:spTree>
    <p:extLst>
      <p:ext uri="{BB962C8B-B14F-4D97-AF65-F5344CB8AC3E}">
        <p14:creationId xmlns:p14="http://schemas.microsoft.com/office/powerpoint/2010/main" val="16117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about bounding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Big-O notation: gives us the upper bound.</a:t>
            </a:r>
          </a:p>
          <a:p>
            <a:pPr lvl="1"/>
            <a:r>
              <a:rPr lang="en-US" dirty="0" smtClean="0"/>
              <a:t>Somewhat informative*</a:t>
            </a:r>
          </a:p>
          <a:p>
            <a:endParaRPr lang="en-US" dirty="0"/>
          </a:p>
          <a:p>
            <a:r>
              <a:rPr lang="en-US" dirty="0" smtClean="0"/>
              <a:t>Big-Omega: lower bound</a:t>
            </a:r>
          </a:p>
          <a:p>
            <a:pPr lvl="1"/>
            <a:r>
              <a:rPr lang="en-US" dirty="0" smtClean="0"/>
              <a:t>Somewhat informative*</a:t>
            </a:r>
          </a:p>
          <a:p>
            <a:pPr lvl="1"/>
            <a:endParaRPr lang="en-US" dirty="0"/>
          </a:p>
          <a:p>
            <a:r>
              <a:rPr lang="en-US" dirty="0" smtClean="0"/>
              <a:t>Big-Theta: identifies the order by which the algorithm will scale (as n become large.)</a:t>
            </a:r>
          </a:p>
          <a:p>
            <a:pPr lvl="1"/>
            <a:r>
              <a:rPr lang="en-US" dirty="0" smtClean="0"/>
              <a:t>Most informative*</a:t>
            </a:r>
            <a:endParaRPr lang="en-US" dirty="0"/>
          </a:p>
        </p:txBody>
      </p:sp>
    </p:spTree>
    <p:extLst>
      <p:ext uri="{BB962C8B-B14F-4D97-AF65-F5344CB8AC3E}">
        <p14:creationId xmlns:p14="http://schemas.microsoft.com/office/powerpoint/2010/main" val="260933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Quickly assess the time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US" b="1" u="sng" dirty="0" smtClean="0"/>
                  <a:t>Worst Case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k</m:t>
                    </m:r>
                    <m:r>
                      <a:rPr lang="en-US" b="0" i="0" smtClean="0">
                        <a:latin typeface="Cambria Math" panose="02040503050406030204" pitchFamily="18" charset="0"/>
                        <a:ea typeface="Cambria Math" panose="02040503050406030204" pitchFamily="18" charset="0"/>
                      </a:rPr>
                      <m:t>+3 ,   </m:t>
                    </m:r>
                    <m:r>
                      <m:rPr>
                        <m:sty m:val="p"/>
                      </m:rPr>
                      <a:rPr lang="en-US" b="0" i="0" smtClean="0">
                        <a:latin typeface="Cambria Math" panose="02040503050406030204" pitchFamily="18" charset="0"/>
                        <a:ea typeface="Cambria Math" panose="02040503050406030204" pitchFamily="18" charset="0"/>
                      </a:rPr>
                      <m:t>is</m:t>
                    </m:r>
                    <m:r>
                      <a:rPr lang="en-US" b="0" i="0" smtClean="0">
                        <a:latin typeface="Cambria Math" panose="02040503050406030204" pitchFamily="18" charset="0"/>
                        <a:ea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Θ</m:t>
                    </m:r>
                    <m:r>
                      <m:rPr>
                        <m:nor/>
                      </m:rPr>
                      <a:rPr lang="en-US" dirty="0"/>
                      <m:t>(</m:t>
                    </m:r>
                    <m:r>
                      <m:rPr>
                        <m:nor/>
                      </m:rPr>
                      <a:rPr lang="en-US" dirty="0"/>
                      <m:t>n</m:t>
                    </m:r>
                    <m:r>
                      <m:rPr>
                        <m:nor/>
                      </m:rPr>
                      <a:rPr lang="en-US" dirty="0"/>
                      <m:t>)</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042"/>
                </a:stretch>
              </a:blipFill>
            </p:spPr>
            <p:txBody>
              <a:bodyPr/>
              <a:lstStyle/>
              <a:p>
                <a:r>
                  <a:rPr lang="en-US">
                    <a:noFill/>
                  </a:rPr>
                  <a:t> </a:t>
                </a:r>
              </a:p>
            </p:txBody>
          </p:sp>
        </mc:Fallback>
      </mc:AlternateContent>
      <p:sp>
        <p:nvSpPr>
          <p:cNvPr id="4" name="Rectangle 3"/>
          <p:cNvSpPr/>
          <p:nvPr/>
        </p:nvSpPr>
        <p:spPr>
          <a:xfrm>
            <a:off x="971319" y="2849586"/>
            <a:ext cx="10249359" cy="3693319"/>
          </a:xfrm>
          <a:prstGeom prst="rect">
            <a:avLst/>
          </a:prstGeom>
          <a:solidFill>
            <a:schemeClr val="bg1">
              <a:lumMod val="95000"/>
            </a:schemeClr>
          </a:solidFill>
          <a:ln>
            <a:solidFill>
              <a:schemeClr val="accent1"/>
            </a:solidFill>
          </a:ln>
        </p:spPr>
        <p:txBody>
          <a:bodyPr wrap="square">
            <a:spAutoFit/>
          </a:bodyPr>
          <a:lstStyle/>
          <a:p>
            <a:r>
              <a:rPr lang="en-US" i="1" dirty="0">
                <a:latin typeface="Arial" panose="020B0604020202020204" pitchFamily="34" charset="0"/>
                <a:ea typeface="Times New Roman" panose="02020603050405020304" pitchFamily="18" charset="0"/>
                <a:cs typeface="Times New Roman" panose="02020603050405020304" pitchFamily="18" charset="0"/>
              </a:rPr>
              <a:t>// Searches sequentially for x in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 </a:t>
            </a:r>
            <a:r>
              <a:rPr lang="en-US" i="1" dirty="0">
                <a:latin typeface="Arial" panose="020B0604020202020204" pitchFamily="34" charset="0"/>
                <a:ea typeface="Times New Roman" panose="02020603050405020304" pitchFamily="18" charset="0"/>
                <a:cs typeface="Times New Roman" panose="02020603050405020304" pitchFamily="18" charset="0"/>
              </a:rPr>
              <a:t>Returns index of </a:t>
            </a:r>
            <a:r>
              <a:rPr lang="en-US" i="1" dirty="0" smtClean="0">
                <a:latin typeface="Arial" panose="020B0604020202020204" pitchFamily="34" charset="0"/>
                <a:ea typeface="Times New Roman" panose="02020603050405020304" pitchFamily="18" charset="0"/>
                <a:cs typeface="Times New Roman" panose="02020603050405020304" pitchFamily="18" charset="0"/>
              </a:rPr>
              <a:t>first x</a:t>
            </a:r>
            <a:r>
              <a:rPr lang="en-US" i="1" dirty="0">
                <a:latin typeface="Arial" panose="020B0604020202020204" pitchFamily="34" charset="0"/>
                <a:ea typeface="Times New Roman" panose="02020603050405020304" pitchFamily="18" charset="0"/>
                <a:cs typeface="Times New Roman" panose="02020603050405020304" pitchFamily="18" charset="0"/>
              </a:rPr>
              <a:t>, else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r>
              <a:rPr lang="en-US" i="1" dirty="0">
                <a:latin typeface="Arial" panose="020B0604020202020204" pitchFamily="34" charset="0"/>
                <a:ea typeface="Times New Roman" panose="02020603050405020304" pitchFamily="18" charset="0"/>
                <a:cs typeface="Times New Roman" panose="02020603050405020304" pitchFamily="18" charset="0"/>
              </a:rPr>
              <a:t>		Step Count</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b="1" i="1" dirty="0">
                <a:latin typeface="Arial" panose="020B0604020202020204" pitchFamily="34" charset="0"/>
                <a:ea typeface="Times New Roman" panose="02020603050405020304" pitchFamily="18" charset="0"/>
                <a:cs typeface="Times New Roman" panose="02020603050405020304" pitchFamily="18" charset="0"/>
              </a:rPr>
              <a:t>Algorithm</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SequentialSearch</a:t>
            </a:r>
            <a:r>
              <a:rPr lang="en-US" i="1" dirty="0" smtClean="0">
                <a:latin typeface="Arial" panose="020B0604020202020204" pitchFamily="34" charset="0"/>
                <a:ea typeface="Times New Roman" panose="02020603050405020304" pitchFamily="18" charset="0"/>
                <a:cs typeface="Times New Roman" panose="02020603050405020304" pitchFamily="18" charset="0"/>
              </a:rPr>
              <a:t> (array, x){</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n := length(array);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a:latin typeface="Arial" panose="020B0604020202020204" pitchFamily="34" charset="0"/>
                <a:ea typeface="Times New Roman" panose="02020603050405020304" pitchFamily="18" charset="0"/>
                <a:cs typeface="Times New Roman" panose="02020603050405020304" pitchFamily="18" charset="0"/>
              </a:rPr>
              <a:t>-1;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for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 1 to n do{							</a:t>
            </a:r>
            <a:r>
              <a:rPr lang="en-US" i="1" dirty="0" smtClean="0">
                <a:latin typeface="Arial" panose="020B0604020202020204" pitchFamily="34" charset="0"/>
                <a:ea typeface="Times New Roman" panose="02020603050405020304" pitchFamily="18" charset="0"/>
                <a:cs typeface="Times New Roman" panose="02020603050405020304" pitchFamily="18" charset="0"/>
              </a:rPr>
              <a:t>3n </a:t>
            </a:r>
            <a:r>
              <a:rPr lang="en-US" i="1" dirty="0">
                <a:latin typeface="Arial" panose="020B0604020202020204" pitchFamily="34" charset="0"/>
                <a:ea typeface="Times New Roman" panose="02020603050405020304" pitchFamily="18" charset="0"/>
                <a:cs typeface="Times New Roman" panose="02020603050405020304" pitchFamily="18" charset="0"/>
              </a:rPr>
              <a:t>+ 2</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if x ==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n</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break;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}end if</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end </a:t>
            </a:r>
            <a:r>
              <a:rPr lang="en-US" i="1" dirty="0">
                <a:latin typeface="Arial" panose="020B0604020202020204" pitchFamily="34" charset="0"/>
                <a:ea typeface="Times New Roman" panose="02020603050405020304" pitchFamily="18" charset="0"/>
                <a:cs typeface="Times New Roman" panose="02020603050405020304" pitchFamily="18" charset="0"/>
              </a:rPr>
              <a:t>for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smtClean="0">
                <a:latin typeface="Arial" panose="020B0604020202020204" pitchFamily="34" charset="0"/>
                <a:ea typeface="Times New Roman" panose="02020603050405020304" pitchFamily="18" charset="0"/>
                <a:cs typeface="Times New Roman" panose="02020603050405020304" pitchFamily="18" charset="0"/>
              </a:rPr>
              <a:t>	return </a:t>
            </a:r>
            <a:r>
              <a:rPr lang="en-US" i="1" dirty="0">
                <a:latin typeface="Arial" panose="020B0604020202020204" pitchFamily="34" charset="0"/>
                <a:ea typeface="Times New Roman" panose="02020603050405020304" pitchFamily="18" charset="0"/>
                <a:cs typeface="Times New Roman" panose="02020603050405020304" pitchFamily="18" charset="0"/>
              </a:rPr>
              <a:t>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a:t>
            </a:r>
            <a:r>
              <a:rPr lang="en-US" i="1" dirty="0" smtClean="0">
                <a:latin typeface="Arial" panose="020B0604020202020204" pitchFamily="34" charset="0"/>
                <a:ea typeface="Times New Roman" panose="02020603050405020304" pitchFamily="18" charset="0"/>
                <a:cs typeface="Times New Roman" panose="02020603050405020304" pitchFamily="18" charset="0"/>
              </a:rPr>
              <a:t>end </a:t>
            </a:r>
            <a:r>
              <a:rPr lang="en-US" i="1" dirty="0" err="1">
                <a:latin typeface="Arial" panose="020B0604020202020204" pitchFamily="34" charset="0"/>
                <a:ea typeface="Times New Roman" panose="02020603050405020304" pitchFamily="18" charset="0"/>
                <a:cs typeface="Times New Roman" panose="02020603050405020304" pitchFamily="18" charset="0"/>
              </a:rPr>
              <a:t>SequentialSearch</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421176" y="3977088"/>
            <a:ext cx="9507557" cy="11127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836404" y="4913523"/>
            <a:ext cx="3426246" cy="1629382"/>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Assuming a constant number of operations per iteration, then the total number of steps is of the form </a:t>
            </a:r>
            <a:r>
              <a:rPr lang="en-US" i="1" dirty="0" err="1" smtClean="0"/>
              <a:t>cn+k</a:t>
            </a:r>
            <a:r>
              <a:rPr lang="en-US" dirty="0" smtClean="0"/>
              <a:t>, where c and k are constants and n is the number of iterations</a:t>
            </a:r>
            <a:endParaRPr lang="en-US" dirty="0"/>
          </a:p>
        </p:txBody>
      </p:sp>
      <p:sp>
        <p:nvSpPr>
          <p:cNvPr id="7" name="Rectangle 6"/>
          <p:cNvSpPr/>
          <p:nvPr/>
        </p:nvSpPr>
        <p:spPr>
          <a:xfrm>
            <a:off x="9044848" y="3977088"/>
            <a:ext cx="1112704" cy="1112705"/>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c</a:t>
            </a:r>
            <a:r>
              <a:rPr lang="en-US" dirty="0" err="1" smtClean="0"/>
              <a:t>n+k</a:t>
            </a:r>
            <a:endParaRPr lang="en-US" dirty="0"/>
          </a:p>
        </p:txBody>
      </p:sp>
      <p:cxnSp>
        <p:nvCxnSpPr>
          <p:cNvPr id="9" name="Straight Arrow Connector 8"/>
          <p:cNvCxnSpPr/>
          <p:nvPr/>
        </p:nvCxnSpPr>
        <p:spPr>
          <a:xfrm flipH="1">
            <a:off x="6499952" y="4483865"/>
            <a:ext cx="627961" cy="1608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294044" y="3536414"/>
            <a:ext cx="440674" cy="550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7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Complexity using Recurrences</a:t>
            </a:r>
            <a:endParaRPr lang="en-US" dirty="0"/>
          </a:p>
        </p:txBody>
      </p:sp>
      <p:sp>
        <p:nvSpPr>
          <p:cNvPr id="3" name="Content Placeholder 2"/>
          <p:cNvSpPr>
            <a:spLocks noGrp="1"/>
          </p:cNvSpPr>
          <p:nvPr>
            <p:ph idx="1"/>
          </p:nvPr>
        </p:nvSpPr>
        <p:spPr/>
        <p:txBody>
          <a:bodyPr>
            <a:normAutofit fontScale="92500"/>
          </a:bodyPr>
          <a:lstStyle/>
          <a:p>
            <a:r>
              <a:rPr lang="en-US" dirty="0" smtClean="0"/>
              <a:t>Recursion</a:t>
            </a:r>
          </a:p>
          <a:p>
            <a:pPr lvl="1"/>
            <a:r>
              <a:rPr lang="en-US" dirty="0" smtClean="0"/>
              <a:t>Defining an entity in terms of itself</a:t>
            </a:r>
          </a:p>
          <a:p>
            <a:endParaRPr lang="en-US" dirty="0"/>
          </a:p>
          <a:p>
            <a:r>
              <a:rPr lang="en-US" dirty="0" smtClean="0"/>
              <a:t>Recurrence</a:t>
            </a:r>
          </a:p>
          <a:p>
            <a:pPr lvl="1"/>
            <a:r>
              <a:rPr lang="en-US" dirty="0" smtClean="0"/>
              <a:t>A relation that characterizes a function in terms of its value on a smaller input</a:t>
            </a:r>
          </a:p>
          <a:p>
            <a:pPr lvl="1"/>
            <a:endParaRPr lang="en-US" dirty="0"/>
          </a:p>
          <a:p>
            <a:r>
              <a:rPr lang="en-US" dirty="0" smtClean="0"/>
              <a:t>General Idea:</a:t>
            </a:r>
          </a:p>
          <a:p>
            <a:pPr lvl="1"/>
            <a:r>
              <a:rPr lang="en-US" dirty="0" smtClean="0"/>
              <a:t>Many computer science solutions can be defined recursively</a:t>
            </a:r>
          </a:p>
          <a:p>
            <a:pPr lvl="1"/>
            <a:r>
              <a:rPr lang="en-US" dirty="0" smtClean="0"/>
              <a:t>Similarly, many step count functions can be defined using a recurrence </a:t>
            </a:r>
            <a:endParaRPr lang="en-US" dirty="0"/>
          </a:p>
        </p:txBody>
      </p:sp>
    </p:spTree>
    <p:extLst>
      <p:ext uri="{BB962C8B-B14F-4D97-AF65-F5344CB8AC3E}">
        <p14:creationId xmlns:p14="http://schemas.microsoft.com/office/powerpoint/2010/main" val="107010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Sequential Search Recursively</a:t>
            </a:r>
            <a:endParaRPr lang="en-US" dirty="0"/>
          </a:p>
        </p:txBody>
      </p:sp>
      <p:sp>
        <p:nvSpPr>
          <p:cNvPr id="3" name="Content Placeholder 2"/>
          <p:cNvSpPr>
            <a:spLocks noGrp="1"/>
          </p:cNvSpPr>
          <p:nvPr>
            <p:ph idx="1"/>
          </p:nvPr>
        </p:nvSpPr>
        <p:spPr/>
        <p:txBody>
          <a:bodyPr/>
          <a:lstStyle/>
          <a:p>
            <a:r>
              <a:rPr lang="en-US" dirty="0" smtClean="0"/>
              <a:t>Problem: search a list X of length n for some value x</a:t>
            </a:r>
          </a:p>
          <a:p>
            <a:endParaRPr lang="en-US" dirty="0" smtClean="0"/>
          </a:p>
          <a:p>
            <a:r>
              <a:rPr lang="en-US" dirty="0" smtClean="0"/>
              <a:t>Iterative Perspective</a:t>
            </a:r>
          </a:p>
          <a:p>
            <a:endParaRPr lang="en-US" dirty="0"/>
          </a:p>
          <a:p>
            <a:r>
              <a:rPr lang="en-US" dirty="0" smtClean="0"/>
              <a:t>Recursive Perspective</a:t>
            </a:r>
          </a:p>
        </p:txBody>
      </p:sp>
      <p:sp>
        <p:nvSpPr>
          <p:cNvPr id="5" name="Rectangle 4"/>
          <p:cNvSpPr/>
          <p:nvPr/>
        </p:nvSpPr>
        <p:spPr>
          <a:xfrm>
            <a:off x="5185613" y="2984367"/>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6" name="Rectangle 5"/>
          <p:cNvSpPr/>
          <p:nvPr/>
        </p:nvSpPr>
        <p:spPr>
          <a:xfrm>
            <a:off x="5787192" y="2984367"/>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7" name="Rectangle 6"/>
          <p:cNvSpPr/>
          <p:nvPr/>
        </p:nvSpPr>
        <p:spPr>
          <a:xfrm>
            <a:off x="6368718" y="2984367"/>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a:t>
            </a:r>
            <a:endParaRPr lang="en-US" dirty="0"/>
          </a:p>
        </p:txBody>
      </p:sp>
      <p:sp>
        <p:nvSpPr>
          <p:cNvPr id="8" name="Rectangle 7"/>
          <p:cNvSpPr/>
          <p:nvPr/>
        </p:nvSpPr>
        <p:spPr>
          <a:xfrm>
            <a:off x="6934202" y="2984367"/>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9" name="Rectangle 8"/>
          <p:cNvSpPr/>
          <p:nvPr/>
        </p:nvSpPr>
        <p:spPr>
          <a:xfrm>
            <a:off x="8053137" y="2984367"/>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0" name="TextBox 9"/>
          <p:cNvSpPr txBox="1"/>
          <p:nvPr/>
        </p:nvSpPr>
        <p:spPr>
          <a:xfrm>
            <a:off x="7622777" y="3160467"/>
            <a:ext cx="343364" cy="369332"/>
          </a:xfrm>
          <a:prstGeom prst="rect">
            <a:avLst/>
          </a:prstGeom>
          <a:noFill/>
        </p:spPr>
        <p:txBody>
          <a:bodyPr wrap="none" rtlCol="0">
            <a:spAutoFit/>
          </a:bodyPr>
          <a:lstStyle/>
          <a:p>
            <a:r>
              <a:rPr lang="en-US" dirty="0" smtClean="0"/>
              <a:t>…</a:t>
            </a:r>
            <a:endParaRPr lang="en-US" dirty="0"/>
          </a:p>
        </p:txBody>
      </p:sp>
      <p:cxnSp>
        <p:nvCxnSpPr>
          <p:cNvPr id="14" name="Curved Connector 13"/>
          <p:cNvCxnSpPr>
            <a:stCxn id="5" idx="0"/>
            <a:endCxn id="6" idx="0"/>
          </p:cNvCxnSpPr>
          <p:nvPr/>
        </p:nvCxnSpPr>
        <p:spPr>
          <a:xfrm rot="5400000" flipH="1" flipV="1">
            <a:off x="5787192" y="2683578"/>
            <a:ext cx="12700" cy="601579"/>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5400000" flipH="1" flipV="1">
            <a:off x="6388771" y="2696279"/>
            <a:ext cx="12700" cy="601579"/>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rot="5400000" flipH="1" flipV="1">
            <a:off x="6965672" y="2665063"/>
            <a:ext cx="12700" cy="601579"/>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5400000" flipH="1" flipV="1">
            <a:off x="7529431" y="2665062"/>
            <a:ext cx="12700" cy="601579"/>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rot="5400000" flipH="1" flipV="1">
            <a:off x="8068512" y="2689125"/>
            <a:ext cx="12700" cy="601579"/>
          </a:xfrm>
          <a:prstGeom prst="curved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301572" y="4329138"/>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1" name="Rectangle 20"/>
          <p:cNvSpPr/>
          <p:nvPr/>
        </p:nvSpPr>
        <p:spPr>
          <a:xfrm>
            <a:off x="3903151" y="4329138"/>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22" name="Rectangle 21"/>
          <p:cNvSpPr/>
          <p:nvPr/>
        </p:nvSpPr>
        <p:spPr>
          <a:xfrm>
            <a:off x="4484677" y="4329138"/>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a:t>
            </a:r>
            <a:endParaRPr lang="en-US" dirty="0"/>
          </a:p>
        </p:txBody>
      </p:sp>
      <p:sp>
        <p:nvSpPr>
          <p:cNvPr id="23" name="Rectangle 22"/>
          <p:cNvSpPr/>
          <p:nvPr/>
        </p:nvSpPr>
        <p:spPr>
          <a:xfrm>
            <a:off x="5050161" y="4329138"/>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4" name="Rectangle 23"/>
          <p:cNvSpPr/>
          <p:nvPr/>
        </p:nvSpPr>
        <p:spPr>
          <a:xfrm>
            <a:off x="6169096" y="4329138"/>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25" name="TextBox 24"/>
          <p:cNvSpPr txBox="1"/>
          <p:nvPr/>
        </p:nvSpPr>
        <p:spPr>
          <a:xfrm>
            <a:off x="5738736" y="4505238"/>
            <a:ext cx="343364" cy="369332"/>
          </a:xfrm>
          <a:prstGeom prst="rect">
            <a:avLst/>
          </a:prstGeom>
          <a:noFill/>
        </p:spPr>
        <p:txBody>
          <a:bodyPr wrap="none" rtlCol="0">
            <a:spAutoFit/>
          </a:bodyPr>
          <a:lstStyle/>
          <a:p>
            <a:r>
              <a:rPr lang="en-US" dirty="0" smtClean="0"/>
              <a:t>…</a:t>
            </a:r>
            <a:endParaRPr lang="en-US" dirty="0"/>
          </a:p>
        </p:txBody>
      </p:sp>
      <p:sp>
        <p:nvSpPr>
          <p:cNvPr id="27" name="Double Brace 26"/>
          <p:cNvSpPr/>
          <p:nvPr/>
        </p:nvSpPr>
        <p:spPr>
          <a:xfrm>
            <a:off x="3000780" y="4240543"/>
            <a:ext cx="4082716" cy="729743"/>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1507268" y="4407679"/>
            <a:ext cx="1396729" cy="369332"/>
          </a:xfrm>
          <a:prstGeom prst="rect">
            <a:avLst/>
          </a:prstGeom>
          <a:noFill/>
        </p:spPr>
        <p:txBody>
          <a:bodyPr wrap="none" rtlCol="0">
            <a:spAutoFit/>
          </a:bodyPr>
          <a:lstStyle/>
          <a:p>
            <a:r>
              <a:rPr lang="en-US" dirty="0" smtClean="0"/>
              <a:t>SEARCH for x</a:t>
            </a:r>
            <a:endParaRPr lang="en-US" dirty="0"/>
          </a:p>
        </p:txBody>
      </p:sp>
      <p:sp>
        <p:nvSpPr>
          <p:cNvPr id="29" name="TextBox 28"/>
          <p:cNvSpPr txBox="1"/>
          <p:nvPr/>
        </p:nvSpPr>
        <p:spPr>
          <a:xfrm>
            <a:off x="4223364" y="5427339"/>
            <a:ext cx="1980921" cy="646331"/>
          </a:xfrm>
          <a:prstGeom prst="rect">
            <a:avLst/>
          </a:prstGeom>
          <a:noFill/>
        </p:spPr>
        <p:txBody>
          <a:bodyPr wrap="square" rtlCol="0">
            <a:spAutoFit/>
          </a:bodyPr>
          <a:lstStyle/>
          <a:p>
            <a:r>
              <a:rPr lang="en-US" dirty="0"/>
              <a:t>t</a:t>
            </a:r>
            <a:r>
              <a:rPr lang="en-US" dirty="0" smtClean="0"/>
              <a:t>hen </a:t>
            </a:r>
            <a:r>
              <a:rPr lang="en-US" dirty="0"/>
              <a:t>SEARCH for x</a:t>
            </a:r>
          </a:p>
          <a:p>
            <a:endParaRPr lang="en-US" dirty="0"/>
          </a:p>
        </p:txBody>
      </p:sp>
      <p:sp>
        <p:nvSpPr>
          <p:cNvPr id="30" name="Rectangle 29"/>
          <p:cNvSpPr/>
          <p:nvPr/>
        </p:nvSpPr>
        <p:spPr>
          <a:xfrm>
            <a:off x="3135680" y="5382654"/>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1" name="Rectangle 30"/>
          <p:cNvSpPr/>
          <p:nvPr/>
        </p:nvSpPr>
        <p:spPr>
          <a:xfrm>
            <a:off x="6388154" y="5324046"/>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2" name="Rectangle 31"/>
          <p:cNvSpPr/>
          <p:nvPr/>
        </p:nvSpPr>
        <p:spPr>
          <a:xfrm>
            <a:off x="6969680" y="5324046"/>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a:t>
            </a:r>
            <a:endParaRPr lang="en-US" dirty="0"/>
          </a:p>
        </p:txBody>
      </p:sp>
      <p:sp>
        <p:nvSpPr>
          <p:cNvPr id="33" name="Rectangle 32"/>
          <p:cNvSpPr/>
          <p:nvPr/>
        </p:nvSpPr>
        <p:spPr>
          <a:xfrm>
            <a:off x="7535164" y="5324046"/>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4" name="Rectangle 33"/>
          <p:cNvSpPr/>
          <p:nvPr/>
        </p:nvSpPr>
        <p:spPr>
          <a:xfrm>
            <a:off x="8654099" y="5324046"/>
            <a:ext cx="601579"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35" name="TextBox 34"/>
          <p:cNvSpPr txBox="1"/>
          <p:nvPr/>
        </p:nvSpPr>
        <p:spPr>
          <a:xfrm>
            <a:off x="8223739" y="5500146"/>
            <a:ext cx="343364" cy="369332"/>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1340889" y="5449380"/>
            <a:ext cx="1440972" cy="369332"/>
          </a:xfrm>
          <a:prstGeom prst="rect">
            <a:avLst/>
          </a:prstGeom>
          <a:noFill/>
        </p:spPr>
        <p:txBody>
          <a:bodyPr wrap="none" rtlCol="0">
            <a:spAutoFit/>
          </a:bodyPr>
          <a:lstStyle/>
          <a:p>
            <a:r>
              <a:rPr lang="en-US" dirty="0" smtClean="0"/>
              <a:t>Compare to x</a:t>
            </a:r>
            <a:endParaRPr lang="en-US" dirty="0"/>
          </a:p>
        </p:txBody>
      </p:sp>
      <p:sp>
        <p:nvSpPr>
          <p:cNvPr id="37" name="TextBox 36"/>
          <p:cNvSpPr txBox="1"/>
          <p:nvPr/>
        </p:nvSpPr>
        <p:spPr>
          <a:xfrm>
            <a:off x="7313980" y="4407679"/>
            <a:ext cx="444049" cy="461665"/>
          </a:xfrm>
          <a:prstGeom prst="rect">
            <a:avLst/>
          </a:prstGeom>
          <a:noFill/>
        </p:spPr>
        <p:txBody>
          <a:bodyPr wrap="square" rtlCol="0">
            <a:spAutoFit/>
          </a:bodyPr>
          <a:lstStyle/>
          <a:p>
            <a:r>
              <a:rPr lang="en-US" sz="2400" dirty="0" smtClean="0"/>
              <a:t>=</a:t>
            </a:r>
            <a:endParaRPr lang="en-US" sz="2400" dirty="0"/>
          </a:p>
        </p:txBody>
      </p:sp>
      <p:sp>
        <p:nvSpPr>
          <p:cNvPr id="38" name="Double Brace 37"/>
          <p:cNvSpPr/>
          <p:nvPr/>
        </p:nvSpPr>
        <p:spPr>
          <a:xfrm>
            <a:off x="2834774" y="5305759"/>
            <a:ext cx="1203275" cy="729743"/>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Double Brace 38"/>
          <p:cNvSpPr/>
          <p:nvPr/>
        </p:nvSpPr>
        <p:spPr>
          <a:xfrm>
            <a:off x="6206576" y="5266188"/>
            <a:ext cx="3259990" cy="729743"/>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9195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Complexity using Recurrence</a:t>
            </a:r>
            <a:br>
              <a:rPr lang="en-US" dirty="0" smtClean="0"/>
            </a:br>
            <a:r>
              <a:rPr lang="en-US" dirty="0" smtClean="0"/>
              <a:t>Example: Sequential Search</a:t>
            </a:r>
            <a:endParaRPr lang="en-US" dirty="0"/>
          </a:p>
        </p:txBody>
      </p:sp>
      <p:sp>
        <p:nvSpPr>
          <p:cNvPr id="3" name="Content Placeholder 2"/>
          <p:cNvSpPr>
            <a:spLocks noGrp="1"/>
          </p:cNvSpPr>
          <p:nvPr>
            <p:ph idx="1"/>
          </p:nvPr>
        </p:nvSpPr>
        <p:spPr>
          <a:xfrm>
            <a:off x="609600" y="3465094"/>
            <a:ext cx="11077074" cy="3176337"/>
          </a:xfrm>
        </p:spPr>
        <p:txBody>
          <a:bodyPr>
            <a:normAutofit fontScale="85000" lnSpcReduction="20000"/>
          </a:bodyPr>
          <a:lstStyle/>
          <a:p>
            <a:r>
              <a:rPr lang="en-US" dirty="0" smtClean="0"/>
              <a:t>Assess Complexity by Using Recurrence and Induction (using substitution)</a:t>
            </a:r>
          </a:p>
          <a:p>
            <a:pPr marL="914400" lvl="1" indent="-514350">
              <a:buFont typeface="+mj-lt"/>
              <a:buAutoNum type="arabicPeriod"/>
            </a:pPr>
            <a:r>
              <a:rPr lang="en-US" dirty="0" smtClean="0"/>
              <a:t>Define algorithm and then step count recursively</a:t>
            </a:r>
          </a:p>
          <a:p>
            <a:pPr marL="1314450" lvl="2" indent="-514350"/>
            <a:r>
              <a:rPr lang="en-US" sz="1600" dirty="0" smtClean="0"/>
              <a:t>Search(</a:t>
            </a:r>
            <a:r>
              <a:rPr lang="en-US" sz="1600" dirty="0" err="1" smtClean="0"/>
              <a:t>list,x,n</a:t>
            </a:r>
            <a:r>
              <a:rPr lang="en-US" sz="1600" dirty="0"/>
              <a:t>) := </a:t>
            </a:r>
            <a:r>
              <a:rPr lang="en-US" sz="1600" dirty="0" smtClean="0"/>
              <a:t>compare(list[1],x) + Search(remainingList,x,n-1) </a:t>
            </a:r>
          </a:p>
          <a:p>
            <a:pPr marL="1771650" lvl="3" indent="-514350"/>
            <a:r>
              <a:rPr lang="en-US" sz="1400" dirty="0"/>
              <a:t>Where </a:t>
            </a:r>
            <a:r>
              <a:rPr lang="en-US" sz="1400" dirty="0" err="1"/>
              <a:t>remainingList</a:t>
            </a:r>
            <a:r>
              <a:rPr lang="en-US" sz="1400" dirty="0"/>
              <a:t> is list less the first item</a:t>
            </a:r>
          </a:p>
          <a:p>
            <a:pPr marL="1771650" lvl="3" indent="-514350"/>
            <a:endParaRPr lang="en-US" sz="1400" dirty="0"/>
          </a:p>
          <a:p>
            <a:pPr marL="1314450" lvl="2" indent="-514350"/>
            <a:r>
              <a:rPr lang="en-US" sz="1600" dirty="0" smtClean="0">
                <a:solidFill>
                  <a:schemeClr val="tx2">
                    <a:lumMod val="60000"/>
                    <a:lumOff val="40000"/>
                  </a:schemeClr>
                </a:solidFill>
              </a:rPr>
              <a:t>T(n</a:t>
            </a:r>
            <a:r>
              <a:rPr lang="en-US" sz="1600" dirty="0">
                <a:solidFill>
                  <a:schemeClr val="tx2">
                    <a:lumMod val="60000"/>
                    <a:lumOff val="40000"/>
                  </a:schemeClr>
                </a:solidFill>
              </a:rPr>
              <a:t>) := 1 + </a:t>
            </a:r>
            <a:r>
              <a:rPr lang="en-US" sz="1600" dirty="0" smtClean="0">
                <a:solidFill>
                  <a:schemeClr val="tx2">
                    <a:lumMod val="60000"/>
                    <a:lumOff val="40000"/>
                  </a:schemeClr>
                </a:solidFill>
              </a:rPr>
              <a:t>T(n-1) , where initial condition T(1) = 1</a:t>
            </a:r>
          </a:p>
          <a:p>
            <a:pPr marL="1314450" lvl="2" indent="-514350"/>
            <a:endParaRPr lang="en-US" sz="1600" dirty="0" smtClean="0">
              <a:solidFill>
                <a:schemeClr val="tx2">
                  <a:lumMod val="60000"/>
                  <a:lumOff val="40000"/>
                </a:schemeClr>
              </a:solidFill>
            </a:endParaRPr>
          </a:p>
          <a:p>
            <a:pPr marL="914400" lvl="1" indent="-514350">
              <a:buFont typeface="+mj-lt"/>
              <a:buAutoNum type="arabicPeriod"/>
            </a:pPr>
            <a:r>
              <a:rPr lang="en-US" dirty="0" smtClean="0"/>
              <a:t>“Guess” an </a:t>
            </a:r>
            <a:r>
              <a:rPr lang="en-US" dirty="0" err="1" smtClean="0"/>
              <a:t>upperbound</a:t>
            </a:r>
            <a:endParaRPr lang="en-US" dirty="0" smtClean="0"/>
          </a:p>
          <a:p>
            <a:pPr marL="1314450" lvl="2" indent="-514350"/>
            <a:r>
              <a:rPr lang="en-US" dirty="0" smtClean="0"/>
              <a:t>E.G. I guess </a:t>
            </a:r>
            <a:r>
              <a:rPr lang="en-US" dirty="0"/>
              <a:t>T(n) </a:t>
            </a:r>
            <a:r>
              <a:rPr lang="en-US" dirty="0" smtClean="0"/>
              <a:t>is O(n)</a:t>
            </a:r>
          </a:p>
          <a:p>
            <a:pPr marL="914400" lvl="1" indent="-514350">
              <a:buFont typeface="+mj-lt"/>
              <a:buAutoNum type="arabicPeriod"/>
            </a:pPr>
            <a:r>
              <a:rPr lang="en-US" dirty="0" smtClean="0"/>
              <a:t>Prove it using induction</a:t>
            </a:r>
          </a:p>
          <a:p>
            <a:pPr marL="1314450" lvl="2" indent="-514350"/>
            <a:r>
              <a:rPr lang="en-US" dirty="0" smtClean="0"/>
              <a:t>Base Case</a:t>
            </a:r>
          </a:p>
          <a:p>
            <a:pPr marL="1314450" lvl="2" indent="-514350"/>
            <a:r>
              <a:rPr lang="en-US" dirty="0" smtClean="0"/>
              <a:t>Inductive Case</a:t>
            </a:r>
            <a:endParaRPr lang="en-US" dirty="0"/>
          </a:p>
        </p:txBody>
      </p:sp>
      <p:pic>
        <p:nvPicPr>
          <p:cNvPr id="4" name="Picture 3"/>
          <p:cNvPicPr>
            <a:picLocks noChangeAspect="1"/>
          </p:cNvPicPr>
          <p:nvPr/>
        </p:nvPicPr>
        <p:blipFill>
          <a:blip r:embed="rId3"/>
          <a:stretch>
            <a:fillRect/>
          </a:stretch>
        </p:blipFill>
        <p:spPr>
          <a:xfrm>
            <a:off x="700070" y="1165657"/>
            <a:ext cx="7486286" cy="2142853"/>
          </a:xfrm>
          <a:prstGeom prst="rect">
            <a:avLst/>
          </a:prstGeom>
        </p:spPr>
      </p:pic>
      <p:sp>
        <p:nvSpPr>
          <p:cNvPr id="6" name="Rectangle 5"/>
          <p:cNvSpPr/>
          <p:nvPr/>
        </p:nvSpPr>
        <p:spPr>
          <a:xfrm>
            <a:off x="9024731" y="4022036"/>
            <a:ext cx="2915478" cy="15703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 recursively defined step count function. T(n) is the total number of comparisons count for searching a list of length n</a:t>
            </a:r>
            <a:endParaRPr lang="en-US" dirty="0"/>
          </a:p>
        </p:txBody>
      </p:sp>
      <p:pic>
        <p:nvPicPr>
          <p:cNvPr id="7" name="Picture 6"/>
          <p:cNvPicPr>
            <a:picLocks noChangeAspect="1"/>
          </p:cNvPicPr>
          <p:nvPr/>
        </p:nvPicPr>
        <p:blipFill>
          <a:blip r:embed="rId4"/>
          <a:stretch>
            <a:fillRect/>
          </a:stretch>
        </p:blipFill>
        <p:spPr>
          <a:xfrm>
            <a:off x="789457" y="1127885"/>
            <a:ext cx="7559413" cy="2337209"/>
          </a:xfrm>
          <a:prstGeom prst="rect">
            <a:avLst/>
          </a:prstGeom>
        </p:spPr>
      </p:pic>
    </p:spTree>
    <p:extLst>
      <p:ext uri="{BB962C8B-B14F-4D97-AF65-F5344CB8AC3E}">
        <p14:creationId xmlns:p14="http://schemas.microsoft.com/office/powerpoint/2010/main" val="31138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 Complexity using </a:t>
            </a:r>
            <a:r>
              <a:rPr lang="en-US" dirty="0" smtClean="0"/>
              <a:t>Recurrence (substitution)</a:t>
            </a:r>
            <a:r>
              <a:rPr lang="en-US" dirty="0"/>
              <a:t/>
            </a:r>
            <a:br>
              <a:rPr lang="en-US" dirty="0"/>
            </a:br>
            <a:r>
              <a:rPr lang="en-US" dirty="0"/>
              <a:t>Example: Sequential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Show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𝑐𝑛</m:t>
                    </m:r>
                  </m:oMath>
                </a14:m>
                <a:r>
                  <a:rPr lang="en-US" dirty="0" smtClean="0"/>
                  <a:t>, for some c. </a:t>
                </a:r>
              </a:p>
              <a:p>
                <a:r>
                  <a:rPr lang="en-US" dirty="0" smtClean="0"/>
                  <a:t>Proof:</a:t>
                </a:r>
              </a:p>
              <a:p>
                <a:pPr lvl="1"/>
                <a:r>
                  <a:rPr lang="en-US" dirty="0" smtClean="0"/>
                  <a:t>Inductive Case. Assume conjecture is true for n-1, show holds for n</a:t>
                </a:r>
              </a:p>
              <a:p>
                <a:pPr lvl="2"/>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Assumption 1</a:t>
                </a:r>
              </a:p>
              <a:p>
                <a:pPr lvl="2"/>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b="0" i="1" smtClean="0">
                        <a:latin typeface="Cambria Math" panose="02040503050406030204" pitchFamily="18" charset="0"/>
                      </a:rPr>
                      <m:t>+1</m:t>
                    </m:r>
                  </m:oMath>
                </a14:m>
                <a:r>
                  <a:rPr lang="en-US" dirty="0" smtClean="0"/>
                  <a:t>							Assumed Recurrence</a:t>
                </a:r>
                <a:endParaRPr lang="en-US" dirty="0"/>
              </a:p>
              <a:p>
                <a:pPr lvl="2"/>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+1</m:t>
                    </m:r>
                  </m:oMath>
                </a14:m>
                <a:r>
                  <a:rPr lang="en-US" dirty="0" smtClean="0"/>
                  <a:t> </a:t>
                </a:r>
                <a14:m>
                  <m:oMath xmlns:m="http://schemas.openxmlformats.org/officeDocument/2006/math">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oMath>
                </a14:m>
                <a:r>
                  <a:rPr lang="en-US" dirty="0" smtClean="0"/>
                  <a:t> + 1				Using Assumption 1</a:t>
                </a:r>
              </a:p>
              <a:p>
                <a:pPr lvl="2"/>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smtClean="0">
                            <a:latin typeface="Cambria Math" panose="02040503050406030204" pitchFamily="18" charset="0"/>
                          </a:rPr>
                          <m:t>𝑐</m:t>
                        </m:r>
                      </m:e>
                      <m:sub>
                        <m:r>
                          <a:rPr lang="en-US" b="0" i="1" smtClean="0">
                            <a:latin typeface="Cambria Math" panose="02040503050406030204" pitchFamily="18" charset="0"/>
                          </a:rPr>
                          <m:t>1</m:t>
                        </m:r>
                      </m:sub>
                    </m:sSub>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−1)</m:t>
                    </m:r>
                  </m:oMath>
                </a14:m>
                <a:r>
                  <a:rPr lang="en-US" dirty="0"/>
                  <a:t> + 1 </a:t>
                </a:r>
                <a14:m>
                  <m:oMath xmlns:m="http://schemas.openxmlformats.org/officeDocument/2006/math">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𝑛</m:t>
                    </m:r>
                  </m:oMath>
                </a14:m>
                <a:r>
                  <a:rPr lang="en-US" dirty="0" smtClean="0"/>
                  <a:t>						for some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&gt;1</m:t>
                    </m:r>
                  </m:oMath>
                </a14:m>
                <a:r>
                  <a:rPr lang="en-US" dirty="0" smtClean="0"/>
                  <a:t>, when n &gt; 0</a:t>
                </a:r>
              </a:p>
              <a:p>
                <a:pPr lvl="2"/>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𝑛</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a14:m>
                <a:r>
                  <a:rPr lang="en-US" dirty="0"/>
                  <a:t> + 1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𝑛</m:t>
                    </m:r>
                  </m:oMath>
                </a14:m>
                <a:r>
                  <a:rPr lang="en-US" i="1" dirty="0" smtClean="0">
                    <a:latin typeface="Cambria Math" panose="02040503050406030204" pitchFamily="18" charset="0"/>
                  </a:rPr>
                  <a:t>	</a:t>
                </a:r>
              </a:p>
              <a:p>
                <a:pPr lvl="2"/>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i="1">
                        <a:latin typeface="Cambria Math" panose="02040503050406030204" pitchFamily="18" charset="0"/>
                      </a:rPr>
                      <m:t>𝑛</m:t>
                    </m:r>
                    <m:r>
                      <a:rPr lang="en-US" b="0" i="0" smtClean="0">
                        <a:latin typeface="Cambria Math" panose="02040503050406030204" pitchFamily="18" charset="0"/>
                      </a:rPr>
                      <m:t> </m:t>
                    </m:r>
                    <m:r>
                      <a:rPr lang="en-US" b="0" i="1" smtClean="0">
                        <a:latin typeface="Cambria Math" panose="02040503050406030204" pitchFamily="18" charset="0"/>
                      </a:rPr>
                      <m:t>□</m:t>
                    </m:r>
                  </m:oMath>
                </a14:m>
                <a:endParaRPr lang="en-US" dirty="0" smtClean="0"/>
              </a:p>
              <a:p>
                <a:pPr lvl="1"/>
                <a:r>
                  <a:rPr lang="en-US" dirty="0" smtClean="0"/>
                  <a:t>Base Case (n=1)</a:t>
                </a:r>
              </a:p>
              <a:p>
                <a:pPr lvl="2"/>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								for some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&gt;</m:t>
                    </m:r>
                  </m:oMath>
                </a14:m>
                <a:r>
                  <a:rPr lang="en-US" dirty="0" smtClean="0"/>
                  <a:t>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33" t="-2530"/>
                </a:stretch>
              </a:blipFill>
            </p:spPr>
            <p:txBody>
              <a:bodyPr/>
              <a:lstStyle/>
              <a:p>
                <a:r>
                  <a:rPr lang="en-US">
                    <a:noFill/>
                  </a:rPr>
                  <a:t> </a:t>
                </a:r>
              </a:p>
            </p:txBody>
          </p:sp>
        </mc:Fallback>
      </mc:AlternateContent>
      <p:cxnSp>
        <p:nvCxnSpPr>
          <p:cNvPr id="5" name="Straight Arrow Connector 4"/>
          <p:cNvCxnSpPr/>
          <p:nvPr/>
        </p:nvCxnSpPr>
        <p:spPr>
          <a:xfrm flipH="1">
            <a:off x="5367130" y="3949148"/>
            <a:ext cx="1709531" cy="53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5307496" y="3949148"/>
            <a:ext cx="1828800" cy="3379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11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Complexity using Recurrence</a:t>
            </a:r>
            <a:br>
              <a:rPr lang="en-US" dirty="0" smtClean="0"/>
            </a:br>
            <a:r>
              <a:rPr lang="en-US" dirty="0" smtClean="0"/>
              <a:t>Example: Sequential Search</a:t>
            </a:r>
            <a:endParaRPr lang="en-US" dirty="0"/>
          </a:p>
        </p:txBody>
      </p:sp>
      <p:sp>
        <p:nvSpPr>
          <p:cNvPr id="3" name="Content Placeholder 2"/>
          <p:cNvSpPr>
            <a:spLocks noGrp="1"/>
          </p:cNvSpPr>
          <p:nvPr>
            <p:ph idx="1"/>
          </p:nvPr>
        </p:nvSpPr>
        <p:spPr>
          <a:xfrm>
            <a:off x="609600" y="3465094"/>
            <a:ext cx="11077074" cy="3176337"/>
          </a:xfrm>
        </p:spPr>
        <p:txBody>
          <a:bodyPr>
            <a:normAutofit lnSpcReduction="10000"/>
          </a:bodyPr>
          <a:lstStyle/>
          <a:p>
            <a:r>
              <a:rPr lang="en-US" dirty="0" smtClean="0"/>
              <a:t>Assess Complexity by </a:t>
            </a:r>
            <a:r>
              <a:rPr lang="en-US" i="1" dirty="0" smtClean="0"/>
              <a:t>Solving Recurrence </a:t>
            </a:r>
            <a:r>
              <a:rPr lang="en-US" dirty="0" smtClean="0"/>
              <a:t>(using iteration)</a:t>
            </a:r>
          </a:p>
          <a:p>
            <a:pPr marL="914400" lvl="1" indent="-514350">
              <a:buFont typeface="+mj-lt"/>
              <a:buAutoNum type="arabicPeriod"/>
            </a:pPr>
            <a:r>
              <a:rPr lang="en-US" dirty="0" smtClean="0"/>
              <a:t>Define algorithm and then step count recursively</a:t>
            </a:r>
          </a:p>
          <a:p>
            <a:pPr marL="1314450" lvl="2" indent="-514350"/>
            <a:r>
              <a:rPr lang="en-US" dirty="0" smtClean="0"/>
              <a:t>T(n</a:t>
            </a:r>
            <a:r>
              <a:rPr lang="en-US" dirty="0"/>
              <a:t>) := 1 + </a:t>
            </a:r>
            <a:r>
              <a:rPr lang="en-US" dirty="0" smtClean="0"/>
              <a:t>T(n-1) , where initial condition T(1) = 1</a:t>
            </a:r>
          </a:p>
          <a:p>
            <a:pPr marL="914400" lvl="1" indent="-514350">
              <a:buFont typeface="+mj-lt"/>
              <a:buAutoNum type="arabicPeriod"/>
            </a:pPr>
            <a:r>
              <a:rPr lang="en-US" dirty="0" smtClean="0"/>
              <a:t>Enumerate terms in recurrence (forward or backward) until the boundary condition </a:t>
            </a:r>
            <a:endParaRPr lang="en-US" dirty="0" smtClean="0"/>
          </a:p>
          <a:p>
            <a:pPr marL="914400" lvl="1" indent="-514350">
              <a:buFont typeface="+mj-lt"/>
              <a:buAutoNum type="arabicPeriod"/>
            </a:pPr>
            <a:r>
              <a:rPr lang="en-US" dirty="0" smtClean="0"/>
              <a:t>Identify </a:t>
            </a:r>
            <a:r>
              <a:rPr lang="en-US" dirty="0" smtClean="0"/>
              <a:t>sequence or series and use knowledge of series to compute </a:t>
            </a:r>
            <a:r>
              <a:rPr lang="en-US" dirty="0" smtClean="0"/>
              <a:t>closed form </a:t>
            </a:r>
            <a:r>
              <a:rPr lang="en-US" dirty="0" smtClean="0"/>
              <a:t>of </a:t>
            </a:r>
            <a:r>
              <a:rPr lang="en-US" dirty="0" smtClean="0"/>
              <a:t>the </a:t>
            </a:r>
            <a:r>
              <a:rPr lang="en-US" dirty="0" smtClean="0"/>
              <a:t>total step </a:t>
            </a:r>
            <a:r>
              <a:rPr lang="en-US" dirty="0"/>
              <a:t>count. (Solve the recurrence</a:t>
            </a:r>
            <a:r>
              <a:rPr lang="en-US" dirty="0" smtClean="0"/>
              <a:t>)</a:t>
            </a:r>
          </a:p>
          <a:p>
            <a:pPr marL="914400" lvl="1" indent="-514350">
              <a:buFont typeface="+mj-lt"/>
              <a:buAutoNum type="arabicPeriod"/>
            </a:pPr>
            <a:r>
              <a:rPr lang="en-US" dirty="0" err="1" smtClean="0"/>
              <a:t>Upperbound</a:t>
            </a:r>
            <a:r>
              <a:rPr lang="en-US" dirty="0" smtClean="0"/>
              <a:t> if desired.</a:t>
            </a:r>
            <a:endParaRPr lang="en-US" dirty="0"/>
          </a:p>
          <a:p>
            <a:pPr marL="914400" lvl="1" indent="-514350">
              <a:buFont typeface="+mj-lt"/>
              <a:buAutoNum type="arabicPeriod"/>
            </a:pPr>
            <a:endParaRPr lang="en-US" dirty="0"/>
          </a:p>
        </p:txBody>
      </p:sp>
      <p:pic>
        <p:nvPicPr>
          <p:cNvPr id="4" name="Picture 3"/>
          <p:cNvPicPr>
            <a:picLocks noChangeAspect="1"/>
          </p:cNvPicPr>
          <p:nvPr/>
        </p:nvPicPr>
        <p:blipFill>
          <a:blip r:embed="rId3"/>
          <a:stretch>
            <a:fillRect/>
          </a:stretch>
        </p:blipFill>
        <p:spPr>
          <a:xfrm>
            <a:off x="2171062" y="1242567"/>
            <a:ext cx="7486286" cy="2142853"/>
          </a:xfrm>
          <a:prstGeom prst="rect">
            <a:avLst/>
          </a:prstGeom>
        </p:spPr>
      </p:pic>
      <p:pic>
        <p:nvPicPr>
          <p:cNvPr id="6" name="Picture 5"/>
          <p:cNvPicPr>
            <a:picLocks noChangeAspect="1"/>
          </p:cNvPicPr>
          <p:nvPr/>
        </p:nvPicPr>
        <p:blipFill>
          <a:blip r:embed="rId4"/>
          <a:stretch>
            <a:fillRect/>
          </a:stretch>
        </p:blipFill>
        <p:spPr>
          <a:xfrm>
            <a:off x="1206901" y="1088748"/>
            <a:ext cx="7870838" cy="2433496"/>
          </a:xfrm>
          <a:prstGeom prst="rect">
            <a:avLst/>
          </a:prstGeom>
        </p:spPr>
      </p:pic>
    </p:spTree>
    <p:extLst>
      <p:ext uri="{BB962C8B-B14F-4D97-AF65-F5344CB8AC3E}">
        <p14:creationId xmlns:p14="http://schemas.microsoft.com/office/powerpoint/2010/main" val="36080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600200"/>
            <a:ext cx="10972800" cy="4337891"/>
          </a:xfrm>
        </p:spPr>
        <p:txBody>
          <a:bodyPr>
            <a:normAutofit fontScale="77500" lnSpcReduction="20000"/>
          </a:bodyPr>
          <a:lstStyle/>
          <a:p>
            <a:pPr marL="571500" indent="-571500">
              <a:buFont typeface="+mj-lt"/>
              <a:buAutoNum type="romanUcPeriod"/>
            </a:pPr>
            <a:r>
              <a:rPr lang="en-US" dirty="0" smtClean="0">
                <a:solidFill>
                  <a:schemeClr val="accent1"/>
                </a:solidFill>
              </a:rPr>
              <a:t>Computational Complexity</a:t>
            </a:r>
          </a:p>
          <a:p>
            <a:pPr marL="971550" lvl="1" indent="-571500">
              <a:buFont typeface="+mj-lt"/>
              <a:buAutoNum type="romanUcPeriod"/>
            </a:pPr>
            <a:r>
              <a:rPr lang="en-US" dirty="0" smtClean="0"/>
              <a:t>Time</a:t>
            </a:r>
          </a:p>
          <a:p>
            <a:pPr marL="1371600" lvl="2" indent="-571500">
              <a:buFont typeface="+mj-lt"/>
              <a:buAutoNum type="romanUcPeriod"/>
            </a:pPr>
            <a:r>
              <a:rPr lang="en-US" dirty="0" err="1" smtClean="0"/>
              <a:t>Upperbounding</a:t>
            </a:r>
            <a:r>
              <a:rPr lang="en-US" dirty="0" smtClean="0"/>
              <a:t> Notation</a:t>
            </a:r>
          </a:p>
          <a:p>
            <a:pPr marL="1371600" lvl="2" indent="-571500">
              <a:buFont typeface="+mj-lt"/>
              <a:buAutoNum type="romanUcPeriod"/>
            </a:pPr>
            <a:r>
              <a:rPr lang="en-US" dirty="0" smtClean="0"/>
              <a:t>Formalizing using Recurrences</a:t>
            </a:r>
          </a:p>
          <a:p>
            <a:pPr marL="971550" lvl="1" indent="-571500">
              <a:buFont typeface="+mj-lt"/>
              <a:buAutoNum type="romanUcPeriod"/>
            </a:pPr>
            <a:r>
              <a:rPr lang="en-US" dirty="0" smtClean="0"/>
              <a:t>Space</a:t>
            </a:r>
          </a:p>
          <a:p>
            <a:pPr marL="1371600" lvl="2" indent="-571500">
              <a:buFont typeface="+mj-lt"/>
              <a:buAutoNum type="romanUcPeriod"/>
            </a:pPr>
            <a:r>
              <a:rPr lang="en-US" dirty="0" smtClean="0"/>
              <a:t>Recursion: Implications on Space Complexity</a:t>
            </a:r>
          </a:p>
          <a:p>
            <a:pPr marL="571500" indent="-571500">
              <a:buFont typeface="+mj-lt"/>
              <a:buAutoNum type="romanUcPeriod"/>
            </a:pPr>
            <a:endParaRPr lang="en-US" dirty="0" smtClean="0"/>
          </a:p>
          <a:p>
            <a:pPr marL="571500" indent="-571500">
              <a:buFont typeface="+mj-lt"/>
              <a:buAutoNum type="romanUcPeriod"/>
            </a:pPr>
            <a:r>
              <a:rPr lang="en-US" dirty="0"/>
              <a:t>Implementation Details </a:t>
            </a:r>
          </a:p>
          <a:p>
            <a:pPr marL="971550" lvl="1" indent="-571500">
              <a:buFont typeface="+mj-lt"/>
              <a:buAutoNum type="romanUcPeriod"/>
            </a:pPr>
            <a:r>
              <a:rPr lang="en-US" dirty="0"/>
              <a:t>Pointers</a:t>
            </a:r>
          </a:p>
          <a:p>
            <a:pPr marL="971550" lvl="1" indent="-571500">
              <a:buFont typeface="+mj-lt"/>
              <a:buAutoNum type="romanUcPeriod"/>
            </a:pPr>
            <a:r>
              <a:rPr lang="en-US" dirty="0"/>
              <a:t>Memory </a:t>
            </a:r>
            <a:r>
              <a:rPr lang="en-US" dirty="0" smtClean="0"/>
              <a:t>Management</a:t>
            </a:r>
          </a:p>
          <a:p>
            <a:pPr marL="571500" indent="-571500">
              <a:buFont typeface="+mj-lt"/>
              <a:buAutoNum type="romanUcPeriod"/>
            </a:pPr>
            <a:endParaRPr lang="en-US" dirty="0"/>
          </a:p>
          <a:p>
            <a:pPr marL="571500" indent="-571500">
              <a:buFont typeface="+mj-lt"/>
              <a:buAutoNum type="romanUcPeriod"/>
            </a:pPr>
            <a:r>
              <a:rPr lang="en-US" dirty="0" smtClean="0"/>
              <a:t>Good Programming Practices</a:t>
            </a:r>
          </a:p>
          <a:p>
            <a:pPr marL="971550" lvl="1" indent="-571500">
              <a:buFont typeface="+mj-lt"/>
              <a:buAutoNum type="romanUcPeriod"/>
            </a:pPr>
            <a:r>
              <a:rPr lang="en-US" dirty="0" smtClean="0"/>
              <a:t>Design </a:t>
            </a:r>
          </a:p>
          <a:p>
            <a:pPr marL="971550" lvl="1" indent="-571500">
              <a:buFont typeface="+mj-lt"/>
              <a:buAutoNum type="romanUcPeriod"/>
            </a:pPr>
            <a:r>
              <a:rPr lang="en-US" dirty="0" smtClean="0"/>
              <a:t>Debug</a:t>
            </a:r>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110288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 Complexity using Recurrence</a:t>
            </a:r>
            <a:br>
              <a:rPr lang="en-US" dirty="0"/>
            </a:br>
            <a:r>
              <a:rPr lang="en-US" dirty="0"/>
              <a:t>Example: Sequential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Enumerate to boundary (here we use backward substitution)</a:t>
                </a:r>
              </a:p>
              <a:p>
                <a:pPr marL="457200" lvl="1" indent="0">
                  <a:buNone/>
                </a:pP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+1</m:t>
                    </m:r>
                  </m:oMath>
                </a14:m>
                <a:r>
                  <a:rPr lang="en-US" dirty="0" smtClean="0"/>
                  <a:t>	</a:t>
                </a:r>
                <a:br>
                  <a:rPr lang="en-US" dirty="0" smtClean="0"/>
                </a:br>
                <a:r>
                  <a:rPr lang="en-US"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+1+1</m:t>
                    </m:r>
                  </m:oMath>
                </a14:m>
                <a:r>
                  <a:rPr lang="en-US" b="0" dirty="0" smtClean="0"/>
                  <a:t>						T(n-1) = T(n-2) + 1</a:t>
                </a:r>
              </a:p>
              <a:p>
                <a:pPr marL="457200" lvl="1" indent="0">
                  <a:buNone/>
                </a:pPr>
                <a:r>
                  <a:rPr lang="en-US" dirty="0" smtClean="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−3</m:t>
                        </m:r>
                      </m:e>
                    </m:d>
                    <m:r>
                      <a:rPr lang="en-US" b="0" i="1" smtClean="0">
                        <a:latin typeface="Cambria Math" panose="02040503050406030204" pitchFamily="18" charset="0"/>
                      </a:rPr>
                      <m:t>+1</m:t>
                    </m:r>
                    <m:r>
                      <a:rPr lang="en-US" i="1">
                        <a:latin typeface="Cambria Math" panose="02040503050406030204" pitchFamily="18" charset="0"/>
                      </a:rPr>
                      <m:t>+1+1</m:t>
                    </m:r>
                  </m:oMath>
                </a14:m>
                <a:r>
                  <a:rPr lang="en-US" dirty="0" smtClean="0"/>
                  <a:t>						…</a:t>
                </a:r>
              </a:p>
              <a:p>
                <a:pPr marL="457200" lvl="1" indent="0">
                  <a:buNone/>
                </a:pPr>
                <a:r>
                  <a:rPr lang="en-US" dirty="0"/>
                  <a:t>	</a:t>
                </a:r>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oMath>
                </a14:m>
                <a:r>
                  <a:rPr lang="en-US" dirty="0" smtClean="0"/>
                  <a:t>											…</a:t>
                </a:r>
              </a:p>
              <a:p>
                <a:pPr marL="457200" lvl="1" indent="0">
                  <a:buNone/>
                </a:pPr>
                <a:r>
                  <a:rPr lang="en-US" dirty="0"/>
                  <a:t>	</a:t>
                </a:r>
                <a:r>
                  <a:rPr lang="en-US" dirty="0" smtClean="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b="0" i="1" smtClean="0">
                            <a:latin typeface="Cambria Math" panose="02040503050406030204" pitchFamily="18" charset="0"/>
                          </a:rPr>
                          <m:t>1</m:t>
                        </m:r>
                      </m:e>
                    </m:d>
                    <m:r>
                      <a:rPr lang="en-US" i="1">
                        <a:latin typeface="Cambria Math" panose="02040503050406030204" pitchFamily="18" charset="0"/>
                      </a:rPr>
                      <m:t>+1+1</m:t>
                    </m:r>
                    <m:r>
                      <a:rPr lang="en-US" b="0" i="0" smtClean="0">
                        <a:latin typeface="Cambria Math" panose="02040503050406030204" pitchFamily="18" charset="0"/>
                      </a:rPr>
                      <m:t>+…+1</m:t>
                    </m:r>
                  </m:oMath>
                </a14:m>
                <a:r>
                  <a:rPr lang="en-US" dirty="0" smtClean="0"/>
                  <a:t> 					Sum of n terms</a:t>
                </a:r>
              </a:p>
              <a:p>
                <a:pPr marL="457200" lvl="1" indent="0">
                  <a:buNone/>
                </a:pPr>
                <a:r>
                  <a:rPr lang="en-US" dirty="0"/>
                  <a:t>	</a:t>
                </a:r>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+1+1</m:t>
                    </m:r>
                    <m:r>
                      <a:rPr lang="en-US">
                        <a:latin typeface="Cambria Math" panose="02040503050406030204" pitchFamily="18" charset="0"/>
                      </a:rPr>
                      <m:t>+…+1</m:t>
                    </m:r>
                  </m:oMath>
                </a14:m>
                <a:r>
                  <a:rPr lang="en-US" dirty="0"/>
                  <a:t> </a:t>
                </a:r>
                <a:r>
                  <a:rPr lang="en-US" dirty="0" smtClean="0"/>
                  <a:t>						Searching 1 item is 1 step</a:t>
                </a:r>
              </a:p>
              <a:p>
                <a:pPr marL="457200" lvl="1" indent="0">
                  <a:buNone/>
                </a:pPr>
                <a:endParaRPr lang="en-US" dirty="0"/>
              </a:p>
              <a:p>
                <a:r>
                  <a:rPr lang="en-US" dirty="0" smtClean="0"/>
                  <a:t>Identify sequence.</a:t>
                </a:r>
              </a:p>
              <a:p>
                <a:pPr lvl="1"/>
                <a:r>
                  <a:rPr lang="en-US" dirty="0" smtClean="0"/>
                  <a:t>This is an arithmetic sequence (series)</a:t>
                </a:r>
              </a:p>
              <a:p>
                <a:pPr lvl="2"/>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𝑇</m:t>
                        </m:r>
                      </m:e>
                      <m:sub>
                        <m:r>
                          <m:rPr>
                            <m:sty m:val="p"/>
                          </m:rPr>
                          <a:rPr lang="en-US" b="0" i="0" smtClean="0">
                            <a:latin typeface="Cambria Math" panose="02040503050406030204" pitchFamily="18" charset="0"/>
                          </a:rPr>
                          <m:t>n</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n</m:t>
                        </m:r>
                        <m:r>
                          <a:rPr lang="en-US" b="0" i="0" smtClean="0">
                            <a:latin typeface="Cambria Math" panose="02040503050406030204" pitchFamily="18" charset="0"/>
                          </a:rPr>
                          <m:t>−1</m:t>
                        </m:r>
                      </m:sub>
                    </m:sSub>
                    <m:r>
                      <a:rPr lang="en-US" b="0" i="0" smtClean="0">
                        <a:latin typeface="Cambria Math" panose="02040503050406030204" pitchFamily="18" charset="0"/>
                      </a:rPr>
                      <m:t>+1</m:t>
                    </m:r>
                  </m:oMath>
                </a14:m>
                <a:endParaRPr lang="en-US" dirty="0" smtClean="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1</m:t>
                        </m:r>
                      </m:e>
                    </m:nary>
                    <m:r>
                      <a:rPr lang="en-US" b="0" i="0" smtClean="0">
                        <a:latin typeface="Cambria Math" panose="02040503050406030204" pitchFamily="18" charset="0"/>
                      </a:rPr>
                      <m:t>=</m:t>
                    </m:r>
                    <m:r>
                      <m:rPr>
                        <m:sty m:val="p"/>
                      </m:rPr>
                      <a:rPr lang="en-US" b="0" i="0" smtClean="0">
                        <a:latin typeface="Cambria Math" panose="02040503050406030204" pitchFamily="18" charset="0"/>
                      </a:rPr>
                      <m:t>n</m:t>
                    </m:r>
                    <m:r>
                      <a:rPr lang="en-US" b="0" i="1" smtClean="0">
                        <a:latin typeface="Cambria Math" panose="02040503050406030204" pitchFamily="18" charset="0"/>
                      </a:rPr>
                      <m:t>≤</m:t>
                    </m:r>
                    <m:r>
                      <a:rPr lang="en-US" b="0" i="1" smtClean="0">
                        <a:latin typeface="Cambria Math" panose="02040503050406030204" pitchFamily="18" charset="0"/>
                      </a:rPr>
                      <m:t>𝑐𝑛</m:t>
                    </m:r>
                  </m:oMath>
                </a14:m>
                <a:r>
                  <a:rPr lang="en-US" dirty="0" smtClean="0"/>
                  <a:t>							For some c</a:t>
                </a:r>
                <a:endParaRPr lang="en-US" dirty="0"/>
              </a:p>
              <a:p>
                <a:pPr lvl="3"/>
                <a:endParaRPr lang="en-US" dirty="0"/>
              </a:p>
              <a:p>
                <a:pPr marL="457200" lvl="1" indent="0">
                  <a:buNone/>
                </a:pPr>
                <a:endParaRPr lang="en-US" dirty="0"/>
              </a:p>
              <a:p>
                <a:pPr marL="457200" lvl="1" indent="0">
                  <a:buNone/>
                </a:pPr>
                <a:endParaRPr lang="en-US" b="0" dirty="0" smtClean="0"/>
              </a:p>
              <a:p>
                <a:pPr marL="457200" lvl="1" indent="0">
                  <a:buNone/>
                </a:pPr>
                <a:endParaRPr lang="en-US" dirty="0" smtClean="0"/>
              </a:p>
              <a:p>
                <a:pPr marL="457200" lvl="1" indent="0">
                  <a:buNone/>
                </a:pPr>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33" t="-3423" b="-16220"/>
                </a:stretch>
              </a:blipFill>
            </p:spPr>
            <p:txBody>
              <a:bodyPr/>
              <a:lstStyle/>
              <a:p>
                <a:r>
                  <a:rPr lang="en-US">
                    <a:noFill/>
                  </a:rPr>
                  <a:t> </a:t>
                </a:r>
              </a:p>
            </p:txBody>
          </p:sp>
        </mc:Fallback>
      </mc:AlternateContent>
    </p:spTree>
    <p:extLst>
      <p:ext uri="{BB962C8B-B14F-4D97-AF65-F5344CB8AC3E}">
        <p14:creationId xmlns:p14="http://schemas.microsoft.com/office/powerpoint/2010/main" val="2577828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Memory Requirements</a:t>
            </a:r>
            <a:endParaRPr lang="en-US" dirty="0"/>
          </a:p>
        </p:txBody>
      </p:sp>
      <p:sp>
        <p:nvSpPr>
          <p:cNvPr id="3" name="Content Placeholder 2"/>
          <p:cNvSpPr>
            <a:spLocks noGrp="1"/>
          </p:cNvSpPr>
          <p:nvPr>
            <p:ph idx="1"/>
          </p:nvPr>
        </p:nvSpPr>
        <p:spPr>
          <a:xfrm>
            <a:off x="484740" y="1009074"/>
            <a:ext cx="10803874" cy="1075871"/>
          </a:xfrm>
        </p:spPr>
        <p:txBody>
          <a:bodyPr/>
          <a:lstStyle/>
          <a:p>
            <a:r>
              <a:rPr lang="en-US" dirty="0" smtClean="0"/>
              <a:t>Space Complexity</a:t>
            </a:r>
            <a:endParaRPr lang="en-US" dirty="0"/>
          </a:p>
        </p:txBody>
      </p:sp>
      <p:sp>
        <p:nvSpPr>
          <p:cNvPr id="4" name="Rectangle 3"/>
          <p:cNvSpPr/>
          <p:nvPr/>
        </p:nvSpPr>
        <p:spPr>
          <a:xfrm>
            <a:off x="761998" y="2243659"/>
            <a:ext cx="10249359" cy="3693319"/>
          </a:xfrm>
          <a:prstGeom prst="rect">
            <a:avLst/>
          </a:prstGeom>
          <a:solidFill>
            <a:schemeClr val="bg1">
              <a:lumMod val="95000"/>
            </a:schemeClr>
          </a:solidFill>
          <a:ln>
            <a:solidFill>
              <a:schemeClr val="accent1"/>
            </a:solidFill>
          </a:ln>
        </p:spPr>
        <p:txBody>
          <a:bodyPr wrap="square">
            <a:spAutoFit/>
          </a:bodyPr>
          <a:lstStyle/>
          <a:p>
            <a:r>
              <a:rPr lang="en-US" i="1" dirty="0">
                <a:latin typeface="Arial" panose="020B0604020202020204" pitchFamily="34" charset="0"/>
                <a:ea typeface="Times New Roman" panose="02020603050405020304" pitchFamily="18" charset="0"/>
                <a:cs typeface="Times New Roman" panose="02020603050405020304" pitchFamily="18" charset="0"/>
              </a:rPr>
              <a:t>// Searches sequentially for x in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 </a:t>
            </a:r>
            <a:r>
              <a:rPr lang="en-US" i="1" dirty="0">
                <a:latin typeface="Arial" panose="020B0604020202020204" pitchFamily="34" charset="0"/>
                <a:ea typeface="Times New Roman" panose="02020603050405020304" pitchFamily="18" charset="0"/>
                <a:cs typeface="Times New Roman" panose="02020603050405020304" pitchFamily="18" charset="0"/>
              </a:rPr>
              <a:t>Returns index of </a:t>
            </a:r>
            <a:r>
              <a:rPr lang="en-US" i="1" dirty="0" smtClean="0">
                <a:latin typeface="Arial" panose="020B0604020202020204" pitchFamily="34" charset="0"/>
                <a:ea typeface="Times New Roman" panose="02020603050405020304" pitchFamily="18" charset="0"/>
                <a:cs typeface="Times New Roman" panose="02020603050405020304" pitchFamily="18" charset="0"/>
              </a:rPr>
              <a:t>first x</a:t>
            </a:r>
            <a:r>
              <a:rPr lang="en-US" i="1" dirty="0">
                <a:latin typeface="Arial" panose="020B0604020202020204" pitchFamily="34" charset="0"/>
                <a:ea typeface="Times New Roman" panose="02020603050405020304" pitchFamily="18" charset="0"/>
                <a:cs typeface="Times New Roman" panose="02020603050405020304" pitchFamily="18" charset="0"/>
              </a:rPr>
              <a:t>, else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Memory Count</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b="1" i="1" dirty="0">
                <a:latin typeface="Arial" panose="020B0604020202020204" pitchFamily="34" charset="0"/>
                <a:ea typeface="Times New Roman" panose="02020603050405020304" pitchFamily="18" charset="0"/>
                <a:cs typeface="Times New Roman" panose="02020603050405020304" pitchFamily="18" charset="0"/>
              </a:rPr>
              <a:t>Algorithm</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SequentialSearch</a:t>
            </a:r>
            <a:r>
              <a:rPr lang="en-US" i="1" dirty="0" smtClean="0">
                <a:latin typeface="Arial" panose="020B0604020202020204" pitchFamily="34" charset="0"/>
                <a:ea typeface="Times New Roman" panose="02020603050405020304" pitchFamily="18" charset="0"/>
                <a:cs typeface="Times New Roman" panose="02020603050405020304" pitchFamily="18" charset="0"/>
              </a:rPr>
              <a:t> (array, x){					n+1</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n := length(array);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a:latin typeface="Arial" panose="020B0604020202020204" pitchFamily="34" charset="0"/>
                <a:ea typeface="Times New Roman" panose="02020603050405020304" pitchFamily="18" charset="0"/>
                <a:cs typeface="Times New Roman" panose="02020603050405020304" pitchFamily="18" charset="0"/>
              </a:rPr>
              <a:t>-1;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for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 1 to n do{							</a:t>
            </a:r>
            <a:r>
              <a:rPr lang="en-US" i="1" dirty="0" smtClean="0">
                <a:latin typeface="Arial" panose="020B0604020202020204" pitchFamily="34" charset="0"/>
                <a:ea typeface="Times New Roman" panose="02020603050405020304" pitchFamily="18" charset="0"/>
                <a:cs typeface="Times New Roman" panose="02020603050405020304" pitchFamily="18" charset="0"/>
              </a:rPr>
              <a:t>3</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if x ==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i="1" dirty="0" smtClean="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break;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}end if</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end </a:t>
            </a:r>
            <a:r>
              <a:rPr lang="en-US" i="1" dirty="0">
                <a:latin typeface="Arial" panose="020B0604020202020204" pitchFamily="34" charset="0"/>
                <a:ea typeface="Times New Roman" panose="02020603050405020304" pitchFamily="18" charset="0"/>
                <a:cs typeface="Times New Roman" panose="02020603050405020304" pitchFamily="18" charset="0"/>
              </a:rPr>
              <a:t>for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smtClean="0">
                <a:latin typeface="Arial" panose="020B0604020202020204" pitchFamily="34" charset="0"/>
                <a:ea typeface="Times New Roman" panose="02020603050405020304" pitchFamily="18" charset="0"/>
                <a:cs typeface="Times New Roman" panose="02020603050405020304" pitchFamily="18" charset="0"/>
              </a:rPr>
              <a:t>	return </a:t>
            </a:r>
            <a:r>
              <a:rPr lang="en-US" i="1" dirty="0">
                <a:latin typeface="Arial" panose="020B0604020202020204" pitchFamily="34" charset="0"/>
                <a:ea typeface="Times New Roman" panose="02020603050405020304" pitchFamily="18" charset="0"/>
                <a:cs typeface="Times New Roman" panose="02020603050405020304" pitchFamily="18" charset="0"/>
              </a:rPr>
              <a:t>index;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a:t>
            </a:r>
            <a:r>
              <a:rPr lang="en-US" i="1" dirty="0" smtClean="0">
                <a:latin typeface="Arial" panose="020B0604020202020204" pitchFamily="34" charset="0"/>
                <a:ea typeface="Times New Roman" panose="02020603050405020304" pitchFamily="18" charset="0"/>
                <a:cs typeface="Times New Roman" panose="02020603050405020304" pitchFamily="18" charset="0"/>
              </a:rPr>
              <a:t>end </a:t>
            </a:r>
            <a:r>
              <a:rPr lang="en-US" i="1" dirty="0" err="1">
                <a:latin typeface="Arial" panose="020B0604020202020204" pitchFamily="34" charset="0"/>
                <a:ea typeface="Times New Roman" panose="02020603050405020304" pitchFamily="18" charset="0"/>
                <a:cs typeface="Times New Roman" panose="02020603050405020304" pitchFamily="18" charset="0"/>
              </a:rPr>
              <a:t>SequentialSearch</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4384713" y="2243659"/>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682169" y="2243659"/>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970184" y="2558734"/>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265805" y="2760023"/>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229085" y="3057478"/>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710154" y="3060527"/>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1223" y="3057478"/>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191223" y="3316836"/>
            <a:ext cx="297456" cy="367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218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Selection Sort</a:t>
            </a:r>
            <a:endParaRPr lang="en-US" dirty="0"/>
          </a:p>
        </p:txBody>
      </p:sp>
      <p:sp>
        <p:nvSpPr>
          <p:cNvPr id="3" name="Content Placeholder 2"/>
          <p:cNvSpPr>
            <a:spLocks noGrp="1"/>
          </p:cNvSpPr>
          <p:nvPr>
            <p:ph idx="1"/>
          </p:nvPr>
        </p:nvSpPr>
        <p:spPr>
          <a:xfrm>
            <a:off x="609600" y="1981199"/>
            <a:ext cx="8726557" cy="3718829"/>
          </a:xfrm>
        </p:spPr>
        <p:txBody>
          <a:bodyPr>
            <a:normAutofit lnSpcReduction="10000"/>
          </a:bodyPr>
          <a:lstStyle/>
          <a:p>
            <a:r>
              <a:rPr lang="en-US" dirty="0" smtClean="0"/>
              <a:t> Selection Sort (conceptually)</a:t>
            </a:r>
          </a:p>
          <a:p>
            <a:pPr marL="914400" lvl="1" indent="-457200">
              <a:buFont typeface="+mj-lt"/>
              <a:buAutoNum type="arabicPeriod"/>
            </a:pPr>
            <a:r>
              <a:rPr lang="en-US" dirty="0" smtClean="0"/>
              <a:t>Scan through </a:t>
            </a:r>
            <a:r>
              <a:rPr lang="en-US" dirty="0" err="1" smtClean="0"/>
              <a:t>oldList</a:t>
            </a:r>
            <a:r>
              <a:rPr lang="en-US" dirty="0" smtClean="0"/>
              <a:t> and find min item</a:t>
            </a:r>
          </a:p>
          <a:p>
            <a:pPr marL="914400" lvl="1" indent="-457200">
              <a:buFont typeface="+mj-lt"/>
              <a:buAutoNum type="arabicPeriod"/>
            </a:pPr>
            <a:r>
              <a:rPr lang="en-US" dirty="0" smtClean="0"/>
              <a:t>Remove </a:t>
            </a:r>
            <a:r>
              <a:rPr lang="en-US" dirty="0" err="1" smtClean="0"/>
              <a:t>minItem</a:t>
            </a:r>
            <a:r>
              <a:rPr lang="en-US" dirty="0" smtClean="0"/>
              <a:t> from </a:t>
            </a:r>
            <a:r>
              <a:rPr lang="en-US" dirty="0" err="1" smtClean="0"/>
              <a:t>oldList</a:t>
            </a:r>
            <a:r>
              <a:rPr lang="en-US" dirty="0"/>
              <a:t> </a:t>
            </a:r>
            <a:r>
              <a:rPr lang="en-US" dirty="0" smtClean="0"/>
              <a:t>and place it next spot at the next index in </a:t>
            </a:r>
            <a:r>
              <a:rPr lang="en-US" dirty="0" err="1" smtClean="0"/>
              <a:t>orderedList</a:t>
            </a:r>
            <a:endParaRPr lang="en-US" dirty="0" smtClean="0"/>
          </a:p>
          <a:p>
            <a:pPr marL="914400" lvl="1" indent="-457200">
              <a:buFont typeface="+mj-lt"/>
              <a:buAutoNum type="arabicPeriod"/>
            </a:pPr>
            <a:r>
              <a:rPr lang="en-US" dirty="0" smtClean="0"/>
              <a:t>Repeat</a:t>
            </a:r>
          </a:p>
          <a:p>
            <a:pPr marL="457200" lvl="1" indent="0">
              <a:buNone/>
            </a:pPr>
            <a:endParaRPr lang="en-US" dirty="0" smtClean="0"/>
          </a:p>
          <a:p>
            <a:r>
              <a:rPr lang="en-US" dirty="0" smtClean="0"/>
              <a:t>Example</a:t>
            </a:r>
          </a:p>
          <a:p>
            <a:pPr marL="914400" lvl="1" indent="-457200">
              <a:buFont typeface="+mj-lt"/>
              <a:buAutoNum type="arabicPeriod"/>
            </a:pPr>
            <a:r>
              <a:rPr lang="en-US" dirty="0" smtClean="0"/>
              <a:t>Lets formalize this algorithm (using pseudocode)</a:t>
            </a:r>
          </a:p>
          <a:p>
            <a:pPr marL="914400" lvl="1" indent="-457200">
              <a:buFont typeface="+mj-lt"/>
              <a:buAutoNum type="arabicPeriod"/>
            </a:pPr>
            <a:r>
              <a:rPr lang="en-US" dirty="0" smtClean="0"/>
              <a:t>Lets assess the computational complexity</a:t>
            </a:r>
          </a:p>
        </p:txBody>
      </p:sp>
      <p:pic>
        <p:nvPicPr>
          <p:cNvPr id="5" name="Picture 2" descr="https://upload.wikimedia.org/wikipedia/commons/9/94/Selection-Sort-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83279" y="1883227"/>
            <a:ext cx="9525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8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a:t>
            </a:r>
            <a:r>
              <a:rPr lang="en-US" dirty="0" smtClean="0"/>
              <a:t>Definition of an Algorithm </a:t>
            </a:r>
            <a:endParaRPr lang="en-US" dirty="0"/>
          </a:p>
        </p:txBody>
      </p:sp>
      <p:sp>
        <p:nvSpPr>
          <p:cNvPr id="3" name="Content Placeholder 2"/>
          <p:cNvSpPr>
            <a:spLocks noGrp="1"/>
          </p:cNvSpPr>
          <p:nvPr>
            <p:ph idx="1"/>
          </p:nvPr>
        </p:nvSpPr>
        <p:spPr/>
        <p:txBody>
          <a:bodyPr>
            <a:normAutofit/>
          </a:bodyPr>
          <a:lstStyle/>
          <a:p>
            <a:r>
              <a:rPr lang="en-US" dirty="0"/>
              <a:t>PROPERTIES OF ALGORITHMS	</a:t>
            </a:r>
            <a:endParaRPr lang="en-US" dirty="0" smtClean="0"/>
          </a:p>
          <a:p>
            <a:pPr lvl="1"/>
            <a:r>
              <a:rPr lang="en-US" b="1" dirty="0" smtClean="0">
                <a:solidFill>
                  <a:schemeClr val="accent1"/>
                </a:solidFill>
              </a:rPr>
              <a:t>Input domain </a:t>
            </a:r>
            <a:r>
              <a:rPr lang="en-US" dirty="0" smtClean="0"/>
              <a:t>is defined</a:t>
            </a:r>
          </a:p>
          <a:p>
            <a:pPr lvl="1"/>
            <a:r>
              <a:rPr lang="en-US" b="1" dirty="0" smtClean="0">
                <a:solidFill>
                  <a:schemeClr val="accent1"/>
                </a:solidFill>
              </a:rPr>
              <a:t>Output domain </a:t>
            </a:r>
            <a:r>
              <a:rPr lang="en-US" dirty="0" smtClean="0"/>
              <a:t>is specified </a:t>
            </a:r>
          </a:p>
          <a:p>
            <a:pPr lvl="1"/>
            <a:r>
              <a:rPr lang="en-US" dirty="0" smtClean="0"/>
              <a:t>The output or result is </a:t>
            </a:r>
            <a:r>
              <a:rPr lang="en-US" b="1" dirty="0" smtClean="0"/>
              <a:t>correct</a:t>
            </a:r>
          </a:p>
          <a:p>
            <a:pPr lvl="2"/>
            <a:r>
              <a:rPr lang="en-US" dirty="0" smtClean="0">
                <a:solidFill>
                  <a:schemeClr val="accent1"/>
                </a:solidFill>
              </a:rPr>
              <a:t>Preconditions: </a:t>
            </a:r>
            <a:r>
              <a:rPr lang="en-US" dirty="0" smtClean="0"/>
              <a:t>logical statements assumed to be true prior to algorithm execution</a:t>
            </a:r>
          </a:p>
          <a:p>
            <a:pPr lvl="2"/>
            <a:r>
              <a:rPr lang="en-US" dirty="0" err="1" smtClean="0">
                <a:solidFill>
                  <a:schemeClr val="accent1"/>
                </a:solidFill>
              </a:rPr>
              <a:t>Postconditions</a:t>
            </a:r>
            <a:r>
              <a:rPr lang="en-US" dirty="0" smtClean="0"/>
              <a:t>: logical statements assumed to be true after algorithm execution</a:t>
            </a:r>
          </a:p>
          <a:p>
            <a:pPr lvl="1"/>
            <a:r>
              <a:rPr lang="en-US" dirty="0" smtClean="0"/>
              <a:t>The constituent steps are </a:t>
            </a:r>
            <a:r>
              <a:rPr lang="en-US" b="1" dirty="0" smtClean="0"/>
              <a:t>well-defined</a:t>
            </a:r>
          </a:p>
          <a:p>
            <a:pPr lvl="1"/>
            <a:r>
              <a:rPr lang="en-US" dirty="0" smtClean="0"/>
              <a:t>Each step is </a:t>
            </a:r>
            <a:r>
              <a:rPr lang="en-US" b="1" dirty="0" smtClean="0"/>
              <a:t>performable</a:t>
            </a:r>
            <a:r>
              <a:rPr lang="en-US" dirty="0" smtClean="0"/>
              <a:t> in </a:t>
            </a:r>
            <a:r>
              <a:rPr lang="en-US" b="1" dirty="0" smtClean="0"/>
              <a:t>finite time</a:t>
            </a:r>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69835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71436" y="1777659"/>
            <a:ext cx="11920564" cy="4784173"/>
          </a:xfrm>
          <a:prstGeom prst="rect">
            <a:avLst/>
          </a:prstGeom>
        </p:spPr>
      </p:pic>
      <p:sp>
        <p:nvSpPr>
          <p:cNvPr id="7" name="Title 1"/>
          <p:cNvSpPr txBox="1">
            <a:spLocks/>
          </p:cNvSpPr>
          <p:nvPr/>
        </p:nvSpPr>
        <p:spPr>
          <a:xfrm>
            <a:off x="762000" y="504015"/>
            <a:ext cx="10972800" cy="657459"/>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3800" b="0" i="1" kern="1200">
                <a:solidFill>
                  <a:srgbClr val="002D50"/>
                </a:solidFill>
                <a:latin typeface="Georgia"/>
                <a:ea typeface="+mj-ea"/>
                <a:cs typeface="Georgia"/>
              </a:defRPr>
            </a:lvl1pPr>
          </a:lstStyle>
          <a:p>
            <a:r>
              <a:rPr lang="en-US" smtClean="0"/>
              <a:t>Sorting Example: Selection Sort</a:t>
            </a:r>
            <a:br>
              <a:rPr lang="en-US" smtClean="0"/>
            </a:br>
            <a:r>
              <a:rPr lang="en-US" smtClean="0"/>
              <a:t>Assess Time and Space Complexities</a:t>
            </a:r>
            <a:endParaRPr lang="en-US" dirty="0"/>
          </a:p>
        </p:txBody>
      </p:sp>
      <p:sp>
        <p:nvSpPr>
          <p:cNvPr id="2" name="Title 1"/>
          <p:cNvSpPr>
            <a:spLocks noGrp="1"/>
          </p:cNvSpPr>
          <p:nvPr>
            <p:ph type="title"/>
          </p:nvPr>
        </p:nvSpPr>
        <p:spPr>
          <a:xfrm>
            <a:off x="6749715" y="2795873"/>
            <a:ext cx="4985085" cy="2747746"/>
          </a:xfrm>
          <a:ln>
            <a:solidFill>
              <a:schemeClr val="accent1"/>
            </a:solidFill>
          </a:ln>
        </p:spPr>
        <p:txBody>
          <a:bodyPr>
            <a:normAutofit/>
          </a:bodyPr>
          <a:lstStyle/>
          <a:p>
            <a:r>
              <a:rPr lang="en-US" sz="2800" dirty="0" smtClean="0"/>
              <a:t>Class Exercise: Lets informally discuss the computational complexity with the goal of improving the efficiency</a:t>
            </a:r>
            <a:endParaRPr lang="en-US" sz="2800" dirty="0"/>
          </a:p>
        </p:txBody>
      </p:sp>
    </p:spTree>
    <p:extLst>
      <p:ext uri="{BB962C8B-B14F-4D97-AF65-F5344CB8AC3E}">
        <p14:creationId xmlns:p14="http://schemas.microsoft.com/office/powerpoint/2010/main" val="112411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8721" y="1780189"/>
            <a:ext cx="12074558" cy="4476716"/>
          </a:xfrm>
          <a:prstGeom prst="rect">
            <a:avLst/>
          </a:prstGeom>
        </p:spPr>
      </p:pic>
      <p:sp>
        <p:nvSpPr>
          <p:cNvPr id="2" name="Title 1"/>
          <p:cNvSpPr>
            <a:spLocks noGrp="1"/>
          </p:cNvSpPr>
          <p:nvPr>
            <p:ph type="title"/>
          </p:nvPr>
        </p:nvSpPr>
        <p:spPr>
          <a:xfrm>
            <a:off x="609600" y="464259"/>
            <a:ext cx="10972800" cy="657459"/>
          </a:xfrm>
        </p:spPr>
        <p:txBody>
          <a:bodyPr>
            <a:normAutofit fontScale="90000"/>
          </a:bodyPr>
          <a:lstStyle/>
          <a:p>
            <a:r>
              <a:rPr lang="en-US" dirty="0"/>
              <a:t>Sorting Example: Selection </a:t>
            </a:r>
            <a:r>
              <a:rPr lang="en-US" dirty="0" smtClean="0"/>
              <a:t>Sort</a:t>
            </a:r>
            <a:br>
              <a:rPr lang="en-US" dirty="0" smtClean="0"/>
            </a:br>
            <a:r>
              <a:rPr lang="en-US" dirty="0" smtClean="0"/>
              <a:t>Assess Time and Space Complexities</a:t>
            </a:r>
            <a:endParaRPr lang="en-US" dirty="0"/>
          </a:p>
        </p:txBody>
      </p:sp>
      <p:sp>
        <p:nvSpPr>
          <p:cNvPr id="10" name="Title 1"/>
          <p:cNvSpPr txBox="1">
            <a:spLocks/>
          </p:cNvSpPr>
          <p:nvPr/>
        </p:nvSpPr>
        <p:spPr>
          <a:xfrm>
            <a:off x="6908209" y="2995864"/>
            <a:ext cx="4134852" cy="1022683"/>
          </a:xfrm>
          <a:prstGeom prst="rect">
            <a:avLst/>
          </a:prstGeom>
          <a:ln>
            <a:solidFill>
              <a:schemeClr val="accent1"/>
            </a:solidFill>
          </a:ln>
        </p:spPr>
        <p:txBody>
          <a:bodyPr vert="horz" lIns="91440" tIns="45720" rIns="91440" bIns="45720" rtlCol="0" anchor="ctr">
            <a:normAutofit fontScale="62500" lnSpcReduction="20000"/>
          </a:bodyPr>
          <a:lstStyle>
            <a:lvl1pPr algn="ctr" defTabSz="457200" rtl="0" eaLnBrk="1" latinLnBrk="0" hangingPunct="1">
              <a:spcBef>
                <a:spcPct val="0"/>
              </a:spcBef>
              <a:buNone/>
              <a:defRPr sz="3800" b="0" i="1" kern="1200">
                <a:solidFill>
                  <a:srgbClr val="002D50"/>
                </a:solidFill>
                <a:latin typeface="Georgia"/>
                <a:ea typeface="+mj-ea"/>
                <a:cs typeface="Georgia"/>
              </a:defRPr>
            </a:lvl1pPr>
          </a:lstStyle>
          <a:p>
            <a:r>
              <a:rPr lang="en-US" sz="2800" dirty="0" smtClean="0"/>
              <a:t>Space Efficiency: We can perform this operation “in-place”. No need to make another copy of the array.</a:t>
            </a:r>
            <a:endParaRPr lang="en-US" sz="2800" dirty="0"/>
          </a:p>
        </p:txBody>
      </p:sp>
      <p:grpSp>
        <p:nvGrpSpPr>
          <p:cNvPr id="14" name="Group 13"/>
          <p:cNvGrpSpPr/>
          <p:nvPr/>
        </p:nvGrpSpPr>
        <p:grpSpPr>
          <a:xfrm>
            <a:off x="2755232" y="4114800"/>
            <a:ext cx="8392103" cy="1324809"/>
            <a:chOff x="2755232" y="4114800"/>
            <a:chExt cx="8392103" cy="1324809"/>
          </a:xfrm>
        </p:grpSpPr>
        <p:sp>
          <p:nvSpPr>
            <p:cNvPr id="11" name="Title 1"/>
            <p:cNvSpPr txBox="1">
              <a:spLocks/>
            </p:cNvSpPr>
            <p:nvPr/>
          </p:nvSpPr>
          <p:spPr>
            <a:xfrm>
              <a:off x="7012483" y="4267201"/>
              <a:ext cx="4134852" cy="1172408"/>
            </a:xfrm>
            <a:prstGeom prst="rect">
              <a:avLst/>
            </a:prstGeom>
            <a:ln>
              <a:solidFill>
                <a:schemeClr val="accent1"/>
              </a:solidFill>
            </a:ln>
          </p:spPr>
          <p:txBody>
            <a:bodyPr vert="horz" lIns="91440" tIns="45720" rIns="91440" bIns="45720" rtlCol="0" anchor="ctr">
              <a:normAutofit fontScale="77500" lnSpcReduction="20000"/>
            </a:bodyPr>
            <a:lstStyle>
              <a:lvl1pPr algn="ctr" defTabSz="457200" rtl="0" eaLnBrk="1" latinLnBrk="0" hangingPunct="1">
                <a:spcBef>
                  <a:spcPct val="0"/>
                </a:spcBef>
                <a:buNone/>
                <a:defRPr sz="3800" b="0" i="1" kern="1200">
                  <a:solidFill>
                    <a:srgbClr val="002D50"/>
                  </a:solidFill>
                  <a:latin typeface="Georgia"/>
                  <a:ea typeface="+mj-ea"/>
                  <a:cs typeface="Georgia"/>
                </a:defRPr>
              </a:lvl1pPr>
            </a:lstStyle>
            <a:p>
              <a:r>
                <a:rPr lang="en-US" sz="2800" dirty="0" smtClean="0"/>
                <a:t>Observe: we can further improve the efficiency given the new design. We can improve the time efficiency. </a:t>
              </a:r>
              <a:endParaRPr lang="en-US" sz="2800" dirty="0"/>
            </a:p>
          </p:txBody>
        </p:sp>
        <p:cxnSp>
          <p:nvCxnSpPr>
            <p:cNvPr id="13" name="Straight Arrow Connector 12"/>
            <p:cNvCxnSpPr>
              <a:stCxn id="11" idx="1"/>
            </p:cNvCxnSpPr>
            <p:nvPr/>
          </p:nvCxnSpPr>
          <p:spPr>
            <a:xfrm flipH="1" flipV="1">
              <a:off x="2755232" y="4114800"/>
              <a:ext cx="4257251" cy="7386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6" name="Rectangle 15"/>
          <p:cNvSpPr/>
          <p:nvPr/>
        </p:nvSpPr>
        <p:spPr>
          <a:xfrm>
            <a:off x="1022684" y="5305926"/>
            <a:ext cx="1624263" cy="2887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2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Sorting Example: Selection Sort</a:t>
            </a:r>
            <a:br>
              <a:rPr lang="en-US" dirty="0"/>
            </a:br>
            <a:r>
              <a:rPr lang="en-US" dirty="0"/>
              <a:t>Assess Time and Space Complexities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24151" y="1393294"/>
            <a:ext cx="12764632" cy="4513642"/>
          </a:xfrm>
          <a:prstGeom prst="rect">
            <a:avLst/>
          </a:prstGeom>
        </p:spPr>
      </p:pic>
      <p:sp>
        <p:nvSpPr>
          <p:cNvPr id="6" name="Rectangle 5"/>
          <p:cNvSpPr/>
          <p:nvPr/>
        </p:nvSpPr>
        <p:spPr>
          <a:xfrm>
            <a:off x="878305" y="5149516"/>
            <a:ext cx="1624263" cy="2887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785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vs Theoretical Complexity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315857"/>
              </a:xfrm>
            </p:spPr>
            <p:txBody>
              <a:bodyPr>
                <a:normAutofit lnSpcReduction="10000"/>
              </a:bodyPr>
              <a:lstStyle/>
              <a:p>
                <a:r>
                  <a:rPr lang="en-US" dirty="0" smtClean="0"/>
                  <a:t>Scenario: Assume two algorithms with 2 different step count functions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oMath>
                </a14:m>
                <a:r>
                  <a:rPr lang="en-US" dirty="0" smtClean="0"/>
                  <a:t>(n) = 4n+10</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oMath>
                </a14:m>
                <a:r>
                  <a:rPr lang="en-US" dirty="0" smtClean="0"/>
                  <a:t>(n) = 400n + 10</a:t>
                </a:r>
              </a:p>
              <a:p>
                <a:pPr lvl="1"/>
                <a:endParaRPr lang="en-US" dirty="0"/>
              </a:p>
              <a:p>
                <a:r>
                  <a:rPr lang="en-US" dirty="0" smtClean="0"/>
                  <a:t>The theoretical time complexity is similar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endParaRPr lang="en-US" dirty="0" smtClean="0"/>
              </a:p>
              <a:p>
                <a:pPr lvl="1"/>
                <a:r>
                  <a:rPr lang="en-US" dirty="0" smtClean="0"/>
                  <a:t>But for practical purposes, it is quite notable that algorithm 1 may be </a:t>
                </a:r>
                <a:r>
                  <a:rPr lang="en-US" dirty="0"/>
                  <a:t>~</a:t>
                </a:r>
                <a:r>
                  <a:rPr lang="en-US" dirty="0" smtClean="0"/>
                  <a:t>100 times faster!</a:t>
                </a:r>
              </a:p>
              <a:p>
                <a:pPr lvl="1"/>
                <a:endParaRPr lang="en-US" dirty="0"/>
              </a:p>
              <a:p>
                <a:r>
                  <a:rPr lang="en-US" dirty="0" smtClean="0"/>
                  <a:t>Keeping track of the lower level details is important in practice.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315857"/>
              </a:xfrm>
              <a:blipFill rotWithShape="0">
                <a:blip r:embed="rId2"/>
                <a:stretch>
                  <a:fillRect l="-1000" t="-2546" r="-778"/>
                </a:stretch>
              </a:blipFill>
            </p:spPr>
            <p:txBody>
              <a:bodyPr/>
              <a:lstStyle/>
              <a:p>
                <a:r>
                  <a:rPr lang="en-US">
                    <a:noFill/>
                  </a:rPr>
                  <a:t> </a:t>
                </a:r>
              </a:p>
            </p:txBody>
          </p:sp>
        </mc:Fallback>
      </mc:AlternateContent>
    </p:spTree>
    <p:extLst>
      <p:ext uri="{BB962C8B-B14F-4D97-AF65-F5344CB8AC3E}">
        <p14:creationId xmlns:p14="http://schemas.microsoft.com/office/powerpoint/2010/main" val="2922067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t>
            </a:r>
            <a:r>
              <a:rPr lang="en-US" b="1" u="sng" dirty="0" smtClean="0"/>
              <a:t>Practical Notes </a:t>
            </a:r>
            <a:r>
              <a:rPr lang="en-US" dirty="0" smtClean="0"/>
              <a:t>about Computational Complexity</a:t>
            </a:r>
            <a:endParaRPr lang="en-US" dirty="0"/>
          </a:p>
        </p:txBody>
      </p:sp>
      <p:sp>
        <p:nvSpPr>
          <p:cNvPr id="3" name="Content Placeholder 2"/>
          <p:cNvSpPr>
            <a:spLocks noGrp="1"/>
          </p:cNvSpPr>
          <p:nvPr>
            <p:ph idx="1"/>
          </p:nvPr>
        </p:nvSpPr>
        <p:spPr/>
        <p:txBody>
          <a:bodyPr/>
          <a:lstStyle/>
          <a:p>
            <a:r>
              <a:rPr lang="en-US" dirty="0" smtClean="0"/>
              <a:t>The process of theoretically analyzing algorithms is (over) simplified.</a:t>
            </a:r>
          </a:p>
          <a:p>
            <a:pPr lvl="1"/>
            <a:r>
              <a:rPr lang="en-US" dirty="0" smtClean="0"/>
              <a:t>Differences in data types may be ignored</a:t>
            </a:r>
          </a:p>
          <a:p>
            <a:pPr lvl="2"/>
            <a:r>
              <a:rPr lang="en-US" dirty="0" smtClean="0"/>
              <a:t>BUT some different data types have significantly different memory requirements and computational requirements</a:t>
            </a:r>
          </a:p>
          <a:p>
            <a:pPr lvl="1"/>
            <a:r>
              <a:rPr lang="en-US" dirty="0" smtClean="0"/>
              <a:t>Differences in operations may be ignored</a:t>
            </a:r>
          </a:p>
          <a:p>
            <a:pPr lvl="2"/>
            <a:r>
              <a:rPr lang="en-US" dirty="0" smtClean="0"/>
              <a:t>BUT not all operations require the same amount of runtime</a:t>
            </a:r>
          </a:p>
          <a:p>
            <a:pPr lvl="3"/>
            <a:r>
              <a:rPr lang="en-US" dirty="0" smtClean="0"/>
              <a:t>Bit-wise operator vs. addition (of </a:t>
            </a:r>
            <a:r>
              <a:rPr lang="en-US" dirty="0" err="1" smtClean="0"/>
              <a:t>ints</a:t>
            </a:r>
            <a:r>
              <a:rPr lang="en-US" dirty="0" smtClean="0"/>
              <a:t>) vs multiplication (of floats)</a:t>
            </a:r>
          </a:p>
          <a:p>
            <a:pPr lvl="1"/>
            <a:r>
              <a:rPr lang="en-US" dirty="0"/>
              <a:t>Details in implementation / application may be significant in </a:t>
            </a:r>
            <a:r>
              <a:rPr lang="en-US" dirty="0" smtClean="0"/>
              <a:t>practice!</a:t>
            </a:r>
            <a:endParaRPr lang="en-US" dirty="0"/>
          </a:p>
          <a:p>
            <a:pPr lvl="1"/>
            <a:endParaRPr lang="en-US" dirty="0"/>
          </a:p>
        </p:txBody>
      </p:sp>
    </p:spTree>
    <p:extLst>
      <p:ext uri="{BB962C8B-B14F-4D97-AF65-F5344CB8AC3E}">
        <p14:creationId xmlns:p14="http://schemas.microsoft.com/office/powerpoint/2010/main" val="1821815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51615"/>
            <a:ext cx="11112347" cy="657459"/>
          </a:xfrm>
        </p:spPr>
        <p:txBody>
          <a:bodyPr>
            <a:normAutofit fontScale="90000"/>
          </a:bodyPr>
          <a:lstStyle/>
          <a:p>
            <a:r>
              <a:rPr lang="en-US" dirty="0" smtClean="0"/>
              <a:t>The Devil is in the Details</a:t>
            </a:r>
            <a:endParaRPr lang="en-US" dirty="0"/>
          </a:p>
        </p:txBody>
      </p:sp>
      <p:sp>
        <p:nvSpPr>
          <p:cNvPr id="3" name="Content Placeholder 2"/>
          <p:cNvSpPr>
            <a:spLocks noGrp="1"/>
          </p:cNvSpPr>
          <p:nvPr>
            <p:ph idx="1"/>
          </p:nvPr>
        </p:nvSpPr>
        <p:spPr>
          <a:xfrm>
            <a:off x="609600" y="1600200"/>
            <a:ext cx="10972800" cy="4370941"/>
          </a:xfrm>
        </p:spPr>
        <p:txBody>
          <a:bodyPr>
            <a:normAutofit fontScale="70000" lnSpcReduction="20000"/>
          </a:bodyPr>
          <a:lstStyle/>
          <a:p>
            <a:r>
              <a:rPr lang="en-US" dirty="0" smtClean="0"/>
              <a:t>Time</a:t>
            </a:r>
          </a:p>
          <a:p>
            <a:pPr lvl="1"/>
            <a:r>
              <a:rPr lang="en-US" dirty="0" smtClean="0"/>
              <a:t>Not all basic operations have the same computation time!</a:t>
            </a:r>
            <a:endParaRPr lang="en-US" dirty="0"/>
          </a:p>
          <a:p>
            <a:endParaRPr lang="en-US" dirty="0" smtClean="0"/>
          </a:p>
          <a:p>
            <a:r>
              <a:rPr lang="en-US" dirty="0" smtClean="0"/>
              <a:t>Memory</a:t>
            </a:r>
          </a:p>
          <a:p>
            <a:pPr lvl="1"/>
            <a:r>
              <a:rPr lang="en-US" dirty="0" smtClean="0"/>
              <a:t>Not all data types take up the same amount of memory!</a:t>
            </a:r>
          </a:p>
          <a:p>
            <a:pPr lvl="1"/>
            <a:r>
              <a:rPr lang="en-US" dirty="0" smtClean="0"/>
              <a:t>Increase in memory used will generally increase computation time! </a:t>
            </a:r>
          </a:p>
          <a:p>
            <a:pPr lvl="1"/>
            <a:r>
              <a:rPr lang="en-US" dirty="0"/>
              <a:t>Details of implicit memory management details can have drastic effects on space (and time) complexity</a:t>
            </a:r>
          </a:p>
          <a:p>
            <a:pPr lvl="2"/>
            <a:r>
              <a:rPr lang="en-US" dirty="0"/>
              <a:t>P</a:t>
            </a:r>
            <a:r>
              <a:rPr lang="en-US" dirty="0" smtClean="0"/>
              <a:t>ass by value vs pass-by-reference</a:t>
            </a:r>
          </a:p>
          <a:p>
            <a:pPr lvl="2"/>
            <a:r>
              <a:rPr lang="en-US" dirty="0" smtClean="0"/>
              <a:t>Deep vs shallow copy</a:t>
            </a:r>
          </a:p>
          <a:p>
            <a:pPr lvl="1"/>
            <a:r>
              <a:rPr lang="en-US" dirty="0" smtClean="0"/>
              <a:t>Memory Constraints</a:t>
            </a:r>
          </a:p>
          <a:p>
            <a:pPr lvl="2"/>
            <a:r>
              <a:rPr lang="en-US" dirty="0" smtClean="0"/>
              <a:t>Virtual memory – hard disk retrieval </a:t>
            </a:r>
          </a:p>
          <a:p>
            <a:pPr lvl="2"/>
            <a:r>
              <a:rPr lang="en-US" dirty="0" smtClean="0"/>
              <a:t>Memory capacity and paging</a:t>
            </a:r>
          </a:p>
          <a:p>
            <a:pPr lvl="2"/>
            <a:endParaRPr lang="en-US" dirty="0"/>
          </a:p>
          <a:p>
            <a:r>
              <a:rPr lang="en-US" dirty="0" smtClean="0"/>
              <a:t>These details will affect complexity counts (and possibly the order of complexity)</a:t>
            </a:r>
          </a:p>
          <a:p>
            <a:pPr lvl="1"/>
            <a:r>
              <a:rPr lang="en-US" dirty="0" smtClean="0"/>
              <a:t>Using operators and memory management schemes smartly can drastically improve efficiency</a:t>
            </a:r>
            <a:endParaRPr lang="en-US" dirty="0"/>
          </a:p>
        </p:txBody>
      </p:sp>
    </p:spTree>
    <p:extLst>
      <p:ext uri="{BB962C8B-B14F-4D97-AF65-F5344CB8AC3E}">
        <p14:creationId xmlns:p14="http://schemas.microsoft.com/office/powerpoint/2010/main" val="1926509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Goals of Data Structures</a:t>
            </a:r>
            <a:endParaRPr lang="en-US" dirty="0"/>
          </a:p>
        </p:txBody>
      </p:sp>
      <p:sp>
        <p:nvSpPr>
          <p:cNvPr id="3" name="Content Placeholder 2"/>
          <p:cNvSpPr>
            <a:spLocks noGrp="1"/>
          </p:cNvSpPr>
          <p:nvPr>
            <p:ph idx="1"/>
          </p:nvPr>
        </p:nvSpPr>
        <p:spPr>
          <a:xfrm>
            <a:off x="609600" y="1600201"/>
            <a:ext cx="10972800" cy="4214972"/>
          </a:xfrm>
        </p:spPr>
        <p:txBody>
          <a:bodyPr>
            <a:normAutofit fontScale="92500" lnSpcReduction="10000"/>
          </a:bodyPr>
          <a:lstStyle/>
          <a:p>
            <a:r>
              <a:rPr lang="en-US" dirty="0" smtClean="0"/>
              <a:t>Computer science is the practice of problem solving.</a:t>
            </a:r>
          </a:p>
          <a:p>
            <a:pPr lvl="1"/>
            <a:r>
              <a:rPr lang="en-US" dirty="0" smtClean="0"/>
              <a:t>Data structures are tools used to help solve a problem or accomplish a task.</a:t>
            </a:r>
          </a:p>
          <a:p>
            <a:pPr lvl="1"/>
            <a:r>
              <a:rPr lang="en-US" dirty="0" smtClean="0"/>
              <a:t>Good Solutions (Algorithms):</a:t>
            </a:r>
          </a:p>
          <a:p>
            <a:pPr lvl="2"/>
            <a:r>
              <a:rPr lang="en-US" dirty="0"/>
              <a:t>Good solutions are correct.</a:t>
            </a:r>
          </a:p>
          <a:p>
            <a:pPr lvl="2"/>
            <a:r>
              <a:rPr lang="en-US" dirty="0" smtClean="0"/>
              <a:t>Good solutions are practical.</a:t>
            </a:r>
          </a:p>
          <a:p>
            <a:pPr lvl="2"/>
            <a:r>
              <a:rPr lang="en-US" dirty="0" smtClean="0"/>
              <a:t>Good solutions are efficient.</a:t>
            </a:r>
          </a:p>
          <a:p>
            <a:pPr lvl="3"/>
            <a:r>
              <a:rPr lang="en-US" dirty="0" smtClean="0"/>
              <a:t>Efficient in time</a:t>
            </a:r>
          </a:p>
          <a:p>
            <a:pPr lvl="3"/>
            <a:r>
              <a:rPr lang="en-US" dirty="0" smtClean="0"/>
              <a:t>Efficient in space</a:t>
            </a:r>
          </a:p>
          <a:p>
            <a:pPr lvl="3"/>
            <a:endParaRPr lang="en-US" dirty="0" smtClean="0"/>
          </a:p>
          <a:p>
            <a:r>
              <a:rPr lang="en-US" dirty="0" smtClean="0"/>
              <a:t>Low level representations</a:t>
            </a:r>
          </a:p>
          <a:p>
            <a:pPr lvl="1"/>
            <a:r>
              <a:rPr lang="en-US" dirty="0" smtClean="0"/>
              <a:t>Understanding lower level details related to memory management will make you a better programmer (of </a:t>
            </a:r>
            <a:r>
              <a:rPr lang="en-US" b="1" i="1" dirty="0" smtClean="0"/>
              <a:t>efficient</a:t>
            </a:r>
            <a:r>
              <a:rPr lang="en-US" dirty="0" smtClean="0"/>
              <a:t> structures and algorithms)</a:t>
            </a:r>
          </a:p>
          <a:p>
            <a:pPr lvl="2"/>
            <a:endParaRPr lang="en-US" dirty="0"/>
          </a:p>
        </p:txBody>
      </p:sp>
    </p:spTree>
    <p:extLst>
      <p:ext uri="{BB962C8B-B14F-4D97-AF65-F5344CB8AC3E}">
        <p14:creationId xmlns:p14="http://schemas.microsoft.com/office/powerpoint/2010/main" val="3453959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600200"/>
            <a:ext cx="10972800" cy="4337891"/>
          </a:xfrm>
        </p:spPr>
        <p:txBody>
          <a:bodyPr>
            <a:normAutofit fontScale="77500" lnSpcReduction="20000"/>
          </a:bodyPr>
          <a:lstStyle/>
          <a:p>
            <a:pPr marL="571500" indent="-571500">
              <a:buFont typeface="+mj-lt"/>
              <a:buAutoNum type="romanUcPeriod"/>
            </a:pPr>
            <a:r>
              <a:rPr lang="en-US" dirty="0" smtClean="0"/>
              <a:t>Computational Complexity</a:t>
            </a:r>
          </a:p>
          <a:p>
            <a:pPr marL="971550" lvl="1" indent="-571500">
              <a:buFont typeface="+mj-lt"/>
              <a:buAutoNum type="romanUcPeriod"/>
            </a:pPr>
            <a:r>
              <a:rPr lang="en-US" dirty="0" smtClean="0"/>
              <a:t>Time</a:t>
            </a:r>
          </a:p>
          <a:p>
            <a:pPr marL="1371600" lvl="2" indent="-571500">
              <a:buFont typeface="+mj-lt"/>
              <a:buAutoNum type="romanUcPeriod"/>
            </a:pPr>
            <a:r>
              <a:rPr lang="en-US" dirty="0" err="1" smtClean="0"/>
              <a:t>Upperbounding</a:t>
            </a:r>
            <a:r>
              <a:rPr lang="en-US" dirty="0" smtClean="0"/>
              <a:t> Notation</a:t>
            </a:r>
          </a:p>
          <a:p>
            <a:pPr marL="1371600" lvl="2" indent="-571500">
              <a:buFont typeface="+mj-lt"/>
              <a:buAutoNum type="romanUcPeriod"/>
            </a:pPr>
            <a:r>
              <a:rPr lang="en-US" dirty="0" smtClean="0"/>
              <a:t>Formalizing using Recurrences</a:t>
            </a:r>
          </a:p>
          <a:p>
            <a:pPr marL="971550" lvl="1" indent="-571500">
              <a:buFont typeface="+mj-lt"/>
              <a:buAutoNum type="romanUcPeriod"/>
            </a:pPr>
            <a:r>
              <a:rPr lang="en-US" dirty="0" smtClean="0"/>
              <a:t>Space</a:t>
            </a:r>
          </a:p>
          <a:p>
            <a:pPr marL="1371600" lvl="2" indent="-571500">
              <a:buFont typeface="+mj-lt"/>
              <a:buAutoNum type="romanUcPeriod"/>
            </a:pPr>
            <a:r>
              <a:rPr lang="en-US" dirty="0" smtClean="0"/>
              <a:t>Recursion: Implications on Space Complexity</a:t>
            </a:r>
          </a:p>
          <a:p>
            <a:pPr marL="571500" indent="-571500">
              <a:buFont typeface="+mj-lt"/>
              <a:buAutoNum type="romanUcPeriod"/>
            </a:pPr>
            <a:endParaRPr lang="en-US" dirty="0" smtClean="0"/>
          </a:p>
          <a:p>
            <a:pPr marL="571500" indent="-571500">
              <a:buFont typeface="+mj-lt"/>
              <a:buAutoNum type="romanUcPeriod"/>
            </a:pPr>
            <a:r>
              <a:rPr lang="en-US" dirty="0" smtClean="0">
                <a:solidFill>
                  <a:schemeClr val="accent1"/>
                </a:solidFill>
              </a:rPr>
              <a:t>Memory Management and Implementation Details</a:t>
            </a:r>
            <a:endParaRPr lang="en-US" dirty="0">
              <a:solidFill>
                <a:schemeClr val="accent1"/>
              </a:solidFill>
            </a:endParaRPr>
          </a:p>
          <a:p>
            <a:pPr marL="971550" lvl="1" indent="-571500">
              <a:buFont typeface="+mj-lt"/>
              <a:buAutoNum type="romanUcPeriod"/>
            </a:pPr>
            <a:r>
              <a:rPr lang="en-US" dirty="0"/>
              <a:t>Pointers</a:t>
            </a:r>
          </a:p>
          <a:p>
            <a:pPr marL="971550" lvl="1" indent="-571500">
              <a:buFont typeface="+mj-lt"/>
              <a:buAutoNum type="romanUcPeriod"/>
            </a:pPr>
            <a:r>
              <a:rPr lang="en-US" dirty="0" smtClean="0"/>
              <a:t>Allocation on Stack vs Heap</a:t>
            </a:r>
          </a:p>
          <a:p>
            <a:pPr marL="571500" indent="-571500">
              <a:buFont typeface="+mj-lt"/>
              <a:buAutoNum type="romanUcPeriod"/>
            </a:pPr>
            <a:endParaRPr lang="en-US" dirty="0"/>
          </a:p>
          <a:p>
            <a:pPr marL="571500" indent="-571500">
              <a:buFont typeface="+mj-lt"/>
              <a:buAutoNum type="romanUcPeriod"/>
            </a:pPr>
            <a:r>
              <a:rPr lang="en-US" dirty="0" smtClean="0"/>
              <a:t>Good Programming Practices</a:t>
            </a:r>
          </a:p>
          <a:p>
            <a:pPr marL="971550" lvl="1" indent="-571500">
              <a:buFont typeface="+mj-lt"/>
              <a:buAutoNum type="romanUcPeriod"/>
            </a:pPr>
            <a:r>
              <a:rPr lang="en-US" dirty="0" smtClean="0"/>
              <a:t>Design </a:t>
            </a:r>
          </a:p>
          <a:p>
            <a:pPr marL="971550" lvl="1" indent="-571500">
              <a:buFont typeface="+mj-lt"/>
              <a:buAutoNum type="romanUcPeriod"/>
            </a:pPr>
            <a:r>
              <a:rPr lang="en-US" dirty="0" smtClean="0"/>
              <a:t>Debug</a:t>
            </a:r>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58286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Requirements</a:t>
            </a:r>
            <a:endParaRPr lang="en-US" dirty="0"/>
          </a:p>
        </p:txBody>
      </p:sp>
      <p:sp>
        <p:nvSpPr>
          <p:cNvPr id="3" name="Content Placeholder 2"/>
          <p:cNvSpPr>
            <a:spLocks noGrp="1"/>
          </p:cNvSpPr>
          <p:nvPr>
            <p:ph idx="1"/>
          </p:nvPr>
        </p:nvSpPr>
        <p:spPr>
          <a:xfrm>
            <a:off x="609600" y="1600200"/>
            <a:ext cx="10972800" cy="4675339"/>
          </a:xfrm>
        </p:spPr>
        <p:txBody>
          <a:bodyPr>
            <a:normAutofit fontScale="77500" lnSpcReduction="20000"/>
          </a:bodyPr>
          <a:lstStyle/>
          <a:p>
            <a:r>
              <a:rPr lang="en-US" dirty="0" smtClean="0"/>
              <a:t>Counting </a:t>
            </a:r>
            <a:r>
              <a:rPr lang="en-US" dirty="0"/>
              <a:t>m</a:t>
            </a:r>
            <a:r>
              <a:rPr lang="en-US" dirty="0" smtClean="0"/>
              <a:t>emory requirements of an algorithm</a:t>
            </a:r>
          </a:p>
          <a:p>
            <a:pPr lvl="1"/>
            <a:r>
              <a:rPr lang="en-US" dirty="0" smtClean="0"/>
              <a:t>Where is the data allocated … and who cares!</a:t>
            </a:r>
          </a:p>
          <a:p>
            <a:pPr lvl="2"/>
            <a:r>
              <a:rPr lang="en-US" dirty="0" smtClean="0"/>
              <a:t>Stack vs heap</a:t>
            </a:r>
          </a:p>
          <a:p>
            <a:pPr lvl="3"/>
            <a:r>
              <a:rPr lang="en-US" dirty="0" smtClean="0"/>
              <a:t>A peak into the stack</a:t>
            </a:r>
          </a:p>
          <a:p>
            <a:pPr lvl="3"/>
            <a:r>
              <a:rPr lang="en-US" dirty="0" smtClean="0"/>
              <a:t>Recursion and memory requirements</a:t>
            </a:r>
          </a:p>
          <a:p>
            <a:pPr lvl="3"/>
            <a:endParaRPr lang="en-US" dirty="0" smtClean="0"/>
          </a:p>
          <a:p>
            <a:r>
              <a:rPr lang="en-US" dirty="0" smtClean="0"/>
              <a:t>Memory requirements of data structures</a:t>
            </a:r>
          </a:p>
          <a:p>
            <a:pPr lvl="1"/>
            <a:r>
              <a:rPr lang="en-US" dirty="0" smtClean="0"/>
              <a:t>Indigenous data vs exogenous data</a:t>
            </a:r>
          </a:p>
          <a:p>
            <a:pPr lvl="1"/>
            <a:r>
              <a:rPr lang="en-US" dirty="0" smtClean="0"/>
              <a:t>Deep copy vs shallow copy</a:t>
            </a:r>
          </a:p>
          <a:p>
            <a:endParaRPr lang="en-US" dirty="0"/>
          </a:p>
          <a:p>
            <a:r>
              <a:rPr lang="en-US" dirty="0" smtClean="0"/>
              <a:t>Memory Notes:</a:t>
            </a:r>
          </a:p>
          <a:p>
            <a:pPr lvl="1"/>
            <a:r>
              <a:rPr lang="en-US" dirty="0" smtClean="0"/>
              <a:t>Theoretical analysis: some include size of input, some do not</a:t>
            </a:r>
          </a:p>
          <a:p>
            <a:pPr lvl="1"/>
            <a:r>
              <a:rPr lang="en-US" dirty="0" smtClean="0"/>
              <a:t>Practical analysis: are parameters pass by value vs. pass by reference</a:t>
            </a:r>
          </a:p>
          <a:p>
            <a:pPr lvl="2"/>
            <a:r>
              <a:rPr lang="en-US" dirty="0" smtClean="0"/>
              <a:t>The parameters are stored somewhere in memory, but are they going to be copied onto the stack. If so, then you should certainly include the space in your memory requirements</a:t>
            </a:r>
          </a:p>
          <a:p>
            <a:pPr lvl="2"/>
            <a:r>
              <a:rPr lang="en-US" dirty="0" smtClean="0"/>
              <a:t>When should you pass-by-copy?</a:t>
            </a:r>
            <a:endParaRPr lang="en-US" dirty="0"/>
          </a:p>
        </p:txBody>
      </p:sp>
    </p:spTree>
    <p:extLst>
      <p:ext uri="{BB962C8B-B14F-4D97-AF65-F5344CB8AC3E}">
        <p14:creationId xmlns:p14="http://schemas.microsoft.com/office/powerpoint/2010/main" val="1547306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Designs for Structures</a:t>
            </a:r>
            <a:endParaRPr lang="en-US" dirty="0"/>
          </a:p>
        </p:txBody>
      </p:sp>
      <p:sp>
        <p:nvSpPr>
          <p:cNvPr id="3" name="Content Placeholder 2"/>
          <p:cNvSpPr>
            <a:spLocks noGrp="1"/>
          </p:cNvSpPr>
          <p:nvPr>
            <p:ph idx="1"/>
          </p:nvPr>
        </p:nvSpPr>
        <p:spPr/>
        <p:txBody>
          <a:bodyPr>
            <a:normAutofit lnSpcReduction="10000"/>
          </a:bodyPr>
          <a:lstStyle/>
          <a:p>
            <a:r>
              <a:rPr lang="en-US" dirty="0" smtClean="0"/>
              <a:t>Contiguous vs non-contiguous memory allocation</a:t>
            </a:r>
          </a:p>
          <a:p>
            <a:pPr marL="0" indent="0">
              <a:buNone/>
            </a:pPr>
            <a:endParaRPr lang="en-US" dirty="0" smtClean="0"/>
          </a:p>
          <a:p>
            <a:pPr lvl="1"/>
            <a:r>
              <a:rPr lang="en-US" dirty="0" smtClean="0"/>
              <a:t>Arrays </a:t>
            </a:r>
          </a:p>
          <a:p>
            <a:pPr lvl="2"/>
            <a:r>
              <a:rPr lang="en-US" dirty="0" smtClean="0"/>
              <a:t>Size does not change.</a:t>
            </a:r>
          </a:p>
          <a:p>
            <a:pPr lvl="2"/>
            <a:r>
              <a:rPr lang="en-US" dirty="0" smtClean="0"/>
              <a:t>Data stored </a:t>
            </a:r>
            <a:r>
              <a:rPr lang="en-US" b="1" dirty="0" smtClean="0"/>
              <a:t>contiguously</a:t>
            </a:r>
            <a:r>
              <a:rPr lang="en-US" dirty="0" smtClean="0"/>
              <a:t> (in memory) in computer.</a:t>
            </a:r>
          </a:p>
          <a:p>
            <a:pPr lvl="2"/>
            <a:r>
              <a:rPr lang="en-US" dirty="0" smtClean="0"/>
              <a:t>Data can be </a:t>
            </a:r>
            <a:r>
              <a:rPr lang="en-US" i="1" dirty="0" smtClean="0"/>
              <a:t>directly</a:t>
            </a:r>
            <a:r>
              <a:rPr lang="en-US" dirty="0" smtClean="0"/>
              <a:t> accessed.</a:t>
            </a:r>
          </a:p>
          <a:p>
            <a:pPr lvl="2"/>
            <a:endParaRPr lang="en-US" dirty="0"/>
          </a:p>
          <a:p>
            <a:pPr lvl="1"/>
            <a:r>
              <a:rPr lang="en-US" dirty="0" smtClean="0"/>
              <a:t>Chaining</a:t>
            </a:r>
            <a:r>
              <a:rPr lang="en-US" dirty="0"/>
              <a:t> </a:t>
            </a:r>
            <a:r>
              <a:rPr lang="en-US" dirty="0" smtClean="0"/>
              <a:t>(</a:t>
            </a:r>
            <a:r>
              <a:rPr lang="en-US" dirty="0" err="1" smtClean="0"/>
              <a:t>eg</a:t>
            </a:r>
            <a:r>
              <a:rPr lang="en-US" dirty="0" smtClean="0"/>
              <a:t> linked lists)</a:t>
            </a:r>
          </a:p>
          <a:p>
            <a:pPr lvl="2"/>
            <a:r>
              <a:rPr lang="en-US" dirty="0" smtClean="0"/>
              <a:t>Size can change dynamically</a:t>
            </a:r>
          </a:p>
          <a:p>
            <a:pPr lvl="2"/>
            <a:r>
              <a:rPr lang="en-US" dirty="0" smtClean="0"/>
              <a:t>Data may </a:t>
            </a:r>
            <a:r>
              <a:rPr lang="en-US" b="1" dirty="0" smtClean="0"/>
              <a:t>not be stored contiguously </a:t>
            </a:r>
            <a:r>
              <a:rPr lang="en-US" dirty="0" smtClean="0"/>
              <a:t>in memory.</a:t>
            </a:r>
          </a:p>
          <a:p>
            <a:pPr lvl="2"/>
            <a:r>
              <a:rPr lang="en-US" dirty="0" smtClean="0"/>
              <a:t>Data is accessed only by traversing the list. </a:t>
            </a:r>
            <a:endParaRPr lang="en-US" dirty="0"/>
          </a:p>
        </p:txBody>
      </p:sp>
    </p:spTree>
    <p:extLst>
      <p:ext uri="{BB962C8B-B14F-4D97-AF65-F5344CB8AC3E}">
        <p14:creationId xmlns:p14="http://schemas.microsoft.com/office/powerpoint/2010/main" val="1751517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Pointers</a:t>
            </a:r>
            <a:endParaRPr lang="en-US" dirty="0"/>
          </a:p>
        </p:txBody>
      </p:sp>
      <p:sp>
        <p:nvSpPr>
          <p:cNvPr id="3" name="Content Placeholder 2"/>
          <p:cNvSpPr>
            <a:spLocks noGrp="1"/>
          </p:cNvSpPr>
          <p:nvPr>
            <p:ph idx="1"/>
          </p:nvPr>
        </p:nvSpPr>
        <p:spPr>
          <a:xfrm>
            <a:off x="609600" y="1600201"/>
            <a:ext cx="4392058" cy="4099828"/>
          </a:xfrm>
        </p:spPr>
        <p:txBody>
          <a:bodyPr/>
          <a:lstStyle/>
          <a:p>
            <a:r>
              <a:rPr lang="en-US" dirty="0" smtClean="0"/>
              <a:t>Pointers are variables that contain the address of another variable</a:t>
            </a:r>
          </a:p>
          <a:p>
            <a:pPr lvl="1"/>
            <a:r>
              <a:rPr lang="en-US" dirty="0" smtClean="0"/>
              <a:t>Allows for efficient processing of large structures</a:t>
            </a:r>
          </a:p>
          <a:p>
            <a:pPr lvl="1"/>
            <a:r>
              <a:rPr lang="en-US" dirty="0" smtClean="0"/>
              <a:t>Example:</a:t>
            </a:r>
          </a:p>
          <a:p>
            <a:pPr lvl="2"/>
            <a:r>
              <a:rPr lang="en-US" dirty="0" smtClean="0"/>
              <a:t>Assumes 4 byte </a:t>
            </a:r>
            <a:r>
              <a:rPr lang="en-US" dirty="0" err="1" smtClean="0"/>
              <a:t>ints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105" b="47347"/>
          <a:stretch/>
        </p:blipFill>
        <p:spPr>
          <a:xfrm>
            <a:off x="5358063" y="1955691"/>
            <a:ext cx="6665494" cy="3610919"/>
          </a:xfrm>
          <a:prstGeom prst="rect">
            <a:avLst/>
          </a:prstGeom>
        </p:spPr>
      </p:pic>
    </p:spTree>
    <p:extLst>
      <p:ext uri="{BB962C8B-B14F-4D97-AF65-F5344CB8AC3E}">
        <p14:creationId xmlns:p14="http://schemas.microsoft.com/office/powerpoint/2010/main" val="198233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877" b="44211"/>
          <a:stretch/>
        </p:blipFill>
        <p:spPr>
          <a:xfrm>
            <a:off x="5483431" y="1483896"/>
            <a:ext cx="6443874" cy="3637548"/>
          </a:xfrm>
          <a:prstGeom prst="rect">
            <a:avLst/>
          </a:prstGeom>
        </p:spPr>
      </p:pic>
      <p:sp>
        <p:nvSpPr>
          <p:cNvPr id="2" name="Title 1"/>
          <p:cNvSpPr>
            <a:spLocks noGrp="1"/>
          </p:cNvSpPr>
          <p:nvPr>
            <p:ph type="title"/>
          </p:nvPr>
        </p:nvSpPr>
        <p:spPr/>
        <p:txBody>
          <a:bodyPr>
            <a:normAutofit fontScale="90000"/>
          </a:bodyPr>
          <a:lstStyle/>
          <a:p>
            <a:r>
              <a:rPr lang="en-US" dirty="0" smtClean="0"/>
              <a:t>Arrays in Memory</a:t>
            </a:r>
            <a:endParaRPr lang="en-US" dirty="0"/>
          </a:p>
        </p:txBody>
      </p:sp>
      <p:sp>
        <p:nvSpPr>
          <p:cNvPr id="3" name="Content Placeholder 2"/>
          <p:cNvSpPr>
            <a:spLocks noGrp="1"/>
          </p:cNvSpPr>
          <p:nvPr>
            <p:ph idx="1"/>
          </p:nvPr>
        </p:nvSpPr>
        <p:spPr>
          <a:xfrm>
            <a:off x="609601" y="1600200"/>
            <a:ext cx="5301916" cy="4936957"/>
          </a:xfrm>
        </p:spPr>
        <p:txBody>
          <a:bodyPr>
            <a:normAutofit fontScale="85000" lnSpcReduction="20000"/>
          </a:bodyPr>
          <a:lstStyle/>
          <a:p>
            <a:r>
              <a:rPr lang="en-US" dirty="0" smtClean="0"/>
              <a:t>An array is a list of data stored contiguously in memory.</a:t>
            </a:r>
          </a:p>
          <a:p>
            <a:pPr lvl="1"/>
            <a:r>
              <a:rPr lang="en-US" dirty="0" smtClean="0"/>
              <a:t>Its contiguous nature is both an advantage and a disadvantage.</a:t>
            </a:r>
          </a:p>
          <a:p>
            <a:pPr lvl="2"/>
            <a:r>
              <a:rPr lang="en-US" dirty="0" smtClean="0"/>
              <a:t>Pro: items in the list can be quickly accessed given the base address and an offset</a:t>
            </a:r>
          </a:p>
          <a:p>
            <a:pPr lvl="2"/>
            <a:r>
              <a:rPr lang="en-US" dirty="0" smtClean="0"/>
              <a:t>Con: memory must allocated (reserved) when the array is created. As a result, the size cannot change.</a:t>
            </a:r>
          </a:p>
          <a:p>
            <a:pPr lvl="2"/>
            <a:endParaRPr lang="en-US" dirty="0" smtClean="0"/>
          </a:p>
          <a:p>
            <a:r>
              <a:rPr lang="en-US" dirty="0" smtClean="0"/>
              <a:t>In C++, array names are pointers to the base address of the array</a:t>
            </a:r>
          </a:p>
          <a:p>
            <a:pPr lvl="1"/>
            <a:r>
              <a:rPr lang="en-US" dirty="0" smtClean="0"/>
              <a:t>Bracket Notation</a:t>
            </a:r>
          </a:p>
          <a:p>
            <a:pPr lvl="2"/>
            <a:r>
              <a:rPr lang="en-US" dirty="0" smtClean="0"/>
              <a:t>x[1] evaluates to 2</a:t>
            </a:r>
          </a:p>
          <a:p>
            <a:pPr lvl="1"/>
            <a:r>
              <a:rPr lang="en-US" dirty="0" smtClean="0"/>
              <a:t>Pointer Notation</a:t>
            </a:r>
          </a:p>
          <a:p>
            <a:pPr lvl="2"/>
            <a:r>
              <a:rPr lang="en-US" dirty="0" smtClean="0"/>
              <a:t>*(x+1) evaluates to 2</a:t>
            </a:r>
          </a:p>
          <a:p>
            <a:pPr lvl="1"/>
            <a:endParaRPr lang="en-US" dirty="0"/>
          </a:p>
        </p:txBody>
      </p:sp>
    </p:spTree>
    <p:extLst>
      <p:ext uri="{BB962C8B-B14F-4D97-AF65-F5344CB8AC3E}">
        <p14:creationId xmlns:p14="http://schemas.microsoft.com/office/powerpoint/2010/main" val="4095382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Multi-dimensional Arrays in Memory</a:t>
            </a:r>
            <a:endParaRPr lang="en-US" dirty="0"/>
          </a:p>
        </p:txBody>
      </p:sp>
      <p:sp>
        <p:nvSpPr>
          <p:cNvPr id="3" name="Content Placeholder 2"/>
          <p:cNvSpPr>
            <a:spLocks noGrp="1"/>
          </p:cNvSpPr>
          <p:nvPr>
            <p:ph idx="1"/>
          </p:nvPr>
        </p:nvSpPr>
        <p:spPr>
          <a:xfrm>
            <a:off x="488413" y="1600201"/>
            <a:ext cx="5416627" cy="4844666"/>
          </a:xfrm>
        </p:spPr>
        <p:txBody>
          <a:bodyPr>
            <a:normAutofit lnSpcReduction="10000"/>
          </a:bodyPr>
          <a:lstStyle/>
          <a:p>
            <a:r>
              <a:rPr lang="en-US" dirty="0" smtClean="0"/>
              <a:t>Multi-dimensional arrays are stored in memory similarly as one-dimensional arrays</a:t>
            </a:r>
          </a:p>
          <a:p>
            <a:pPr lvl="1"/>
            <a:r>
              <a:rPr lang="en-US" dirty="0" smtClean="0"/>
              <a:t>Memory can be seen as a linear structure.</a:t>
            </a:r>
          </a:p>
          <a:p>
            <a:pPr marL="457200" lvl="1" indent="0">
              <a:buNone/>
            </a:pPr>
            <a:endParaRPr lang="en-US" dirty="0" smtClean="0"/>
          </a:p>
          <a:p>
            <a:r>
              <a:rPr lang="en-US" dirty="0" smtClean="0"/>
              <a:t>Row-Major: rows are stored in sequence</a:t>
            </a:r>
          </a:p>
          <a:p>
            <a:endParaRPr lang="en-US" dirty="0"/>
          </a:p>
          <a:p>
            <a:r>
              <a:rPr lang="en-US" dirty="0" smtClean="0"/>
              <a:t>Column-Major: columns are stored in sequence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023" y="1443210"/>
            <a:ext cx="6317036" cy="4737777"/>
          </a:xfrm>
          <a:prstGeom prst="rect">
            <a:avLst/>
          </a:prstGeom>
        </p:spPr>
      </p:pic>
    </p:spTree>
    <p:extLst>
      <p:ext uri="{BB962C8B-B14F-4D97-AF65-F5344CB8AC3E}">
        <p14:creationId xmlns:p14="http://schemas.microsoft.com/office/powerpoint/2010/main" val="17482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Lists using “Chaining”</a:t>
            </a:r>
            <a:endParaRPr lang="en-US" dirty="0"/>
          </a:p>
        </p:txBody>
      </p:sp>
      <p:sp>
        <p:nvSpPr>
          <p:cNvPr id="3" name="Content Placeholder 2"/>
          <p:cNvSpPr>
            <a:spLocks noGrp="1"/>
          </p:cNvSpPr>
          <p:nvPr>
            <p:ph idx="1"/>
          </p:nvPr>
        </p:nvSpPr>
        <p:spPr/>
        <p:txBody>
          <a:bodyPr/>
          <a:lstStyle/>
          <a:p>
            <a:r>
              <a:rPr lang="en-US" dirty="0" smtClean="0"/>
              <a:t>Some lists can change size once created. This is generally accomplished by chaining.</a:t>
            </a:r>
          </a:p>
          <a:p>
            <a:pPr lvl="1"/>
            <a:r>
              <a:rPr lang="en-US" dirty="0" smtClean="0"/>
              <a:t>The data cannot necessarily be stored contiguously in memory in this instance (as the memory is not allocated at one time.) Thus the data may not be sequentially contiguous in memory. </a:t>
            </a:r>
          </a:p>
          <a:p>
            <a:pPr lvl="2"/>
            <a:r>
              <a:rPr lang="en-US" dirty="0" smtClean="0"/>
              <a:t>But then how can we can we access items in the list? </a:t>
            </a:r>
          </a:p>
          <a:p>
            <a:pPr lvl="2"/>
            <a:r>
              <a:rPr lang="en-US" dirty="0" smtClean="0"/>
              <a:t>This </a:t>
            </a:r>
            <a:r>
              <a:rPr lang="en-US" dirty="0"/>
              <a:t>extra flexibility comes at the cost of storing 1 pointer per data item stored</a:t>
            </a:r>
            <a:r>
              <a:rPr lang="en-US" dirty="0" smtClean="0"/>
              <a:t>. This pointer will point to the next item in the list, thus facilitating a “linked” list.</a:t>
            </a:r>
            <a:endParaRPr lang="en-US" dirty="0"/>
          </a:p>
          <a:p>
            <a:r>
              <a:rPr lang="en-US" dirty="0" smtClean="0"/>
              <a:t>A linked (or chained) structure in memory</a:t>
            </a:r>
            <a:endParaRPr lang="en-US" dirty="0"/>
          </a:p>
        </p:txBody>
      </p:sp>
    </p:spTree>
    <p:extLst>
      <p:ext uri="{BB962C8B-B14F-4D97-AF65-F5344CB8AC3E}">
        <p14:creationId xmlns:p14="http://schemas.microsoft.com/office/powerpoint/2010/main" val="859734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Linked Lists in Memory</a:t>
            </a:r>
            <a:endParaRPr lang="en-US" dirty="0"/>
          </a:p>
        </p:txBody>
      </p:sp>
      <p:sp>
        <p:nvSpPr>
          <p:cNvPr id="3" name="Content Placeholder 2"/>
          <p:cNvSpPr>
            <a:spLocks noGrp="1"/>
          </p:cNvSpPr>
          <p:nvPr>
            <p:ph idx="1"/>
          </p:nvPr>
        </p:nvSpPr>
        <p:spPr>
          <a:xfrm>
            <a:off x="609600" y="1600200"/>
            <a:ext cx="5053263" cy="4190999"/>
          </a:xfrm>
        </p:spPr>
        <p:txBody>
          <a:bodyPr/>
          <a:lstStyle/>
          <a:p>
            <a:r>
              <a:rPr lang="en-US" dirty="0" smtClean="0"/>
              <a:t>A linked list example</a:t>
            </a:r>
          </a:p>
          <a:p>
            <a:pPr lvl="1"/>
            <a:r>
              <a:rPr lang="en-US" dirty="0" smtClean="0"/>
              <a:t>Each node is stored in memory, but subsequent nodes are not necessary contiguous in memory. The “next” field is used to point to the next item in the list. The next field is simply a pointer stored in memory.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09074"/>
            <a:ext cx="5202148" cy="5289031"/>
          </a:xfrm>
          <a:prstGeom prst="rect">
            <a:avLst/>
          </a:prstGeom>
        </p:spPr>
      </p:pic>
    </p:spTree>
    <p:extLst>
      <p:ext uri="{BB962C8B-B14F-4D97-AF65-F5344CB8AC3E}">
        <p14:creationId xmlns:p14="http://schemas.microsoft.com/office/powerpoint/2010/main" val="651597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Allocation (in practice)</a:t>
            </a:r>
            <a:endParaRPr lang="en-US" dirty="0"/>
          </a:p>
        </p:txBody>
      </p:sp>
      <p:sp>
        <p:nvSpPr>
          <p:cNvPr id="3" name="Content Placeholder 2"/>
          <p:cNvSpPr>
            <a:spLocks noGrp="1"/>
          </p:cNvSpPr>
          <p:nvPr>
            <p:ph idx="1"/>
          </p:nvPr>
        </p:nvSpPr>
        <p:spPr>
          <a:xfrm>
            <a:off x="609600" y="1600201"/>
            <a:ext cx="10972800" cy="3737112"/>
          </a:xfrm>
        </p:spPr>
        <p:txBody>
          <a:bodyPr>
            <a:normAutofit fontScale="92500" lnSpcReduction="10000"/>
          </a:bodyPr>
          <a:lstStyle/>
          <a:p>
            <a:r>
              <a:rPr lang="en-US" dirty="0" smtClean="0"/>
              <a:t>Memory: Stack vs. Heap</a:t>
            </a:r>
          </a:p>
          <a:p>
            <a:pPr lvl="1"/>
            <a:r>
              <a:rPr lang="en-US" dirty="0" smtClean="0"/>
              <a:t>Most local variables are allocated on the runtime stack.</a:t>
            </a:r>
          </a:p>
          <a:p>
            <a:pPr lvl="2"/>
            <a:r>
              <a:rPr lang="en-US" dirty="0" smtClean="0"/>
              <a:t>The stack is largely “self-managing”.</a:t>
            </a:r>
          </a:p>
          <a:p>
            <a:pPr lvl="1"/>
            <a:r>
              <a:rPr lang="en-US" dirty="0" smtClean="0"/>
              <a:t>If the size of a data structure is </a:t>
            </a:r>
            <a:r>
              <a:rPr lang="en-US" b="1" dirty="0" smtClean="0"/>
              <a:t>not</a:t>
            </a:r>
            <a:r>
              <a:rPr lang="en-US" dirty="0" smtClean="0"/>
              <a:t> known at compile time, it can be allocated on the heap.</a:t>
            </a:r>
          </a:p>
          <a:p>
            <a:pPr lvl="2"/>
            <a:r>
              <a:rPr lang="en-US" dirty="0" smtClean="0"/>
              <a:t>Often the onus of memory management falls on the programmer</a:t>
            </a:r>
          </a:p>
          <a:p>
            <a:pPr lvl="1"/>
            <a:r>
              <a:rPr lang="en-US" dirty="0"/>
              <a:t>Memory </a:t>
            </a:r>
            <a:r>
              <a:rPr lang="en-US" dirty="0" smtClean="0"/>
              <a:t>Management: Managing your data (and structure)</a:t>
            </a:r>
            <a:endParaRPr lang="en-US" dirty="0"/>
          </a:p>
          <a:p>
            <a:pPr lvl="2"/>
            <a:r>
              <a:rPr lang="en-US" dirty="0" smtClean="0"/>
              <a:t>The run-time stack largely manages itself</a:t>
            </a:r>
          </a:p>
          <a:p>
            <a:pPr lvl="2"/>
            <a:r>
              <a:rPr lang="en-US" dirty="0" smtClean="0"/>
              <a:t>The heap may require explicit deallocation (Garbage Collection).</a:t>
            </a:r>
            <a:endParaRPr lang="en-US" dirty="0"/>
          </a:p>
          <a:p>
            <a:pPr lvl="3"/>
            <a:r>
              <a:rPr lang="en-US" dirty="0"/>
              <a:t>Memory Leaks.</a:t>
            </a:r>
          </a:p>
          <a:p>
            <a:pPr lvl="3"/>
            <a:r>
              <a:rPr lang="en-US" dirty="0"/>
              <a:t>Dangling Pointers</a:t>
            </a:r>
          </a:p>
          <a:p>
            <a:pPr lvl="1"/>
            <a:endParaRPr lang="en-US" dirty="0" smtClean="0"/>
          </a:p>
          <a:p>
            <a:pPr lvl="2"/>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 t="725" r="8226" b="58985"/>
          <a:stretch/>
        </p:blipFill>
        <p:spPr>
          <a:xfrm>
            <a:off x="4310269" y="5156104"/>
            <a:ext cx="5174975" cy="1701896"/>
          </a:xfrm>
          <a:prstGeom prst="rect">
            <a:avLst/>
          </a:prstGeom>
        </p:spPr>
      </p:pic>
      <p:sp>
        <p:nvSpPr>
          <p:cNvPr id="5" name="TextBox 4"/>
          <p:cNvSpPr txBox="1"/>
          <p:nvPr/>
        </p:nvSpPr>
        <p:spPr>
          <a:xfrm>
            <a:off x="4138587" y="5420139"/>
            <a:ext cx="343364"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9214170" y="5543658"/>
            <a:ext cx="343364"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657124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and the Runtime Stack </a:t>
            </a:r>
            <a:r>
              <a:rPr lang="en-US" dirty="0"/>
              <a:t>(in practice)</a:t>
            </a:r>
          </a:p>
        </p:txBody>
      </p:sp>
      <p:sp>
        <p:nvSpPr>
          <p:cNvPr id="3" name="Content Placeholder 2"/>
          <p:cNvSpPr>
            <a:spLocks noGrp="1"/>
          </p:cNvSpPr>
          <p:nvPr>
            <p:ph idx="1"/>
          </p:nvPr>
        </p:nvSpPr>
        <p:spPr/>
        <p:txBody>
          <a:bodyPr>
            <a:normAutofit lnSpcReduction="10000"/>
          </a:bodyPr>
          <a:lstStyle/>
          <a:p>
            <a:r>
              <a:rPr lang="en-US" dirty="0" smtClean="0"/>
              <a:t>In most programming languages, when a new scope is opened, (e.g. a function is called), a new frame of memory is reserved for all variables local to that scope (as well as some memory other data / variables such as input parameters, return values, intermediate calculations, … ). </a:t>
            </a:r>
          </a:p>
          <a:p>
            <a:r>
              <a:rPr lang="en-US" dirty="0" smtClean="0"/>
              <a:t>Each scope or frame of memory is reserved on a dynamically-allocated, </a:t>
            </a:r>
            <a:r>
              <a:rPr lang="en-US" i="1" dirty="0" smtClean="0"/>
              <a:t>contiguous</a:t>
            </a:r>
            <a:r>
              <a:rPr lang="en-US" dirty="0" smtClean="0"/>
              <a:t> portion of memory referred to as the runtime stack.</a:t>
            </a:r>
          </a:p>
          <a:p>
            <a:pPr lvl="1"/>
            <a:r>
              <a:rPr lang="en-US" dirty="0" smtClean="0"/>
              <a:t>Function call chains</a:t>
            </a:r>
          </a:p>
          <a:p>
            <a:pPr lvl="1"/>
            <a:r>
              <a:rPr lang="en-US" dirty="0" smtClean="0"/>
              <a:t>Recursion example</a:t>
            </a:r>
          </a:p>
        </p:txBody>
      </p:sp>
    </p:spTree>
    <p:extLst>
      <p:ext uri="{BB962C8B-B14F-4D97-AF65-F5344CB8AC3E}">
        <p14:creationId xmlns:p14="http://schemas.microsoft.com/office/powerpoint/2010/main" val="679502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Complexity Theory</a:t>
            </a:r>
            <a:endParaRPr lang="en-US" dirty="0"/>
          </a:p>
        </p:txBody>
      </p:sp>
      <p:sp>
        <p:nvSpPr>
          <p:cNvPr id="3" name="Content Placeholder 2"/>
          <p:cNvSpPr>
            <a:spLocks noGrp="1"/>
          </p:cNvSpPr>
          <p:nvPr>
            <p:ph idx="1"/>
          </p:nvPr>
        </p:nvSpPr>
        <p:spPr>
          <a:xfrm>
            <a:off x="609600" y="1600201"/>
            <a:ext cx="10972800" cy="4451278"/>
          </a:xfrm>
        </p:spPr>
        <p:txBody>
          <a:bodyPr>
            <a:normAutofit fontScale="70000" lnSpcReduction="20000"/>
          </a:bodyPr>
          <a:lstStyle/>
          <a:p>
            <a:r>
              <a:rPr lang="en-US" dirty="0" smtClean="0"/>
              <a:t>Algorithms on Data Structures are analyzed and assessed using two main factors</a:t>
            </a:r>
          </a:p>
          <a:p>
            <a:pPr lvl="1"/>
            <a:r>
              <a:rPr lang="en-US" dirty="0" smtClean="0"/>
              <a:t>Time Complexity – number of “computational steps” required.</a:t>
            </a:r>
          </a:p>
          <a:p>
            <a:pPr lvl="1"/>
            <a:r>
              <a:rPr lang="en-US" dirty="0" smtClean="0"/>
              <a:t>Space Complexity – number of memory “spaces” required.</a:t>
            </a:r>
          </a:p>
          <a:p>
            <a:pPr lvl="1"/>
            <a:endParaRPr lang="en-US" dirty="0"/>
          </a:p>
          <a:p>
            <a:r>
              <a:rPr lang="en-US" dirty="0" smtClean="0"/>
              <a:t>Algorithms may depend on size and value of input.</a:t>
            </a:r>
          </a:p>
          <a:p>
            <a:pPr lvl="1"/>
            <a:r>
              <a:rPr lang="en-US" dirty="0" smtClean="0"/>
              <a:t>Value(s) of input</a:t>
            </a:r>
          </a:p>
          <a:p>
            <a:pPr lvl="2"/>
            <a:r>
              <a:rPr lang="en-US" dirty="0" smtClean="0"/>
              <a:t>Cases: Worst Case, Best Case, Average Case.</a:t>
            </a:r>
          </a:p>
          <a:p>
            <a:pPr lvl="1"/>
            <a:r>
              <a:rPr lang="en-US" dirty="0" smtClean="0"/>
              <a:t>Analysis in terms of size of input</a:t>
            </a:r>
          </a:p>
          <a:p>
            <a:pPr lvl="2"/>
            <a:r>
              <a:rPr lang="en-US" dirty="0" smtClean="0"/>
              <a:t>Computational steps and memory requirements are generally a function of size of input. </a:t>
            </a:r>
            <a:endParaRPr lang="en-US" dirty="0"/>
          </a:p>
          <a:p>
            <a:endParaRPr lang="en-US" dirty="0" smtClean="0"/>
          </a:p>
          <a:p>
            <a:r>
              <a:rPr lang="en-US" dirty="0" smtClean="0"/>
              <a:t>Analysis</a:t>
            </a:r>
          </a:p>
          <a:p>
            <a:pPr lvl="1"/>
            <a:r>
              <a:rPr lang="en-US" dirty="0" smtClean="0"/>
              <a:t>“Absolute” count:  Step count (time) or memory location (space) count</a:t>
            </a:r>
          </a:p>
          <a:p>
            <a:pPr lvl="1"/>
            <a:r>
              <a:rPr lang="en-US" dirty="0" smtClean="0"/>
              <a:t>Count Upper-bound and lower-bound notation: </a:t>
            </a:r>
          </a:p>
          <a:p>
            <a:pPr lvl="2"/>
            <a:r>
              <a:rPr lang="en-US" dirty="0" smtClean="0"/>
              <a:t>Big-O:  upper bound</a:t>
            </a:r>
          </a:p>
          <a:p>
            <a:pPr lvl="2"/>
            <a:r>
              <a:rPr lang="en-US" dirty="0" smtClean="0"/>
              <a:t>Big-Omega:  lower bound</a:t>
            </a:r>
          </a:p>
          <a:p>
            <a:pPr lvl="2"/>
            <a:r>
              <a:rPr lang="en-US" dirty="0" smtClean="0"/>
              <a:t>Big-Theta:  both upper and lower bound</a:t>
            </a:r>
            <a:endParaRPr lang="en-US" dirty="0"/>
          </a:p>
        </p:txBody>
      </p:sp>
    </p:spTree>
    <p:extLst>
      <p:ext uri="{BB962C8B-B14F-4D97-AF65-F5344CB8AC3E}">
        <p14:creationId xmlns:p14="http://schemas.microsoft.com/office/powerpoint/2010/main" val="3459162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Scope Diagram: A common way to illustrate function call chains (flow of execution and variable values)</a:t>
            </a:r>
            <a:endParaRPr lang="en-US" dirty="0"/>
          </a:p>
        </p:txBody>
      </p:sp>
      <p:sp>
        <p:nvSpPr>
          <p:cNvPr id="4" name="Content Placeholder 2"/>
          <p:cNvSpPr>
            <a:spLocks noGrp="1"/>
          </p:cNvSpPr>
          <p:nvPr>
            <p:ph idx="1"/>
          </p:nvPr>
        </p:nvSpPr>
        <p:spPr>
          <a:xfrm>
            <a:off x="609600" y="1600200"/>
            <a:ext cx="3818021" cy="4919869"/>
          </a:xfrm>
        </p:spPr>
        <p:txBody>
          <a:bodyPr>
            <a:normAutofit fontScale="70000" lnSpcReduction="20000"/>
          </a:bodyPr>
          <a:lstStyle/>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f(</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	</a:t>
            </a:r>
            <a:r>
              <a:rPr lang="en-US" dirty="0" err="1" smtClean="0">
                <a:solidFill>
                  <a:srgbClr val="0000FF"/>
                </a:solidFill>
                <a:highlight>
                  <a:srgbClr val="FFFFFF"/>
                </a:highlight>
                <a:latin typeface="Consolas" panose="020B0609020204030204" pitchFamily="49" charset="0"/>
              </a:rPr>
              <a:t>int</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j = 10;</a:t>
            </a:r>
          </a:p>
          <a:p>
            <a:pPr marL="0" indent="0">
              <a:buNone/>
            </a:pPr>
            <a:r>
              <a:rPr lang="en-US" dirty="0" smtClean="0">
                <a:solidFill>
                  <a:srgbClr val="0000FF"/>
                </a:solidFill>
                <a:highlight>
                  <a:srgbClr val="FFFFFF"/>
                </a:highlight>
                <a:latin typeface="Consolas" panose="020B0609020204030204" pitchFamily="49" charset="0"/>
              </a:rPr>
              <a:t>	return</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g(</a:t>
            </a:r>
            <a:r>
              <a:rPr lang="en-US" dirty="0" err="1">
                <a:solidFill>
                  <a:srgbClr val="80808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+ 10 * j);</a:t>
            </a:r>
          </a:p>
          <a:p>
            <a:pPr marL="0" indent="0">
              <a:buNone/>
            </a:pPr>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endParaRPr lang="en-US" dirty="0">
              <a:solidFill>
                <a:srgbClr val="000000"/>
              </a:solidFill>
              <a:highlight>
                <a:srgbClr val="FFFFFF"/>
              </a:highlight>
              <a:latin typeface="Consolas" panose="020B0609020204030204" pitchFamily="49" charset="0"/>
            </a:endParaRPr>
          </a:p>
          <a:p>
            <a:pPr marL="0" indent="0">
              <a:buNone/>
            </a:pPr>
            <a:r>
              <a:rPr lang="en-US" dirty="0" err="1" smtClean="0">
                <a:solidFill>
                  <a:srgbClr val="0000FF"/>
                </a:solidFill>
                <a:highlight>
                  <a:srgbClr val="FFFFFF"/>
                </a:highlight>
                <a:latin typeface="Consolas" panose="020B0609020204030204" pitchFamily="49" charset="0"/>
              </a:rPr>
              <a:t>int</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g(</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k</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p(</a:t>
            </a:r>
            <a:r>
              <a:rPr lang="en-US" dirty="0">
                <a:solidFill>
                  <a:srgbClr val="808080"/>
                </a:solidFill>
                <a:highlight>
                  <a:srgbClr val="FFFFFF"/>
                </a:highlight>
                <a:latin typeface="Consolas" panose="020B0609020204030204" pitchFamily="49" charset="0"/>
              </a:rPr>
              <a:t>k</a:t>
            </a:r>
            <a:r>
              <a:rPr lang="en-US" dirty="0">
                <a:solidFill>
                  <a:srgbClr val="000000"/>
                </a:solidFill>
                <a:highlight>
                  <a:srgbClr val="FFFFFF"/>
                </a:highlight>
                <a:latin typeface="Consolas" panose="020B0609020204030204" pitchFamily="49" charset="0"/>
              </a:rPr>
              <a:t> + 5);}</a:t>
            </a:r>
          </a:p>
          <a:p>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p(</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z</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 &lt;&lt; </a:t>
            </a:r>
            <a:r>
              <a:rPr lang="en-US" dirty="0">
                <a:solidFill>
                  <a:srgbClr val="808080"/>
                </a:solidFill>
                <a:highlight>
                  <a:srgbClr val="FFFFFF"/>
                </a:highlight>
                <a:latin typeface="Consolas" panose="020B0609020204030204" pitchFamily="49" charset="0"/>
              </a:rPr>
              <a:t>z</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FF"/>
                </a:solidFill>
                <a:highlight>
                  <a:srgbClr val="FFFFFF"/>
                </a:highlight>
                <a:latin typeface="Consolas" panose="020B0609020204030204" pitchFamily="49" charset="0"/>
              </a:rPr>
              <a:t>	return</a:t>
            </a:r>
            <a:r>
              <a:rPr lang="en-US" dirty="0" smtClean="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z</a:t>
            </a:r>
            <a:r>
              <a:rPr lang="en-US" dirty="0">
                <a:solidFill>
                  <a:srgbClr val="000000"/>
                </a:solidFill>
                <a:highlight>
                  <a:srgbClr val="FFFFFF"/>
                </a:highlight>
                <a:latin typeface="Consolas" panose="020B0609020204030204" pitchFamily="49" charset="0"/>
              </a:rPr>
              <a:t> - 1;</a:t>
            </a:r>
          </a:p>
          <a:p>
            <a:pPr marL="0" indent="0">
              <a:buNone/>
            </a:pPr>
            <a:r>
              <a:rPr lang="en-US" dirty="0" smtClean="0">
                <a:solidFill>
                  <a:srgbClr val="000000"/>
                </a:solidFill>
                <a:highlight>
                  <a:srgbClr val="FFFFFF"/>
                </a:highlight>
                <a:latin typeface="Consolas" panose="020B0609020204030204" pitchFamily="49" charset="0"/>
              </a:rPr>
              <a:t>	}</a:t>
            </a:r>
          </a:p>
          <a:p>
            <a:pPr marL="0" indent="0">
              <a:buNone/>
            </a:pPr>
            <a:endParaRPr lang="en-US" dirty="0" smtClean="0">
              <a:solidFill>
                <a:srgbClr val="000000"/>
              </a:solidFill>
              <a:highlight>
                <a:srgbClr val="FFFFFF"/>
              </a:highlight>
              <a:latin typeface="Consolas" panose="020B0609020204030204" pitchFamily="49" charset="0"/>
            </a:endParaRPr>
          </a:p>
          <a:p>
            <a:pPr marL="0" indent="0">
              <a:buNone/>
            </a:pPr>
            <a:r>
              <a:rPr lang="en-US" dirty="0" err="1">
                <a:solidFill>
                  <a:srgbClr val="0000FF"/>
                </a:solidFill>
                <a:highlight>
                  <a:srgbClr val="FFFFFF"/>
                </a:highlight>
                <a:latin typeface="Consolas" panose="020B0609020204030204" pitchFamily="49" charset="0"/>
              </a:rPr>
              <a:t>i</a:t>
            </a:r>
            <a:r>
              <a:rPr lang="en-US" dirty="0" err="1" smtClean="0">
                <a:solidFill>
                  <a:srgbClr val="0000FF"/>
                </a:solidFill>
                <a:highlight>
                  <a:srgbClr val="FFFFFF"/>
                </a:highlight>
                <a:latin typeface="Consolas" panose="020B0609020204030204" pitchFamily="49" charset="0"/>
              </a:rPr>
              <a:t>nt</a:t>
            </a:r>
            <a:r>
              <a:rPr lang="en-US" dirty="0" smtClean="0">
                <a:solidFill>
                  <a:srgbClr val="0000FF"/>
                </a:solidFill>
                <a:highlight>
                  <a:srgbClr val="FFFFFF"/>
                </a:highlight>
                <a:latin typeface="Consolas" panose="020B0609020204030204" pitchFamily="49" charset="0"/>
              </a:rPr>
              <a:t> main()</a:t>
            </a:r>
          </a:p>
          <a:p>
            <a:pPr marL="0" indent="0">
              <a:buNone/>
            </a:pPr>
            <a:r>
              <a:rPr lang="en-US" dirty="0" smtClean="0">
                <a:solidFill>
                  <a:srgbClr val="0000FF"/>
                </a:solidFill>
                <a:highlight>
                  <a:srgbClr val="FFFFFF"/>
                </a:highlight>
                <a:latin typeface="Consolas" panose="020B0609020204030204" pitchFamily="49" charset="0"/>
              </a:rPr>
              <a:t>{ f(2); return 0; }</a:t>
            </a:r>
            <a:endParaRPr lang="en-US" dirty="0">
              <a:solidFill>
                <a:srgbClr val="000000"/>
              </a:solidFill>
              <a:highlight>
                <a:srgbClr val="FFFFFF"/>
              </a:highlight>
              <a:latin typeface="Consolas" panose="020B0609020204030204" pitchFamily="49"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21" y="1335507"/>
            <a:ext cx="7363325" cy="5522494"/>
          </a:xfrm>
          <a:prstGeom prst="rect">
            <a:avLst/>
          </a:prstGeom>
        </p:spPr>
      </p:pic>
    </p:spTree>
    <p:extLst>
      <p:ext uri="{BB962C8B-B14F-4D97-AF65-F5344CB8AC3E}">
        <p14:creationId xmlns:p14="http://schemas.microsoft.com/office/powerpoint/2010/main" val="3554016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call chain and the runtime Stack</a:t>
            </a:r>
            <a:endParaRPr lang="en-US" dirty="0"/>
          </a:p>
        </p:txBody>
      </p:sp>
      <p:sp>
        <p:nvSpPr>
          <p:cNvPr id="3" name="Content Placeholder 2"/>
          <p:cNvSpPr>
            <a:spLocks noGrp="1"/>
          </p:cNvSpPr>
          <p:nvPr>
            <p:ph idx="1"/>
          </p:nvPr>
        </p:nvSpPr>
        <p:spPr>
          <a:xfrm>
            <a:off x="609600" y="1600200"/>
            <a:ext cx="3818021" cy="4919869"/>
          </a:xfrm>
        </p:spPr>
        <p:txBody>
          <a:bodyPr>
            <a:normAutofit fontScale="70000" lnSpcReduction="20000"/>
          </a:bodyPr>
          <a:lstStyle/>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f(</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	</a:t>
            </a:r>
            <a:r>
              <a:rPr lang="en-US" dirty="0" err="1" smtClean="0">
                <a:solidFill>
                  <a:srgbClr val="0000FF"/>
                </a:solidFill>
                <a:highlight>
                  <a:srgbClr val="FFFFFF"/>
                </a:highlight>
                <a:latin typeface="Consolas" panose="020B0609020204030204" pitchFamily="49" charset="0"/>
              </a:rPr>
              <a:t>int</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j = 10;</a:t>
            </a:r>
          </a:p>
          <a:p>
            <a:pPr marL="0" indent="0">
              <a:buNone/>
            </a:pPr>
            <a:r>
              <a:rPr lang="en-US" dirty="0" smtClean="0">
                <a:solidFill>
                  <a:srgbClr val="0000FF"/>
                </a:solidFill>
                <a:highlight>
                  <a:srgbClr val="FFFFFF"/>
                </a:highlight>
                <a:latin typeface="Consolas" panose="020B0609020204030204" pitchFamily="49" charset="0"/>
              </a:rPr>
              <a:t>	return</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g(</a:t>
            </a:r>
            <a:r>
              <a:rPr lang="en-US" dirty="0" err="1">
                <a:solidFill>
                  <a:srgbClr val="80808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+ 10 * j);</a:t>
            </a:r>
          </a:p>
          <a:p>
            <a:pPr marL="0" indent="0">
              <a:buNone/>
            </a:pPr>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endParaRPr lang="en-US" dirty="0">
              <a:solidFill>
                <a:srgbClr val="000000"/>
              </a:solidFill>
              <a:highlight>
                <a:srgbClr val="FFFFFF"/>
              </a:highlight>
              <a:latin typeface="Consolas" panose="020B0609020204030204" pitchFamily="49" charset="0"/>
            </a:endParaRPr>
          </a:p>
          <a:p>
            <a:pPr marL="0" indent="0">
              <a:buNone/>
            </a:pPr>
            <a:r>
              <a:rPr lang="en-US" dirty="0" err="1" smtClean="0">
                <a:solidFill>
                  <a:srgbClr val="0000FF"/>
                </a:solidFill>
                <a:highlight>
                  <a:srgbClr val="FFFFFF"/>
                </a:highlight>
                <a:latin typeface="Consolas" panose="020B0609020204030204" pitchFamily="49" charset="0"/>
              </a:rPr>
              <a:t>int</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g(</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k</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p(</a:t>
            </a:r>
            <a:r>
              <a:rPr lang="en-US" dirty="0">
                <a:solidFill>
                  <a:srgbClr val="808080"/>
                </a:solidFill>
                <a:highlight>
                  <a:srgbClr val="FFFFFF"/>
                </a:highlight>
                <a:latin typeface="Consolas" panose="020B0609020204030204" pitchFamily="49" charset="0"/>
              </a:rPr>
              <a:t>k</a:t>
            </a:r>
            <a:r>
              <a:rPr lang="en-US" dirty="0">
                <a:solidFill>
                  <a:srgbClr val="000000"/>
                </a:solidFill>
                <a:highlight>
                  <a:srgbClr val="FFFFFF"/>
                </a:highlight>
                <a:latin typeface="Consolas" panose="020B0609020204030204" pitchFamily="49" charset="0"/>
              </a:rPr>
              <a:t> + 5);}</a:t>
            </a:r>
          </a:p>
          <a:p>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p(</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z</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 &lt;&lt; </a:t>
            </a:r>
            <a:r>
              <a:rPr lang="en-US" dirty="0">
                <a:solidFill>
                  <a:srgbClr val="808080"/>
                </a:solidFill>
                <a:highlight>
                  <a:srgbClr val="FFFFFF"/>
                </a:highlight>
                <a:latin typeface="Consolas" panose="020B0609020204030204" pitchFamily="49" charset="0"/>
              </a:rPr>
              <a:t>z</a:t>
            </a:r>
            <a:r>
              <a:rPr lang="en-US" dirty="0">
                <a:solidFill>
                  <a:srgbClr val="000000"/>
                </a:solidFill>
                <a:highlight>
                  <a:srgbClr val="FFFFFF"/>
                </a:highlight>
                <a:latin typeface="Consolas" panose="020B0609020204030204" pitchFamily="49" charset="0"/>
              </a:rPr>
              <a:t>;</a:t>
            </a:r>
          </a:p>
          <a:p>
            <a:pPr marL="0" indent="0">
              <a:buNone/>
            </a:pPr>
            <a:r>
              <a:rPr lang="en-US" dirty="0" smtClean="0">
                <a:solidFill>
                  <a:srgbClr val="0000FF"/>
                </a:solidFill>
                <a:highlight>
                  <a:srgbClr val="FFFFFF"/>
                </a:highlight>
                <a:latin typeface="Consolas" panose="020B0609020204030204" pitchFamily="49" charset="0"/>
              </a:rPr>
              <a:t>	return</a:t>
            </a:r>
            <a:r>
              <a:rPr lang="en-US" dirty="0" smtClean="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z</a:t>
            </a:r>
            <a:r>
              <a:rPr lang="en-US" dirty="0">
                <a:solidFill>
                  <a:srgbClr val="000000"/>
                </a:solidFill>
                <a:highlight>
                  <a:srgbClr val="FFFFFF"/>
                </a:highlight>
                <a:latin typeface="Consolas" panose="020B0609020204030204" pitchFamily="49" charset="0"/>
              </a:rPr>
              <a:t> - 1;</a:t>
            </a:r>
          </a:p>
          <a:p>
            <a:pPr marL="0" indent="0">
              <a:buNone/>
            </a:pPr>
            <a:r>
              <a:rPr lang="en-US" dirty="0" smtClean="0">
                <a:solidFill>
                  <a:srgbClr val="000000"/>
                </a:solidFill>
                <a:highlight>
                  <a:srgbClr val="FFFFFF"/>
                </a:highlight>
                <a:latin typeface="Consolas" panose="020B0609020204030204" pitchFamily="49" charset="0"/>
              </a:rPr>
              <a:t>	}</a:t>
            </a:r>
          </a:p>
          <a:p>
            <a:pPr marL="0" indent="0">
              <a:buNone/>
            </a:pPr>
            <a:endParaRPr lang="en-US" dirty="0" smtClean="0">
              <a:solidFill>
                <a:srgbClr val="000000"/>
              </a:solidFill>
              <a:highlight>
                <a:srgbClr val="FFFFFF"/>
              </a:highlight>
              <a:latin typeface="Consolas" panose="020B0609020204030204" pitchFamily="49" charset="0"/>
            </a:endParaRPr>
          </a:p>
          <a:p>
            <a:pPr marL="0" indent="0">
              <a:buNone/>
            </a:pPr>
            <a:r>
              <a:rPr lang="en-US" dirty="0" err="1">
                <a:solidFill>
                  <a:srgbClr val="0000FF"/>
                </a:solidFill>
                <a:highlight>
                  <a:srgbClr val="FFFFFF"/>
                </a:highlight>
                <a:latin typeface="Consolas" panose="020B0609020204030204" pitchFamily="49" charset="0"/>
              </a:rPr>
              <a:t>i</a:t>
            </a:r>
            <a:r>
              <a:rPr lang="en-US" dirty="0" err="1" smtClean="0">
                <a:solidFill>
                  <a:srgbClr val="0000FF"/>
                </a:solidFill>
                <a:highlight>
                  <a:srgbClr val="FFFFFF"/>
                </a:highlight>
                <a:latin typeface="Consolas" panose="020B0609020204030204" pitchFamily="49" charset="0"/>
              </a:rPr>
              <a:t>nt</a:t>
            </a:r>
            <a:r>
              <a:rPr lang="en-US" dirty="0" smtClean="0">
                <a:solidFill>
                  <a:srgbClr val="0000FF"/>
                </a:solidFill>
                <a:highlight>
                  <a:srgbClr val="FFFFFF"/>
                </a:highlight>
                <a:latin typeface="Consolas" panose="020B0609020204030204" pitchFamily="49" charset="0"/>
              </a:rPr>
              <a:t> main()</a:t>
            </a:r>
          </a:p>
          <a:p>
            <a:pPr marL="0" indent="0">
              <a:buNone/>
            </a:pPr>
            <a:r>
              <a:rPr lang="en-US" dirty="0" smtClean="0">
                <a:solidFill>
                  <a:srgbClr val="0000FF"/>
                </a:solidFill>
                <a:highlight>
                  <a:srgbClr val="FFFFFF"/>
                </a:highlight>
                <a:latin typeface="Consolas" panose="020B0609020204030204" pitchFamily="49" charset="0"/>
              </a:rPr>
              <a:t>{ f(2); return 0; }</a:t>
            </a:r>
            <a:endParaRPr lang="en-US" dirty="0">
              <a:solidFill>
                <a:srgbClr val="000000"/>
              </a:solidFill>
              <a:highlight>
                <a:srgbClr val="FFFFFF"/>
              </a:highlight>
              <a:latin typeface="Consolas" panose="020B0609020204030204" pitchFamily="49"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83631"/>
            <a:ext cx="7299158" cy="5474369"/>
          </a:xfrm>
          <a:prstGeom prst="rect">
            <a:avLst/>
          </a:prstGeom>
        </p:spPr>
      </p:pic>
    </p:spTree>
    <p:extLst>
      <p:ext uri="{BB962C8B-B14F-4D97-AF65-F5344CB8AC3E}">
        <p14:creationId xmlns:p14="http://schemas.microsoft.com/office/powerpoint/2010/main" val="2348072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Recursion</a:t>
            </a:r>
            <a:endParaRPr lang="en-US" dirty="0"/>
          </a:p>
        </p:txBody>
      </p:sp>
      <p:sp>
        <p:nvSpPr>
          <p:cNvPr id="3" name="Content Placeholder 2"/>
          <p:cNvSpPr>
            <a:spLocks noGrp="1"/>
          </p:cNvSpPr>
          <p:nvPr>
            <p:ph idx="1"/>
          </p:nvPr>
        </p:nvSpPr>
        <p:spPr/>
        <p:txBody>
          <a:bodyPr/>
          <a:lstStyle/>
          <a:p>
            <a:r>
              <a:rPr lang="en-US" dirty="0" smtClean="0"/>
              <a:t>Recursive methods can greatly impact memory allocation</a:t>
            </a:r>
          </a:p>
          <a:p>
            <a:endParaRPr lang="en-US" dirty="0"/>
          </a:p>
          <a:p>
            <a:r>
              <a:rPr lang="en-US" dirty="0" smtClean="0"/>
              <a:t>Recursive methods are methods that are defined in terms of themselves.</a:t>
            </a:r>
          </a:p>
          <a:p>
            <a:endParaRPr lang="en-US" dirty="0" smtClean="0"/>
          </a:p>
          <a:p>
            <a:r>
              <a:rPr lang="en-US" dirty="0" smtClean="0"/>
              <a:t>Many processes and calculations that involve repetition can be implemented recursively. </a:t>
            </a:r>
            <a:endParaRPr lang="en-US" dirty="0"/>
          </a:p>
        </p:txBody>
      </p:sp>
    </p:spTree>
    <p:extLst>
      <p:ext uri="{BB962C8B-B14F-4D97-AF65-F5344CB8AC3E}">
        <p14:creationId xmlns:p14="http://schemas.microsoft.com/office/powerpoint/2010/main" val="242093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Recursion Example: Factorial</a:t>
            </a:r>
            <a:endParaRPr lang="en-US" dirty="0"/>
          </a:p>
        </p:txBody>
      </p:sp>
      <p:sp>
        <p:nvSpPr>
          <p:cNvPr id="4" name="Content Placeholder 2"/>
          <p:cNvSpPr>
            <a:spLocks noGrp="1"/>
          </p:cNvSpPr>
          <p:nvPr>
            <p:ph idx="1"/>
          </p:nvPr>
        </p:nvSpPr>
        <p:spPr/>
        <p:txBody>
          <a:bodyPr>
            <a:normAutofit fontScale="92500" lnSpcReduction="20000"/>
          </a:bodyPr>
          <a:lstStyle/>
          <a:p>
            <a:pPr>
              <a:defRPr/>
            </a:pPr>
            <a:r>
              <a:rPr lang="en-US" dirty="0" smtClean="0"/>
              <a:t>Write a function to calculate n! where n is the input argument</a:t>
            </a:r>
          </a:p>
          <a:p>
            <a:pPr>
              <a:defRPr/>
            </a:pPr>
            <a:endParaRPr lang="en-US" dirty="0" smtClean="0"/>
          </a:p>
          <a:p>
            <a:pPr>
              <a:buFont typeface="Wingdings 2" panose="05020102010507070707" pitchFamily="18" charset="2"/>
              <a:buNone/>
              <a:defRPr/>
            </a:pPr>
            <a:r>
              <a:rPr lang="en-US" dirty="0" smtClean="0"/>
              <a:t>	n! = n*(n-1)*(n-2)*… *2*1</a:t>
            </a:r>
          </a:p>
          <a:p>
            <a:pPr>
              <a:buFont typeface="Wingdings 2" panose="05020102010507070707" pitchFamily="18" charset="2"/>
              <a:buNone/>
              <a:defRPr/>
            </a:pPr>
            <a:r>
              <a:rPr lang="en-US" dirty="0" smtClean="0"/>
              <a:t>	n! = n*(n-1)!</a:t>
            </a:r>
          </a:p>
          <a:p>
            <a:pPr>
              <a:buFont typeface="Wingdings 2" panose="05020102010507070707" pitchFamily="18" charset="2"/>
              <a:buNone/>
              <a:defRPr/>
            </a:pPr>
            <a:r>
              <a:rPr lang="en-US" dirty="0" smtClean="0"/>
              <a:t>	factorial(n) =n*factorial(n-1)</a:t>
            </a:r>
          </a:p>
          <a:p>
            <a:pPr>
              <a:defRPr/>
            </a:pPr>
            <a:endParaRPr lang="en-US" dirty="0"/>
          </a:p>
          <a:p>
            <a:pPr>
              <a:defRPr/>
            </a:pPr>
            <a:r>
              <a:rPr lang="en-US" dirty="0" smtClean="0"/>
              <a:t>Note that this calculation is inherently repetitive.</a:t>
            </a:r>
          </a:p>
          <a:p>
            <a:pPr lvl="1">
              <a:defRPr/>
            </a:pPr>
            <a:r>
              <a:rPr lang="en-US" dirty="0" smtClean="0"/>
              <a:t>There is repeated multiplication to be performed</a:t>
            </a:r>
          </a:p>
          <a:p>
            <a:pPr lvl="1">
              <a:defRPr/>
            </a:pPr>
            <a:r>
              <a:rPr lang="en-US" dirty="0" smtClean="0"/>
              <a:t>Further note that the number of multiplications is dependent on “n”  that is the input parameter will control the number of repetitive computations (multiplications in this case)</a:t>
            </a:r>
          </a:p>
          <a:p>
            <a:pPr lvl="1">
              <a:defRPr/>
            </a:pPr>
            <a:endParaRPr lang="en-US" dirty="0"/>
          </a:p>
        </p:txBody>
      </p:sp>
    </p:spTree>
    <p:extLst>
      <p:ext uri="{BB962C8B-B14F-4D97-AF65-F5344CB8AC3E}">
        <p14:creationId xmlns:p14="http://schemas.microsoft.com/office/powerpoint/2010/main" val="1967465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Factorial Examples</a:t>
            </a:r>
            <a:endParaRPr lang="en-US" dirty="0"/>
          </a:p>
        </p:txBody>
      </p:sp>
      <p:sp>
        <p:nvSpPr>
          <p:cNvPr id="3" name="Content Placeholder 2"/>
          <p:cNvSpPr>
            <a:spLocks noGrp="1"/>
          </p:cNvSpPr>
          <p:nvPr>
            <p:ph idx="1"/>
          </p:nvPr>
        </p:nvSpPr>
        <p:spPr>
          <a:xfrm>
            <a:off x="6529137" y="1752601"/>
            <a:ext cx="5293895" cy="4099828"/>
          </a:xfrm>
          <a:ln>
            <a:solidFill>
              <a:schemeClr val="accent1"/>
            </a:solidFill>
          </a:ln>
        </p:spPr>
        <p:txBody>
          <a:bodyPr>
            <a:normAutofit/>
          </a:bodyPr>
          <a:lstStyle/>
          <a:p>
            <a:pPr marL="0" indent="0">
              <a:buNone/>
            </a:pP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factorial(</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a:t>
            </a:r>
          </a:p>
          <a:p>
            <a:pPr marL="0" indent="0">
              <a:buNone/>
            </a:pP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8000"/>
                </a:solidFill>
                <a:highlight>
                  <a:srgbClr val="FFFFFF"/>
                </a:highlight>
                <a:latin typeface="Consolas" panose="020B0609020204030204" pitchFamily="49" charset="0"/>
              </a:rPr>
              <a:t>	// </a:t>
            </a:r>
            <a:r>
              <a:rPr lang="en-US" sz="1800" dirty="0">
                <a:solidFill>
                  <a:srgbClr val="008000"/>
                </a:solidFill>
                <a:highlight>
                  <a:srgbClr val="FFFFFF"/>
                </a:highlight>
                <a:latin typeface="Consolas" panose="020B0609020204030204" pitchFamily="49" charset="0"/>
              </a:rPr>
              <a:t>Assumes n is non-negative</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val</a:t>
            </a:r>
            <a:r>
              <a:rPr lang="en-US" sz="1800" dirty="0">
                <a:solidFill>
                  <a:srgbClr val="000000"/>
                </a:solidFill>
                <a:highlight>
                  <a:srgbClr val="FFFFFF"/>
                </a:highlight>
                <a:latin typeface="Consolas" panose="020B0609020204030204" pitchFamily="49" charset="0"/>
              </a:rPr>
              <a:t> = 1;</a:t>
            </a:r>
          </a:p>
          <a:p>
            <a:pPr marL="0" indent="0">
              <a:buNone/>
            </a:pPr>
            <a:r>
              <a:rPr lang="en-US" sz="1800" dirty="0" smtClean="0">
                <a:solidFill>
                  <a:srgbClr val="0000FF"/>
                </a:solidFill>
                <a:highlight>
                  <a:srgbClr val="FFFFFF"/>
                </a:highlight>
                <a:latin typeface="Consolas" panose="020B0609020204030204" pitchFamily="49" charset="0"/>
              </a:rPr>
              <a:t>	if</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0 || </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1) </a:t>
            </a:r>
            <a:r>
              <a:rPr lang="en-US" sz="1800" dirty="0">
                <a:solidFill>
                  <a:srgbClr val="008000"/>
                </a:solidFill>
                <a:highlight>
                  <a:srgbClr val="FFFFFF"/>
                </a:highlight>
                <a:latin typeface="Consolas" panose="020B0609020204030204" pitchFamily="49" charset="0"/>
              </a:rPr>
              <a:t>// Base case -- stop repetition</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1;</a:t>
            </a:r>
          </a:p>
          <a:p>
            <a:pPr marL="0" indent="0">
              <a:buNone/>
            </a:pPr>
            <a:r>
              <a:rPr lang="en-US" sz="1800" dirty="0" smtClean="0">
                <a:solidFill>
                  <a:srgbClr val="0000FF"/>
                </a:solidFill>
                <a:highlight>
                  <a:srgbClr val="FFFFFF"/>
                </a:highlight>
                <a:latin typeface="Consolas" panose="020B0609020204030204" pitchFamily="49" charset="0"/>
              </a:rPr>
              <a:t>	else</a:t>
            </a:r>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recursive case -- continue recursive call</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factorial(</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- 1);</a:t>
            </a:r>
          </a:p>
          <a:p>
            <a:pPr marL="0" indent="0">
              <a:buNone/>
            </a:pPr>
            <a:r>
              <a:rPr lang="en-US" sz="1800" dirty="0" smtClean="0">
                <a:solidFill>
                  <a:srgbClr val="000000"/>
                </a:solidFill>
                <a:highlight>
                  <a:srgbClr val="FFFFFF"/>
                </a:highlight>
                <a:latin typeface="Consolas" panose="020B0609020204030204" pitchFamily="49" charset="0"/>
              </a:rPr>
              <a:t>	}</a:t>
            </a:r>
            <a:endParaRPr lang="en-US" sz="1800" dirty="0"/>
          </a:p>
        </p:txBody>
      </p:sp>
      <p:sp>
        <p:nvSpPr>
          <p:cNvPr id="4" name="Content Placeholder 2"/>
          <p:cNvSpPr txBox="1">
            <a:spLocks/>
          </p:cNvSpPr>
          <p:nvPr/>
        </p:nvSpPr>
        <p:spPr>
          <a:xfrm>
            <a:off x="762000" y="1752601"/>
            <a:ext cx="5293895" cy="4099828"/>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factorial(</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a:t>
            </a:r>
          </a:p>
          <a:p>
            <a:pPr marL="0" indent="0">
              <a:buFont typeface="Arial"/>
              <a:buNone/>
            </a:pPr>
            <a:r>
              <a:rPr lang="en-US" sz="1800" dirty="0" smtClean="0">
                <a:solidFill>
                  <a:srgbClr val="000000"/>
                </a:solidFill>
                <a:highlight>
                  <a:srgbClr val="FFFFFF"/>
                </a:highlight>
                <a:latin typeface="Consolas" panose="020B0609020204030204" pitchFamily="49" charset="0"/>
              </a:rPr>
              <a:t>	{</a:t>
            </a:r>
          </a:p>
          <a:p>
            <a:pPr marL="0" indent="0">
              <a:buFont typeface="Arial"/>
              <a:buNone/>
            </a:pPr>
            <a:r>
              <a:rPr lang="en-US" sz="1800" dirty="0" smtClean="0">
                <a:solidFill>
                  <a:srgbClr val="008000"/>
                </a:solidFill>
                <a:highlight>
                  <a:srgbClr val="FFFFFF"/>
                </a:highlight>
                <a:latin typeface="Consolas" panose="020B0609020204030204" pitchFamily="49" charset="0"/>
              </a:rPr>
              <a:t>	//Assumes non-negative n</a:t>
            </a:r>
            <a:endParaRPr lang="en-US" sz="1800" dirty="0" smtClean="0">
              <a:solidFill>
                <a:srgbClr val="000000"/>
              </a:solidFill>
              <a:highlight>
                <a:srgbClr val="FFFFFF"/>
              </a:highlight>
              <a:latin typeface="Consolas" panose="020B0609020204030204" pitchFamily="49" charset="0"/>
            </a:endParaRPr>
          </a:p>
          <a:p>
            <a:pPr marL="0" indent="0">
              <a:buFont typeface="Arial"/>
              <a:buNone/>
            </a:pP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val</a:t>
            </a:r>
            <a:r>
              <a:rPr lang="en-US" sz="1800" dirty="0" smtClean="0">
                <a:solidFill>
                  <a:srgbClr val="000000"/>
                </a:solidFill>
                <a:highlight>
                  <a:srgbClr val="FFFFFF"/>
                </a:highlight>
                <a:latin typeface="Consolas" panose="020B0609020204030204" pitchFamily="49" charset="0"/>
              </a:rPr>
              <a:t> = 1;</a:t>
            </a:r>
          </a:p>
          <a:p>
            <a:pPr marL="0" indent="0">
              <a:buFont typeface="Arial"/>
              <a:buNone/>
            </a:pPr>
            <a:r>
              <a:rPr lang="en-US" sz="1800" dirty="0" smtClean="0">
                <a:solidFill>
                  <a:srgbClr val="0000FF"/>
                </a:solidFill>
                <a:highlight>
                  <a:srgbClr val="FFFFFF"/>
                </a:highlight>
                <a:latin typeface="Consolas" panose="020B0609020204030204" pitchFamily="49" charset="0"/>
              </a:rPr>
              <a:t>	for</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 </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 </a:t>
            </a:r>
            <a:r>
              <a:rPr lang="en-US" sz="1800" dirty="0">
                <a:solidFill>
                  <a:srgbClr val="80808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&gt; 1; </a:t>
            </a:r>
            <a:r>
              <a:rPr lang="en-US" sz="1800" dirty="0">
                <a:solidFill>
                  <a:srgbClr val="80808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 repeatedly take product of values between 1 and n</a:t>
            </a:r>
            <a:endParaRPr lang="en-US" sz="1800" dirty="0" smtClean="0">
              <a:solidFill>
                <a:srgbClr val="000000"/>
              </a:solidFill>
              <a:highlight>
                <a:srgbClr val="FFFFFF"/>
              </a:highlight>
              <a:latin typeface="Consolas" panose="020B0609020204030204" pitchFamily="49" charset="0"/>
            </a:endParaRPr>
          </a:p>
          <a:p>
            <a:pPr marL="0" indent="0">
              <a:buFont typeface="Arial"/>
              <a:buNone/>
            </a:pP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val</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val</a:t>
            </a:r>
            <a:r>
              <a:rPr lang="en-US" sz="1800" dirty="0" smtClean="0">
                <a:solidFill>
                  <a:srgbClr val="000000"/>
                </a:solidFill>
                <a:highlight>
                  <a:srgbClr val="FFFFFF"/>
                </a:highlight>
                <a:latin typeface="Consolas" panose="020B0609020204030204" pitchFamily="49" charset="0"/>
              </a:rPr>
              <a:t> * </a:t>
            </a:r>
            <a:r>
              <a:rPr lang="en-US" sz="1800" dirty="0">
                <a:solidFill>
                  <a:srgbClr val="80808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pPr marL="0" indent="0">
              <a:buFont typeface="Arial"/>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val</a:t>
            </a:r>
            <a:r>
              <a:rPr lang="en-US" sz="1800" dirty="0" smtClean="0">
                <a:solidFill>
                  <a:srgbClr val="000000"/>
                </a:solidFill>
                <a:highlight>
                  <a:srgbClr val="FFFFFF"/>
                </a:highlight>
                <a:latin typeface="Consolas" panose="020B0609020204030204" pitchFamily="49" charset="0"/>
              </a:rPr>
              <a:t>;</a:t>
            </a:r>
          </a:p>
          <a:p>
            <a:pPr marL="0" indent="0">
              <a:buFont typeface="Arial"/>
              <a:buNone/>
            </a:pPr>
            <a:r>
              <a:rPr lang="en-US" sz="1800" dirty="0" smtClean="0">
                <a:solidFill>
                  <a:srgbClr val="000000"/>
                </a:solidFill>
                <a:highlight>
                  <a:srgbClr val="FFFFFF"/>
                </a:highlight>
                <a:latin typeface="Consolas" panose="020B0609020204030204" pitchFamily="49" charset="0"/>
              </a:rPr>
              <a:t>	}</a:t>
            </a:r>
            <a:endParaRPr lang="en-US" sz="1800" dirty="0"/>
          </a:p>
        </p:txBody>
      </p:sp>
    </p:spTree>
    <p:extLst>
      <p:ext uri="{BB962C8B-B14F-4D97-AF65-F5344CB8AC3E}">
        <p14:creationId xmlns:p14="http://schemas.microsoft.com/office/powerpoint/2010/main" val="3040235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 Scope (function chain) diagrams to trace the execution of a recursive function.</a:t>
            </a:r>
            <a:endParaRPr lang="en-US" dirty="0"/>
          </a:p>
        </p:txBody>
      </p:sp>
      <p:sp>
        <p:nvSpPr>
          <p:cNvPr id="4" name="Content Placeholder 2"/>
          <p:cNvSpPr txBox="1">
            <a:spLocks/>
          </p:cNvSpPr>
          <p:nvPr/>
        </p:nvSpPr>
        <p:spPr>
          <a:xfrm>
            <a:off x="267485" y="1484245"/>
            <a:ext cx="3310602" cy="2093841"/>
          </a:xfrm>
          <a:prstGeom prst="rect">
            <a:avLst/>
          </a:prstGeom>
          <a:ln>
            <a:solidFill>
              <a:schemeClr val="accent1"/>
            </a:solidFill>
          </a:ln>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f(</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a:t>
            </a:r>
          </a:p>
          <a:p>
            <a:pPr marL="0" indent="0">
              <a:buFont typeface="Arial"/>
              <a:buNone/>
            </a:pPr>
            <a:r>
              <a:rPr lang="en-US" sz="1800" dirty="0" smtClean="0">
                <a:solidFill>
                  <a:srgbClr val="000000"/>
                </a:solidFill>
                <a:highlight>
                  <a:srgbClr val="FFFFFF"/>
                </a:highlight>
                <a:latin typeface="Consolas" panose="020B0609020204030204" pitchFamily="49" charset="0"/>
              </a:rPr>
              <a:t>	{</a:t>
            </a:r>
          </a:p>
          <a:p>
            <a:pPr marL="0" indent="0">
              <a:buFont typeface="Arial"/>
              <a:buNone/>
            </a:pPr>
            <a:r>
              <a:rPr lang="en-US" sz="1800" dirty="0" smtClean="0">
                <a:solidFill>
                  <a:srgbClr val="008000"/>
                </a:solidFill>
                <a:highlight>
                  <a:srgbClr val="FFFFFF"/>
                </a:highlight>
                <a:latin typeface="Consolas" panose="020B0609020204030204" pitchFamily="49" charset="0"/>
              </a:rPr>
              <a:t>	// Assumes n is non-negative</a:t>
            </a:r>
            <a:endParaRPr lang="en-US" sz="1800" dirty="0" smtClean="0">
              <a:solidFill>
                <a:srgbClr val="000000"/>
              </a:solidFill>
              <a:highlight>
                <a:srgbClr val="FFFFFF"/>
              </a:highlight>
              <a:latin typeface="Consolas" panose="020B0609020204030204" pitchFamily="49" charset="0"/>
            </a:endParaRPr>
          </a:p>
          <a:p>
            <a:pPr marL="0" indent="0">
              <a:buFont typeface="Arial"/>
              <a:buNone/>
            </a:pP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val</a:t>
            </a:r>
            <a:r>
              <a:rPr lang="en-US" sz="1800" dirty="0" smtClean="0">
                <a:solidFill>
                  <a:srgbClr val="000000"/>
                </a:solidFill>
                <a:highlight>
                  <a:srgbClr val="FFFFFF"/>
                </a:highlight>
                <a:latin typeface="Consolas" panose="020B0609020204030204" pitchFamily="49" charset="0"/>
              </a:rPr>
              <a:t> = 1;</a:t>
            </a:r>
          </a:p>
          <a:p>
            <a:pPr marL="0" indent="0">
              <a:buFont typeface="Arial"/>
              <a:buNone/>
            </a:pPr>
            <a:r>
              <a:rPr lang="en-US" sz="1800" dirty="0" smtClean="0">
                <a:solidFill>
                  <a:srgbClr val="0000FF"/>
                </a:solidFill>
                <a:highlight>
                  <a:srgbClr val="FFFFFF"/>
                </a:highlight>
                <a:latin typeface="Consolas" panose="020B0609020204030204" pitchFamily="49" charset="0"/>
              </a:rPr>
              <a:t>	if</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 == 0 || </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 == 1) </a:t>
            </a:r>
            <a:r>
              <a:rPr lang="en-US" sz="1800" dirty="0" smtClean="0">
                <a:solidFill>
                  <a:srgbClr val="008000"/>
                </a:solidFill>
                <a:highlight>
                  <a:srgbClr val="FFFFFF"/>
                </a:highlight>
                <a:latin typeface="Consolas" panose="020B0609020204030204" pitchFamily="49" charset="0"/>
              </a:rPr>
              <a:t>// Base case -- stop repetition</a:t>
            </a:r>
            <a:endParaRPr lang="en-US" sz="1800" dirty="0" smtClean="0">
              <a:solidFill>
                <a:srgbClr val="000000"/>
              </a:solidFill>
              <a:highlight>
                <a:srgbClr val="FFFFFF"/>
              </a:highlight>
              <a:latin typeface="Consolas" panose="020B0609020204030204" pitchFamily="49" charset="0"/>
            </a:endParaRPr>
          </a:p>
          <a:p>
            <a:pPr marL="0" indent="0">
              <a:buFont typeface="Arial"/>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1;</a:t>
            </a:r>
          </a:p>
          <a:p>
            <a:pPr marL="0" indent="0">
              <a:buFont typeface="Arial"/>
              <a:buNone/>
            </a:pPr>
            <a:r>
              <a:rPr lang="en-US" sz="1800" dirty="0" smtClean="0">
                <a:solidFill>
                  <a:srgbClr val="0000FF"/>
                </a:solidFill>
                <a:highlight>
                  <a:srgbClr val="FFFFFF"/>
                </a:highlight>
                <a:latin typeface="Consolas" panose="020B0609020204030204" pitchFamily="49" charset="0"/>
              </a:rPr>
              <a:t>	else</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 recursive case -- continue recursive call</a:t>
            </a:r>
            <a:endParaRPr lang="en-US" sz="1800" dirty="0" smtClean="0">
              <a:solidFill>
                <a:srgbClr val="000000"/>
              </a:solidFill>
              <a:highlight>
                <a:srgbClr val="FFFFFF"/>
              </a:highlight>
              <a:latin typeface="Consolas" panose="020B0609020204030204" pitchFamily="49" charset="0"/>
            </a:endParaRPr>
          </a:p>
          <a:p>
            <a:pPr marL="0" indent="0">
              <a:buFont typeface="Arial"/>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 * f(</a:t>
            </a:r>
            <a:r>
              <a:rPr lang="en-US" sz="1800" dirty="0" smtClean="0">
                <a:solidFill>
                  <a:srgbClr val="808080"/>
                </a:solidFill>
                <a:highlight>
                  <a:srgbClr val="FFFFFF"/>
                </a:highlight>
                <a:latin typeface="Consolas" panose="020B0609020204030204" pitchFamily="49" charset="0"/>
              </a:rPr>
              <a:t>n</a:t>
            </a:r>
            <a:r>
              <a:rPr lang="en-US" sz="1800" dirty="0" smtClean="0">
                <a:solidFill>
                  <a:srgbClr val="000000"/>
                </a:solidFill>
                <a:highlight>
                  <a:srgbClr val="FFFFFF"/>
                </a:highlight>
                <a:latin typeface="Consolas" panose="020B0609020204030204" pitchFamily="49" charset="0"/>
              </a:rPr>
              <a:t> - 1);</a:t>
            </a:r>
          </a:p>
          <a:p>
            <a:pPr marL="0" indent="0">
              <a:buFont typeface="Arial"/>
              <a:buNone/>
            </a:pPr>
            <a:r>
              <a:rPr lang="en-US" sz="1800" dirty="0" smtClean="0">
                <a:solidFill>
                  <a:srgbClr val="000000"/>
                </a:solidFill>
                <a:highlight>
                  <a:srgbClr val="FFFFFF"/>
                </a:highlight>
                <a:latin typeface="Consolas" panose="020B0609020204030204" pitchFamily="49" charset="0"/>
              </a:rPr>
              <a:t>	}</a:t>
            </a:r>
          </a:p>
          <a:p>
            <a:pPr marL="0" indent="0">
              <a:buFont typeface="Arial"/>
              <a:buNone/>
            </a:pPr>
            <a:endParaRPr lang="en-US" sz="1800" dirty="0">
              <a:solidFill>
                <a:srgbClr val="000000"/>
              </a:solidFill>
              <a:highlight>
                <a:srgbClr val="FFFFFF"/>
              </a:highlight>
              <a:latin typeface="Consolas" panose="020B0609020204030204" pitchFamily="49" charset="0"/>
            </a:endParaRPr>
          </a:p>
          <a:p>
            <a:pPr marL="0" indent="0">
              <a:buNone/>
            </a:pPr>
            <a:r>
              <a:rPr lang="en-US" sz="1800" dirty="0">
                <a:solidFill>
                  <a:srgbClr val="0000FF"/>
                </a:solidFill>
                <a:highlight>
                  <a:srgbClr val="FFFFFF"/>
                </a:highlight>
                <a:latin typeface="Consolas" panose="020B0609020204030204" pitchFamily="49" charset="0"/>
              </a:rPr>
              <a:t>v</a:t>
            </a:r>
            <a:r>
              <a:rPr lang="en-US" sz="1800" dirty="0" smtClean="0">
                <a:solidFill>
                  <a:srgbClr val="0000FF"/>
                </a:solidFill>
                <a:highlight>
                  <a:srgbClr val="FFFFFF"/>
                </a:highlight>
                <a:latin typeface="Consolas" panose="020B0609020204030204" pitchFamily="49" charset="0"/>
              </a:rPr>
              <a:t>oid </a:t>
            </a:r>
            <a:r>
              <a:rPr lang="en-US" sz="1800" dirty="0" smtClean="0">
                <a:solidFill>
                  <a:srgbClr val="000000"/>
                </a:solidFill>
                <a:highlight>
                  <a:srgbClr val="FFFFFF"/>
                </a:highlight>
                <a:latin typeface="Consolas" panose="020B0609020204030204" pitchFamily="49" charset="0"/>
              </a:rPr>
              <a:t>main()</a:t>
            </a:r>
          </a:p>
          <a:p>
            <a:pPr marL="0" indent="0">
              <a:buNone/>
            </a:pPr>
            <a:r>
              <a:rPr lang="en-US" sz="1800" dirty="0" smtClean="0">
                <a:solidFill>
                  <a:srgbClr val="000000"/>
                </a:solidFill>
                <a:highlight>
                  <a:srgbClr val="FFFFFF"/>
                </a:highlight>
                <a:latin typeface="Consolas" panose="020B0609020204030204" pitchFamily="49" charset="0"/>
              </a:rPr>
              <a:t>{f(3);}</a:t>
            </a:r>
            <a:endParaRPr lang="en-US" sz="1800" dirty="0">
              <a:solidFill>
                <a:srgbClr val="000000"/>
              </a:solidFill>
              <a:highlight>
                <a:srgbClr val="FFFFFF"/>
              </a:highlight>
              <a:latin typeface="Consolas" panose="020B0609020204030204" pitchFamily="49" charset="0"/>
            </a:endParaRPr>
          </a:p>
          <a:p>
            <a:pPr marL="0" indent="0">
              <a:buFont typeface="Arial"/>
              <a:buNone/>
            </a:pPr>
            <a:endParaRPr lang="en-US" sz="1800" dirty="0" smtClean="0">
              <a:solidFill>
                <a:srgbClr val="000000"/>
              </a:solidFill>
              <a:highlight>
                <a:srgbClr val="FFFFFF"/>
              </a:highlight>
              <a:latin typeface="Consolas" panose="020B0609020204030204" pitchFamily="49" charset="0"/>
            </a:endParaRPr>
          </a:p>
          <a:p>
            <a:pPr marL="0" indent="0">
              <a:buFont typeface="Arial"/>
              <a:buNone/>
            </a:pP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504" y="1503946"/>
            <a:ext cx="7138737" cy="5354053"/>
          </a:xfrm>
          <a:prstGeom prst="rect">
            <a:avLst/>
          </a:prstGeom>
        </p:spPr>
      </p:pic>
    </p:spTree>
    <p:extLst>
      <p:ext uri="{BB962C8B-B14F-4D97-AF65-F5344CB8AC3E}">
        <p14:creationId xmlns:p14="http://schemas.microsoft.com/office/powerpoint/2010/main" val="2912107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Recursion (and non-recursion) and the Stack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473" y="1672390"/>
            <a:ext cx="6914147" cy="5185610"/>
          </a:xfrm>
          <a:prstGeom prst="rect">
            <a:avLst/>
          </a:prstGeom>
        </p:spPr>
      </p:pic>
      <p:sp>
        <p:nvSpPr>
          <p:cNvPr id="7" name="Content Placeholder 2"/>
          <p:cNvSpPr txBox="1">
            <a:spLocks/>
          </p:cNvSpPr>
          <p:nvPr/>
        </p:nvSpPr>
        <p:spPr>
          <a:xfrm>
            <a:off x="296778" y="1257302"/>
            <a:ext cx="4644190" cy="2560719"/>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err="1" smtClean="0">
                <a:solidFill>
                  <a:srgbClr val="0000FF"/>
                </a:solidFill>
                <a:highlight>
                  <a:srgbClr val="FFFFFF"/>
                </a:highlight>
                <a:latin typeface="Consolas" panose="020B0609020204030204" pitchFamily="49" charset="0"/>
              </a:rPr>
              <a:t>int</a:t>
            </a:r>
            <a:r>
              <a:rPr lang="en-US" sz="1400" dirty="0" smtClean="0">
                <a:solidFill>
                  <a:srgbClr val="000000"/>
                </a:solidFill>
                <a:highlight>
                  <a:srgbClr val="FFFFFF"/>
                </a:highlight>
                <a:latin typeface="Consolas" panose="020B0609020204030204" pitchFamily="49" charset="0"/>
              </a:rPr>
              <a:t> factorial(</a:t>
            </a:r>
            <a:r>
              <a:rPr lang="en-US" sz="1400" dirty="0" err="1" smtClean="0">
                <a:solidFill>
                  <a:srgbClr val="0000FF"/>
                </a:solidFill>
                <a:highlight>
                  <a:srgbClr val="FFFFFF"/>
                </a:highlight>
                <a:latin typeface="Consolas" panose="020B0609020204030204" pitchFamily="49" charset="0"/>
              </a:rPr>
              <a:t>int</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808080"/>
                </a:solidFill>
                <a:highlight>
                  <a:srgbClr val="FFFFFF"/>
                </a:highlight>
                <a:latin typeface="Consolas" panose="020B0609020204030204" pitchFamily="49" charset="0"/>
              </a:rPr>
              <a:t>n</a:t>
            </a:r>
            <a:r>
              <a:rPr lang="en-US" sz="1400" dirty="0" smtClean="0">
                <a:solidFill>
                  <a:srgbClr val="000000"/>
                </a:solidFill>
                <a:highlight>
                  <a:srgbClr val="FFFFFF"/>
                </a:highlight>
                <a:latin typeface="Consolas" panose="020B0609020204030204" pitchFamily="49" charset="0"/>
              </a:rPr>
              <a:t>)</a:t>
            </a:r>
          </a:p>
          <a:p>
            <a:pPr marL="0" indent="0">
              <a:buFont typeface="Arial"/>
              <a:buNone/>
            </a:pPr>
            <a:r>
              <a:rPr lang="en-US" sz="1400" dirty="0" smtClean="0">
                <a:solidFill>
                  <a:srgbClr val="000000"/>
                </a:solidFill>
                <a:highlight>
                  <a:srgbClr val="FFFFFF"/>
                </a:highlight>
                <a:latin typeface="Consolas" panose="020B0609020204030204" pitchFamily="49" charset="0"/>
              </a:rPr>
              <a:t>	{</a:t>
            </a:r>
          </a:p>
          <a:p>
            <a:pPr marL="0" indent="0">
              <a:buFont typeface="Arial"/>
              <a:buNone/>
            </a:pPr>
            <a:r>
              <a:rPr lang="en-US" sz="1400" dirty="0" smtClean="0">
                <a:solidFill>
                  <a:srgbClr val="008000"/>
                </a:solidFill>
                <a:highlight>
                  <a:srgbClr val="FFFFFF"/>
                </a:highlight>
                <a:latin typeface="Consolas" panose="020B0609020204030204" pitchFamily="49" charset="0"/>
              </a:rPr>
              <a:t>	//Assumes non-negative n</a:t>
            </a:r>
            <a:endParaRPr lang="en-US" sz="1400" dirty="0" smtClean="0">
              <a:solidFill>
                <a:srgbClr val="000000"/>
              </a:solidFill>
              <a:highlight>
                <a:srgbClr val="FFFFFF"/>
              </a:highlight>
              <a:latin typeface="Consolas" panose="020B0609020204030204" pitchFamily="49" charset="0"/>
            </a:endParaRPr>
          </a:p>
          <a:p>
            <a:pPr marL="0" indent="0">
              <a:buFont typeface="Arial"/>
              <a:buNone/>
            </a:pPr>
            <a:r>
              <a:rPr lang="en-US" sz="1400" dirty="0" smtClean="0">
                <a:solidFill>
                  <a:srgbClr val="0000FF"/>
                </a:solidFill>
                <a:highlight>
                  <a:srgbClr val="FFFFFF"/>
                </a:highlight>
                <a:latin typeface="Consolas" panose="020B0609020204030204" pitchFamily="49" charset="0"/>
              </a:rPr>
              <a:t>	</a:t>
            </a:r>
            <a:r>
              <a:rPr lang="en-US" sz="1400" dirty="0" err="1" smtClean="0">
                <a:solidFill>
                  <a:srgbClr val="0000FF"/>
                </a:solidFill>
                <a:highlight>
                  <a:srgbClr val="FFFFFF"/>
                </a:highlight>
                <a:latin typeface="Consolas" panose="020B0609020204030204" pitchFamily="49" charset="0"/>
              </a:rPr>
              <a:t>int</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val</a:t>
            </a:r>
            <a:r>
              <a:rPr lang="en-US" sz="1400" dirty="0" smtClean="0">
                <a:solidFill>
                  <a:srgbClr val="000000"/>
                </a:solidFill>
                <a:highlight>
                  <a:srgbClr val="FFFFFF"/>
                </a:highlight>
                <a:latin typeface="Consolas" panose="020B0609020204030204" pitchFamily="49" charset="0"/>
              </a:rPr>
              <a:t> = 1;</a:t>
            </a:r>
          </a:p>
          <a:p>
            <a:pPr marL="0" indent="0">
              <a:buFont typeface="Arial"/>
              <a:buNone/>
            </a:pPr>
            <a:r>
              <a:rPr lang="en-US" sz="1400" dirty="0" smtClean="0">
                <a:solidFill>
                  <a:srgbClr val="0000FF"/>
                </a:solidFill>
                <a:highlight>
                  <a:srgbClr val="FFFFFF"/>
                </a:highlight>
                <a:latin typeface="Consolas" panose="020B0609020204030204" pitchFamily="49" charset="0"/>
              </a:rPr>
              <a:t>	for</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FF"/>
                </a:solidFill>
                <a:highlight>
                  <a:srgbClr val="FFFFFF"/>
                </a:highlight>
                <a:latin typeface="Consolas" panose="020B0609020204030204" pitchFamily="49" charset="0"/>
              </a:rPr>
              <a:t>int</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i</a:t>
            </a:r>
            <a:r>
              <a:rPr lang="en-US" sz="1400" dirty="0" smtClean="0">
                <a:solidFill>
                  <a:srgbClr val="000000"/>
                </a:solidFill>
                <a:highlight>
                  <a:srgbClr val="FFFFFF"/>
                </a:highlight>
                <a:latin typeface="Consolas" panose="020B0609020204030204" pitchFamily="49" charset="0"/>
              </a:rPr>
              <a:t> = </a:t>
            </a:r>
            <a:r>
              <a:rPr lang="en-US" sz="1400" dirty="0" smtClean="0">
                <a:solidFill>
                  <a:srgbClr val="808080"/>
                </a:solidFill>
                <a:highlight>
                  <a:srgbClr val="FFFFFF"/>
                </a:highlight>
                <a:latin typeface="Consolas" panose="020B0609020204030204" pitchFamily="49" charset="0"/>
              </a:rPr>
              <a:t>n</a:t>
            </a:r>
            <a:r>
              <a:rPr lang="en-US" sz="1400" dirty="0" smtClean="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i</a:t>
            </a:r>
            <a:r>
              <a:rPr lang="en-US" sz="1400" dirty="0" smtClean="0">
                <a:solidFill>
                  <a:srgbClr val="000000"/>
                </a:solidFill>
                <a:highlight>
                  <a:srgbClr val="FFFFFF"/>
                </a:highlight>
                <a:latin typeface="Consolas" panose="020B0609020204030204" pitchFamily="49" charset="0"/>
              </a:rPr>
              <a:t> &gt; 1; </a:t>
            </a:r>
            <a:r>
              <a:rPr lang="en-US" sz="1400" dirty="0">
                <a:solidFill>
                  <a:srgbClr val="808080"/>
                </a:solidFill>
                <a:highlight>
                  <a:srgbClr val="FFFFFF"/>
                </a:highlight>
                <a:latin typeface="Consolas" panose="020B0609020204030204" pitchFamily="49" charset="0"/>
              </a:rPr>
              <a:t>i</a:t>
            </a:r>
            <a:r>
              <a:rPr lang="en-US" sz="1400" dirty="0" smtClean="0">
                <a:solidFill>
                  <a:srgbClr val="000000"/>
                </a:solidFill>
                <a:highlight>
                  <a:srgbClr val="FFFFFF"/>
                </a:highlight>
                <a:latin typeface="Consolas" panose="020B0609020204030204" pitchFamily="49" charset="0"/>
              </a:rPr>
              <a:t>--;) </a:t>
            </a:r>
            <a:r>
              <a:rPr lang="en-US" sz="1400" dirty="0" smtClean="0">
                <a:solidFill>
                  <a:srgbClr val="008000"/>
                </a:solidFill>
                <a:highlight>
                  <a:srgbClr val="FFFFFF"/>
                </a:highlight>
                <a:latin typeface="Consolas" panose="020B0609020204030204" pitchFamily="49" charset="0"/>
              </a:rPr>
              <a:t>// repeatedly take product of values between 1 and n</a:t>
            </a:r>
            <a:endParaRPr lang="en-US" sz="1400" dirty="0" smtClean="0">
              <a:solidFill>
                <a:srgbClr val="000000"/>
              </a:solidFill>
              <a:highlight>
                <a:srgbClr val="FFFFFF"/>
              </a:highlight>
              <a:latin typeface="Consolas" panose="020B0609020204030204" pitchFamily="49" charset="0"/>
            </a:endParaRPr>
          </a:p>
          <a:p>
            <a:pPr marL="0" indent="0">
              <a:buFont typeface="Arial"/>
              <a:buNone/>
            </a:pP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val</a:t>
            </a:r>
            <a:r>
              <a:rPr lang="en-US" sz="1400" dirty="0" smtClean="0">
                <a:solidFill>
                  <a:srgbClr val="000000"/>
                </a:solidFill>
                <a:highlight>
                  <a:srgbClr val="FFFFFF"/>
                </a:highlight>
                <a:latin typeface="Consolas" panose="020B0609020204030204" pitchFamily="49" charset="0"/>
              </a:rPr>
              <a:t> = </a:t>
            </a:r>
            <a:r>
              <a:rPr lang="en-US" sz="1400" dirty="0" err="1" smtClean="0">
                <a:solidFill>
                  <a:srgbClr val="000000"/>
                </a:solidFill>
                <a:highlight>
                  <a:srgbClr val="FFFFFF"/>
                </a:highlight>
                <a:latin typeface="Consolas" panose="020B0609020204030204" pitchFamily="49" charset="0"/>
              </a:rPr>
              <a:t>val</a:t>
            </a:r>
            <a:r>
              <a:rPr lang="en-US" sz="1400" dirty="0" smtClean="0">
                <a:solidFill>
                  <a:srgbClr val="000000"/>
                </a:solidFill>
                <a:highlight>
                  <a:srgbClr val="FFFFFF"/>
                </a:highlight>
                <a:latin typeface="Consolas" panose="020B0609020204030204" pitchFamily="49" charset="0"/>
              </a:rPr>
              <a:t> * </a:t>
            </a:r>
            <a:r>
              <a:rPr lang="en-US" sz="1400" dirty="0">
                <a:solidFill>
                  <a:srgbClr val="808080"/>
                </a:solidFill>
                <a:highlight>
                  <a:srgbClr val="FFFFFF"/>
                </a:highlight>
                <a:latin typeface="Consolas" panose="020B0609020204030204" pitchFamily="49" charset="0"/>
              </a:rPr>
              <a:t>i</a:t>
            </a:r>
            <a:r>
              <a:rPr lang="en-US" sz="1400" dirty="0" smtClean="0">
                <a:solidFill>
                  <a:srgbClr val="000000"/>
                </a:solidFill>
                <a:highlight>
                  <a:srgbClr val="FFFFFF"/>
                </a:highlight>
                <a:latin typeface="Consolas" panose="020B0609020204030204" pitchFamily="49" charset="0"/>
              </a:rPr>
              <a:t>;</a:t>
            </a:r>
          </a:p>
          <a:p>
            <a:endParaRPr lang="en-US" sz="1400" dirty="0" smtClean="0">
              <a:solidFill>
                <a:srgbClr val="000000"/>
              </a:solidFill>
              <a:highlight>
                <a:srgbClr val="FFFFFF"/>
              </a:highlight>
              <a:latin typeface="Consolas" panose="020B0609020204030204" pitchFamily="49" charset="0"/>
            </a:endParaRPr>
          </a:p>
          <a:p>
            <a:pPr marL="0" indent="0">
              <a:buFont typeface="Arial"/>
              <a:buNone/>
            </a:pPr>
            <a:r>
              <a:rPr lang="en-US" sz="1400" dirty="0" smtClean="0">
                <a:solidFill>
                  <a:srgbClr val="0000FF"/>
                </a:solidFill>
                <a:highlight>
                  <a:srgbClr val="FFFFFF"/>
                </a:highlight>
                <a:latin typeface="Consolas" panose="020B0609020204030204" pitchFamily="49" charset="0"/>
              </a:rPr>
              <a:t>	return</a:t>
            </a:r>
            <a:r>
              <a:rPr lang="en-US" sz="1400" dirty="0" smtClean="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val</a:t>
            </a:r>
            <a:r>
              <a:rPr lang="en-US" sz="1400" dirty="0" smtClean="0">
                <a:solidFill>
                  <a:srgbClr val="000000"/>
                </a:solidFill>
                <a:highlight>
                  <a:srgbClr val="FFFFFF"/>
                </a:highlight>
                <a:latin typeface="Consolas" panose="020B0609020204030204" pitchFamily="49" charset="0"/>
              </a:rPr>
              <a:t>;</a:t>
            </a:r>
          </a:p>
          <a:p>
            <a:pPr marL="0" indent="0">
              <a:buFont typeface="Arial"/>
              <a:buNone/>
            </a:pPr>
            <a:r>
              <a:rPr lang="en-US" sz="1400" dirty="0" smtClean="0">
                <a:solidFill>
                  <a:srgbClr val="000000"/>
                </a:solidFill>
                <a:highlight>
                  <a:srgbClr val="FFFFFF"/>
                </a:highlight>
                <a:latin typeface="Consolas" panose="020B0609020204030204" pitchFamily="49" charset="0"/>
              </a:rPr>
              <a:t>	}</a:t>
            </a:r>
            <a:endParaRPr lang="en-US" sz="1400" dirty="0"/>
          </a:p>
        </p:txBody>
      </p:sp>
      <p:sp>
        <p:nvSpPr>
          <p:cNvPr id="8" name="Content Placeholder 2"/>
          <p:cNvSpPr>
            <a:spLocks noGrp="1"/>
          </p:cNvSpPr>
          <p:nvPr>
            <p:ph idx="1"/>
          </p:nvPr>
        </p:nvSpPr>
        <p:spPr>
          <a:xfrm>
            <a:off x="296779" y="4066249"/>
            <a:ext cx="4644190" cy="2571240"/>
          </a:xfrm>
          <a:ln>
            <a:solidFill>
              <a:schemeClr val="accent1"/>
            </a:solidFill>
          </a:ln>
        </p:spPr>
        <p:txBody>
          <a:bodyPr>
            <a:normAutofit fontScale="85000" lnSpcReduction="20000"/>
          </a:bodyPr>
          <a:lstStyle/>
          <a:p>
            <a:pPr marL="0" indent="0">
              <a:buNone/>
            </a:pP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factorial(</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a:t>
            </a:r>
          </a:p>
          <a:p>
            <a:pPr marL="0" indent="0">
              <a:buNone/>
            </a:pP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8000"/>
                </a:solidFill>
                <a:highlight>
                  <a:srgbClr val="FFFFFF"/>
                </a:highlight>
                <a:latin typeface="Consolas" panose="020B0609020204030204" pitchFamily="49" charset="0"/>
              </a:rPr>
              <a:t>	// </a:t>
            </a:r>
            <a:r>
              <a:rPr lang="en-US" sz="1800" dirty="0">
                <a:solidFill>
                  <a:srgbClr val="008000"/>
                </a:solidFill>
                <a:highlight>
                  <a:srgbClr val="FFFFFF"/>
                </a:highlight>
                <a:latin typeface="Consolas" panose="020B0609020204030204" pitchFamily="49" charset="0"/>
              </a:rPr>
              <a:t>Assumes n is non-negative</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val</a:t>
            </a:r>
            <a:r>
              <a:rPr lang="en-US" sz="1800" dirty="0">
                <a:solidFill>
                  <a:srgbClr val="000000"/>
                </a:solidFill>
                <a:highlight>
                  <a:srgbClr val="FFFFFF"/>
                </a:highlight>
                <a:latin typeface="Consolas" panose="020B0609020204030204" pitchFamily="49" charset="0"/>
              </a:rPr>
              <a:t> = 1;</a:t>
            </a:r>
          </a:p>
          <a:p>
            <a:pPr marL="0" indent="0">
              <a:buNone/>
            </a:pPr>
            <a:r>
              <a:rPr lang="en-US" sz="1800" dirty="0" smtClean="0">
                <a:solidFill>
                  <a:srgbClr val="0000FF"/>
                </a:solidFill>
                <a:highlight>
                  <a:srgbClr val="FFFFFF"/>
                </a:highlight>
                <a:latin typeface="Consolas" panose="020B0609020204030204" pitchFamily="49" charset="0"/>
              </a:rPr>
              <a:t>	if</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0 || </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1) </a:t>
            </a:r>
            <a:r>
              <a:rPr lang="en-US" sz="1800" dirty="0">
                <a:solidFill>
                  <a:srgbClr val="008000"/>
                </a:solidFill>
                <a:highlight>
                  <a:srgbClr val="FFFFFF"/>
                </a:highlight>
                <a:latin typeface="Consolas" panose="020B0609020204030204" pitchFamily="49" charset="0"/>
              </a:rPr>
              <a:t>// Base case -- stop repetition</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1;</a:t>
            </a:r>
          </a:p>
          <a:p>
            <a:pPr marL="0" indent="0">
              <a:buNone/>
            </a:pPr>
            <a:r>
              <a:rPr lang="en-US" sz="1800" dirty="0" smtClean="0">
                <a:solidFill>
                  <a:srgbClr val="0000FF"/>
                </a:solidFill>
                <a:highlight>
                  <a:srgbClr val="FFFFFF"/>
                </a:highlight>
                <a:latin typeface="Consolas" panose="020B0609020204030204" pitchFamily="49" charset="0"/>
              </a:rPr>
              <a:t>	else</a:t>
            </a:r>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recursive case -- continue recursive call</a:t>
            </a:r>
            <a:endParaRPr lang="en-US" sz="1800" dirty="0">
              <a:solidFill>
                <a:srgbClr val="000000"/>
              </a:solidFill>
              <a:highlight>
                <a:srgbClr val="FFFFFF"/>
              </a:highlight>
              <a:latin typeface="Consolas" panose="020B0609020204030204" pitchFamily="49" charset="0"/>
            </a:endParaRPr>
          </a:p>
          <a:p>
            <a:pPr marL="0" indent="0">
              <a:buNone/>
            </a:pPr>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factorial(</a:t>
            </a:r>
            <a:r>
              <a:rPr lang="en-US" sz="1800" dirty="0">
                <a:solidFill>
                  <a:srgbClr val="808080"/>
                </a:solidFill>
                <a:highlight>
                  <a:srgbClr val="FFFFFF"/>
                </a:highlight>
                <a:latin typeface="Consolas" panose="020B0609020204030204" pitchFamily="49" charset="0"/>
              </a:rPr>
              <a:t>n</a:t>
            </a:r>
            <a:r>
              <a:rPr lang="en-US" sz="1800" dirty="0">
                <a:solidFill>
                  <a:srgbClr val="000000"/>
                </a:solidFill>
                <a:highlight>
                  <a:srgbClr val="FFFFFF"/>
                </a:highlight>
                <a:latin typeface="Consolas" panose="020B0609020204030204" pitchFamily="49" charset="0"/>
              </a:rPr>
              <a:t> - 1);</a:t>
            </a:r>
          </a:p>
          <a:p>
            <a:pPr marL="0" indent="0">
              <a:buNone/>
            </a:pPr>
            <a:r>
              <a:rPr lang="en-US" sz="1800" dirty="0" smtClean="0">
                <a:solidFill>
                  <a:srgbClr val="000000"/>
                </a:solidFill>
                <a:highlight>
                  <a:srgbClr val="FFFFFF"/>
                </a:highlight>
                <a:latin typeface="Consolas" panose="020B0609020204030204" pitchFamily="49" charset="0"/>
              </a:rPr>
              <a:t>	}</a:t>
            </a:r>
            <a:endParaRPr lang="en-US" sz="1800" dirty="0"/>
          </a:p>
        </p:txBody>
      </p:sp>
    </p:spTree>
    <p:extLst>
      <p:ext uri="{BB962C8B-B14F-4D97-AF65-F5344CB8AC3E}">
        <p14:creationId xmlns:p14="http://schemas.microsoft.com/office/powerpoint/2010/main" val="638105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In-Class (or at-home) </a:t>
            </a:r>
            <a:r>
              <a:rPr lang="en-US" dirty="0" smtClean="0"/>
              <a:t>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Recursion</a:t>
                </a:r>
              </a:p>
              <a:p>
                <a:pPr lvl="1"/>
                <a:r>
                  <a:rPr lang="en-US" dirty="0" err="1"/>
                  <a:t>i</a:t>
                </a:r>
                <a:r>
                  <a:rPr lang="en-US" dirty="0" err="1" smtClean="0"/>
                  <a:t>nt</a:t>
                </a:r>
                <a:r>
                  <a:rPr lang="en-US" dirty="0" smtClean="0"/>
                  <a:t> sum( </a:t>
                </a:r>
                <a:r>
                  <a:rPr lang="en-US" dirty="0" err="1" smtClean="0"/>
                  <a:t>i</a:t>
                </a:r>
                <a:r>
                  <a:rPr lang="en-US" dirty="0" smtClean="0"/>
                  <a:t> , n) : computes sum of </a:t>
                </a:r>
                <a:r>
                  <a:rPr lang="en-US" dirty="0" err="1" smtClean="0"/>
                  <a:t>ints</a:t>
                </a:r>
                <a:r>
                  <a:rPr lang="en-US" dirty="0" smtClean="0"/>
                  <a:t> from </a:t>
                </a:r>
                <a:r>
                  <a:rPr lang="en-US" dirty="0" err="1" smtClean="0"/>
                  <a:t>i</a:t>
                </a:r>
                <a:r>
                  <a:rPr lang="en-US" dirty="0" smtClean="0"/>
                  <a:t> to n</a:t>
                </a:r>
              </a:p>
              <a:p>
                <a:pPr lvl="1"/>
                <a:r>
                  <a:rPr lang="en-US" dirty="0" err="1"/>
                  <a:t>int</a:t>
                </a:r>
                <a:r>
                  <a:rPr lang="en-US" dirty="0"/>
                  <a:t> </a:t>
                </a:r>
                <a:r>
                  <a:rPr lang="en-US" dirty="0" err="1" smtClean="0"/>
                  <a:t>exp</a:t>
                </a:r>
                <a:r>
                  <a:rPr lang="en-US" dirty="0" smtClean="0"/>
                  <a:t>( x </a:t>
                </a:r>
                <a:r>
                  <a:rPr lang="en-US" dirty="0"/>
                  <a:t>, n) : computes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sup>
                    </m:sSup>
                  </m:oMath>
                </a14:m>
                <a:endParaRPr lang="en-US" dirty="0" smtClean="0"/>
              </a:p>
              <a:p>
                <a:pPr lvl="1"/>
                <a:endParaRPr lang="en-US" dirty="0"/>
              </a:p>
              <a:p>
                <a:r>
                  <a:rPr lang="en-US" dirty="0" smtClean="0"/>
                  <a:t>Define the algorithm recursively</a:t>
                </a:r>
              </a:p>
              <a:p>
                <a:endParaRPr lang="en-US" dirty="0"/>
              </a:p>
              <a:p>
                <a:r>
                  <a:rPr lang="en-US" dirty="0" smtClean="0"/>
                  <a:t>Provide c-like code </a:t>
                </a:r>
              </a:p>
              <a:p>
                <a:endParaRPr lang="en-US" dirty="0"/>
              </a:p>
              <a:p>
                <a:r>
                  <a:rPr lang="en-US" dirty="0" smtClean="0"/>
                  <a:t>Analysis: Define a step (or space) count function as a recurrence. Then determine the time (or space) complexity.</a:t>
                </a:r>
              </a:p>
              <a:p>
                <a:endParaRPr lang="en-US" dirty="0"/>
              </a:p>
              <a:p>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33" t="-2530" r="-1556" b="-3571"/>
                </a:stretch>
              </a:blipFill>
            </p:spPr>
            <p:txBody>
              <a:bodyPr/>
              <a:lstStyle/>
              <a:p>
                <a:r>
                  <a:rPr lang="en-US">
                    <a:noFill/>
                  </a:rPr>
                  <a:t> </a:t>
                </a:r>
              </a:p>
            </p:txBody>
          </p:sp>
        </mc:Fallback>
      </mc:AlternateContent>
    </p:spTree>
    <p:extLst>
      <p:ext uri="{BB962C8B-B14F-4D97-AF65-F5344CB8AC3E}">
        <p14:creationId xmlns:p14="http://schemas.microsoft.com/office/powerpoint/2010/main" val="3381770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Heap Allocation, basic memory management, garbage collection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size (memory needed) of a variable (data) is </a:t>
            </a:r>
            <a:r>
              <a:rPr lang="en-US" dirty="0" smtClean="0"/>
              <a:t>known </a:t>
            </a:r>
            <a:r>
              <a:rPr lang="en-US" dirty="0" smtClean="0"/>
              <a:t>at compile time, it can be allocated on the stack; otherwise, if the size of the variable is not known at compile time, it can be allocated on the heap.</a:t>
            </a:r>
          </a:p>
          <a:p>
            <a:endParaRPr lang="en-US" dirty="0" smtClean="0"/>
          </a:p>
          <a:p>
            <a:r>
              <a:rPr lang="en-US" dirty="0" smtClean="0"/>
              <a:t>Variables allocated on the heap are accessed using pointers. Allocation is on the heap is sometimes explicitly declared syntactically. Example: C++ and the keyword “new”.</a:t>
            </a:r>
          </a:p>
          <a:p>
            <a:endParaRPr lang="en-US" dirty="0"/>
          </a:p>
          <a:p>
            <a:r>
              <a:rPr lang="en-US" dirty="0" smtClean="0"/>
              <a:t>Data allocated on the heap </a:t>
            </a:r>
            <a:r>
              <a:rPr lang="en-US" i="1" dirty="0" smtClean="0"/>
              <a:t>may be </a:t>
            </a:r>
            <a:r>
              <a:rPr lang="en-US" dirty="0" smtClean="0"/>
              <a:t>explicitly deallocated (collect the garbage). Example: C++ and the keyword “delete”.</a:t>
            </a:r>
          </a:p>
          <a:p>
            <a:endParaRPr lang="en-US" dirty="0"/>
          </a:p>
          <a:p>
            <a:endParaRPr lang="en-US" dirty="0"/>
          </a:p>
        </p:txBody>
      </p:sp>
    </p:spTree>
    <p:extLst>
      <p:ext uri="{BB962C8B-B14F-4D97-AF65-F5344CB8AC3E}">
        <p14:creationId xmlns:p14="http://schemas.microsoft.com/office/powerpoint/2010/main" val="3721118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Memory Management Issues</a:t>
            </a:r>
            <a:endParaRPr lang="en-US" dirty="0"/>
          </a:p>
        </p:txBody>
      </p:sp>
      <p:sp>
        <p:nvSpPr>
          <p:cNvPr id="3" name="Content Placeholder 2"/>
          <p:cNvSpPr>
            <a:spLocks noGrp="1"/>
          </p:cNvSpPr>
          <p:nvPr>
            <p:ph idx="1"/>
          </p:nvPr>
        </p:nvSpPr>
        <p:spPr>
          <a:xfrm>
            <a:off x="609600" y="1600201"/>
            <a:ext cx="7278477" cy="4811616"/>
          </a:xfrm>
        </p:spPr>
        <p:txBody>
          <a:bodyPr>
            <a:normAutofit fontScale="92500" lnSpcReduction="20000"/>
          </a:bodyPr>
          <a:lstStyle/>
          <a:p>
            <a:r>
              <a:rPr lang="en-US" dirty="0" smtClean="0"/>
              <a:t>Dangling Pointer</a:t>
            </a:r>
          </a:p>
          <a:p>
            <a:pPr lvl="1"/>
            <a:r>
              <a:rPr lang="en-US" dirty="0" smtClean="0"/>
              <a:t>A structure in memory has been deallocated, but the pointer still points to this place in memory.</a:t>
            </a:r>
          </a:p>
          <a:p>
            <a:pPr lvl="2"/>
            <a:r>
              <a:rPr lang="en-US" dirty="0" smtClean="0"/>
              <a:t>Problem: pointer points to some place in memory, but the data there may no longer be valid. </a:t>
            </a:r>
          </a:p>
          <a:p>
            <a:pPr lvl="2"/>
            <a:r>
              <a:rPr lang="en-US" dirty="0" smtClean="0"/>
              <a:t>Corrective Measure: Set pointer to null to clearly indicate pointer points nowhere.</a:t>
            </a:r>
          </a:p>
          <a:p>
            <a:pPr lvl="2"/>
            <a:endParaRPr lang="en-US" dirty="0"/>
          </a:p>
          <a:p>
            <a:r>
              <a:rPr lang="en-US" dirty="0"/>
              <a:t>Memory Leak</a:t>
            </a:r>
          </a:p>
          <a:p>
            <a:pPr lvl="1"/>
            <a:r>
              <a:rPr lang="en-US" dirty="0"/>
              <a:t>When a pointer no longer points to some structure in memory, and the structure has not been deallocated.</a:t>
            </a:r>
          </a:p>
          <a:p>
            <a:pPr lvl="2"/>
            <a:r>
              <a:rPr lang="en-US" dirty="0"/>
              <a:t>Problem: Data is stored in memory, however it can no longer be accessed (or </a:t>
            </a:r>
            <a:r>
              <a:rPr lang="en-US" dirty="0" smtClean="0"/>
              <a:t>explicitly deleted!!!)</a:t>
            </a:r>
            <a:endParaRPr lang="en-US" dirty="0"/>
          </a:p>
          <a:p>
            <a:pPr lvl="2"/>
            <a:r>
              <a:rPr lang="en-US" dirty="0"/>
              <a:t>Corrective Measure: Pray to the garbage-collection gods.</a:t>
            </a:r>
          </a:p>
          <a:p>
            <a:pPr lvl="2"/>
            <a:endParaRPr lang="en-US" dirty="0"/>
          </a:p>
        </p:txBody>
      </p:sp>
    </p:spTree>
    <p:extLst>
      <p:ext uri="{BB962C8B-B14F-4D97-AF65-F5344CB8AC3E}">
        <p14:creationId xmlns:p14="http://schemas.microsoft.com/office/powerpoint/2010/main" val="1166965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Case vs. Worst Case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Cases are generally determined assuming the size of the input is fixed.</a:t>
            </a:r>
          </a:p>
          <a:p>
            <a:pPr lvl="1"/>
            <a:r>
              <a:rPr lang="en-US" dirty="0" smtClean="0"/>
              <a:t>Best Case: Input (of size n) whose corresponding step count (or memory count) is minimum.</a:t>
            </a:r>
          </a:p>
          <a:p>
            <a:pPr lvl="1"/>
            <a:r>
              <a:rPr lang="en-US" dirty="0" smtClean="0"/>
              <a:t>Worst Case</a:t>
            </a:r>
            <a:r>
              <a:rPr lang="en-US" dirty="0"/>
              <a:t>: </a:t>
            </a:r>
            <a:r>
              <a:rPr lang="en-US" dirty="0" smtClean="0"/>
              <a:t>Input </a:t>
            </a:r>
            <a:r>
              <a:rPr lang="en-US" dirty="0"/>
              <a:t>(of size n)</a:t>
            </a:r>
            <a:r>
              <a:rPr lang="en-US" dirty="0" smtClean="0"/>
              <a:t> </a:t>
            </a:r>
            <a:r>
              <a:rPr lang="en-US" dirty="0"/>
              <a:t>whose corresponding step count (or memory count) is </a:t>
            </a:r>
            <a:r>
              <a:rPr lang="en-US" dirty="0" smtClean="0"/>
              <a:t>maximum.</a:t>
            </a:r>
          </a:p>
          <a:p>
            <a:pPr lvl="1"/>
            <a:r>
              <a:rPr lang="en-US" dirty="0" smtClean="0"/>
              <a:t>Average Case: Average step count (or memory count) over all possible inputs </a:t>
            </a:r>
            <a:r>
              <a:rPr lang="en-US" dirty="0"/>
              <a:t>(of size n</a:t>
            </a:r>
            <a:r>
              <a:rPr lang="en-US" dirty="0" smtClean="0"/>
              <a:t>).</a:t>
            </a:r>
          </a:p>
          <a:p>
            <a:endParaRPr lang="en-US" dirty="0" smtClean="0"/>
          </a:p>
          <a:p>
            <a:r>
              <a:rPr lang="en-US" dirty="0" smtClean="0"/>
              <a:t>Therefore cases are often determined by the value of the input (not the size.)</a:t>
            </a:r>
          </a:p>
          <a:p>
            <a:endParaRPr lang="en-US" dirty="0"/>
          </a:p>
          <a:p>
            <a:r>
              <a:rPr lang="en-US" dirty="0" smtClean="0"/>
              <a:t>Example: Assume you have a list (of size n), and you are tasked with searching for an item in the list. What is the best case? Worst case?</a:t>
            </a:r>
            <a:endParaRPr lang="en-US" dirty="0"/>
          </a:p>
        </p:txBody>
      </p:sp>
    </p:spTree>
    <p:extLst>
      <p:ext uri="{BB962C8B-B14F-4D97-AF65-F5344CB8AC3E}">
        <p14:creationId xmlns:p14="http://schemas.microsoft.com/office/powerpoint/2010/main" val="2533796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Usage (</a:t>
            </a:r>
            <a:r>
              <a:rPr lang="en-US" dirty="0" err="1" smtClean="0"/>
              <a:t>cont</a:t>
            </a:r>
            <a:r>
              <a:rPr lang="en-US" dirty="0" smtClean="0"/>
              <a:t>): Deep vs Shallow Copy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Data is copied often in computer programs</a:t>
            </a:r>
          </a:p>
          <a:p>
            <a:pPr lvl="1"/>
            <a:r>
              <a:rPr lang="en-US" dirty="0" smtClean="0"/>
              <a:t>Assignment</a:t>
            </a:r>
          </a:p>
          <a:p>
            <a:pPr lvl="1"/>
            <a:r>
              <a:rPr lang="en-US" dirty="0" smtClean="0"/>
              <a:t>Parameter passing</a:t>
            </a:r>
          </a:p>
          <a:p>
            <a:pPr lvl="1"/>
            <a:r>
              <a:rPr lang="en-US" dirty="0" smtClean="0"/>
              <a:t>Return values</a:t>
            </a:r>
          </a:p>
          <a:p>
            <a:r>
              <a:rPr lang="en-US" dirty="0" smtClean="0"/>
              <a:t>Shallow copy – a simple bitwise copy. </a:t>
            </a:r>
          </a:p>
          <a:p>
            <a:pPr lvl="1"/>
            <a:r>
              <a:rPr lang="en-US" dirty="0" smtClean="0"/>
              <a:t>May (or may not) be good when dealing with pointers</a:t>
            </a:r>
          </a:p>
          <a:p>
            <a:pPr lvl="1"/>
            <a:r>
              <a:rPr lang="en-US" dirty="0" smtClean="0"/>
              <a:t>EG: pass by reference</a:t>
            </a:r>
          </a:p>
          <a:p>
            <a:r>
              <a:rPr lang="en-US" dirty="0" smtClean="0"/>
              <a:t>Deep copy – pointers are dereferenced and the data pointed to by the pointer is copied. </a:t>
            </a:r>
          </a:p>
          <a:p>
            <a:pPr lvl="1"/>
            <a:r>
              <a:rPr lang="en-US" dirty="0" smtClean="0"/>
              <a:t>EG (C++): overloading the =operator or copy constructor</a:t>
            </a:r>
            <a:endParaRPr lang="en-US" dirty="0"/>
          </a:p>
        </p:txBody>
      </p:sp>
    </p:spTree>
    <p:extLst>
      <p:ext uri="{BB962C8B-B14F-4D97-AF65-F5344CB8AC3E}">
        <p14:creationId xmlns:p14="http://schemas.microsoft.com/office/powerpoint/2010/main" val="1591092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Copy Example</a:t>
            </a:r>
            <a:endParaRPr lang="en-US" dirty="0"/>
          </a:p>
        </p:txBody>
      </p:sp>
      <p:sp>
        <p:nvSpPr>
          <p:cNvPr id="3" name="Content Placeholder 2"/>
          <p:cNvSpPr>
            <a:spLocks noGrp="1"/>
          </p:cNvSpPr>
          <p:nvPr>
            <p:ph idx="1"/>
          </p:nvPr>
        </p:nvSpPr>
        <p:spPr>
          <a:xfrm>
            <a:off x="609600" y="1600201"/>
            <a:ext cx="3240505" cy="966536"/>
          </a:xfrm>
        </p:spPr>
        <p:txBody>
          <a:bodyPr>
            <a:normAutofit fontScale="55000" lnSpcReduction="20000"/>
          </a:bodyPr>
          <a:lstStyle/>
          <a:p>
            <a:r>
              <a:rPr lang="en-US" dirty="0" smtClean="0"/>
              <a:t>Assume a and b are pointers. Assign b to a.</a:t>
            </a:r>
          </a:p>
          <a:p>
            <a:endParaRPr lang="en-US" dirty="0"/>
          </a:p>
          <a:p>
            <a:pPr marL="0" indent="0">
              <a:buNone/>
            </a:pPr>
            <a:r>
              <a:rPr lang="en-US" dirty="0" smtClean="0"/>
              <a:t>	a := 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705" y="1206378"/>
            <a:ext cx="7732295" cy="5799221"/>
          </a:xfrm>
          <a:prstGeom prst="rect">
            <a:avLst/>
          </a:prstGeom>
        </p:spPr>
      </p:pic>
    </p:spTree>
    <p:extLst>
      <p:ext uri="{BB962C8B-B14F-4D97-AF65-F5344CB8AC3E}">
        <p14:creationId xmlns:p14="http://schemas.microsoft.com/office/powerpoint/2010/main" val="2653215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15" y="373649"/>
            <a:ext cx="10972800" cy="657459"/>
          </a:xfrm>
        </p:spPr>
        <p:txBody>
          <a:bodyPr>
            <a:normAutofit fontScale="90000"/>
          </a:bodyPr>
          <a:lstStyle/>
          <a:p>
            <a:r>
              <a:rPr lang="en-US" dirty="0" smtClean="0"/>
              <a:t>Data Storage Hierarchy (in </a:t>
            </a:r>
            <a:r>
              <a:rPr lang="en-US" dirty="0"/>
              <a:t>practice)</a:t>
            </a:r>
          </a:p>
        </p:txBody>
      </p:sp>
      <p:sp>
        <p:nvSpPr>
          <p:cNvPr id="3" name="Content Placeholder 2"/>
          <p:cNvSpPr>
            <a:spLocks noGrp="1"/>
          </p:cNvSpPr>
          <p:nvPr>
            <p:ph idx="1"/>
          </p:nvPr>
        </p:nvSpPr>
        <p:spPr>
          <a:xfrm>
            <a:off x="609600" y="1600201"/>
            <a:ext cx="10972800" cy="4327988"/>
          </a:xfrm>
        </p:spPr>
        <p:txBody>
          <a:bodyPr>
            <a:normAutofit fontScale="85000" lnSpcReduction="10000"/>
          </a:bodyPr>
          <a:lstStyle/>
          <a:p>
            <a:r>
              <a:rPr lang="en-US" dirty="0" smtClean="0"/>
              <a:t>Another practical issue related to algorithm analysis and implementation is RAM limitations and retrieving data from secondary storage.	</a:t>
            </a:r>
          </a:p>
          <a:p>
            <a:pPr lvl="1"/>
            <a:r>
              <a:rPr lang="en-US" dirty="0" smtClean="0"/>
              <a:t>Over-Simplified Summary: Retrieving data from secondary storage is </a:t>
            </a:r>
            <a:r>
              <a:rPr lang="en-US" i="1" dirty="0" smtClean="0"/>
              <a:t>very slow</a:t>
            </a:r>
            <a:r>
              <a:rPr lang="en-US" dirty="0" smtClean="0"/>
              <a:t>, and thus data is loaded </a:t>
            </a:r>
            <a:r>
              <a:rPr lang="en-US" dirty="0" smtClean="0"/>
              <a:t>to cache and </a:t>
            </a:r>
            <a:r>
              <a:rPr lang="en-US" dirty="0" smtClean="0"/>
              <a:t>RAM memory for processing. RAM is very versatile but has limitations. Some data structures may be large enough such that data will need to be continuously retrieved and restored back to secondary storage (thrashing). </a:t>
            </a:r>
          </a:p>
          <a:p>
            <a:pPr lvl="1"/>
            <a:r>
              <a:rPr lang="en-US" dirty="0" smtClean="0"/>
              <a:t>Understanding RAM and Caching limitations and schemes on a computer is important when </a:t>
            </a:r>
            <a:r>
              <a:rPr lang="en-US" u="sng" dirty="0" smtClean="0"/>
              <a:t>designing large data structures. </a:t>
            </a:r>
          </a:p>
          <a:p>
            <a:pPr lvl="1"/>
            <a:endParaRPr lang="en-US" dirty="0" smtClean="0"/>
          </a:p>
          <a:p>
            <a:r>
              <a:rPr lang="en-US" dirty="0" smtClean="0"/>
              <a:t>Possible ways to mitigate these issues</a:t>
            </a:r>
          </a:p>
          <a:p>
            <a:pPr lvl="1"/>
            <a:r>
              <a:rPr lang="en-US" dirty="0" smtClean="0"/>
              <a:t>Localize processing to subsets of the data.</a:t>
            </a:r>
          </a:p>
          <a:p>
            <a:pPr lvl="1"/>
            <a:r>
              <a:rPr lang="en-US" dirty="0" smtClean="0"/>
              <a:t>Traverse and organize data smartly</a:t>
            </a:r>
          </a:p>
          <a:p>
            <a:pPr lvl="2"/>
            <a:r>
              <a:rPr lang="en-US" dirty="0" smtClean="0"/>
              <a:t>Row-major vs column major</a:t>
            </a:r>
          </a:p>
        </p:txBody>
      </p:sp>
    </p:spTree>
    <p:extLst>
      <p:ext uri="{BB962C8B-B14F-4D97-AF65-F5344CB8AC3E}">
        <p14:creationId xmlns:p14="http://schemas.microsoft.com/office/powerpoint/2010/main" val="954227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Example: </a:t>
            </a:r>
            <a:r>
              <a:rPr lang="en-US" dirty="0"/>
              <a:t>Row Major vs Col. Major</a:t>
            </a:r>
          </a:p>
        </p:txBody>
      </p:sp>
      <p:sp>
        <p:nvSpPr>
          <p:cNvPr id="4" name="Rectangle 3"/>
          <p:cNvSpPr/>
          <p:nvPr/>
        </p:nvSpPr>
        <p:spPr>
          <a:xfrm>
            <a:off x="385010" y="2165230"/>
            <a:ext cx="5358243" cy="4247317"/>
          </a:xfrm>
          <a:prstGeom prst="rect">
            <a:avLst/>
          </a:prstGeom>
        </p:spPr>
        <p:txBody>
          <a:bodyPr wrap="square">
            <a:spAutoFit/>
          </a:bodyPr>
          <a:lstStyle/>
          <a:p>
            <a:r>
              <a:rPr lang="nn-NO" dirty="0" smtClean="0">
                <a:solidFill>
                  <a:srgbClr val="00B050"/>
                </a:solidFill>
                <a:highlight>
                  <a:srgbClr val="FFFFFF"/>
                </a:highlight>
                <a:latin typeface="Consolas" panose="020B0609020204030204" pitchFamily="49" charset="0"/>
              </a:rPr>
              <a:t>// Efficient Traversal for Row -Major </a:t>
            </a:r>
          </a:p>
          <a:p>
            <a:endParaRPr lang="nn-NO" dirty="0">
              <a:solidFill>
                <a:srgbClr val="0000FF"/>
              </a:solidFill>
              <a:highlight>
                <a:srgbClr val="FFFFFF"/>
              </a:highlight>
              <a:latin typeface="Consolas" panose="020B0609020204030204" pitchFamily="49" charset="0"/>
            </a:endParaRPr>
          </a:p>
          <a:p>
            <a:r>
              <a:rPr lang="nn-NO" dirty="0" smtClean="0">
                <a:solidFill>
                  <a:srgbClr val="0000FF"/>
                </a:solidFill>
                <a:highlight>
                  <a:srgbClr val="FFFFFF"/>
                </a:highlight>
                <a:latin typeface="Consolas" panose="020B0609020204030204" pitchFamily="49" charset="0"/>
              </a:rPr>
              <a:t>for</a:t>
            </a:r>
            <a:r>
              <a:rPr lang="nn-NO" dirty="0" smtClean="0">
                <a:solidFill>
                  <a:srgbClr val="000000"/>
                </a:solidFill>
                <a:highlight>
                  <a:srgbClr val="FFFFFF"/>
                </a:highlight>
                <a:latin typeface="Consolas" panose="020B0609020204030204" pitchFamily="49" charset="0"/>
              </a:rPr>
              <a:t> </a:t>
            </a:r>
            <a:r>
              <a:rPr lang="nn-NO" dirty="0">
                <a:solidFill>
                  <a:srgbClr val="000000"/>
                </a:solidFill>
                <a:highlight>
                  <a:srgbClr val="FFFFFF"/>
                </a:highlight>
                <a:latin typeface="Consolas" panose="020B0609020204030204" pitchFamily="49" charset="0"/>
              </a:rPr>
              <a:t>(</a:t>
            </a:r>
            <a:r>
              <a:rPr lang="nn-NO" dirty="0">
                <a:solidFill>
                  <a:srgbClr val="0000FF"/>
                </a:solidFill>
                <a:highlight>
                  <a:srgbClr val="FFFFFF"/>
                </a:highlight>
                <a:latin typeface="Consolas" panose="020B0609020204030204" pitchFamily="49" charset="0"/>
              </a:rPr>
              <a:t>int</a:t>
            </a:r>
            <a:r>
              <a:rPr lang="nn-NO" dirty="0">
                <a:solidFill>
                  <a:srgbClr val="000000"/>
                </a:solidFill>
                <a:highlight>
                  <a:srgbClr val="FFFFFF"/>
                </a:highlight>
                <a:latin typeface="Consolas" panose="020B0609020204030204" pitchFamily="49" charset="0"/>
              </a:rPr>
              <a:t> i = 0;i&lt; </a:t>
            </a:r>
            <a:r>
              <a:rPr lang="nn-NO" dirty="0" smtClean="0">
                <a:solidFill>
                  <a:srgbClr val="000000"/>
                </a:solidFill>
                <a:highlight>
                  <a:srgbClr val="FFFFFF"/>
                </a:highlight>
                <a:latin typeface="Consolas" panose="020B0609020204030204" pitchFamily="49" charset="0"/>
              </a:rPr>
              <a:t>numRows; </a:t>
            </a:r>
            <a:r>
              <a:rPr lang="nn-NO" dirty="0">
                <a:solidFill>
                  <a:srgbClr val="000000"/>
                </a:solidFill>
                <a:highlight>
                  <a:srgbClr val="FFFFFF"/>
                </a:highlight>
                <a:latin typeface="Consolas" panose="020B0609020204030204" pitchFamily="49" charset="0"/>
              </a:rPr>
              <a:t>i++)</a:t>
            </a:r>
          </a:p>
          <a:p>
            <a:r>
              <a:rPr lang="en-US" dirty="0" smtClean="0">
                <a:solidFill>
                  <a:srgbClr val="0000FF"/>
                </a:solidFill>
                <a:highlight>
                  <a:srgbClr val="FFFFFF"/>
                </a:highlight>
                <a:latin typeface="Consolas" panose="020B0609020204030204" pitchFamily="49" charset="0"/>
              </a:rPr>
              <a:t>	for</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j = 0; j &lt; </a:t>
            </a:r>
            <a:r>
              <a:rPr lang="en-US" dirty="0" err="1" smtClean="0">
                <a:solidFill>
                  <a:srgbClr val="000000"/>
                </a:solidFill>
                <a:highlight>
                  <a:srgbClr val="FFFFFF"/>
                </a:highlight>
                <a:latin typeface="Consolas" panose="020B0609020204030204" pitchFamily="49" charset="0"/>
              </a:rPr>
              <a:t>numCols</a:t>
            </a:r>
            <a:r>
              <a:rPr lang="en-US" dirty="0" smtClean="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j++</a:t>
            </a:r>
            <a:r>
              <a:rPr lang="en-US" dirty="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c[</a:t>
            </a:r>
            <a:r>
              <a:rPr lang="en-US" dirty="0" err="1" smtClean="0">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][j] =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j</a:t>
            </a:r>
            <a:r>
              <a:rPr lang="en-US" dirty="0" smtClean="0">
                <a:solidFill>
                  <a:srgbClr val="000000"/>
                </a:solidFill>
                <a:highlight>
                  <a:srgbClr val="FFFFFF"/>
                </a:highlight>
                <a:latin typeface="Consolas" panose="020B0609020204030204" pitchFamily="49" charset="0"/>
              </a:rPr>
              <a:t>;</a:t>
            </a:r>
          </a:p>
          <a:p>
            <a:endParaRPr lang="en-US" dirty="0">
              <a:solidFill>
                <a:srgbClr val="000000"/>
              </a:solidFill>
              <a:highlight>
                <a:srgbClr val="FFFFFF"/>
              </a:highlight>
              <a:latin typeface="Consolas" panose="020B0609020204030204" pitchFamily="49" charset="0"/>
            </a:endParaRPr>
          </a:p>
          <a:p>
            <a:endParaRPr lang="en-US" dirty="0" smtClean="0">
              <a:solidFill>
                <a:srgbClr val="000000"/>
              </a:solidFill>
              <a:highlight>
                <a:srgbClr val="FFFFFF"/>
              </a:highlight>
              <a:latin typeface="Consolas" panose="020B0609020204030204" pitchFamily="49" charset="0"/>
            </a:endParaRPr>
          </a:p>
          <a:p>
            <a:endParaRPr lang="en-US" dirty="0">
              <a:solidFill>
                <a:srgbClr val="000000"/>
              </a:solidFill>
              <a:highlight>
                <a:srgbClr val="FFFFFF"/>
              </a:highlight>
              <a:latin typeface="Consolas" panose="020B0609020204030204" pitchFamily="49" charset="0"/>
            </a:endParaRPr>
          </a:p>
          <a:p>
            <a:endParaRPr lang="en-US" dirty="0" smtClean="0">
              <a:solidFill>
                <a:srgbClr val="000000"/>
              </a:solidFill>
              <a:highlight>
                <a:srgbClr val="FFFFFF"/>
              </a:highlight>
              <a:latin typeface="Consolas" panose="020B0609020204030204" pitchFamily="49" charset="0"/>
            </a:endParaRPr>
          </a:p>
          <a:p>
            <a:r>
              <a:rPr lang="nn-NO" dirty="0">
                <a:solidFill>
                  <a:srgbClr val="00B050"/>
                </a:solidFill>
                <a:highlight>
                  <a:srgbClr val="FFFFFF"/>
                </a:highlight>
                <a:latin typeface="Consolas" panose="020B0609020204030204" pitchFamily="49" charset="0"/>
              </a:rPr>
              <a:t>// Efficient Traversal for </a:t>
            </a:r>
            <a:r>
              <a:rPr lang="nn-NO" dirty="0" smtClean="0">
                <a:solidFill>
                  <a:srgbClr val="00B050"/>
                </a:solidFill>
                <a:highlight>
                  <a:srgbClr val="FFFFFF"/>
                </a:highlight>
                <a:latin typeface="Consolas" panose="020B0609020204030204" pitchFamily="49" charset="0"/>
              </a:rPr>
              <a:t>Col-Major </a:t>
            </a:r>
            <a:endParaRPr lang="nn-NO" dirty="0">
              <a:solidFill>
                <a:srgbClr val="00B050"/>
              </a:solidFill>
              <a:highlight>
                <a:srgbClr val="FFFFFF"/>
              </a:highlight>
              <a:latin typeface="Consolas" panose="020B0609020204030204" pitchFamily="49" charset="0"/>
            </a:endParaRPr>
          </a:p>
          <a:p>
            <a:endParaRPr lang="nn-NO" dirty="0">
              <a:solidFill>
                <a:srgbClr val="0000FF"/>
              </a:solidFill>
              <a:highlight>
                <a:srgbClr val="FFFFFF"/>
              </a:highlight>
              <a:latin typeface="Consolas" panose="020B0609020204030204" pitchFamily="49" charset="0"/>
            </a:endParaRPr>
          </a:p>
          <a:p>
            <a:r>
              <a:rPr lang="nn-NO" dirty="0">
                <a:solidFill>
                  <a:srgbClr val="0000FF"/>
                </a:solidFill>
                <a:highlight>
                  <a:srgbClr val="FFFFFF"/>
                </a:highlight>
                <a:latin typeface="Consolas" panose="020B0609020204030204" pitchFamily="49" charset="0"/>
              </a:rPr>
              <a:t>for</a:t>
            </a:r>
            <a:r>
              <a:rPr lang="nn-NO" dirty="0">
                <a:solidFill>
                  <a:srgbClr val="000000"/>
                </a:solidFill>
                <a:highlight>
                  <a:srgbClr val="FFFFFF"/>
                </a:highlight>
                <a:latin typeface="Consolas" panose="020B0609020204030204" pitchFamily="49" charset="0"/>
              </a:rPr>
              <a:t> (</a:t>
            </a:r>
            <a:r>
              <a:rPr lang="nn-NO" dirty="0">
                <a:solidFill>
                  <a:srgbClr val="0000FF"/>
                </a:solidFill>
                <a:highlight>
                  <a:srgbClr val="FFFFFF"/>
                </a:highlight>
                <a:latin typeface="Consolas" panose="020B0609020204030204" pitchFamily="49" charset="0"/>
              </a:rPr>
              <a:t>int</a:t>
            </a:r>
            <a:r>
              <a:rPr lang="nn-NO" dirty="0">
                <a:solidFill>
                  <a:srgbClr val="000000"/>
                </a:solidFill>
                <a:highlight>
                  <a:srgbClr val="FFFFFF"/>
                </a:highlight>
                <a:latin typeface="Consolas" panose="020B0609020204030204" pitchFamily="49" charset="0"/>
              </a:rPr>
              <a:t> </a:t>
            </a:r>
            <a:r>
              <a:rPr lang="nn-NO" dirty="0" smtClean="0">
                <a:solidFill>
                  <a:srgbClr val="000000"/>
                </a:solidFill>
                <a:highlight>
                  <a:srgbClr val="FFFFFF"/>
                </a:highlight>
                <a:latin typeface="Consolas" panose="020B0609020204030204" pitchFamily="49" charset="0"/>
              </a:rPr>
              <a:t>j </a:t>
            </a:r>
            <a:r>
              <a:rPr lang="nn-NO" dirty="0">
                <a:solidFill>
                  <a:srgbClr val="000000"/>
                </a:solidFill>
                <a:highlight>
                  <a:srgbClr val="FFFFFF"/>
                </a:highlight>
                <a:latin typeface="Consolas" panose="020B0609020204030204" pitchFamily="49" charset="0"/>
              </a:rPr>
              <a:t>= </a:t>
            </a:r>
            <a:r>
              <a:rPr lang="nn-NO" dirty="0" smtClean="0">
                <a:solidFill>
                  <a:srgbClr val="000000"/>
                </a:solidFill>
                <a:highlight>
                  <a:srgbClr val="FFFFFF"/>
                </a:highlight>
                <a:latin typeface="Consolas" panose="020B0609020204030204" pitchFamily="49" charset="0"/>
              </a:rPr>
              <a:t>0;j&lt; numCols; j++)</a:t>
            </a:r>
            <a:endParaRPr lang="nn-NO"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i</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 0; </a:t>
            </a:r>
            <a:r>
              <a:rPr lang="en-US" dirty="0" err="1" smtClean="0">
                <a:solidFill>
                  <a:srgbClr val="000000"/>
                </a:solidFill>
                <a:highlight>
                  <a:srgbClr val="FFFFFF"/>
                </a:highlight>
                <a:latin typeface="Consolas" panose="020B0609020204030204" pitchFamily="49" charset="0"/>
              </a:rPr>
              <a:t>i</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&lt; </a:t>
            </a:r>
            <a:r>
              <a:rPr lang="en-US" dirty="0" err="1" smtClean="0">
                <a:solidFill>
                  <a:srgbClr val="000000"/>
                </a:solidFill>
                <a:highlight>
                  <a:srgbClr val="FFFFFF"/>
                </a:highlight>
                <a:latin typeface="Consolas" panose="020B0609020204030204" pitchFamily="49" charset="0"/>
              </a:rPr>
              <a:t>numRows</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i</a:t>
            </a: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c[</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][j] =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j;</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31" y="2091916"/>
            <a:ext cx="5855369" cy="4391527"/>
          </a:xfrm>
          <a:prstGeom prst="rect">
            <a:avLst/>
          </a:prstGeom>
        </p:spPr>
      </p:pic>
    </p:spTree>
    <p:extLst>
      <p:ext uri="{BB962C8B-B14F-4D97-AF65-F5344CB8AC3E}">
        <p14:creationId xmlns:p14="http://schemas.microsoft.com/office/powerpoint/2010/main" val="442136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600200"/>
            <a:ext cx="10972800" cy="4337891"/>
          </a:xfrm>
        </p:spPr>
        <p:txBody>
          <a:bodyPr>
            <a:normAutofit fontScale="77500" lnSpcReduction="20000"/>
          </a:bodyPr>
          <a:lstStyle/>
          <a:p>
            <a:pPr marL="571500" indent="-571500">
              <a:buFont typeface="+mj-lt"/>
              <a:buAutoNum type="romanUcPeriod"/>
            </a:pPr>
            <a:r>
              <a:rPr lang="en-US" dirty="0" smtClean="0"/>
              <a:t>Computational Complexity</a:t>
            </a:r>
          </a:p>
          <a:p>
            <a:pPr marL="971550" lvl="1" indent="-571500">
              <a:buFont typeface="+mj-lt"/>
              <a:buAutoNum type="romanUcPeriod"/>
            </a:pPr>
            <a:r>
              <a:rPr lang="en-US" dirty="0" smtClean="0"/>
              <a:t>Time</a:t>
            </a:r>
          </a:p>
          <a:p>
            <a:pPr marL="1371600" lvl="2" indent="-571500">
              <a:buFont typeface="+mj-lt"/>
              <a:buAutoNum type="romanUcPeriod"/>
            </a:pPr>
            <a:r>
              <a:rPr lang="en-US" dirty="0" err="1" smtClean="0"/>
              <a:t>Upperbounding</a:t>
            </a:r>
            <a:r>
              <a:rPr lang="en-US" dirty="0" smtClean="0"/>
              <a:t> Notation</a:t>
            </a:r>
          </a:p>
          <a:p>
            <a:pPr marL="1371600" lvl="2" indent="-571500">
              <a:buFont typeface="+mj-lt"/>
              <a:buAutoNum type="romanUcPeriod"/>
            </a:pPr>
            <a:r>
              <a:rPr lang="en-US" dirty="0" smtClean="0"/>
              <a:t>Formalizing using Recurrences</a:t>
            </a:r>
          </a:p>
          <a:p>
            <a:pPr marL="971550" lvl="1" indent="-571500">
              <a:buFont typeface="+mj-lt"/>
              <a:buAutoNum type="romanUcPeriod"/>
            </a:pPr>
            <a:r>
              <a:rPr lang="en-US" dirty="0" smtClean="0"/>
              <a:t>Space</a:t>
            </a:r>
          </a:p>
          <a:p>
            <a:pPr marL="1371600" lvl="2" indent="-571500">
              <a:buFont typeface="+mj-lt"/>
              <a:buAutoNum type="romanUcPeriod"/>
            </a:pPr>
            <a:r>
              <a:rPr lang="en-US" dirty="0" smtClean="0"/>
              <a:t>Recursion: Implications on Space Complexity</a:t>
            </a:r>
          </a:p>
          <a:p>
            <a:pPr marL="571500" indent="-571500">
              <a:buFont typeface="+mj-lt"/>
              <a:buAutoNum type="romanUcPeriod"/>
            </a:pPr>
            <a:endParaRPr lang="en-US" dirty="0" smtClean="0"/>
          </a:p>
          <a:p>
            <a:pPr marL="571500" indent="-571500">
              <a:buFont typeface="+mj-lt"/>
              <a:buAutoNum type="romanUcPeriod"/>
            </a:pPr>
            <a:r>
              <a:rPr lang="en-US" dirty="0" smtClean="0"/>
              <a:t>Memory Management and Implementation Details</a:t>
            </a:r>
            <a:endParaRPr lang="en-US" dirty="0"/>
          </a:p>
          <a:p>
            <a:pPr marL="971550" lvl="1" indent="-571500">
              <a:buFont typeface="+mj-lt"/>
              <a:buAutoNum type="romanUcPeriod"/>
            </a:pPr>
            <a:r>
              <a:rPr lang="en-US" dirty="0"/>
              <a:t>Pointers</a:t>
            </a:r>
          </a:p>
          <a:p>
            <a:pPr marL="971550" lvl="1" indent="-571500">
              <a:buFont typeface="+mj-lt"/>
              <a:buAutoNum type="romanUcPeriod"/>
            </a:pPr>
            <a:r>
              <a:rPr lang="en-US" dirty="0" smtClean="0"/>
              <a:t>Allocation on Stack vs Heap</a:t>
            </a:r>
          </a:p>
          <a:p>
            <a:pPr marL="571500" indent="-571500">
              <a:buFont typeface="+mj-lt"/>
              <a:buAutoNum type="romanUcPeriod"/>
            </a:pPr>
            <a:endParaRPr lang="en-US" dirty="0"/>
          </a:p>
          <a:p>
            <a:pPr marL="571500" indent="-571500">
              <a:buFont typeface="+mj-lt"/>
              <a:buAutoNum type="romanUcPeriod"/>
            </a:pPr>
            <a:r>
              <a:rPr lang="en-US" dirty="0" smtClean="0">
                <a:solidFill>
                  <a:schemeClr val="accent1"/>
                </a:solidFill>
              </a:rPr>
              <a:t>Good Programming Practices</a:t>
            </a:r>
          </a:p>
          <a:p>
            <a:pPr marL="971550" lvl="1" indent="-571500">
              <a:buFont typeface="+mj-lt"/>
              <a:buAutoNum type="romanUcPeriod"/>
            </a:pPr>
            <a:r>
              <a:rPr lang="en-US" dirty="0" smtClean="0"/>
              <a:t>Design </a:t>
            </a:r>
          </a:p>
          <a:p>
            <a:pPr marL="971550" lvl="1" indent="-571500">
              <a:buFont typeface="+mj-lt"/>
              <a:buAutoNum type="romanUcPeriod"/>
            </a:pPr>
            <a:r>
              <a:rPr lang="en-US" dirty="0" smtClean="0"/>
              <a:t>Debug</a:t>
            </a:r>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613811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Structure Design Schemes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Project design details are largely up to you, but I encourage you to abide by good coding practices.</a:t>
            </a:r>
          </a:p>
          <a:p>
            <a:pPr lvl="1"/>
            <a:r>
              <a:rPr lang="en-US" dirty="0" smtClean="0"/>
              <a:t>This will benefit you and anyone who might use or read your code. </a:t>
            </a:r>
          </a:p>
          <a:p>
            <a:endParaRPr lang="en-US" dirty="0"/>
          </a:p>
          <a:p>
            <a:r>
              <a:rPr lang="en-US" dirty="0" smtClean="0"/>
              <a:t>Design for usability, reusability, efficiency, …. </a:t>
            </a:r>
          </a:p>
          <a:p>
            <a:pPr lvl="1"/>
            <a:r>
              <a:rPr lang="en-US" dirty="0" smtClean="0"/>
              <a:t>Object Oriented Programming Design</a:t>
            </a:r>
          </a:p>
          <a:p>
            <a:pPr lvl="2"/>
            <a:r>
              <a:rPr lang="en-US" dirty="0" smtClean="0"/>
              <a:t>Inheritance (</a:t>
            </a:r>
            <a:r>
              <a:rPr lang="en-US" dirty="0" err="1" smtClean="0"/>
              <a:t>writeability</a:t>
            </a:r>
            <a:r>
              <a:rPr lang="en-US" dirty="0" smtClean="0"/>
              <a:t>, reusability )</a:t>
            </a:r>
          </a:p>
          <a:p>
            <a:pPr lvl="2"/>
            <a:r>
              <a:rPr lang="en-US" dirty="0" smtClean="0"/>
              <a:t>Encapsulation (reliability)</a:t>
            </a:r>
          </a:p>
          <a:p>
            <a:pPr lvl="2"/>
            <a:r>
              <a:rPr lang="en-US" dirty="0" smtClean="0"/>
              <a:t>(Poly) Dynamic dispatch (</a:t>
            </a:r>
            <a:r>
              <a:rPr lang="en-US" dirty="0" err="1" smtClean="0"/>
              <a:t>writeability</a:t>
            </a:r>
            <a:r>
              <a:rPr lang="en-US" dirty="0" smtClean="0"/>
              <a:t>, flexibility, reusability)</a:t>
            </a:r>
          </a:p>
          <a:p>
            <a:pPr lvl="1"/>
            <a:r>
              <a:rPr lang="en-US" dirty="0" smtClean="0"/>
              <a:t>Templates</a:t>
            </a:r>
          </a:p>
          <a:p>
            <a:pPr lvl="2"/>
            <a:r>
              <a:rPr lang="en-US" dirty="0" smtClean="0"/>
              <a:t>Explicit “polymorphism” (reusability, </a:t>
            </a:r>
            <a:r>
              <a:rPr lang="en-US" dirty="0" err="1" smtClean="0"/>
              <a:t>writeability</a:t>
            </a:r>
            <a:r>
              <a:rPr lang="en-US" dirty="0" smtClean="0"/>
              <a:t>)</a:t>
            </a:r>
          </a:p>
          <a:p>
            <a:pPr lvl="2"/>
            <a:endParaRPr lang="en-US" dirty="0" smtClean="0"/>
          </a:p>
          <a:p>
            <a:r>
              <a:rPr lang="en-US" dirty="0" smtClean="0"/>
              <a:t>Some simple computational complexity tips </a:t>
            </a:r>
            <a:endParaRPr lang="en-US" dirty="0"/>
          </a:p>
        </p:txBody>
      </p:sp>
    </p:spTree>
    <p:extLst>
      <p:ext uri="{BB962C8B-B14F-4D97-AF65-F5344CB8AC3E}">
        <p14:creationId xmlns:p14="http://schemas.microsoft.com/office/powerpoint/2010/main" val="4215047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OOP Design</a:t>
            </a:r>
            <a:endParaRPr lang="en-US" dirty="0"/>
          </a:p>
        </p:txBody>
      </p:sp>
      <p:sp>
        <p:nvSpPr>
          <p:cNvPr id="3" name="Content Placeholder 2"/>
          <p:cNvSpPr>
            <a:spLocks noGrp="1"/>
          </p:cNvSpPr>
          <p:nvPr>
            <p:ph idx="1"/>
          </p:nvPr>
        </p:nvSpPr>
        <p:spPr/>
        <p:txBody>
          <a:bodyPr/>
          <a:lstStyle/>
          <a:p>
            <a:r>
              <a:rPr lang="en-US" dirty="0" smtClean="0"/>
              <a:t>Classes / </a:t>
            </a:r>
            <a:r>
              <a:rPr lang="en-US" dirty="0" err="1" smtClean="0"/>
              <a:t>Structs</a:t>
            </a:r>
            <a:r>
              <a:rPr lang="en-US" dirty="0" smtClean="0"/>
              <a:t> </a:t>
            </a:r>
            <a:r>
              <a:rPr lang="en-US" dirty="0"/>
              <a:t>provide for a fitting programming construct to represent data structures. </a:t>
            </a:r>
          </a:p>
          <a:p>
            <a:endParaRPr lang="en-US" dirty="0"/>
          </a:p>
          <a:p>
            <a:r>
              <a:rPr lang="en-US" dirty="0" smtClean="0"/>
              <a:t>Appropriately designing classes and class hierarchies will improve the effectiveness of your code</a:t>
            </a:r>
          </a:p>
          <a:p>
            <a:pPr lvl="1"/>
            <a:r>
              <a:rPr lang="en-US" dirty="0" smtClean="0"/>
              <a:t>Reusability</a:t>
            </a:r>
          </a:p>
          <a:p>
            <a:pPr lvl="1"/>
            <a:r>
              <a:rPr lang="en-US" dirty="0" smtClean="0"/>
              <a:t>Readability</a:t>
            </a:r>
          </a:p>
          <a:p>
            <a:pPr lvl="1"/>
            <a:r>
              <a:rPr lang="en-US" dirty="0" err="1" smtClean="0"/>
              <a:t>Writeablility</a:t>
            </a:r>
            <a:r>
              <a:rPr lang="en-US" dirty="0" smtClean="0"/>
              <a:t> </a:t>
            </a:r>
            <a:endParaRPr lang="en-US" dirty="0"/>
          </a:p>
        </p:txBody>
      </p:sp>
    </p:spTree>
    <p:extLst>
      <p:ext uri="{BB962C8B-B14F-4D97-AF65-F5344CB8AC3E}">
        <p14:creationId xmlns:p14="http://schemas.microsoft.com/office/powerpoint/2010/main" val="3264743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Templates in C++</a:t>
            </a:r>
            <a:endParaRPr lang="en-US" dirty="0"/>
          </a:p>
        </p:txBody>
      </p:sp>
      <p:sp>
        <p:nvSpPr>
          <p:cNvPr id="3" name="Content Placeholder 2"/>
          <p:cNvSpPr>
            <a:spLocks noGrp="1"/>
          </p:cNvSpPr>
          <p:nvPr>
            <p:ph idx="1"/>
          </p:nvPr>
        </p:nvSpPr>
        <p:spPr/>
        <p:txBody>
          <a:bodyPr>
            <a:normAutofit/>
          </a:bodyPr>
          <a:lstStyle/>
          <a:p>
            <a:endParaRPr lang="en-US" dirty="0"/>
          </a:p>
          <a:p>
            <a:r>
              <a:rPr lang="en-US" dirty="0"/>
              <a:t>Templates / Generics allow for explicit </a:t>
            </a:r>
            <a:r>
              <a:rPr lang="en-US" dirty="0" smtClean="0"/>
              <a:t>“polymorphism” </a:t>
            </a:r>
            <a:r>
              <a:rPr lang="en-US" dirty="0"/>
              <a:t>which </a:t>
            </a:r>
            <a:r>
              <a:rPr lang="en-US" dirty="0" smtClean="0"/>
              <a:t>promotes</a:t>
            </a:r>
            <a:endParaRPr lang="en-US" dirty="0"/>
          </a:p>
          <a:p>
            <a:pPr lvl="1"/>
            <a:r>
              <a:rPr lang="en-US" dirty="0" smtClean="0"/>
              <a:t>Flexibility </a:t>
            </a:r>
            <a:endParaRPr lang="en-US" dirty="0"/>
          </a:p>
          <a:p>
            <a:pPr lvl="1"/>
            <a:r>
              <a:rPr lang="en-US" dirty="0"/>
              <a:t>Reusability</a:t>
            </a:r>
          </a:p>
          <a:p>
            <a:pPr lvl="1"/>
            <a:r>
              <a:rPr lang="en-US" dirty="0"/>
              <a:t>Readability</a:t>
            </a:r>
          </a:p>
          <a:p>
            <a:pPr lvl="1"/>
            <a:r>
              <a:rPr lang="en-US" dirty="0" err="1" smtClean="0"/>
              <a:t>Writeablility</a:t>
            </a:r>
            <a:r>
              <a:rPr lang="en-US" dirty="0" smtClean="0"/>
              <a:t> </a:t>
            </a:r>
            <a:endParaRPr lang="en-US" dirty="0"/>
          </a:p>
          <a:p>
            <a:endParaRPr lang="en-US" dirty="0"/>
          </a:p>
        </p:txBody>
      </p:sp>
    </p:spTree>
    <p:extLst>
      <p:ext uri="{BB962C8B-B14F-4D97-AF65-F5344CB8AC3E}">
        <p14:creationId xmlns:p14="http://schemas.microsoft.com/office/powerpoint/2010/main" val="4214619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Debugging and Testing</a:t>
            </a:r>
            <a:endParaRPr lang="en-US" dirty="0"/>
          </a:p>
        </p:txBody>
      </p:sp>
      <p:sp>
        <p:nvSpPr>
          <p:cNvPr id="3" name="Content Placeholder 2"/>
          <p:cNvSpPr>
            <a:spLocks noGrp="1"/>
          </p:cNvSpPr>
          <p:nvPr>
            <p:ph idx="1"/>
          </p:nvPr>
        </p:nvSpPr>
        <p:spPr>
          <a:xfrm>
            <a:off x="609600" y="1600200"/>
            <a:ext cx="10972800" cy="4255167"/>
          </a:xfrm>
        </p:spPr>
        <p:txBody>
          <a:bodyPr>
            <a:normAutofit fontScale="92500" lnSpcReduction="10000"/>
          </a:bodyPr>
          <a:lstStyle/>
          <a:p>
            <a:r>
              <a:rPr lang="en-US" dirty="0" smtClean="0"/>
              <a:t>Time distribution:</a:t>
            </a:r>
          </a:p>
          <a:p>
            <a:pPr lvl="1"/>
            <a:r>
              <a:rPr lang="en-US" dirty="0" smtClean="0"/>
              <a:t>Planning Designing: 1/3</a:t>
            </a:r>
          </a:p>
          <a:p>
            <a:pPr lvl="1"/>
            <a:r>
              <a:rPr lang="en-US" dirty="0" smtClean="0"/>
              <a:t>Actual Coding: 1/3</a:t>
            </a:r>
          </a:p>
          <a:p>
            <a:pPr lvl="1"/>
            <a:r>
              <a:rPr lang="en-US" dirty="0" smtClean="0"/>
              <a:t>Testing / Debugging: 1/3</a:t>
            </a:r>
          </a:p>
          <a:p>
            <a:pPr lvl="1"/>
            <a:endParaRPr lang="en-US" dirty="0"/>
          </a:p>
          <a:p>
            <a:r>
              <a:rPr lang="en-US" dirty="0" smtClean="0"/>
              <a:t>Design a good testing scheme for your software.</a:t>
            </a:r>
          </a:p>
          <a:p>
            <a:pPr lvl="1"/>
            <a:r>
              <a:rPr lang="en-US" dirty="0" smtClean="0"/>
              <a:t>Repeatedly code, then test, code, then test, … </a:t>
            </a:r>
          </a:p>
          <a:p>
            <a:pPr lvl="1"/>
            <a:r>
              <a:rPr lang="en-US" dirty="0" smtClean="0"/>
              <a:t>In theory, you want to assure that your program produces the correct output for all possible inputs</a:t>
            </a:r>
          </a:p>
          <a:p>
            <a:pPr lvl="1"/>
            <a:r>
              <a:rPr lang="en-US" dirty="0" smtClean="0"/>
              <a:t>In practice, select a subset of inputs that “efficiently” test your program.</a:t>
            </a:r>
          </a:p>
          <a:p>
            <a:pPr lvl="2"/>
            <a:r>
              <a:rPr lang="en-US" dirty="0" smtClean="0"/>
              <a:t>EG: Include test input values such that each branch in execution flow is tested.</a:t>
            </a:r>
          </a:p>
          <a:p>
            <a:pPr lvl="2"/>
            <a:endParaRPr lang="en-US" dirty="0" smtClean="0"/>
          </a:p>
          <a:p>
            <a:pPr lvl="1"/>
            <a:endParaRPr lang="en-US" dirty="0"/>
          </a:p>
          <a:p>
            <a:endParaRPr lang="en-US" dirty="0"/>
          </a:p>
        </p:txBody>
      </p:sp>
    </p:spTree>
    <p:extLst>
      <p:ext uri="{BB962C8B-B14F-4D97-AF65-F5344CB8AC3E}">
        <p14:creationId xmlns:p14="http://schemas.microsoft.com/office/powerpoint/2010/main" val="3804091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Process (details)</a:t>
            </a:r>
            <a:endParaRPr lang="en-US" dirty="0"/>
          </a:p>
        </p:txBody>
      </p:sp>
      <p:sp>
        <p:nvSpPr>
          <p:cNvPr id="3" name="Content Placeholder 2"/>
          <p:cNvSpPr>
            <a:spLocks noGrp="1"/>
          </p:cNvSpPr>
          <p:nvPr>
            <p:ph idx="1"/>
          </p:nvPr>
        </p:nvSpPr>
        <p:spPr>
          <a:xfrm>
            <a:off x="609601" y="1600200"/>
            <a:ext cx="8179292" cy="4995909"/>
          </a:xfrm>
        </p:spPr>
        <p:txBody>
          <a:bodyPr>
            <a:normAutofit fontScale="62500" lnSpcReduction="20000"/>
          </a:bodyPr>
          <a:lstStyle/>
          <a:p>
            <a:pPr marL="514350" indent="-514350">
              <a:buFont typeface="+mj-lt"/>
              <a:buAutoNum type="arabicPeriod"/>
            </a:pPr>
            <a:r>
              <a:rPr lang="en-US" dirty="0" smtClean="0"/>
              <a:t>Design</a:t>
            </a:r>
          </a:p>
          <a:p>
            <a:pPr marL="914400" lvl="1" indent="-514350">
              <a:buFont typeface="+mj-lt"/>
              <a:buAutoNum type="arabicPeriod"/>
            </a:pPr>
            <a:r>
              <a:rPr lang="en-US" dirty="0" smtClean="0"/>
              <a:t>Structural and procedural schematics</a:t>
            </a:r>
          </a:p>
          <a:p>
            <a:pPr marL="1314450" lvl="2" indent="-514350">
              <a:buFont typeface="+mj-lt"/>
              <a:buAutoNum type="arabicPeriod"/>
            </a:pPr>
            <a:r>
              <a:rPr lang="en-US" dirty="0" smtClean="0"/>
              <a:t>UML class diagrams for all structures.</a:t>
            </a:r>
          </a:p>
          <a:p>
            <a:pPr marL="1314450" lvl="2" indent="-514350">
              <a:buFont typeface="+mj-lt"/>
              <a:buAutoNum type="arabicPeriod"/>
            </a:pPr>
            <a:r>
              <a:rPr lang="en-US" dirty="0" smtClean="0"/>
              <a:t>Flow diagrams for all methods / procedures</a:t>
            </a:r>
          </a:p>
          <a:p>
            <a:pPr marL="914400" lvl="1" indent="-514350">
              <a:buFont typeface="+mj-lt"/>
              <a:buAutoNum type="arabicPeriod"/>
            </a:pPr>
            <a:r>
              <a:rPr lang="en-US" dirty="0" smtClean="0"/>
              <a:t>Confirm the correctness of your design with some examples.</a:t>
            </a:r>
          </a:p>
          <a:p>
            <a:pPr marL="914400" lvl="1" indent="-514350">
              <a:buFont typeface="+mj-lt"/>
              <a:buAutoNum type="arabicPeriod"/>
            </a:pPr>
            <a:endParaRPr lang="en-US" dirty="0" smtClean="0"/>
          </a:p>
          <a:p>
            <a:pPr marL="514350" indent="-514350">
              <a:buFont typeface="+mj-lt"/>
              <a:buAutoNum type="arabicPeriod"/>
            </a:pPr>
            <a:r>
              <a:rPr lang="en-US" dirty="0" smtClean="0"/>
              <a:t>Iteratively Code and Test</a:t>
            </a:r>
          </a:p>
          <a:p>
            <a:pPr marL="914400" lvl="1" indent="-514350">
              <a:buFont typeface="+mj-lt"/>
              <a:buAutoNum type="arabicPeriod"/>
            </a:pPr>
            <a:r>
              <a:rPr lang="en-US" dirty="0" smtClean="0"/>
              <a:t>Start with an empty code file</a:t>
            </a:r>
          </a:p>
          <a:p>
            <a:pPr marL="914400" lvl="1" indent="-514350">
              <a:buFont typeface="+mj-lt"/>
              <a:buAutoNum type="arabicPeriod"/>
            </a:pPr>
            <a:r>
              <a:rPr lang="en-US" dirty="0" smtClean="0"/>
              <a:t>Add one line of code (or a few lines of code): compile and if possible run on some sample input.</a:t>
            </a:r>
          </a:p>
          <a:p>
            <a:pPr marL="1314450" lvl="2" indent="-514350">
              <a:buFont typeface="+mj-lt"/>
              <a:buAutoNum type="arabicPeriod"/>
            </a:pPr>
            <a:r>
              <a:rPr lang="en-US" dirty="0" smtClean="0"/>
              <a:t>If you have a compilation error or a runtime error, you have added a line of code that introduces an error (either syntax error or semantic error).</a:t>
            </a:r>
          </a:p>
          <a:p>
            <a:pPr marL="1314450" lvl="2" indent="-514350">
              <a:buFont typeface="+mj-lt"/>
              <a:buAutoNum type="arabicPeriod"/>
            </a:pPr>
            <a:r>
              <a:rPr lang="en-US" dirty="0" smtClean="0"/>
              <a:t>The good news – you have found the error: it is on the line you have just added (almost always)! Finding the error is generally the hardest part of debugging – this is indeed good news!</a:t>
            </a:r>
          </a:p>
          <a:p>
            <a:pPr marL="1314450" lvl="2" indent="-514350">
              <a:buFont typeface="+mj-lt"/>
              <a:buAutoNum type="arabicPeriod"/>
            </a:pPr>
            <a:r>
              <a:rPr lang="en-US" dirty="0" smtClean="0"/>
              <a:t>Fix the error and repeat.</a:t>
            </a:r>
          </a:p>
          <a:p>
            <a:pPr marL="800100" lvl="2" indent="0">
              <a:buNone/>
            </a:pPr>
            <a:endParaRPr lang="en-US" dirty="0" smtClean="0"/>
          </a:p>
          <a:p>
            <a:pPr marL="514350" indent="-514350">
              <a:buFont typeface="+mj-lt"/>
              <a:buAutoNum type="arabicPeriod"/>
            </a:pPr>
            <a:r>
              <a:rPr lang="en-US" dirty="0" smtClean="0"/>
              <a:t>Final Testing</a:t>
            </a:r>
          </a:p>
          <a:p>
            <a:pPr marL="914400" lvl="1" indent="-514350">
              <a:buFont typeface="+mj-lt"/>
              <a:buAutoNum type="arabicPeriod"/>
            </a:pPr>
            <a:r>
              <a:rPr lang="en-US" dirty="0" smtClean="0"/>
              <a:t>Once your code seeming runs correctly on the sample input, try on a larger set of sample inputs. </a:t>
            </a:r>
            <a:r>
              <a:rPr lang="en-US" dirty="0"/>
              <a:t>In theory, you want to assure that your program produces the correct output for all possible </a:t>
            </a:r>
            <a:r>
              <a:rPr lang="en-US" dirty="0" smtClean="0"/>
              <a:t>inputs – this is generally not practical, therefore you must create or select a set of inputs that test all or most potential flows of execution of your code. </a:t>
            </a:r>
            <a:endParaRPr lang="en-US" dirty="0"/>
          </a:p>
          <a:p>
            <a:pPr marL="914400" lvl="1" indent="-51435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888" y="1322773"/>
            <a:ext cx="2947112" cy="5535227"/>
          </a:xfrm>
          <a:prstGeom prst="rect">
            <a:avLst/>
          </a:prstGeom>
        </p:spPr>
      </p:pic>
    </p:spTree>
    <p:extLst>
      <p:ext uri="{BB962C8B-B14F-4D97-AF65-F5344CB8AC3E}">
        <p14:creationId xmlns:p14="http://schemas.microsoft.com/office/powerpoint/2010/main" val="2043941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Upper-bounding notation. (Formally)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599" y="1600201"/>
                <a:ext cx="11090313" cy="4580262"/>
              </a:xfrm>
            </p:spPr>
            <p:txBody>
              <a:bodyPr>
                <a:normAutofit/>
              </a:bodyPr>
              <a:lstStyle/>
              <a:p>
                <a:r>
                  <a:rPr lang="en-US" dirty="0" smtClean="0"/>
                  <a:t>Big-O: f(x) is O(g(x)), when</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sub>
                      </m:sSub>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b="0" dirty="0" smtClean="0">
                  <a:ea typeface="Cambria Math" panose="02040503050406030204" pitchFamily="18" charset="0"/>
                </a:endParaRPr>
              </a:p>
              <a:p>
                <a:endParaRPr lang="en-US" dirty="0" smtClean="0"/>
              </a:p>
              <a:p>
                <a:r>
                  <a:rPr lang="en-US" dirty="0" smtClean="0"/>
                  <a:t>Big-Omega: </a:t>
                </a:r>
                <a:r>
                  <a:rPr lang="en-US" dirty="0"/>
                  <a:t>f(x) is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oMath>
                </a14:m>
                <a:r>
                  <a:rPr lang="en-US" dirty="0" smtClean="0"/>
                  <a:t>(</a:t>
                </a:r>
                <a:r>
                  <a:rPr lang="en-US" dirty="0"/>
                  <a:t>g(x)), when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𝑐𝑔</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m:oMathPara>
                </a14:m>
                <a:endParaRPr lang="en-US" dirty="0" smtClean="0"/>
              </a:p>
              <a:p>
                <a:pPr marL="457200" lvl="1" indent="0">
                  <a:buNone/>
                </a:pPr>
                <a:endParaRPr lang="en-US" dirty="0" smtClean="0"/>
              </a:p>
              <a:p>
                <a:r>
                  <a:rPr lang="en-US" dirty="0" smtClean="0"/>
                  <a:t>Big-Theta: </a:t>
                </a:r>
                <a:r>
                  <a:rPr lang="en-US" dirty="0"/>
                  <a:t>f(x) is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oMath>
                </a14:m>
                <a:r>
                  <a:rPr lang="en-US" dirty="0" smtClean="0"/>
                  <a:t>(</a:t>
                </a:r>
                <a:r>
                  <a:rPr lang="en-US" dirty="0"/>
                  <a:t>g(x)), when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1</m:t>
                              </m:r>
                            </m:sub>
                          </m:sSub>
                        </m:sub>
                      </m:sSub>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m:oMathPara>
                </a14:m>
                <a:endParaRPr lang="en-US" dirty="0" smtClean="0"/>
              </a:p>
              <a:p>
                <a:pPr marL="457200" lvl="1" indent="0" algn="ctr">
                  <a:buNone/>
                </a:pPr>
                <a:r>
                  <a:rPr lang="en-US" dirty="0"/>
                  <a:t>a</a:t>
                </a:r>
                <a:r>
                  <a:rPr lang="en-US" dirty="0" smtClean="0"/>
                  <a:t>nd</a:t>
                </a:r>
              </a:p>
              <a:p>
                <a:pPr marL="457200" lvl="1"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2</m:t>
                              </m:r>
                            </m:sub>
                          </m:sSub>
                        </m:sub>
                      </m:sSub>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599" y="1600201"/>
                <a:ext cx="11090313" cy="4580262"/>
              </a:xfrm>
              <a:blipFill rotWithShape="0">
                <a:blip r:embed="rId2"/>
                <a:stretch>
                  <a:fillRect l="-990" t="-1465" b="-1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132982" y="1941724"/>
                <a:ext cx="2655065" cy="357772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Common Upper-bounding functions</a:t>
                </a:r>
              </a:p>
              <a:p>
                <a:pPr algn="r"/>
                <a:endParaRPr lang="en-US" dirty="0"/>
              </a:p>
              <a:p>
                <a:pPr algn="r"/>
                <a:r>
                  <a:rPr lang="en-US" dirty="0"/>
                  <a:t>g</a:t>
                </a:r>
                <a:r>
                  <a:rPr lang="en-US" dirty="0" smtClean="0"/>
                  <a:t>(x)= 1</a:t>
                </a:r>
              </a:p>
              <a:p>
                <a:pPr algn="r"/>
                <a:r>
                  <a:rPr lang="en-US" dirty="0"/>
                  <a:t>g</a:t>
                </a:r>
                <a:r>
                  <a:rPr lang="en-US" dirty="0" smtClean="0"/>
                  <a:t>(x) = log(x)</a:t>
                </a:r>
              </a:p>
              <a:p>
                <a:pPr algn="r"/>
                <a:r>
                  <a:rPr lang="en-US" dirty="0"/>
                  <a:t>g(x) = </a:t>
                </a:r>
                <a:r>
                  <a:rPr lang="en-US" dirty="0" smtClean="0"/>
                  <a:t>x log(x</a:t>
                </a:r>
                <a:r>
                  <a:rPr lang="en-US" dirty="0"/>
                  <a:t>)</a:t>
                </a:r>
              </a:p>
              <a:p>
                <a:pPr algn="r"/>
                <a:r>
                  <a:rPr lang="en-US" dirty="0"/>
                  <a:t>g(x) = </a:t>
                </a:r>
                <a14:m>
                  <m:oMath xmlns:m="http://schemas.openxmlformats.org/officeDocument/2006/math">
                    <m:sSup>
                      <m:sSupPr>
                        <m:ctrlPr>
                          <a:rPr lang="en-US" i="1" smtClean="0">
                            <a:latin typeface="Cambria Math" panose="02040503050406030204" pitchFamily="18" charset="0"/>
                          </a:rPr>
                        </m:ctrlPr>
                      </m:sSupPr>
                      <m:e>
                        <m:r>
                          <m:rPr>
                            <m:nor/>
                          </m:rPr>
                          <a:rPr lang="en-US" dirty="0"/>
                          <m:t>x</m:t>
                        </m:r>
                      </m:e>
                      <m:sup>
                        <m:r>
                          <a:rPr lang="en-US" b="0" i="1" smtClean="0">
                            <a:latin typeface="Cambria Math" panose="02040503050406030204" pitchFamily="18" charset="0"/>
                          </a:rPr>
                          <m:t>2</m:t>
                        </m:r>
                      </m:sup>
                    </m:sSup>
                  </m:oMath>
                </a14:m>
                <a:endParaRPr lang="en-US" dirty="0"/>
              </a:p>
              <a:p>
                <a:pPr algn="r"/>
                <a:r>
                  <a:rPr lang="en-US" dirty="0"/>
                  <a:t>g(x) = </a:t>
                </a:r>
                <a14:m>
                  <m:oMath xmlns:m="http://schemas.openxmlformats.org/officeDocument/2006/math">
                    <m:sSup>
                      <m:sSupPr>
                        <m:ctrlPr>
                          <a:rPr lang="en-US" i="1">
                            <a:latin typeface="Cambria Math" panose="02040503050406030204" pitchFamily="18" charset="0"/>
                          </a:rPr>
                        </m:ctrlPr>
                      </m:sSupPr>
                      <m:e>
                        <m:r>
                          <m:rPr>
                            <m:nor/>
                          </m:rPr>
                          <a:rPr lang="en-US" dirty="0"/>
                          <m:t>x</m:t>
                        </m:r>
                      </m:e>
                      <m:sup>
                        <m:r>
                          <a:rPr lang="en-US" b="0" i="1" dirty="0" smtClean="0">
                            <a:latin typeface="Cambria Math" panose="02040503050406030204" pitchFamily="18" charset="0"/>
                          </a:rPr>
                          <m:t>3</m:t>
                        </m:r>
                      </m:sup>
                    </m:sSup>
                  </m:oMath>
                </a14:m>
                <a:endParaRPr lang="en-US" dirty="0" smtClean="0"/>
              </a:p>
              <a:p>
                <a:pPr algn="r"/>
                <a:r>
                  <a:rPr lang="en-US" dirty="0"/>
                  <a:t>g(x) = </a:t>
                </a:r>
                <a14:m>
                  <m:oMath xmlns:m="http://schemas.openxmlformats.org/officeDocument/2006/math">
                    <m:sSup>
                      <m:sSupPr>
                        <m:ctrlPr>
                          <a:rPr lang="en-US" i="1">
                            <a:latin typeface="Cambria Math" panose="02040503050406030204" pitchFamily="18" charset="0"/>
                          </a:rPr>
                        </m:ctrlPr>
                      </m:sSupPr>
                      <m:e>
                        <m:r>
                          <m:rPr>
                            <m:nor/>
                          </m:rPr>
                          <a:rPr lang="en-US" b="0" i="0" smtClean="0">
                            <a:latin typeface="Cambria Math" panose="02040503050406030204" pitchFamily="18" charset="0"/>
                          </a:rPr>
                          <m:t>e</m:t>
                        </m:r>
                      </m:e>
                      <m:sup>
                        <m:r>
                          <a:rPr lang="en-US" b="0" i="1" dirty="0" smtClean="0">
                            <a:latin typeface="Cambria Math" panose="02040503050406030204" pitchFamily="18" charset="0"/>
                          </a:rPr>
                          <m:t>𝑥</m:t>
                        </m:r>
                      </m:sup>
                    </m:sSup>
                  </m:oMath>
                </a14:m>
                <a:endParaRPr lang="en-US" dirty="0"/>
              </a:p>
              <a:p>
                <a:pPr algn="r"/>
                <a:endParaRPr lang="en-US"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9132982" y="1941724"/>
                <a:ext cx="2655065" cy="357772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40534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a:t>
            </a:r>
            <a:endParaRPr lang="en-US" dirty="0"/>
          </a:p>
        </p:txBody>
      </p:sp>
      <p:sp>
        <p:nvSpPr>
          <p:cNvPr id="3" name="Content Placeholder 2"/>
          <p:cNvSpPr>
            <a:spLocks noGrp="1"/>
          </p:cNvSpPr>
          <p:nvPr>
            <p:ph idx="1"/>
          </p:nvPr>
        </p:nvSpPr>
        <p:spPr>
          <a:xfrm>
            <a:off x="609600" y="1600201"/>
            <a:ext cx="5835588" cy="4099828"/>
          </a:xfrm>
        </p:spPr>
        <p:txBody>
          <a:bodyPr>
            <a:normAutofit fontScale="77500" lnSpcReduction="20000"/>
          </a:bodyPr>
          <a:lstStyle/>
          <a:p>
            <a:r>
              <a:rPr lang="en-US" dirty="0" smtClean="0"/>
              <a:t>Structural: entities or classes of your program</a:t>
            </a:r>
          </a:p>
          <a:p>
            <a:pPr lvl="1"/>
            <a:r>
              <a:rPr lang="en-US" dirty="0" smtClean="0"/>
              <a:t>UML class diagram</a:t>
            </a:r>
          </a:p>
          <a:p>
            <a:pPr lvl="1"/>
            <a:r>
              <a:rPr lang="en-US" dirty="0" smtClean="0"/>
              <a:t>ERD</a:t>
            </a:r>
          </a:p>
          <a:p>
            <a:pPr lvl="1"/>
            <a:r>
              <a:rPr lang="en-US" dirty="0" smtClean="0"/>
              <a:t>Lists and may describe the attributes of the major components of your program (classes if using OOP)</a:t>
            </a:r>
          </a:p>
          <a:p>
            <a:pPr marL="0" indent="0">
              <a:buNone/>
            </a:pPr>
            <a:endParaRPr lang="en-US" dirty="0" smtClean="0"/>
          </a:p>
          <a:p>
            <a:r>
              <a:rPr lang="en-US" dirty="0" smtClean="0"/>
              <a:t>Procedural: the methods of your program</a:t>
            </a:r>
          </a:p>
          <a:p>
            <a:pPr lvl="1"/>
            <a:r>
              <a:rPr lang="en-US" dirty="0" smtClean="0"/>
              <a:t>Flow diagram</a:t>
            </a:r>
          </a:p>
          <a:p>
            <a:pPr lvl="1"/>
            <a:r>
              <a:rPr lang="en-US" dirty="0" smtClean="0"/>
              <a:t>Identifies the sequence of steps necessary to successfully complete a procedure or function.</a:t>
            </a:r>
          </a:p>
          <a:p>
            <a:endParaRPr lang="en-US" dirty="0"/>
          </a:p>
        </p:txBody>
      </p:sp>
      <p:pic>
        <p:nvPicPr>
          <p:cNvPr id="1026" name="Picture 2" descr="ClassDiagramBook.png (579×3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774" y="441488"/>
            <a:ext cx="4133370" cy="25057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526" y="3184952"/>
            <a:ext cx="2264786" cy="3557005"/>
          </a:xfrm>
          <a:prstGeom prst="rect">
            <a:avLst/>
          </a:prstGeom>
        </p:spPr>
      </p:pic>
    </p:spTree>
    <p:extLst>
      <p:ext uri="{BB962C8B-B14F-4D97-AF65-F5344CB8AC3E}">
        <p14:creationId xmlns:p14="http://schemas.microsoft.com/office/powerpoint/2010/main" val="2849439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Final Computational Complexity Tips</a:t>
            </a:r>
            <a:endParaRPr lang="en-US" dirty="0"/>
          </a:p>
        </p:txBody>
      </p:sp>
      <p:sp>
        <p:nvSpPr>
          <p:cNvPr id="3" name="Content Placeholder 2"/>
          <p:cNvSpPr>
            <a:spLocks noGrp="1"/>
          </p:cNvSpPr>
          <p:nvPr>
            <p:ph idx="1"/>
          </p:nvPr>
        </p:nvSpPr>
        <p:spPr>
          <a:xfrm>
            <a:off x="609600" y="1600201"/>
            <a:ext cx="10972800" cy="4451278"/>
          </a:xfrm>
        </p:spPr>
        <p:txBody>
          <a:bodyPr>
            <a:normAutofit fontScale="70000" lnSpcReduction="20000"/>
          </a:bodyPr>
          <a:lstStyle/>
          <a:p>
            <a:r>
              <a:rPr lang="en-US" dirty="0" smtClean="0"/>
              <a:t>Time</a:t>
            </a:r>
          </a:p>
          <a:p>
            <a:pPr lvl="1"/>
            <a:r>
              <a:rPr lang="en-US" dirty="0" smtClean="0"/>
              <a:t>If possible, remove statements from loops.</a:t>
            </a:r>
          </a:p>
          <a:p>
            <a:pPr lvl="1"/>
            <a:r>
              <a:rPr lang="en-US" dirty="0" smtClean="0"/>
              <a:t>If possible, use operators that are fast.</a:t>
            </a:r>
          </a:p>
          <a:p>
            <a:pPr lvl="1"/>
            <a:r>
              <a:rPr lang="en-US" dirty="0"/>
              <a:t>Avoid excessive </a:t>
            </a:r>
            <a:r>
              <a:rPr lang="en-US" dirty="0" smtClean="0"/>
              <a:t>recursion.</a:t>
            </a:r>
          </a:p>
          <a:p>
            <a:pPr lvl="1"/>
            <a:r>
              <a:rPr lang="en-US" dirty="0" smtClean="0"/>
              <a:t>Use mathematical properties to your advantage</a:t>
            </a:r>
          </a:p>
          <a:p>
            <a:pPr lvl="1"/>
            <a:r>
              <a:rPr lang="en-US" dirty="0" smtClean="0"/>
              <a:t>Use practical understanding of computers to your advantage.</a:t>
            </a:r>
            <a:endParaRPr lang="en-US" dirty="0"/>
          </a:p>
          <a:p>
            <a:pPr lvl="1"/>
            <a:endParaRPr lang="en-US" dirty="0" smtClean="0"/>
          </a:p>
          <a:p>
            <a:pPr lvl="1"/>
            <a:endParaRPr lang="en-US" dirty="0"/>
          </a:p>
          <a:p>
            <a:r>
              <a:rPr lang="en-US" dirty="0" smtClean="0"/>
              <a:t>Memory</a:t>
            </a:r>
          </a:p>
          <a:p>
            <a:pPr lvl="1"/>
            <a:r>
              <a:rPr lang="en-US" dirty="0" smtClean="0"/>
              <a:t>Large structures: </a:t>
            </a:r>
          </a:p>
          <a:p>
            <a:pPr lvl="2"/>
            <a:r>
              <a:rPr lang="en-US" dirty="0" smtClean="0"/>
              <a:t>Pass by reference / global*</a:t>
            </a:r>
          </a:p>
          <a:p>
            <a:pPr lvl="2"/>
            <a:r>
              <a:rPr lang="en-US" dirty="0"/>
              <a:t>M</a:t>
            </a:r>
            <a:r>
              <a:rPr lang="en-US" dirty="0" smtClean="0"/>
              <a:t>anage large structures “intelligently” to account for memory / hardware delays</a:t>
            </a:r>
          </a:p>
          <a:p>
            <a:pPr lvl="1"/>
            <a:r>
              <a:rPr lang="en-US" dirty="0" smtClean="0"/>
              <a:t>Use “minimally sufficient” data types</a:t>
            </a:r>
          </a:p>
          <a:p>
            <a:pPr lvl="2"/>
            <a:r>
              <a:rPr lang="en-US" dirty="0" smtClean="0"/>
              <a:t>EG: Don’t use a double if an </a:t>
            </a:r>
            <a:r>
              <a:rPr lang="en-US" dirty="0" err="1" smtClean="0"/>
              <a:t>int</a:t>
            </a:r>
            <a:r>
              <a:rPr lang="en-US" dirty="0" smtClean="0"/>
              <a:t> will suffice.</a:t>
            </a:r>
            <a:endParaRPr lang="en-US" dirty="0"/>
          </a:p>
          <a:p>
            <a:pPr lvl="1"/>
            <a:r>
              <a:rPr lang="en-US" dirty="0" smtClean="0"/>
              <a:t>Avoid (excessive) recursion (unnecessary memory usage).</a:t>
            </a:r>
          </a:p>
          <a:p>
            <a:pPr lvl="1"/>
            <a:r>
              <a:rPr lang="en-US" dirty="0"/>
              <a:t>Use practical understanding of computers to your </a:t>
            </a:r>
            <a:r>
              <a:rPr lang="en-US" dirty="0" smtClean="0"/>
              <a:t>advantage.</a:t>
            </a:r>
          </a:p>
        </p:txBody>
      </p:sp>
    </p:spTree>
    <p:extLst>
      <p:ext uri="{BB962C8B-B14F-4D97-AF65-F5344CB8AC3E}">
        <p14:creationId xmlns:p14="http://schemas.microsoft.com/office/powerpoint/2010/main" val="392746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Formalizing Time Complexity of An Algorithm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Specify the step-count function by Explicit Counting.</a:t>
            </a:r>
          </a:p>
          <a:p>
            <a:pPr lvl="1"/>
            <a:r>
              <a:rPr lang="en-US" dirty="0" smtClean="0"/>
              <a:t>If code is “simple”, count steps in the loop and determine how many times the loop will execute (depending on case.)</a:t>
            </a:r>
          </a:p>
          <a:p>
            <a:pPr lvl="1"/>
            <a:r>
              <a:rPr lang="en-US" dirty="0" smtClean="0"/>
              <a:t>Use proof by induction (or direct arithmetic) to prove </a:t>
            </a:r>
            <a:r>
              <a:rPr lang="en-US" dirty="0" err="1" smtClean="0"/>
              <a:t>upperbound</a:t>
            </a:r>
            <a:endParaRPr lang="en-US" dirty="0" smtClean="0"/>
          </a:p>
          <a:p>
            <a:endParaRPr lang="en-US" dirty="0" smtClean="0"/>
          </a:p>
          <a:p>
            <a:r>
              <a:rPr lang="en-US" dirty="0" smtClean="0"/>
              <a:t>Recurrence.</a:t>
            </a:r>
          </a:p>
          <a:p>
            <a:pPr lvl="1"/>
            <a:r>
              <a:rPr lang="en-US" dirty="0" smtClean="0"/>
              <a:t>Define step count function recursively.</a:t>
            </a:r>
          </a:p>
          <a:p>
            <a:pPr lvl="1"/>
            <a:r>
              <a:rPr lang="en-US" dirty="0" smtClean="0"/>
              <a:t>Solve recurrence</a:t>
            </a:r>
          </a:p>
          <a:p>
            <a:pPr lvl="2"/>
            <a:r>
              <a:rPr lang="en-US" dirty="0" smtClean="0"/>
              <a:t>By Iteration; or</a:t>
            </a:r>
          </a:p>
          <a:p>
            <a:pPr lvl="2"/>
            <a:r>
              <a:rPr lang="en-US" dirty="0" smtClean="0"/>
              <a:t>By Substitution; or … </a:t>
            </a:r>
          </a:p>
          <a:p>
            <a:pPr lvl="1"/>
            <a:r>
              <a:rPr lang="en-US" dirty="0"/>
              <a:t>Use proof by induction (or direct arithmetic) to prove </a:t>
            </a:r>
            <a:r>
              <a:rPr lang="en-US" dirty="0" err="1" smtClean="0"/>
              <a:t>upperbound</a:t>
            </a:r>
            <a:endParaRPr lang="en-US" dirty="0" smtClean="0"/>
          </a:p>
          <a:p>
            <a:pPr lvl="1"/>
            <a:endParaRPr lang="en-US" dirty="0"/>
          </a:p>
        </p:txBody>
      </p:sp>
    </p:spTree>
    <p:extLst>
      <p:ext uri="{BB962C8B-B14F-4D97-AF65-F5344CB8AC3E}">
        <p14:creationId xmlns:p14="http://schemas.microsoft.com/office/powerpoint/2010/main" val="246025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Computational Step Count</a:t>
            </a:r>
            <a:endParaRPr lang="en-US" dirty="0"/>
          </a:p>
        </p:txBody>
      </p:sp>
      <p:sp>
        <p:nvSpPr>
          <p:cNvPr id="3" name="Content Placeholder 2"/>
          <p:cNvSpPr>
            <a:spLocks noGrp="1"/>
          </p:cNvSpPr>
          <p:nvPr>
            <p:ph idx="1"/>
          </p:nvPr>
        </p:nvSpPr>
        <p:spPr>
          <a:xfrm>
            <a:off x="903382" y="1324779"/>
            <a:ext cx="10385234" cy="1330285"/>
          </a:xfrm>
        </p:spPr>
        <p:txBody>
          <a:bodyPr>
            <a:normAutofit lnSpcReduction="10000"/>
          </a:bodyPr>
          <a:lstStyle/>
          <a:p>
            <a:r>
              <a:rPr lang="en-US" dirty="0" smtClean="0"/>
              <a:t>Pseudocode for a sequential search algorithm below.</a:t>
            </a:r>
          </a:p>
          <a:p>
            <a:pPr lvl="1"/>
            <a:r>
              <a:rPr lang="en-US" dirty="0" smtClean="0"/>
              <a:t>What is the number of computational steps in the </a:t>
            </a:r>
            <a:r>
              <a:rPr lang="en-US" u="sng" dirty="0" smtClean="0"/>
              <a:t>worst case?</a:t>
            </a:r>
          </a:p>
          <a:p>
            <a:pPr lvl="1"/>
            <a:r>
              <a:rPr lang="en-US" dirty="0" smtClean="0"/>
              <a:t>Often assumes all basic operations are 1 step.</a:t>
            </a:r>
            <a:r>
              <a:rPr lang="en-US" u="sng" dirty="0" smtClean="0"/>
              <a:t> </a:t>
            </a:r>
            <a:endParaRPr lang="en-US" u="sng" dirty="0"/>
          </a:p>
        </p:txBody>
      </p:sp>
      <p:sp>
        <p:nvSpPr>
          <p:cNvPr id="4" name="Rectangle 3"/>
          <p:cNvSpPr/>
          <p:nvPr/>
        </p:nvSpPr>
        <p:spPr>
          <a:xfrm>
            <a:off x="971319" y="2849586"/>
            <a:ext cx="10249359" cy="3693319"/>
          </a:xfrm>
          <a:prstGeom prst="rect">
            <a:avLst/>
          </a:prstGeom>
          <a:solidFill>
            <a:schemeClr val="bg1">
              <a:lumMod val="95000"/>
            </a:schemeClr>
          </a:solidFill>
          <a:ln>
            <a:solidFill>
              <a:schemeClr val="accent1"/>
            </a:solidFill>
          </a:ln>
        </p:spPr>
        <p:txBody>
          <a:bodyPr wrap="square">
            <a:spAutoFit/>
          </a:bodyPr>
          <a:lstStyle/>
          <a:p>
            <a:r>
              <a:rPr lang="en-US" i="1" dirty="0">
                <a:latin typeface="Arial" panose="020B0604020202020204" pitchFamily="34" charset="0"/>
                <a:ea typeface="Times New Roman" panose="02020603050405020304" pitchFamily="18" charset="0"/>
                <a:cs typeface="Times New Roman" panose="02020603050405020304" pitchFamily="18" charset="0"/>
              </a:rPr>
              <a:t>// Searches sequentially for x in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 </a:t>
            </a:r>
            <a:r>
              <a:rPr lang="en-US" i="1" dirty="0">
                <a:latin typeface="Arial" panose="020B0604020202020204" pitchFamily="34" charset="0"/>
                <a:ea typeface="Times New Roman" panose="02020603050405020304" pitchFamily="18" charset="0"/>
                <a:cs typeface="Times New Roman" panose="02020603050405020304" pitchFamily="18" charset="0"/>
              </a:rPr>
              <a:t>Returns index of </a:t>
            </a:r>
            <a:r>
              <a:rPr lang="en-US" i="1" dirty="0" smtClean="0">
                <a:latin typeface="Arial" panose="020B0604020202020204" pitchFamily="34" charset="0"/>
                <a:ea typeface="Times New Roman" panose="02020603050405020304" pitchFamily="18" charset="0"/>
                <a:cs typeface="Times New Roman" panose="02020603050405020304" pitchFamily="18" charset="0"/>
              </a:rPr>
              <a:t>first x</a:t>
            </a:r>
            <a:r>
              <a:rPr lang="en-US" i="1" dirty="0">
                <a:latin typeface="Arial" panose="020B0604020202020204" pitchFamily="34" charset="0"/>
                <a:ea typeface="Times New Roman" panose="02020603050405020304" pitchFamily="18" charset="0"/>
                <a:cs typeface="Times New Roman" panose="02020603050405020304" pitchFamily="18" charset="0"/>
              </a:rPr>
              <a:t>, else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r>
              <a:rPr lang="en-US" i="1" dirty="0">
                <a:latin typeface="Arial" panose="020B0604020202020204" pitchFamily="34" charset="0"/>
                <a:ea typeface="Times New Roman" panose="02020603050405020304" pitchFamily="18" charset="0"/>
                <a:cs typeface="Times New Roman" panose="02020603050405020304" pitchFamily="18" charset="0"/>
              </a:rPr>
              <a:t>		Step Count</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b="1" i="1" dirty="0">
                <a:latin typeface="Arial" panose="020B0604020202020204" pitchFamily="34" charset="0"/>
                <a:ea typeface="Times New Roman" panose="02020603050405020304" pitchFamily="18" charset="0"/>
                <a:cs typeface="Times New Roman" panose="02020603050405020304" pitchFamily="18" charset="0"/>
              </a:rPr>
              <a:t>Algorithm</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SequentialSearch</a:t>
            </a:r>
            <a:r>
              <a:rPr lang="en-US" i="1" dirty="0" smtClean="0">
                <a:latin typeface="Arial" panose="020B0604020202020204" pitchFamily="34" charset="0"/>
                <a:ea typeface="Times New Roman" panose="02020603050405020304" pitchFamily="18" charset="0"/>
                <a:cs typeface="Times New Roman" panose="02020603050405020304" pitchFamily="18" charset="0"/>
              </a:rPr>
              <a:t> (array, x){</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n := length(array);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a:latin typeface="Arial" panose="020B0604020202020204" pitchFamily="34" charset="0"/>
                <a:ea typeface="Times New Roman" panose="02020603050405020304" pitchFamily="18" charset="0"/>
                <a:cs typeface="Times New Roman" panose="02020603050405020304" pitchFamily="18" charset="0"/>
              </a:rPr>
              <a:t>-1;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for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 1 to n do{							</a:t>
            </a:r>
            <a:r>
              <a:rPr lang="en-US" i="1" dirty="0" smtClean="0">
                <a:latin typeface="Arial" panose="020B0604020202020204" pitchFamily="34" charset="0"/>
                <a:ea typeface="Times New Roman" panose="02020603050405020304" pitchFamily="18" charset="0"/>
                <a:cs typeface="Times New Roman" panose="02020603050405020304" pitchFamily="18" charset="0"/>
              </a:rPr>
              <a:t>3n </a:t>
            </a:r>
            <a:r>
              <a:rPr lang="en-US" i="1" dirty="0">
                <a:latin typeface="Arial" panose="020B0604020202020204" pitchFamily="34" charset="0"/>
                <a:ea typeface="Times New Roman" panose="02020603050405020304" pitchFamily="18" charset="0"/>
                <a:cs typeface="Times New Roman" panose="02020603050405020304" pitchFamily="18" charset="0"/>
              </a:rPr>
              <a:t>+ 2</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if x == </a:t>
            </a:r>
            <a:r>
              <a:rPr lang="en-US" i="1" dirty="0" smtClean="0">
                <a:latin typeface="Arial" panose="020B0604020202020204" pitchFamily="34" charset="0"/>
                <a:ea typeface="Times New Roman" panose="02020603050405020304" pitchFamily="18" charset="0"/>
                <a:cs typeface="Times New Roman" panose="02020603050405020304" pitchFamily="18" charset="0"/>
              </a:rPr>
              <a:t>array[</a:t>
            </a:r>
            <a:r>
              <a:rPr lang="en-US" i="1" dirty="0" err="1" smtClean="0">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n</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i="1" dirty="0" err="1">
                <a:latin typeface="Arial" panose="020B0604020202020204" pitchFamily="34" charset="0"/>
                <a:ea typeface="Times New Roman" panose="02020603050405020304" pitchFamily="18" charset="0"/>
                <a:cs typeface="Times New Roman" panose="02020603050405020304" pitchFamily="18" charset="0"/>
              </a:rPr>
              <a:t>i</a:t>
            </a:r>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break;						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}end if</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r>
              <a:rPr lang="en-US" i="1" dirty="0" smtClean="0">
                <a:latin typeface="Arial" panose="020B0604020202020204" pitchFamily="34" charset="0"/>
                <a:ea typeface="Times New Roman" panose="02020603050405020304" pitchFamily="18" charset="0"/>
                <a:cs typeface="Times New Roman" panose="02020603050405020304" pitchFamily="18" charset="0"/>
              </a:rPr>
              <a:t>} end </a:t>
            </a:r>
            <a:r>
              <a:rPr lang="en-US" i="1" dirty="0">
                <a:latin typeface="Arial" panose="020B0604020202020204" pitchFamily="34" charset="0"/>
                <a:ea typeface="Times New Roman" panose="02020603050405020304" pitchFamily="18" charset="0"/>
                <a:cs typeface="Times New Roman" panose="02020603050405020304" pitchFamily="18" charset="0"/>
              </a:rPr>
              <a:t>for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smtClean="0">
                <a:latin typeface="Arial" panose="020B0604020202020204" pitchFamily="34" charset="0"/>
                <a:ea typeface="Times New Roman" panose="02020603050405020304" pitchFamily="18" charset="0"/>
                <a:cs typeface="Times New Roman" panose="02020603050405020304" pitchFamily="18" charset="0"/>
              </a:rPr>
              <a:t>	return </a:t>
            </a:r>
            <a:r>
              <a:rPr lang="en-US" i="1" dirty="0">
                <a:latin typeface="Arial" panose="020B0604020202020204" pitchFamily="34" charset="0"/>
                <a:ea typeface="Times New Roman" panose="02020603050405020304" pitchFamily="18" charset="0"/>
                <a:cs typeface="Times New Roman" panose="02020603050405020304" pitchFamily="18" charset="0"/>
              </a:rPr>
              <a:t>index;							</a:t>
            </a:r>
            <a:r>
              <a:rPr lang="en-US" i="1" dirty="0" smtClean="0">
                <a:latin typeface="Arial" panose="020B0604020202020204" pitchFamily="34" charset="0"/>
                <a:ea typeface="Times New Roman" panose="02020603050405020304" pitchFamily="18" charset="0"/>
                <a:cs typeface="Times New Roman" panose="02020603050405020304" pitchFamily="18" charset="0"/>
              </a:rPr>
              <a:t>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a:t>
            </a:r>
            <a:r>
              <a:rPr lang="en-US" i="1" dirty="0" smtClean="0">
                <a:latin typeface="Arial" panose="020B0604020202020204" pitchFamily="34" charset="0"/>
                <a:ea typeface="Times New Roman" panose="02020603050405020304" pitchFamily="18" charset="0"/>
                <a:cs typeface="Times New Roman" panose="02020603050405020304" pitchFamily="18" charset="0"/>
              </a:rPr>
              <a:t>end </a:t>
            </a:r>
            <a:r>
              <a:rPr lang="en-US" i="1" dirty="0" err="1">
                <a:latin typeface="Arial" panose="020B0604020202020204" pitchFamily="34" charset="0"/>
                <a:ea typeface="Times New Roman" panose="02020603050405020304" pitchFamily="18" charset="0"/>
                <a:cs typeface="Times New Roman" panose="02020603050405020304" pitchFamily="18" charset="0"/>
              </a:rPr>
              <a:t>SequentialSearch</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228948" y="3542191"/>
            <a:ext cx="3915052" cy="163573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u="sng" dirty="0" smtClean="0"/>
              <a:t>Loop overhead:</a:t>
            </a:r>
          </a:p>
          <a:p>
            <a:r>
              <a:rPr lang="en-US" dirty="0" err="1" smtClean="0"/>
              <a:t>i</a:t>
            </a:r>
            <a:r>
              <a:rPr lang="en-US" dirty="0" smtClean="0"/>
              <a:t>=1:  		1 step </a:t>
            </a:r>
            <a:r>
              <a:rPr lang="en-US" sz="1400" dirty="0" smtClean="0"/>
              <a:t>(initial)</a:t>
            </a:r>
          </a:p>
          <a:p>
            <a:r>
              <a:rPr lang="en-US" dirty="0" err="1" smtClean="0"/>
              <a:t>i</a:t>
            </a:r>
            <a:r>
              <a:rPr lang="en-US" dirty="0" smtClean="0"/>
              <a:t> &lt;= n:		1 step </a:t>
            </a:r>
            <a:r>
              <a:rPr lang="en-US" sz="1400" dirty="0"/>
              <a:t>(initial</a:t>
            </a:r>
            <a:r>
              <a:rPr lang="en-US" sz="1400" dirty="0" smtClean="0"/>
              <a:t>)</a:t>
            </a:r>
          </a:p>
          <a:p>
            <a:r>
              <a:rPr lang="en-US" dirty="0" err="1"/>
              <a:t>i</a:t>
            </a:r>
            <a:r>
              <a:rPr lang="en-US" dirty="0"/>
              <a:t>++ (</a:t>
            </a:r>
            <a:r>
              <a:rPr lang="en-US" dirty="0" err="1"/>
              <a:t>i</a:t>
            </a:r>
            <a:r>
              <a:rPr lang="en-US" dirty="0"/>
              <a:t>=i+1): </a:t>
            </a:r>
            <a:r>
              <a:rPr lang="en-US" dirty="0" smtClean="0"/>
              <a:t>	2n steps </a:t>
            </a:r>
            <a:r>
              <a:rPr lang="en-US" sz="1000" dirty="0" smtClean="0"/>
              <a:t>(post-loop update)</a:t>
            </a:r>
            <a:endParaRPr lang="en-US" sz="1000" dirty="0"/>
          </a:p>
          <a:p>
            <a:r>
              <a:rPr lang="en-US" dirty="0" err="1" smtClean="0"/>
              <a:t>i</a:t>
            </a:r>
            <a:r>
              <a:rPr lang="en-US" dirty="0" smtClean="0"/>
              <a:t> &lt;= n: 		n steps </a:t>
            </a:r>
            <a:r>
              <a:rPr lang="en-US" sz="1100" dirty="0" smtClean="0"/>
              <a:t>(loop re-entry)</a:t>
            </a:r>
            <a:endParaRPr lang="en-US" dirty="0" smtClean="0"/>
          </a:p>
          <a:p>
            <a:r>
              <a:rPr lang="en-US" dirty="0" smtClean="0"/>
              <a:t>Total:		3n+2</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6224530" y="5298556"/>
                <a:ext cx="2853369" cy="1123721"/>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Total: f(n) = 4n + (5 or so)</a:t>
                </a:r>
              </a:p>
              <a:p>
                <a:r>
                  <a:rPr lang="en-US" dirty="0"/>
                  <a:t>f</a:t>
                </a:r>
                <a:r>
                  <a:rPr lang="en-US" dirty="0" smtClean="0"/>
                  <a:t>(n) is O(n)</a:t>
                </a:r>
              </a:p>
              <a:p>
                <a:r>
                  <a:rPr lang="en-US" dirty="0"/>
                  <a:t>f(n)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oMath>
                </a14:m>
                <a:r>
                  <a:rPr lang="en-US" dirty="0"/>
                  <a:t>(n</a:t>
                </a:r>
                <a:r>
                  <a:rPr lang="en-US" dirty="0" smtClean="0"/>
                  <a:t>)</a:t>
                </a:r>
              </a:p>
              <a:p>
                <a:r>
                  <a:rPr lang="en-US" dirty="0"/>
                  <a:t>f(n) is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(n</a:t>
                </a:r>
                <a:r>
                  <a:rPr lang="en-US" dirty="0" smtClean="0"/>
                  <a:t>)</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224530" y="5298556"/>
                <a:ext cx="2853369" cy="1123721"/>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921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Bounding Proofs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Explicit Counting Example: Prove f(n) = 4n+6 is O(n) </a:t>
                </a:r>
              </a:p>
              <a:p>
                <a:pPr lvl="1"/>
                <a:r>
                  <a:rPr lang="en-US" dirty="0" smtClean="0"/>
                  <a:t>Proof Idea: We must find a c and a k such that the following inequality holds for all x greater than or equal to k</a:t>
                </a:r>
              </a:p>
              <a:p>
                <a:pPr lvl="2"/>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𝑐𝑔</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oMath>
                </a14:m>
                <a:endParaRPr lang="en-US" dirty="0" smtClean="0"/>
              </a:p>
              <a:p>
                <a:pPr lvl="2"/>
                <a:endParaRPr lang="en-US" dirty="0"/>
              </a:p>
              <a:p>
                <a:r>
                  <a:rPr lang="en-US" dirty="0" smtClean="0"/>
                  <a:t>Once a reasonable c and k are chosen, this statement can be shown using a proof by induction.</a:t>
                </a:r>
              </a:p>
              <a:p>
                <a:pPr lvl="1"/>
                <a:r>
                  <a:rPr lang="en-US" dirty="0" smtClean="0"/>
                  <a:t>Proof Idea: Choose c = 10, k = 1. We show</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ℛ</m:t>
                            </m:r>
                          </m:e>
                          <m:sup>
                            <m:r>
                              <a:rPr lang="en-US" i="1">
                                <a:latin typeface="Cambria Math" panose="02040503050406030204" pitchFamily="18" charset="0"/>
                                <a:ea typeface="Cambria Math" panose="02040503050406030204" pitchFamily="18" charset="0"/>
                              </a:rPr>
                              <m:t>+</m:t>
                            </m:r>
                          </m:sup>
                        </m:sSup>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+6≤10</m:t>
                    </m:r>
                    <m:r>
                      <a:rPr lang="en-US" b="0" i="1" smtClean="0">
                        <a:latin typeface="Cambria Math" panose="02040503050406030204" pitchFamily="18" charset="0"/>
                        <a:ea typeface="Cambria Math" panose="02040503050406030204" pitchFamily="18" charset="0"/>
                      </a:rPr>
                      <m:t>𝑛</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by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induction</m:t>
                    </m:r>
                    <m:r>
                      <a:rPr lang="en-US" b="0" i="0" smtClean="0">
                        <a:latin typeface="Cambria Math" panose="02040503050406030204" pitchFamily="18" charset="0"/>
                        <a:ea typeface="Cambria Math" panose="02040503050406030204" pitchFamily="18" charset="0"/>
                      </a:rPr>
                      <m:t>.</m:t>
                    </m:r>
                  </m:oMath>
                </a14:m>
                <a:endParaRPr lang="en-US" b="0" dirty="0" smtClean="0">
                  <a:ea typeface="Cambria Math" panose="02040503050406030204" pitchFamily="18" charset="0"/>
                </a:endParaRPr>
              </a:p>
              <a:p>
                <a:pPr lvl="2"/>
                <a:r>
                  <a:rPr lang="en-US" dirty="0" smtClean="0"/>
                  <a:t>Base Case: Show for n = k. </a:t>
                </a:r>
                <a14:m>
                  <m:oMath xmlns:m="http://schemas.openxmlformats.org/officeDocument/2006/math">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+6≤10</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≡10≤10 □</m:t>
                    </m:r>
                  </m:oMath>
                </a14:m>
                <a:r>
                  <a:rPr lang="en-US" b="0" dirty="0" smtClean="0">
                    <a:ea typeface="Cambria Math" panose="02040503050406030204" pitchFamily="18" charset="0"/>
                  </a:rPr>
                  <a:t> </a:t>
                </a:r>
              </a:p>
              <a:p>
                <a:pPr lvl="2"/>
                <a:r>
                  <a:rPr lang="en-US" dirty="0" smtClean="0"/>
                  <a:t>Induction: Assume </a:t>
                </a:r>
                <a14:m>
                  <m:oMath xmlns:m="http://schemas.openxmlformats.org/officeDocument/2006/math">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+6≤10</m:t>
                    </m:r>
                    <m:r>
                      <a:rPr lang="en-US" i="1">
                        <a:latin typeface="Cambria Math" panose="02040503050406030204" pitchFamily="18" charset="0"/>
                        <a:ea typeface="Cambria Math" panose="02040503050406030204" pitchFamily="18" charset="0"/>
                      </a:rPr>
                      <m:t>𝑛</m:t>
                    </m:r>
                  </m:oMath>
                </a14:m>
                <a:r>
                  <a:rPr lang="en-US" dirty="0" smtClean="0"/>
                  <a:t> and show </a:t>
                </a:r>
                <a14:m>
                  <m:oMath xmlns:m="http://schemas.openxmlformats.org/officeDocument/2006/math">
                    <m:r>
                      <a:rPr lang="en-US" i="1">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+6≤10</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r>
                  <a:rPr lang="en-US" dirty="0" smtClean="0"/>
                  <a:t>.</a:t>
                </a:r>
              </a:p>
              <a:p>
                <a:pPr marL="1371600" lvl="3" indent="0">
                  <a:buNone/>
                </a:pPr>
                <a14:m>
                  <m:oMath xmlns:m="http://schemas.openxmlformats.org/officeDocument/2006/math">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+6≤10</m:t>
                    </m:r>
                    <m:r>
                      <a:rPr lang="en-US" i="1">
                        <a:latin typeface="Cambria Math" panose="02040503050406030204" pitchFamily="18" charset="0"/>
                        <a:ea typeface="Cambria Math" panose="02040503050406030204" pitchFamily="18" charset="0"/>
                      </a:rPr>
                      <m:t>𝑛</m:t>
                    </m:r>
                  </m:oMath>
                </a14:m>
                <a:r>
                  <a:rPr lang="en-US" dirty="0" smtClean="0"/>
                  <a:t>   (Fact: Assumption of inductive step)</a:t>
                </a:r>
              </a:p>
              <a:p>
                <a:pPr marL="1371600" lvl="3" indent="0">
                  <a:buNone/>
                </a:pPr>
                <a14:m>
                  <m:oMath xmlns:m="http://schemas.openxmlformats.org/officeDocument/2006/math">
                    <m:r>
                      <a:rPr lang="en-US" i="1">
                        <a:latin typeface="Cambria Math" panose="02040503050406030204" pitchFamily="18" charset="0"/>
                        <a:ea typeface="Cambria Math" panose="02040503050406030204" pitchFamily="18" charset="0"/>
                      </a:rPr>
                      <m:t>4≤10</m:t>
                    </m:r>
                  </m:oMath>
                </a14:m>
                <a:r>
                  <a:rPr lang="en-US" dirty="0"/>
                  <a:t>   (Fact: </a:t>
                </a:r>
                <a:r>
                  <a:rPr lang="en-US" dirty="0" smtClean="0"/>
                  <a:t>This was chosen to help finish proof)</a:t>
                </a:r>
              </a:p>
              <a:p>
                <a:pPr marL="1371600" lvl="3" indent="0">
                  <a:buNone/>
                </a:pPr>
                <a14:m>
                  <m:oMath xmlns:m="http://schemas.openxmlformats.org/officeDocument/2006/math">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+4 </m:t>
                    </m:r>
                    <m:r>
                      <a:rPr lang="en-US" i="1">
                        <a:latin typeface="Cambria Math" panose="02040503050406030204" pitchFamily="18" charset="0"/>
                        <a:ea typeface="Cambria Math" panose="02040503050406030204" pitchFamily="18" charset="0"/>
                      </a:rPr>
                      <m:t>+6≤10</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+10</m:t>
                    </m:r>
                  </m:oMath>
                </a14:m>
                <a:r>
                  <a:rPr lang="en-US" dirty="0"/>
                  <a:t>   </a:t>
                </a:r>
                <a:r>
                  <a:rPr lang="en-US" dirty="0" smtClean="0"/>
                  <a:t>(Addition of inequalities)</a:t>
                </a:r>
              </a:p>
              <a:p>
                <a:pPr marL="1371600" lvl="3" indent="0">
                  <a:buNone/>
                </a:pPr>
                <a14:m>
                  <m:oMath xmlns:m="http://schemas.openxmlformats.org/officeDocument/2006/math">
                    <m:r>
                      <a:rPr lang="en-US" i="1">
                        <a:latin typeface="Cambria Math" panose="02040503050406030204" pitchFamily="18" charset="0"/>
                        <a:ea typeface="Cambria Math" panose="02040503050406030204" pitchFamily="18" charset="0"/>
                      </a:rPr>
                      <m:t>4</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+6≤10</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   □</m:t>
                    </m:r>
                  </m:oMath>
                </a14:m>
                <a:r>
                  <a:rPr lang="en-US" dirty="0"/>
                  <a:t>   </a:t>
                </a:r>
                <a:r>
                  <a:rPr lang="en-US" dirty="0" smtClean="0"/>
                  <a:t>(Factoring) </a:t>
                </a:r>
                <a:endParaRPr lang="en-US" dirty="0"/>
              </a:p>
              <a:p>
                <a:pPr marL="1371600" lvl="3" indent="0">
                  <a:buNone/>
                </a:pPr>
                <a:endParaRPr lang="en-US" dirty="0" smtClean="0"/>
              </a:p>
              <a:p>
                <a:pPr marL="1371600" lvl="3" indent="0">
                  <a:buNone/>
                </a:pPr>
                <a:endParaRPr lang="en-US" dirty="0"/>
              </a:p>
              <a:p>
                <a:pPr marL="1371600" lvl="3" indent="0">
                  <a:buNone/>
                </a:pPr>
                <a:endParaRPr lang="en-US" dirty="0"/>
              </a:p>
              <a:p>
                <a:pPr marL="1371600" lvl="3" indent="0">
                  <a:buNone/>
                </a:pPr>
                <a:endParaRPr lang="en-US" dirty="0" smtClean="0"/>
              </a:p>
              <a:p>
                <a:pPr marL="1371600" lvl="3" indent="0">
                  <a:buNone/>
                </a:pPr>
                <a:endParaRPr lang="en-US" dirty="0" smtClean="0"/>
              </a:p>
              <a:p>
                <a:pPr lvl="3"/>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22" t="-2827" r="-611"/>
                </a:stretch>
              </a:blipFill>
            </p:spPr>
            <p:txBody>
              <a:bodyPr/>
              <a:lstStyle/>
              <a:p>
                <a:r>
                  <a:rPr lang="en-US">
                    <a:noFill/>
                  </a:rPr>
                  <a:t> </a:t>
                </a:r>
              </a:p>
            </p:txBody>
          </p:sp>
        </mc:Fallback>
      </mc:AlternateContent>
    </p:spTree>
    <p:extLst>
      <p:ext uri="{BB962C8B-B14F-4D97-AF65-F5344CB8AC3E}">
        <p14:creationId xmlns:p14="http://schemas.microsoft.com/office/powerpoint/2010/main" val="2365532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36397</TotalTime>
  <Words>3612</Words>
  <Application>Microsoft Office PowerPoint</Application>
  <PresentationFormat>Widescreen</PresentationFormat>
  <Paragraphs>860</Paragraphs>
  <Slides>61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55 Helvetica Roman</vt:lpstr>
      <vt:lpstr>Arial</vt:lpstr>
      <vt:lpstr>Calibri</vt:lpstr>
      <vt:lpstr>Calibri Light</vt:lpstr>
      <vt:lpstr>Cambria Math</vt:lpstr>
      <vt:lpstr>Consolas</vt:lpstr>
      <vt:lpstr>Georgia</vt:lpstr>
      <vt:lpstr>Times New Roman</vt:lpstr>
      <vt:lpstr>Wingdings 2</vt:lpstr>
      <vt:lpstr>georgetown-powerpoint-template-white</vt:lpstr>
      <vt:lpstr>HDOfficeLightV0</vt:lpstr>
      <vt:lpstr>COSC160: Data Structures Review – Part 2</vt:lpstr>
      <vt:lpstr>Outline</vt:lpstr>
      <vt:lpstr>Review: Goals of Data Structures</vt:lpstr>
      <vt:lpstr>Computational Complexity Theory</vt:lpstr>
      <vt:lpstr>Best Case vs. Worst Case</vt:lpstr>
      <vt:lpstr>Upper-bounding notation. (Formally)</vt:lpstr>
      <vt:lpstr>Formalizing Time Complexity of An Algorithm</vt:lpstr>
      <vt:lpstr>Example:  Computational Step Count</vt:lpstr>
      <vt:lpstr>Bounding Proofs </vt:lpstr>
      <vt:lpstr>Example:  Computational Step Count</vt:lpstr>
      <vt:lpstr>Example:  Computational Step Count</vt:lpstr>
      <vt:lpstr>More Examples: Bounding Notation</vt:lpstr>
      <vt:lpstr>Notes about bounding notation</vt:lpstr>
      <vt:lpstr>Quickly assess the time complexity</vt:lpstr>
      <vt:lpstr>Time Complexity using Recurrences</vt:lpstr>
      <vt:lpstr>Defining Sequential Search Recursively</vt:lpstr>
      <vt:lpstr>Time Complexity using Recurrence Example: Sequential Search</vt:lpstr>
      <vt:lpstr>Time Complexity using Recurrence (substitution) Example: Sequential Search</vt:lpstr>
      <vt:lpstr>Time Complexity using Recurrence Example: Sequential Search</vt:lpstr>
      <vt:lpstr>Time Complexity using Recurrence Example: Sequential Search</vt:lpstr>
      <vt:lpstr>Example: Memory Requirements</vt:lpstr>
      <vt:lpstr>Example: Selection Sort</vt:lpstr>
      <vt:lpstr>Recall: Definition of an Algorithm </vt:lpstr>
      <vt:lpstr>Class Exercise: Lets informally discuss the computational complexity with the goal of improving the efficiency</vt:lpstr>
      <vt:lpstr>Sorting Example: Selection Sort Assess Time and Space Complexities</vt:lpstr>
      <vt:lpstr>Sorting Example: Selection Sort Assess Time and Space Complexities</vt:lpstr>
      <vt:lpstr>Practical vs Theoretical Complexity Analysis</vt:lpstr>
      <vt:lpstr>Other Practical Notes about Computational Complexity</vt:lpstr>
      <vt:lpstr>The Devil is in the Details</vt:lpstr>
      <vt:lpstr>Outline</vt:lpstr>
      <vt:lpstr>Memory Requirements</vt:lpstr>
      <vt:lpstr>Basic Designs for Structures</vt:lpstr>
      <vt:lpstr>Review: Pointers</vt:lpstr>
      <vt:lpstr>Arrays in Memory</vt:lpstr>
      <vt:lpstr>Multi-dimensional Arrays in Memory</vt:lpstr>
      <vt:lpstr>Lists using “Chaining”</vt:lpstr>
      <vt:lpstr>Linked Lists in Memory</vt:lpstr>
      <vt:lpstr>Memory Allocation (in practice)</vt:lpstr>
      <vt:lpstr>Memory and the Runtime Stack (in practice)</vt:lpstr>
      <vt:lpstr>Scope Diagram: A common way to illustrate function call chains (flow of execution and variable values)</vt:lpstr>
      <vt:lpstr>Function call chain and the runtime Stack</vt:lpstr>
      <vt:lpstr>Recursion</vt:lpstr>
      <vt:lpstr>Recursion Example: Factorial</vt:lpstr>
      <vt:lpstr>Factorial Examples</vt:lpstr>
      <vt:lpstr>Draw Scope (function chain) diagrams to trace the execution of a recursive function.</vt:lpstr>
      <vt:lpstr>Recursion (and non-recursion) and the Stack</vt:lpstr>
      <vt:lpstr>In-Class (or at-home) Example</vt:lpstr>
      <vt:lpstr>Heap Allocation, basic memory management, garbage collection</vt:lpstr>
      <vt:lpstr>Common Memory Management Issues</vt:lpstr>
      <vt:lpstr>Memory Usage (cont): Deep vs Shallow Copy </vt:lpstr>
      <vt:lpstr>Copy Example</vt:lpstr>
      <vt:lpstr>Data Storage Hierarchy (in practice)</vt:lpstr>
      <vt:lpstr>Code Example: Row Major vs Col. Major</vt:lpstr>
      <vt:lpstr>Outline</vt:lpstr>
      <vt:lpstr>Good Structure Design Schemes</vt:lpstr>
      <vt:lpstr>OOP Design</vt:lpstr>
      <vt:lpstr>Templates in C++</vt:lpstr>
      <vt:lpstr>Debugging and Testing</vt:lpstr>
      <vt:lpstr>Programming Process (details)</vt:lpstr>
      <vt:lpstr>Design</vt:lpstr>
      <vt:lpstr>Some Final Computational Complexity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376</cp:revision>
  <dcterms:created xsi:type="dcterms:W3CDTF">2014-11-11T01:34:56Z</dcterms:created>
  <dcterms:modified xsi:type="dcterms:W3CDTF">2017-09-10T17:56:24Z</dcterms:modified>
</cp:coreProperties>
</file>