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7" r:id="rId2"/>
  </p:sldMasterIdLst>
  <p:notesMasterIdLst>
    <p:notesMasterId r:id="rId16"/>
  </p:notesMasterIdLst>
  <p:sldIdLst>
    <p:sldId id="256" r:id="rId3"/>
    <p:sldId id="257" r:id="rId4"/>
    <p:sldId id="270" r:id="rId5"/>
    <p:sldId id="271" r:id="rId6"/>
    <p:sldId id="281" r:id="rId7"/>
    <p:sldId id="272" r:id="rId8"/>
    <p:sldId id="282" r:id="rId9"/>
    <p:sldId id="275" r:id="rId10"/>
    <p:sldId id="278" r:id="rId11"/>
    <p:sldId id="280" r:id="rId12"/>
    <p:sldId id="283" r:id="rId13"/>
    <p:sldId id="277"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1" d="100"/>
          <a:sy n="61" d="100"/>
        </p:scale>
        <p:origin x="48" y="11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8156A6-61D7-46F7-A636-803E0056D08B}" type="datetimeFigureOut">
              <a:rPr lang="en-US" smtClean="0"/>
              <a:t>8/29/2017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5468E-81E9-416B-AFCA-2BB763249966}" type="slidenum">
              <a:rPr lang="en-US" smtClean="0"/>
              <a:t>‹#›</a:t>
            </a:fld>
            <a:endParaRPr lang="en-US"/>
          </a:p>
        </p:txBody>
      </p:sp>
    </p:spTree>
    <p:extLst>
      <p:ext uri="{BB962C8B-B14F-4D97-AF65-F5344CB8AC3E}">
        <p14:creationId xmlns:p14="http://schemas.microsoft.com/office/powerpoint/2010/main" val="354655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GU_Texture_White_Co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9403" cy="6858000"/>
          </a:xfrm>
          <a:prstGeom prst="rect">
            <a:avLst/>
          </a:prstGeom>
        </p:spPr>
      </p:pic>
      <p:sp>
        <p:nvSpPr>
          <p:cNvPr id="2" name="Title 1"/>
          <p:cNvSpPr>
            <a:spLocks noGrp="1"/>
          </p:cNvSpPr>
          <p:nvPr>
            <p:ph type="ctrTitle" hasCustomPrompt="1"/>
          </p:nvPr>
        </p:nvSpPr>
        <p:spPr>
          <a:xfrm>
            <a:off x="6374575" y="907540"/>
            <a:ext cx="5459028" cy="1330933"/>
          </a:xfrm>
        </p:spPr>
        <p:txBody>
          <a:bodyPr>
            <a:normAutofit/>
          </a:bodyPr>
          <a:lstStyle>
            <a:lvl1pPr algn="l">
              <a:defRPr sz="3700">
                <a:solidFill>
                  <a:srgbClr val="002D50"/>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6374575" y="2311305"/>
            <a:ext cx="5459029" cy="762263"/>
          </a:xfrm>
        </p:spPr>
        <p:txBody>
          <a:bodyPr>
            <a:normAutofit/>
          </a:bodyPr>
          <a:lstStyle>
            <a:lvl1pPr marL="0" indent="0" algn="l">
              <a:buNone/>
              <a:defRPr sz="2000">
                <a:solidFill>
                  <a:srgbClr val="5194C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7011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93533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931627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Slid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2" name="Picture 1" descr="GU_Texture_White_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 y="1"/>
            <a:ext cx="12191188" cy="6857543"/>
          </a:xfrm>
          <a:prstGeom prst="rect">
            <a:avLst/>
          </a:prstGeom>
        </p:spPr>
      </p:pic>
    </p:spTree>
    <p:extLst>
      <p:ext uri="{BB962C8B-B14F-4D97-AF65-F5344CB8AC3E}">
        <p14:creationId xmlns:p14="http://schemas.microsoft.com/office/powerpoint/2010/main" val="3606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1A35FF-6CDC-4946-A328-24B81EBFE93B}"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5E7D5-A61D-4411-B16B-F82DEAE3A15A}" type="slidenum">
              <a:rPr lang="en-US" smtClean="0"/>
              <a:t>‹#›</a:t>
            </a:fld>
            <a:endParaRPr lang="en-US"/>
          </a:p>
        </p:txBody>
      </p:sp>
    </p:spTree>
    <p:extLst>
      <p:ext uri="{BB962C8B-B14F-4D97-AF65-F5344CB8AC3E}">
        <p14:creationId xmlns:p14="http://schemas.microsoft.com/office/powerpoint/2010/main" val="3976463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685723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866476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914750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020B41-DB8D-4C2C-8A78-690736C61387}"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2273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020B41-DB8D-4C2C-8A78-690736C61387}"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523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20B41-DB8D-4C2C-8A78-690736C61387}" type="datetimeFigureOut">
              <a:rPr lang="en-US" smtClean="0"/>
              <a:t>8/29/2017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80603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281736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845952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012548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4139306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68010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41153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214579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70702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327898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158105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6621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A4020B41-DB8D-4C2C-8A78-690736C61387}" type="datetimeFigureOut">
              <a:rPr lang="en-US" smtClean="0"/>
              <a:t>8/29/2017</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7D3912D-2944-4FEC-9366-12BD47BBF39B}" type="slidenum">
              <a:rPr lang="en-US" smtClean="0"/>
              <a:t>‹#›</a:t>
            </a:fld>
            <a:endParaRPr lang="en-US"/>
          </a:p>
        </p:txBody>
      </p:sp>
    </p:spTree>
    <p:extLst>
      <p:ext uri="{BB962C8B-B14F-4D97-AF65-F5344CB8AC3E}">
        <p14:creationId xmlns:p14="http://schemas.microsoft.com/office/powerpoint/2010/main" val="55928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GU_Texture_White_Interior.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2451" y="19136"/>
            <a:ext cx="12191188" cy="6857543"/>
          </a:xfrm>
          <a:prstGeom prst="rect">
            <a:avLst/>
          </a:prstGeom>
        </p:spPr>
      </p:pic>
      <p:sp>
        <p:nvSpPr>
          <p:cNvPr id="2" name="Title Placeholder 1"/>
          <p:cNvSpPr>
            <a:spLocks noGrp="1"/>
          </p:cNvSpPr>
          <p:nvPr>
            <p:ph type="title"/>
          </p:nvPr>
        </p:nvSpPr>
        <p:spPr>
          <a:xfrm>
            <a:off x="609600" y="351615"/>
            <a:ext cx="10972800" cy="6574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09982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70525" y="6331823"/>
            <a:ext cx="524129" cy="365125"/>
          </a:xfrm>
          <a:prstGeom prst="rect">
            <a:avLst/>
          </a:prstGeom>
        </p:spPr>
        <p:txBody>
          <a:bodyPr vert="horz" lIns="91440" tIns="45720" rIns="91440" bIns="45720" rtlCol="0" anchor="ctr"/>
          <a:lstStyle>
            <a:lvl1pPr algn="l">
              <a:defRPr sz="1000">
                <a:solidFill>
                  <a:srgbClr val="002D50"/>
                </a:solidFill>
                <a:latin typeface="55 Helvetica Roman"/>
                <a:cs typeface="55 Helvetica Roman"/>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8780090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3800" b="0" i="1" kern="1200">
          <a:solidFill>
            <a:srgbClr val="002D50"/>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2800" b="0" i="0" kern="1200">
          <a:solidFill>
            <a:schemeClr val="tx1"/>
          </a:solidFill>
          <a:latin typeface="55 Helvetica Roman"/>
          <a:ea typeface="+mn-ea"/>
          <a:cs typeface="55 Helvetica Roman"/>
        </a:defRPr>
      </a:lvl1pPr>
      <a:lvl2pPr marL="742950" indent="-285750" algn="l" defTabSz="457200" rtl="0" eaLnBrk="1" latinLnBrk="0" hangingPunct="1">
        <a:spcBef>
          <a:spcPct val="20000"/>
        </a:spcBef>
        <a:buFont typeface="Arial"/>
        <a:buChar char="–"/>
        <a:defRPr sz="2400" b="0" i="0" kern="1200">
          <a:solidFill>
            <a:schemeClr val="tx1"/>
          </a:solidFill>
          <a:latin typeface="55 Helvetica Roman"/>
          <a:ea typeface="+mn-ea"/>
          <a:cs typeface="55 Helvetica Roman"/>
        </a:defRPr>
      </a:lvl2pPr>
      <a:lvl3pPr marL="1143000" indent="-228600" algn="l" defTabSz="457200" rtl="0" eaLnBrk="1" latinLnBrk="0" hangingPunct="1">
        <a:spcBef>
          <a:spcPct val="20000"/>
        </a:spcBef>
        <a:buFont typeface="Arial"/>
        <a:buChar char="•"/>
        <a:defRPr sz="2000" b="0" i="0" kern="1200">
          <a:solidFill>
            <a:schemeClr val="tx1"/>
          </a:solidFill>
          <a:latin typeface="55 Helvetica Roman"/>
          <a:ea typeface="+mn-ea"/>
          <a:cs typeface="55 Helvetica Roman"/>
        </a:defRPr>
      </a:lvl3pPr>
      <a:lvl4pPr marL="16002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4pPr>
      <a:lvl5pPr marL="2057400" indent="-228600" algn="l" defTabSz="457200" rtl="0" eaLnBrk="1" latinLnBrk="0" hangingPunct="1">
        <a:spcBef>
          <a:spcPct val="20000"/>
        </a:spcBef>
        <a:buFont typeface="Arial"/>
        <a:buChar char="»"/>
        <a:defRPr sz="1800" b="0" i="0" kern="1200">
          <a:solidFill>
            <a:schemeClr val="tx1"/>
          </a:solidFill>
          <a:latin typeface="55 Helvetica Roman"/>
          <a:ea typeface="+mn-ea"/>
          <a:cs typeface="55 Helvetica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8/29/2017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7D3912D-2944-4FEC-9366-12BD47BBF39B}" type="slidenum">
              <a:rPr lang="en-US" smtClean="0"/>
              <a:t>‹#›</a:t>
            </a:fld>
            <a:endParaRPr lang="en-US"/>
          </a:p>
        </p:txBody>
      </p:sp>
    </p:spTree>
    <p:extLst>
      <p:ext uri="{BB962C8B-B14F-4D97-AF65-F5344CB8AC3E}">
        <p14:creationId xmlns:p14="http://schemas.microsoft.com/office/powerpoint/2010/main" val="260405819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jeremy.bolton@georgetown.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facultyenlight.com/book-details/403614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facultyenlight.com/book-details/389513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jeremybolton.georgetown.domains/courses/d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COSC160: Data Structures</a:t>
            </a:r>
            <a:endParaRPr lang="en-US" sz="3200" dirty="0"/>
          </a:p>
        </p:txBody>
      </p:sp>
      <p:sp>
        <p:nvSpPr>
          <p:cNvPr id="3" name="Subtitle 2"/>
          <p:cNvSpPr>
            <a:spLocks noGrp="1"/>
          </p:cNvSpPr>
          <p:nvPr>
            <p:ph type="subTitle" idx="1"/>
          </p:nvPr>
        </p:nvSpPr>
        <p:spPr/>
        <p:txBody>
          <a:bodyPr/>
          <a:lstStyle/>
          <a:p>
            <a:r>
              <a:rPr lang="en-US" dirty="0" smtClean="0"/>
              <a:t>Jeremy Bolton, PhD</a:t>
            </a:r>
          </a:p>
          <a:p>
            <a:r>
              <a:rPr lang="en-US" dirty="0" smtClean="0"/>
              <a:t>Assistant Teaching Professor</a:t>
            </a:r>
            <a:endParaRPr lang="en-US" dirty="0"/>
          </a:p>
        </p:txBody>
      </p:sp>
    </p:spTree>
    <p:extLst>
      <p:ext uri="{BB962C8B-B14F-4D97-AF65-F5344CB8AC3E}">
        <p14:creationId xmlns:p14="http://schemas.microsoft.com/office/powerpoint/2010/main" val="684831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Projects</a:t>
            </a:r>
            <a:br>
              <a:rPr lang="en-US" dirty="0" smtClean="0"/>
            </a:br>
            <a:r>
              <a:rPr lang="en-US" dirty="0" smtClean="0"/>
              <a:t>Self </a:t>
            </a:r>
            <a:r>
              <a:rPr lang="en-US" dirty="0" smtClean="0"/>
              <a:t>– Reliance : Design and Debugging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Students are largely expected to be proficient in a programming language at this point. Students are expected to review C++ resources as needed. </a:t>
            </a:r>
          </a:p>
          <a:p>
            <a:pPr marL="0" indent="0">
              <a:buNone/>
            </a:pPr>
            <a:endParaRPr lang="en-US" dirty="0"/>
          </a:p>
          <a:p>
            <a:pPr marL="0" indent="0">
              <a:buNone/>
            </a:pPr>
            <a:r>
              <a:rPr lang="en-US" dirty="0" smtClean="0"/>
              <a:t>By the end of this course, students should have basic design skills and should be largely self-reliant for design, coding, and testing/debugging stages. </a:t>
            </a:r>
          </a:p>
          <a:p>
            <a:pPr marL="0" indent="0">
              <a:buNone/>
            </a:pPr>
            <a:endParaRPr lang="en-US" dirty="0"/>
          </a:p>
          <a:p>
            <a:pPr marL="0" indent="0">
              <a:buNone/>
            </a:pPr>
            <a:r>
              <a:rPr lang="en-US" dirty="0" smtClean="0"/>
              <a:t>All students are encouraged to produce design documents (e.g. UML class diagrams and flow diagrams) for programming projects</a:t>
            </a:r>
            <a:r>
              <a:rPr lang="en-US" i="1" dirty="0" smtClean="0"/>
              <a:t>. I will request to see design documents for a project before providing assistance. </a:t>
            </a:r>
          </a:p>
        </p:txBody>
      </p:sp>
    </p:spTree>
    <p:extLst>
      <p:ext uri="{BB962C8B-B14F-4D97-AF65-F5344CB8AC3E}">
        <p14:creationId xmlns:p14="http://schemas.microsoft.com/office/powerpoint/2010/main" val="286748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Data Structures Course</a:t>
            </a:r>
            <a:endParaRPr lang="en-US" dirty="0"/>
          </a:p>
        </p:txBody>
      </p:sp>
      <p:sp>
        <p:nvSpPr>
          <p:cNvPr id="3" name="Content Placeholder 2"/>
          <p:cNvSpPr>
            <a:spLocks noGrp="1"/>
          </p:cNvSpPr>
          <p:nvPr>
            <p:ph idx="1"/>
          </p:nvPr>
        </p:nvSpPr>
        <p:spPr>
          <a:xfrm>
            <a:off x="609600" y="1600201"/>
            <a:ext cx="7563439" cy="4214972"/>
          </a:xfrm>
        </p:spPr>
        <p:txBody>
          <a:bodyPr>
            <a:normAutofit fontScale="92500" lnSpcReduction="10000"/>
          </a:bodyPr>
          <a:lstStyle/>
          <a:p>
            <a:r>
              <a:rPr lang="en-US" dirty="0" smtClean="0"/>
              <a:t>Learn about existing Data Structures.</a:t>
            </a:r>
          </a:p>
          <a:p>
            <a:pPr lvl="1"/>
            <a:r>
              <a:rPr lang="en-US" dirty="0" smtClean="0"/>
              <a:t>Learn about their motivations.</a:t>
            </a:r>
          </a:p>
          <a:p>
            <a:pPr lvl="1"/>
            <a:r>
              <a:rPr lang="en-US" dirty="0" smtClean="0"/>
              <a:t>Learn how to assess them. </a:t>
            </a:r>
          </a:p>
          <a:p>
            <a:endParaRPr lang="en-US" dirty="0"/>
          </a:p>
          <a:p>
            <a:r>
              <a:rPr lang="en-US" dirty="0" smtClean="0"/>
              <a:t>Computer science is the art of problem solving. We will not only review existing data structures…</a:t>
            </a:r>
          </a:p>
          <a:p>
            <a:pPr lvl="1"/>
            <a:r>
              <a:rPr lang="en-US" dirty="0" smtClean="0"/>
              <a:t>Cannot always simply apply existing data structures to solve ALL problems.</a:t>
            </a:r>
          </a:p>
          <a:p>
            <a:pPr lvl="1"/>
            <a:r>
              <a:rPr lang="en-US" dirty="0" smtClean="0"/>
              <a:t>Learn to Design, Implement and Assess your own data structures for specific problems </a:t>
            </a:r>
          </a:p>
          <a:p>
            <a:pPr lvl="3"/>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2088" y="2630078"/>
            <a:ext cx="2999717" cy="3405084"/>
          </a:xfrm>
          <a:prstGeom prst="rect">
            <a:avLst/>
          </a:prstGeom>
        </p:spPr>
      </p:pic>
    </p:spTree>
    <p:extLst>
      <p:ext uri="{BB962C8B-B14F-4D97-AF65-F5344CB8AC3E}">
        <p14:creationId xmlns:p14="http://schemas.microsoft.com/office/powerpoint/2010/main" val="90409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a:t>
            </a:r>
            <a:endParaRPr lang="en-US" dirty="0"/>
          </a:p>
        </p:txBody>
      </p:sp>
      <p:sp>
        <p:nvSpPr>
          <p:cNvPr id="3" name="Content Placeholder 2"/>
          <p:cNvSpPr>
            <a:spLocks noGrp="1"/>
          </p:cNvSpPr>
          <p:nvPr>
            <p:ph idx="1"/>
          </p:nvPr>
        </p:nvSpPr>
        <p:spPr>
          <a:xfrm>
            <a:off x="609600" y="1600201"/>
            <a:ext cx="11230708" cy="4099828"/>
          </a:xfrm>
        </p:spPr>
        <p:txBody>
          <a:bodyPr>
            <a:normAutofit lnSpcReduction="10000"/>
          </a:bodyPr>
          <a:lstStyle/>
          <a:p>
            <a:r>
              <a:rPr lang="en-US" dirty="0" smtClean="0"/>
              <a:t>Learn standard data structures and concepts.</a:t>
            </a:r>
          </a:p>
          <a:p>
            <a:endParaRPr lang="en-US" dirty="0" smtClean="0"/>
          </a:p>
          <a:p>
            <a:r>
              <a:rPr lang="en-US" dirty="0" smtClean="0"/>
              <a:t>Learn to problem solve and design structures for unique problems.</a:t>
            </a:r>
          </a:p>
          <a:p>
            <a:pPr lvl="1"/>
            <a:r>
              <a:rPr lang="en-US" dirty="0" smtClean="0"/>
              <a:t>Learn tradeoffs in design schemes</a:t>
            </a:r>
          </a:p>
          <a:p>
            <a:pPr lvl="1"/>
            <a:r>
              <a:rPr lang="en-US" dirty="0" smtClean="0"/>
              <a:t>Learn to design efficient solutions</a:t>
            </a:r>
          </a:p>
          <a:p>
            <a:pPr lvl="1"/>
            <a:endParaRPr lang="en-US" dirty="0"/>
          </a:p>
          <a:p>
            <a:r>
              <a:rPr lang="en-US" dirty="0" smtClean="0"/>
              <a:t>Working Independently: </a:t>
            </a:r>
            <a:r>
              <a:rPr lang="en-US" dirty="0" smtClean="0"/>
              <a:t>Programming and Debugging </a:t>
            </a:r>
          </a:p>
          <a:p>
            <a:pPr lvl="1"/>
            <a:endParaRPr lang="en-US" dirty="0"/>
          </a:p>
          <a:p>
            <a:r>
              <a:rPr lang="en-US" dirty="0" smtClean="0"/>
              <a:t>Theoretical Analysis of Structures and Associated Algorithms</a:t>
            </a:r>
            <a:endParaRPr lang="en-US" dirty="0"/>
          </a:p>
        </p:txBody>
      </p:sp>
    </p:spTree>
    <p:extLst>
      <p:ext uri="{BB962C8B-B14F-4D97-AF65-F5344CB8AC3E}">
        <p14:creationId xmlns:p14="http://schemas.microsoft.com/office/powerpoint/2010/main" val="1615374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Structures and Algorithms</a:t>
            </a:r>
            <a:endParaRPr lang="en-US" dirty="0"/>
          </a:p>
        </p:txBody>
      </p:sp>
      <p:sp>
        <p:nvSpPr>
          <p:cNvPr id="3" name="Content Placeholder 2"/>
          <p:cNvSpPr>
            <a:spLocks noGrp="1"/>
          </p:cNvSpPr>
          <p:nvPr>
            <p:ph idx="1"/>
          </p:nvPr>
        </p:nvSpPr>
        <p:spPr/>
        <p:txBody>
          <a:bodyPr/>
          <a:lstStyle/>
          <a:p>
            <a:r>
              <a:rPr lang="en-US" dirty="0" smtClean="0"/>
              <a:t>Algorithm and Data Structure concepts are interwoven</a:t>
            </a:r>
          </a:p>
          <a:p>
            <a:pPr lvl="1"/>
            <a:r>
              <a:rPr lang="en-US" dirty="0" smtClean="0"/>
              <a:t>We will focus on the structure perspective, but algorithms will be discussed as well   </a:t>
            </a:r>
          </a:p>
          <a:p>
            <a:pPr lvl="1"/>
            <a:endParaRPr lang="en-US" dirty="0"/>
          </a:p>
          <a:p>
            <a:r>
              <a:rPr lang="en-US" dirty="0" smtClean="0"/>
              <a:t>Course will have a practical and theoretical aspect</a:t>
            </a:r>
            <a:endParaRPr lang="en-US" dirty="0"/>
          </a:p>
        </p:txBody>
      </p:sp>
    </p:spTree>
    <p:extLst>
      <p:ext uri="{BB962C8B-B14F-4D97-AF65-F5344CB8AC3E}">
        <p14:creationId xmlns:p14="http://schemas.microsoft.com/office/powerpoint/2010/main" val="2313261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pPr marL="571500" indent="-571500">
              <a:buFont typeface="+mj-lt"/>
              <a:buAutoNum type="romanUcPeriod"/>
            </a:pPr>
            <a:r>
              <a:rPr lang="en-US" dirty="0" smtClean="0"/>
              <a:t>Welcome!</a:t>
            </a:r>
          </a:p>
          <a:p>
            <a:pPr marL="571500" indent="-571500">
              <a:buFont typeface="+mj-lt"/>
              <a:buAutoNum type="romanUcPeriod"/>
            </a:pPr>
            <a:r>
              <a:rPr lang="en-US" dirty="0" smtClean="0"/>
              <a:t>Course Overview</a:t>
            </a:r>
          </a:p>
          <a:p>
            <a:pPr marL="571500" indent="-571500">
              <a:buFont typeface="+mj-lt"/>
              <a:buAutoNum type="romanUcPeriod"/>
            </a:pPr>
            <a:r>
              <a:rPr lang="en-US" dirty="0" smtClean="0"/>
              <a:t>Course Expectations</a:t>
            </a:r>
          </a:p>
          <a:p>
            <a:pPr marL="571500" indent="-571500">
              <a:buFont typeface="+mj-lt"/>
              <a:buAutoNum type="romanUcPeriod"/>
            </a:pPr>
            <a:r>
              <a:rPr lang="en-US" dirty="0" smtClean="0"/>
              <a:t>Grading</a:t>
            </a:r>
          </a:p>
          <a:p>
            <a:pPr marL="571500" indent="-571500">
              <a:buFont typeface="+mj-lt"/>
              <a:buAutoNum type="romanUcPeriod"/>
            </a:pPr>
            <a:r>
              <a:rPr lang="en-US" dirty="0" smtClean="0"/>
              <a:t>Assignments </a:t>
            </a:r>
          </a:p>
          <a:p>
            <a:pPr marL="571500" indent="-571500">
              <a:buFont typeface="+mj-lt"/>
              <a:buAutoNum type="romanUcPeriod"/>
            </a:pPr>
            <a:r>
              <a:rPr lang="en-US" dirty="0" smtClean="0"/>
              <a:t>Ethics</a:t>
            </a:r>
          </a:p>
          <a:p>
            <a:pPr marL="571500" indent="-571500">
              <a:buFont typeface="+mj-lt"/>
              <a:buAutoNum type="romanUcPeriod"/>
            </a:pPr>
            <a:r>
              <a:rPr lang="en-US" smtClean="0"/>
              <a:t>Goals</a:t>
            </a:r>
            <a:endParaRPr lang="en-US" dirty="0" smtClean="0"/>
          </a:p>
          <a:p>
            <a:pPr marL="571500" indent="-571500">
              <a:buFont typeface="+mj-lt"/>
              <a:buAutoNum type="romanUcPeriod"/>
            </a:pPr>
            <a:endParaRPr lang="en-US" dirty="0" smtClean="0"/>
          </a:p>
          <a:p>
            <a:pPr marL="571500" indent="-571500">
              <a:buFont typeface="+mj-lt"/>
              <a:buAutoNum type="romanUcPeriod"/>
            </a:pPr>
            <a:endParaRPr lang="en-US" dirty="0"/>
          </a:p>
        </p:txBody>
      </p:sp>
    </p:spTree>
    <p:extLst>
      <p:ext uri="{BB962C8B-B14F-4D97-AF65-F5344CB8AC3E}">
        <p14:creationId xmlns:p14="http://schemas.microsoft.com/office/powerpoint/2010/main" val="110288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Welcome!</a:t>
            </a:r>
            <a:endParaRPr lang="en-US" dirty="0"/>
          </a:p>
        </p:txBody>
      </p:sp>
      <p:sp>
        <p:nvSpPr>
          <p:cNvPr id="3" name="Content Placeholder 2"/>
          <p:cNvSpPr>
            <a:spLocks noGrp="1"/>
          </p:cNvSpPr>
          <p:nvPr>
            <p:ph idx="1"/>
          </p:nvPr>
        </p:nvSpPr>
        <p:spPr>
          <a:xfrm>
            <a:off x="345440" y="1449318"/>
            <a:ext cx="10972800" cy="4099828"/>
          </a:xfrm>
        </p:spPr>
        <p:txBody>
          <a:bodyPr>
            <a:normAutofit fontScale="85000" lnSpcReduction="20000"/>
          </a:bodyPr>
          <a:lstStyle/>
          <a:p>
            <a:r>
              <a:rPr lang="en-US" dirty="0"/>
              <a:t>COSC-160 – Data Structures </a:t>
            </a:r>
            <a:endParaRPr lang="en-US" dirty="0" smtClean="0"/>
          </a:p>
          <a:p>
            <a:r>
              <a:rPr lang="en-US" dirty="0"/>
              <a:t> </a:t>
            </a:r>
          </a:p>
          <a:p>
            <a:r>
              <a:rPr lang="en-US" b="1" dirty="0"/>
              <a:t>Instructor:</a:t>
            </a:r>
            <a:r>
              <a:rPr lang="en-US" dirty="0"/>
              <a:t> 	Jeremy Bolton, Ph.D.</a:t>
            </a:r>
          </a:p>
          <a:p>
            <a:r>
              <a:rPr lang="en-US" dirty="0"/>
              <a:t>Assistant Teaching Professor</a:t>
            </a:r>
          </a:p>
          <a:p>
            <a:r>
              <a:rPr lang="en-US" dirty="0"/>
              <a:t>Department of Computer Science</a:t>
            </a:r>
          </a:p>
          <a:p>
            <a:r>
              <a:rPr lang="en-US" b="1" dirty="0" smtClean="0"/>
              <a:t>Email</a:t>
            </a:r>
            <a:r>
              <a:rPr lang="en-US" b="1" dirty="0"/>
              <a:t>:</a:t>
            </a:r>
            <a:r>
              <a:rPr lang="en-US" dirty="0"/>
              <a:t>	</a:t>
            </a:r>
            <a:r>
              <a:rPr lang="en-US" u="sng" dirty="0" smtClean="0">
                <a:hlinkClick r:id="rId2"/>
              </a:rPr>
              <a:t>jeremy.bolton@georgetown.edu</a:t>
            </a:r>
            <a:endParaRPr lang="en-US" dirty="0"/>
          </a:p>
          <a:p>
            <a:r>
              <a:rPr lang="en-US" dirty="0"/>
              <a:t> </a:t>
            </a:r>
          </a:p>
          <a:p>
            <a:r>
              <a:rPr lang="en-US" b="1" dirty="0"/>
              <a:t>Office Hours:	</a:t>
            </a:r>
            <a:r>
              <a:rPr lang="en-US" dirty="0"/>
              <a:t>Daily hours will be entered on </a:t>
            </a:r>
            <a:r>
              <a:rPr lang="en-US" dirty="0" smtClean="0"/>
              <a:t>Canvas calendar</a:t>
            </a:r>
            <a:r>
              <a:rPr lang="en-US" dirty="0"/>
              <a:t/>
            </a:r>
            <a:br>
              <a:rPr lang="en-US" dirty="0"/>
            </a:br>
            <a:r>
              <a:rPr lang="en-US" dirty="0"/>
              <a:t>(or by appointment)</a:t>
            </a:r>
          </a:p>
          <a:p>
            <a:r>
              <a:rPr lang="en-US" dirty="0"/>
              <a:t> </a:t>
            </a:r>
          </a:p>
          <a:p>
            <a:r>
              <a:rPr lang="en-US" b="1" dirty="0"/>
              <a:t>TAs:</a:t>
            </a:r>
            <a:r>
              <a:rPr lang="en-US" dirty="0"/>
              <a:t>  TBD (see </a:t>
            </a:r>
            <a:r>
              <a:rPr lang="en-US" dirty="0" smtClean="0"/>
              <a:t>Canvas calendar </a:t>
            </a:r>
            <a:r>
              <a:rPr lang="en-US" dirty="0"/>
              <a:t>for office hours)</a:t>
            </a:r>
          </a:p>
        </p:txBody>
      </p:sp>
    </p:spTree>
    <p:extLst>
      <p:ext uri="{BB962C8B-B14F-4D97-AF65-F5344CB8AC3E}">
        <p14:creationId xmlns:p14="http://schemas.microsoft.com/office/powerpoint/2010/main" val="2682163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Summary</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This course is designed as a second year course for majors and minors and covers basic data structures and algorithm analysis. Starting with the art and science of analyzing algorithms, the main goal of this course is to learn various techniques for organizing data so that computer programs can access, modify, and delete data efficiently. Topics covered include basic data structures (for example, lists, stacks and queues), trees, hashing, heaps, disjoint sets, and graphs, self-adjusting data structures; worst-case, average-case, and amortized analysis; and basic problem solving techniques. The topics are theoretical in nature but have dramatic impact in practice</a:t>
            </a:r>
            <a:r>
              <a:rPr lang="en-US" dirty="0" smtClean="0"/>
              <a:t>.</a:t>
            </a:r>
          </a:p>
          <a:p>
            <a:endParaRPr lang="en-US" dirty="0"/>
          </a:p>
          <a:p>
            <a:r>
              <a:rPr lang="en-US" dirty="0"/>
              <a:t>Credits: </a:t>
            </a:r>
            <a:r>
              <a:rPr lang="en-US" dirty="0" smtClean="0"/>
              <a:t>3</a:t>
            </a:r>
          </a:p>
          <a:p>
            <a:endParaRPr lang="en-US" dirty="0"/>
          </a:p>
          <a:p>
            <a:r>
              <a:rPr lang="en-US" dirty="0"/>
              <a:t>Prerequisites: COSC-052 and (COSC-030 or MATH-200)</a:t>
            </a:r>
          </a:p>
          <a:p>
            <a:endParaRPr lang="en-US" dirty="0"/>
          </a:p>
        </p:txBody>
      </p:sp>
    </p:spTree>
    <p:extLst>
      <p:ext uri="{BB962C8B-B14F-4D97-AF65-F5344CB8AC3E}">
        <p14:creationId xmlns:p14="http://schemas.microsoft.com/office/powerpoint/2010/main" val="25522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Required Text</a:t>
            </a:r>
            <a:endParaRPr lang="en-US" dirty="0"/>
          </a:p>
        </p:txBody>
      </p:sp>
      <p:sp>
        <p:nvSpPr>
          <p:cNvPr id="4" name="Rectangle 1"/>
          <p:cNvSpPr>
            <a:spLocks noGrp="1" noChangeArrowheads="1"/>
          </p:cNvSpPr>
          <p:nvPr>
            <p:ph idx="1"/>
          </p:nvPr>
        </p:nvSpPr>
        <p:spPr bwMode="auto">
          <a:xfrm>
            <a:off x="4407877" y="2440798"/>
            <a:ext cx="4583723" cy="16683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sng" strike="noStrike" cap="none" normalizeH="0" baseline="0" dirty="0" smtClean="0">
                <a:ln>
                  <a:noFill/>
                </a:ln>
                <a:solidFill>
                  <a:srgbClr val="0074BD"/>
                </a:solidFill>
                <a:effectLst/>
                <a:latin typeface="Arial" panose="020B0604020202020204" pitchFamily="34" charset="0"/>
                <a:cs typeface="Arial" panose="020B0604020202020204" pitchFamily="34" charset="0"/>
                <a:hlinkClick r:id="rId2"/>
              </a:rPr>
              <a:t>Data Structures and Algorithms in C++ | Edition: 4</a:t>
            </a:r>
            <a:endParaRPr kumimoji="0" lang="en-US" altLang="en-US" sz="16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Author:		</a:t>
            </a:r>
            <a:r>
              <a:rPr kumimoji="0" lang="en-US" altLang="en-US" sz="16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Adam Drozdek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ISBN:		</a:t>
            </a:r>
            <a:r>
              <a:rPr kumimoji="0" lang="en-US" altLang="en-US" sz="16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9781133608424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Publication Date:	</a:t>
            </a:r>
            <a:r>
              <a:rPr kumimoji="0" lang="en-US" altLang="en-US" sz="16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08/27/2012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Publisher:	</a:t>
            </a:r>
            <a:r>
              <a:rPr lang="en-US" altLang="en-US" sz="1600" dirty="0">
                <a:solidFill>
                  <a:srgbClr val="8C8C8C"/>
                </a:solidFill>
                <a:latin typeface="Arial" panose="020B0604020202020204" pitchFamily="34" charset="0"/>
                <a:cs typeface="Arial" panose="020B0604020202020204" pitchFamily="34" charset="0"/>
              </a:rPr>
              <a:t>	</a:t>
            </a:r>
            <a:r>
              <a:rPr kumimoji="0" lang="en-US" altLang="en-US" sz="16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Cengage Learning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27" name="Picture 3" descr="http://img1.imagesbn.com/p/9781133608424_p_v_s114x166_e4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184620"/>
            <a:ext cx="2805079" cy="3469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114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Optional References</a:t>
            </a:r>
            <a:endParaRPr lang="en-US" dirty="0"/>
          </a:p>
        </p:txBody>
      </p:sp>
      <p:sp>
        <p:nvSpPr>
          <p:cNvPr id="3" name="Content Placeholder 2"/>
          <p:cNvSpPr>
            <a:spLocks noGrp="1"/>
          </p:cNvSpPr>
          <p:nvPr>
            <p:ph idx="1"/>
          </p:nvPr>
        </p:nvSpPr>
        <p:spPr>
          <a:xfrm>
            <a:off x="609600" y="1266092"/>
            <a:ext cx="10972800" cy="5251939"/>
          </a:xfrm>
        </p:spPr>
        <p:txBody>
          <a:bodyPr>
            <a:normAutofit fontScale="77500" lnSpcReduction="20000"/>
          </a:bodyPr>
          <a:lstStyle/>
          <a:p>
            <a:r>
              <a:rPr lang="en-US" sz="3400" b="1" dirty="0" smtClean="0"/>
              <a:t>Strongly Recommended</a:t>
            </a:r>
          </a:p>
          <a:p>
            <a:endParaRPr lang="en-US" sz="3400" b="1" dirty="0" smtClean="0"/>
          </a:p>
          <a:p>
            <a:endParaRPr lang="en-US" sz="3400" b="1" dirty="0" smtClean="0"/>
          </a:p>
          <a:p>
            <a:endParaRPr lang="en-US" sz="3400" b="1" dirty="0"/>
          </a:p>
          <a:p>
            <a:endParaRPr lang="en-US" sz="3400" b="1" dirty="0"/>
          </a:p>
          <a:p>
            <a:endParaRPr lang="en-US" sz="3400" b="1" dirty="0" smtClean="0"/>
          </a:p>
          <a:p>
            <a:r>
              <a:rPr lang="en-US" sz="3400" b="1" dirty="0" smtClean="0"/>
              <a:t>Other supplemental references:</a:t>
            </a:r>
            <a:endParaRPr lang="en-US" sz="3400" dirty="0"/>
          </a:p>
          <a:p>
            <a:pPr lvl="1"/>
            <a:r>
              <a:rPr lang="en-US" dirty="0" smtClean="0"/>
              <a:t>Data </a:t>
            </a:r>
            <a:r>
              <a:rPr lang="en-US" dirty="0"/>
              <a:t>Structures and Algorithm Analysis in C++</a:t>
            </a:r>
          </a:p>
          <a:p>
            <a:pPr lvl="2"/>
            <a:r>
              <a:rPr lang="en-US" dirty="0"/>
              <a:t>Author: Mark A. Weiss</a:t>
            </a:r>
          </a:p>
          <a:p>
            <a:pPr lvl="2"/>
            <a:r>
              <a:rPr lang="en-US" dirty="0"/>
              <a:t>ISBN: 9780132847377</a:t>
            </a:r>
          </a:p>
          <a:p>
            <a:pPr lvl="1"/>
            <a:r>
              <a:rPr lang="en-US" dirty="0"/>
              <a:t>Data Structures, Algorithms, and Applications in C++</a:t>
            </a:r>
          </a:p>
          <a:p>
            <a:pPr lvl="2"/>
            <a:r>
              <a:rPr lang="en-US" dirty="0"/>
              <a:t>Author: </a:t>
            </a:r>
            <a:r>
              <a:rPr lang="en-US" dirty="0" err="1"/>
              <a:t>Sartaj</a:t>
            </a:r>
            <a:r>
              <a:rPr lang="en-US" dirty="0"/>
              <a:t> </a:t>
            </a:r>
            <a:r>
              <a:rPr lang="en-US" dirty="0" err="1"/>
              <a:t>Sahni</a:t>
            </a:r>
            <a:endParaRPr lang="en-US" dirty="0"/>
          </a:p>
          <a:p>
            <a:pPr lvl="2"/>
            <a:r>
              <a:rPr lang="en-US" dirty="0"/>
              <a:t>ISBN: 9780929306322</a:t>
            </a:r>
          </a:p>
          <a:p>
            <a:pPr lvl="1"/>
            <a:r>
              <a:rPr lang="en-US" dirty="0"/>
              <a:t>Data Structures and Algorithms in Python</a:t>
            </a:r>
          </a:p>
          <a:p>
            <a:pPr lvl="2"/>
            <a:r>
              <a:rPr lang="en-US" dirty="0"/>
              <a:t>Author: Michael T. Goodrich</a:t>
            </a:r>
          </a:p>
          <a:p>
            <a:pPr lvl="2"/>
            <a:r>
              <a:rPr lang="en-US" dirty="0"/>
              <a:t>ISBN: 9781118290279</a:t>
            </a:r>
          </a:p>
          <a:p>
            <a:endParaRPr lang="en-US" dirty="0"/>
          </a:p>
        </p:txBody>
      </p:sp>
      <p:sp>
        <p:nvSpPr>
          <p:cNvPr id="5" name="Rectangle 2"/>
          <p:cNvSpPr>
            <a:spLocks noChangeArrowheads="1"/>
          </p:cNvSpPr>
          <p:nvPr/>
        </p:nvSpPr>
        <p:spPr bwMode="auto">
          <a:xfrm>
            <a:off x="3692769" y="1758462"/>
            <a:ext cx="6307016" cy="15144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sng" strike="noStrike" cap="none" normalizeH="0" baseline="0" dirty="0" smtClean="0">
                <a:ln>
                  <a:noFill/>
                </a:ln>
                <a:solidFill>
                  <a:srgbClr val="0074BD"/>
                </a:solidFill>
                <a:effectLst/>
                <a:latin typeface="Arial" panose="020B0604020202020204" pitchFamily="34" charset="0"/>
                <a:cs typeface="Arial" panose="020B0604020202020204" pitchFamily="34" charset="0"/>
                <a:hlinkClick r:id="rId2"/>
              </a:rPr>
              <a:t>Introduction to Algorithms | Edition: 3</a:t>
            </a:r>
            <a:endPar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Author: 	</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Thomas H. </a:t>
            </a:r>
            <a:r>
              <a:rPr kumimoji="0" lang="en-US" altLang="en-US" sz="1400" b="0" i="0" u="none" strike="noStrike" cap="none" normalizeH="0" baseline="0" dirty="0" err="1" smtClean="0">
                <a:ln>
                  <a:noFill/>
                </a:ln>
                <a:solidFill>
                  <a:srgbClr val="484848"/>
                </a:solidFill>
                <a:effectLst/>
                <a:latin typeface="Arial" panose="020B0604020202020204" pitchFamily="34" charset="0"/>
                <a:cs typeface="Arial" panose="020B0604020202020204" pitchFamily="34" charset="0"/>
              </a:rPr>
              <a:t>Cormen</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 Charles E. </a:t>
            </a:r>
            <a:r>
              <a:rPr kumimoji="0" lang="en-US" altLang="en-US" sz="1400" b="0" i="0" u="none" strike="noStrike" cap="none" normalizeH="0" baseline="0" dirty="0" err="1" smtClean="0">
                <a:ln>
                  <a:noFill/>
                </a:ln>
                <a:solidFill>
                  <a:srgbClr val="484848"/>
                </a:solidFill>
                <a:effectLst/>
                <a:latin typeface="Arial" panose="020B0604020202020204" pitchFamily="34" charset="0"/>
                <a:cs typeface="Arial" panose="020B0604020202020204" pitchFamily="34" charset="0"/>
              </a:rPr>
              <a:t>Leiserson</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 Ronald L. </a:t>
            </a:r>
            <a:r>
              <a:rPr kumimoji="0" lang="en-US" altLang="en-US" sz="1400" b="0" i="0" u="none" strike="noStrike" cap="none" normalizeH="0" baseline="0" dirty="0" err="1" smtClean="0">
                <a:ln>
                  <a:noFill/>
                </a:ln>
                <a:solidFill>
                  <a:srgbClr val="484848"/>
                </a:solidFill>
                <a:effectLst/>
                <a:latin typeface="Arial" panose="020B0604020202020204" pitchFamily="34" charset="0"/>
                <a:cs typeface="Arial" panose="020B0604020202020204" pitchFamily="34" charset="0"/>
              </a:rPr>
              <a:t>Rivest</a:t>
            </a:r>
            <a:endPar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ISBN: 	</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9780262033848</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Pub.</a:t>
            </a:r>
            <a:r>
              <a:rPr kumimoji="0" lang="en-US" altLang="en-US" sz="1400" b="0" i="0" u="none" strike="noStrike" cap="none" normalizeH="0" dirty="0" smtClean="0">
                <a:ln>
                  <a:noFill/>
                </a:ln>
                <a:solidFill>
                  <a:srgbClr val="8C8C8C"/>
                </a:solidFill>
                <a:effectLst/>
                <a:latin typeface="Arial" panose="020B0604020202020204" pitchFamily="34" charset="0"/>
                <a:cs typeface="Arial" panose="020B0604020202020204" pitchFamily="34" charset="0"/>
              </a:rPr>
              <a:t> Date</a:t>
            </a:r>
            <a:r>
              <a:rPr kumimoji="0" lang="en-US" altLang="en-US" sz="14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	</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07/31/2009</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8C8C8C"/>
                </a:solidFill>
                <a:effectLst/>
                <a:latin typeface="Arial" panose="020B0604020202020204" pitchFamily="34" charset="0"/>
                <a:cs typeface="Arial" panose="020B0604020202020204" pitchFamily="34" charset="0"/>
              </a:rPr>
              <a:t>Publisher:	</a:t>
            </a:r>
            <a:r>
              <a:rPr kumimoji="0" lang="en-US" altLang="en-US" sz="1400" b="0" i="0" u="none" strike="noStrike" cap="none" normalizeH="0" baseline="0" dirty="0" smtClean="0">
                <a:ln>
                  <a:noFill/>
                </a:ln>
                <a:solidFill>
                  <a:srgbClr val="484848"/>
                </a:solidFill>
                <a:effectLst/>
                <a:latin typeface="Arial" panose="020B0604020202020204" pitchFamily="34" charset="0"/>
                <a:cs typeface="Arial" panose="020B0604020202020204" pitchFamily="34" charset="0"/>
              </a:rPr>
              <a:t>MIT Press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52" name="Picture 4" descr="http://img1.imagesbn.com/p/9780262033848_p_v_s114x166_e4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4794" y="1758462"/>
            <a:ext cx="1262292" cy="1428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425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Website</a:t>
            </a:r>
            <a:endParaRPr lang="en-US" dirty="0"/>
          </a:p>
        </p:txBody>
      </p:sp>
      <p:sp>
        <p:nvSpPr>
          <p:cNvPr id="3" name="Content Placeholder 2"/>
          <p:cNvSpPr>
            <a:spLocks noGrp="1"/>
          </p:cNvSpPr>
          <p:nvPr>
            <p:ph idx="1"/>
          </p:nvPr>
        </p:nvSpPr>
        <p:spPr/>
        <p:txBody>
          <a:bodyPr/>
          <a:lstStyle/>
          <a:p>
            <a:pPr marL="0" indent="0">
              <a:buNone/>
            </a:pPr>
            <a:endParaRPr lang="en-US" dirty="0" smtClean="0">
              <a:hlinkClick r:id="rId2"/>
            </a:endParaRPr>
          </a:p>
          <a:p>
            <a:endParaRPr lang="en-US" dirty="0">
              <a:hlinkClick r:id="rId2"/>
            </a:endParaRPr>
          </a:p>
          <a:p>
            <a:r>
              <a:rPr lang="en-US" dirty="0" smtClean="0">
                <a:hlinkClick r:id="rId2"/>
              </a:rPr>
              <a:t>http</a:t>
            </a:r>
            <a:r>
              <a:rPr lang="en-US" dirty="0">
                <a:hlinkClick r:id="rId2"/>
              </a:rPr>
              <a:t>://jeremybolton.georgetown.domains/courses/ds</a:t>
            </a:r>
            <a:r>
              <a:rPr lang="en-US" dirty="0" smtClean="0">
                <a:hlinkClick r:id="rId2"/>
              </a:rPr>
              <a:t>/</a:t>
            </a:r>
            <a:endParaRPr lang="en-US" dirty="0" smtClean="0"/>
          </a:p>
          <a:p>
            <a:endParaRPr lang="en-US" dirty="0"/>
          </a:p>
        </p:txBody>
      </p:sp>
    </p:spTree>
    <p:extLst>
      <p:ext uri="{BB962C8B-B14F-4D97-AF65-F5344CB8AC3E}">
        <p14:creationId xmlns:p14="http://schemas.microsoft.com/office/powerpoint/2010/main" val="62750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Notes about Coding </a:t>
            </a:r>
            <a:endParaRPr lang="en-US" dirty="0"/>
          </a:p>
        </p:txBody>
      </p:sp>
      <p:sp>
        <p:nvSpPr>
          <p:cNvPr id="3" name="Content Placeholder 2"/>
          <p:cNvSpPr>
            <a:spLocks noGrp="1"/>
          </p:cNvSpPr>
          <p:nvPr>
            <p:ph idx="1"/>
          </p:nvPr>
        </p:nvSpPr>
        <p:spPr>
          <a:xfrm>
            <a:off x="609600" y="1600201"/>
            <a:ext cx="10972800" cy="4500348"/>
          </a:xfrm>
        </p:spPr>
        <p:txBody>
          <a:bodyPr>
            <a:normAutofit fontScale="70000" lnSpcReduction="20000"/>
          </a:bodyPr>
          <a:lstStyle/>
          <a:p>
            <a:r>
              <a:rPr lang="en-US" b="1" dirty="0"/>
              <a:t>Notes about coding and coding practices:</a:t>
            </a:r>
            <a:endParaRPr lang="en-US" dirty="0"/>
          </a:p>
          <a:p>
            <a:pPr marL="0" indent="0">
              <a:buNone/>
            </a:pPr>
            <a:endParaRPr lang="en-US" dirty="0"/>
          </a:p>
          <a:p>
            <a:r>
              <a:rPr lang="en-US" dirty="0"/>
              <a:t>Coding projects are an integral part of this course! It is assumed that you have a proficient understanding of a programming language. Students are responsible for learning and/or reviewing, as needed, the programming language chosen. </a:t>
            </a:r>
          </a:p>
          <a:p>
            <a:pPr marL="0" indent="0">
              <a:buNone/>
            </a:pPr>
            <a:endParaRPr lang="en-US" dirty="0"/>
          </a:p>
          <a:p>
            <a:r>
              <a:rPr lang="en-US" dirty="0"/>
              <a:t>Cheating will not be tolerated. Any form </a:t>
            </a:r>
            <a:r>
              <a:rPr lang="en-US" dirty="0" smtClean="0"/>
              <a:t>of </a:t>
            </a:r>
            <a:r>
              <a:rPr lang="en-US" dirty="0"/>
              <a:t>cheating will be reported to the GU honor council. Please read the following guidelines for project submissions: </a:t>
            </a:r>
          </a:p>
          <a:p>
            <a:pPr marL="0" indent="0">
              <a:buNone/>
            </a:pPr>
            <a:endParaRPr lang="en-US" dirty="0"/>
          </a:p>
          <a:p>
            <a:pPr lvl="1"/>
            <a:r>
              <a:rPr lang="en-US" dirty="0"/>
              <a:t>Discussion among students pertaining to project content and general methodology is allowed; however, students are NOT ALLOWED to share code, copy code, or use code of others without an </a:t>
            </a:r>
            <a:r>
              <a:rPr lang="en-US" u="sng" dirty="0"/>
              <a:t>explicit disclosure</a:t>
            </a:r>
            <a:r>
              <a:rPr lang="en-US" dirty="0"/>
              <a:t>. </a:t>
            </a:r>
          </a:p>
          <a:p>
            <a:pPr lvl="1"/>
            <a:r>
              <a:rPr lang="en-US" dirty="0"/>
              <a:t>A student may be asked to present, demonstrate, or explain a project submission at any time, without notice. At my sole discretion, a student’s project grade can be adjusted based on this presentation, demonstration, and/or explanation. If a student does not sufficiently understand or explain their submission, further action may be taken. </a:t>
            </a:r>
          </a:p>
          <a:p>
            <a:pPr lvl="1"/>
            <a:r>
              <a:rPr lang="en-US" dirty="0"/>
              <a:t>Due Dates will be posted in Blackboard/Canvas or announced in class. </a:t>
            </a:r>
          </a:p>
          <a:p>
            <a:endParaRPr lang="en-US" dirty="0"/>
          </a:p>
        </p:txBody>
      </p:sp>
    </p:spTree>
    <p:extLst>
      <p:ext uri="{BB962C8B-B14F-4D97-AF65-F5344CB8AC3E}">
        <p14:creationId xmlns:p14="http://schemas.microsoft.com/office/powerpoint/2010/main" val="3155456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Notes about programming </a:t>
            </a:r>
            <a:r>
              <a:rPr lang="en-US" dirty="0" smtClean="0"/>
              <a:t>Projects</a:t>
            </a:r>
            <a:endParaRPr lang="en-US" dirty="0"/>
          </a:p>
        </p:txBody>
      </p:sp>
      <p:sp>
        <p:nvSpPr>
          <p:cNvPr id="3" name="Content Placeholder 2"/>
          <p:cNvSpPr>
            <a:spLocks noGrp="1"/>
          </p:cNvSpPr>
          <p:nvPr>
            <p:ph idx="1"/>
          </p:nvPr>
        </p:nvSpPr>
        <p:spPr/>
        <p:txBody>
          <a:bodyPr>
            <a:normAutofit/>
          </a:bodyPr>
          <a:lstStyle/>
          <a:p>
            <a:r>
              <a:rPr lang="en-US" dirty="0" smtClean="0"/>
              <a:t>Design details will largely be left up to you.	</a:t>
            </a:r>
          </a:p>
          <a:p>
            <a:pPr lvl="1"/>
            <a:r>
              <a:rPr lang="en-US" dirty="0" smtClean="0"/>
              <a:t>Learning to </a:t>
            </a:r>
            <a:r>
              <a:rPr lang="en-US" b="1" i="1" dirty="0" smtClean="0"/>
              <a:t>design</a:t>
            </a:r>
            <a:r>
              <a:rPr lang="en-US" dirty="0" smtClean="0"/>
              <a:t> structures is an integral part of this course.</a:t>
            </a:r>
          </a:p>
          <a:p>
            <a:endParaRPr lang="en-US" dirty="0"/>
          </a:p>
          <a:p>
            <a:r>
              <a:rPr lang="en-US" dirty="0" smtClean="0"/>
              <a:t>Class discussions will largely be programming-language independent</a:t>
            </a:r>
          </a:p>
          <a:p>
            <a:pPr lvl="1"/>
            <a:r>
              <a:rPr lang="en-US" dirty="0" smtClean="0"/>
              <a:t>I may discuss some examples and code snippets (likely in C++)</a:t>
            </a:r>
          </a:p>
          <a:p>
            <a:pPr lvl="1"/>
            <a:endParaRPr lang="en-US" dirty="0" smtClean="0"/>
          </a:p>
        </p:txBody>
      </p:sp>
    </p:spTree>
    <p:extLst>
      <p:ext uri="{BB962C8B-B14F-4D97-AF65-F5344CB8AC3E}">
        <p14:creationId xmlns:p14="http://schemas.microsoft.com/office/powerpoint/2010/main" val="2492922685"/>
      </p:ext>
    </p:extLst>
  </p:cSld>
  <p:clrMapOvr>
    <a:masterClrMapping/>
  </p:clrMapOvr>
</p:sld>
</file>

<file path=ppt/theme/theme1.xml><?xml version="1.0" encoding="utf-8"?>
<a:theme xmlns:a="http://schemas.openxmlformats.org/drawingml/2006/main" name="georgetown-powerpoint-template-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georgetown-powerpoint-template-white</Template>
  <TotalTime>3038</TotalTime>
  <Words>682</Words>
  <Application>Microsoft Office PowerPoint</Application>
  <PresentationFormat>Widescreen</PresentationFormat>
  <Paragraphs>105</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55 Helvetica Roman</vt:lpstr>
      <vt:lpstr>Arial</vt:lpstr>
      <vt:lpstr>Calibri</vt:lpstr>
      <vt:lpstr>Calibri Light</vt:lpstr>
      <vt:lpstr>Georgia</vt:lpstr>
      <vt:lpstr>Wingdings 2</vt:lpstr>
      <vt:lpstr>georgetown-powerpoint-template-white</vt:lpstr>
      <vt:lpstr>HDOfficeLightV0</vt:lpstr>
      <vt:lpstr>COSC160: Data Structures</vt:lpstr>
      <vt:lpstr>Outline</vt:lpstr>
      <vt:lpstr>Welcome!</vt:lpstr>
      <vt:lpstr>Course Summary</vt:lpstr>
      <vt:lpstr>Required Text</vt:lpstr>
      <vt:lpstr>Optional References</vt:lpstr>
      <vt:lpstr>Course Website</vt:lpstr>
      <vt:lpstr>Notes about Coding </vt:lpstr>
      <vt:lpstr>Notes about programming Projects</vt:lpstr>
      <vt:lpstr>Projects Self – Reliance : Design and Debugging</vt:lpstr>
      <vt:lpstr>Goals of Data Structures Course</vt:lpstr>
      <vt:lpstr>Goals</vt:lpstr>
      <vt:lpstr>Data Structures and Algorithms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connected with Twitter</dc:title>
  <dc:creator>jeremy bolton</dc:creator>
  <cp:lastModifiedBy>jeremy bolton</cp:lastModifiedBy>
  <cp:revision>99</cp:revision>
  <dcterms:created xsi:type="dcterms:W3CDTF">2014-11-11T01:34:56Z</dcterms:created>
  <dcterms:modified xsi:type="dcterms:W3CDTF">2017-08-29T16:51:21Z</dcterms:modified>
</cp:coreProperties>
</file>