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1" r:id="rId9"/>
    <p:sldId id="262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9"/>
  </p:normalViewPr>
  <p:slideViewPr>
    <p:cSldViewPr snapToGrid="0" snapToObjects="1">
      <p:cViewPr varScale="1">
        <p:scale>
          <a:sx n="58" d="100"/>
          <a:sy n="58" d="100"/>
        </p:scale>
        <p:origin x="9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02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4853" y="4492371"/>
            <a:ext cx="8915399" cy="1126283"/>
          </a:xfrm>
        </p:spPr>
        <p:txBody>
          <a:bodyPr>
            <a:normAutofit/>
          </a:bodyPr>
          <a:lstStyle/>
          <a:p>
            <a:pPr algn="r"/>
            <a:r>
              <a:rPr lang="en-US" altLang="zh-CN" sz="2000" dirty="0" smtClean="0"/>
              <a:t>Jianan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Su</a:t>
            </a:r>
            <a:endParaRPr lang="en-US" sz="2000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9778" y="2303813"/>
            <a:ext cx="10058400" cy="1593787"/>
          </a:xfrm>
        </p:spPr>
        <p:txBody>
          <a:bodyPr>
            <a:noAutofit/>
          </a:bodyPr>
          <a:lstStyle/>
          <a:p>
            <a:r>
              <a:rPr lang="en-US" sz="4800" dirty="0"/>
              <a:t>Multiple Instance Learning: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applications </a:t>
            </a:r>
            <a:r>
              <a:rPr lang="en-US" sz="4800" dirty="0"/>
              <a:t>to computer vision</a:t>
            </a:r>
          </a:p>
        </p:txBody>
      </p:sp>
    </p:spTree>
    <p:extLst>
      <p:ext uri="{BB962C8B-B14F-4D97-AF65-F5344CB8AC3E}">
        <p14:creationId xmlns:p14="http://schemas.microsoft.com/office/powerpoint/2010/main" val="173215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Optimization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003107"/>
            <a:ext cx="9912667" cy="402336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zh-CN" altLang="en-US" dirty="0" smtClean="0"/>
              <a:t> </a:t>
            </a:r>
            <a:r>
              <a:rPr lang="en-US" altLang="zh-CN" dirty="0" smtClean="0"/>
              <a:t>Scaling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:</a:t>
            </a:r>
            <a:r>
              <a:rPr lang="zh-CN" altLang="en-US" dirty="0" smtClean="0"/>
              <a:t> </a:t>
            </a:r>
            <a:r>
              <a:rPr lang="en-US" altLang="zh-CN" dirty="0" smtClean="0"/>
              <a:t>assign</a:t>
            </a:r>
            <a:r>
              <a:rPr lang="zh-CN" altLang="en-US" dirty="0" smtClean="0"/>
              <a:t> </a:t>
            </a:r>
            <a:r>
              <a:rPr lang="en-US" altLang="zh-CN" dirty="0" smtClean="0"/>
              <a:t>weight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each</a:t>
            </a:r>
            <a:r>
              <a:rPr lang="zh-CN" altLang="en-US" dirty="0" smtClean="0"/>
              <a:t> </a:t>
            </a:r>
            <a:r>
              <a:rPr lang="en-US" altLang="zh-CN" dirty="0" smtClean="0"/>
              <a:t>feature</a:t>
            </a:r>
          </a:p>
          <a:p>
            <a:pPr>
              <a:buFont typeface="Arial" charset="0"/>
              <a:buChar char="•"/>
            </a:pPr>
            <a:r>
              <a:rPr lang="zh-CN" altLang="en-US" dirty="0"/>
              <a:t> </a:t>
            </a:r>
            <a:r>
              <a:rPr lang="en-US" altLang="zh-CN" dirty="0" smtClean="0"/>
              <a:t>Hypothesis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599" y="3074987"/>
            <a:ext cx="7518400" cy="129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12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3014662"/>
            <a:ext cx="10058400" cy="2854431"/>
          </a:xfrm>
        </p:spPr>
        <p:txBody>
          <a:bodyPr>
            <a:normAutofit/>
          </a:bodyPr>
          <a:lstStyle/>
          <a:p>
            <a:pPr algn="ctr"/>
            <a:r>
              <a:rPr lang="en-US" altLang="zh-CN" sz="4800" dirty="0" smtClean="0"/>
              <a:t>Thank</a:t>
            </a:r>
            <a:r>
              <a:rPr lang="zh-CN" altLang="en-US" sz="4800" dirty="0" smtClean="0"/>
              <a:t> </a:t>
            </a:r>
            <a:r>
              <a:rPr lang="en-US" altLang="zh-CN" sz="4800" dirty="0"/>
              <a:t>Y</a:t>
            </a:r>
            <a:r>
              <a:rPr lang="en-US" altLang="zh-CN" sz="4800" dirty="0" smtClean="0"/>
              <a:t>ou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2874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331" y="2078182"/>
            <a:ext cx="1904999" cy="178593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877" y="2078182"/>
            <a:ext cx="1970088" cy="17859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512" y="2078182"/>
            <a:ext cx="2070101" cy="17859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95820" y="4455367"/>
            <a:ext cx="94598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altLang="zh-CN" sz="2000" dirty="0" smtClean="0"/>
              <a:t>Images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are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inherently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ambiguous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since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they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can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represent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many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different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things.</a:t>
            </a:r>
            <a:r>
              <a:rPr lang="zh-CN" altLang="en-US" sz="2000" dirty="0" smtClean="0"/>
              <a:t>                                                       </a:t>
            </a:r>
            <a:endParaRPr lang="en-US" altLang="zh-CN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n-US" altLang="zh-CN" sz="2000" dirty="0" smtClean="0"/>
              <a:t>Difficulty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of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classifying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natural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images:</a:t>
            </a:r>
            <a:r>
              <a:rPr lang="zh-CN" altLang="en-US" sz="2000" dirty="0" smtClean="0"/>
              <a:t> </a:t>
            </a:r>
            <a:endParaRPr lang="en-US" altLang="zh-CN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variations </a:t>
            </a:r>
            <a:r>
              <a:rPr lang="en-US" sz="2000" dirty="0"/>
              <a:t>in color, texture, spatial properties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791579"/>
          </a:xfrm>
        </p:spPr>
        <p:txBody>
          <a:bodyPr/>
          <a:lstStyle/>
          <a:p>
            <a:r>
              <a:rPr lang="en-US" sz="4000" dirty="0"/>
              <a:t>Problem Overview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60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158" y="2220686"/>
            <a:ext cx="9932522" cy="2434441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zh-CN" altLang="en-US" sz="1800" dirty="0" smtClean="0"/>
              <a:t> </a:t>
            </a:r>
            <a:r>
              <a:rPr lang="en-US" dirty="0" smtClean="0"/>
              <a:t>Regular </a:t>
            </a:r>
            <a:r>
              <a:rPr lang="en-US" dirty="0"/>
              <a:t>learning: learn concept </a:t>
            </a:r>
            <a:r>
              <a:rPr lang="en-US" dirty="0" smtClean="0"/>
              <a:t>f</a:t>
            </a:r>
            <a:r>
              <a:rPr lang="en-US" altLang="zh-CN" dirty="0" smtClean="0"/>
              <a:t>rom</a:t>
            </a:r>
            <a:r>
              <a:rPr lang="en-US" dirty="0" smtClean="0"/>
              <a:t> labeled examples</a:t>
            </a:r>
          </a:p>
          <a:p>
            <a:pPr>
              <a:buFont typeface="Arial" charset="0"/>
              <a:buChar char="•"/>
            </a:pPr>
            <a:r>
              <a:rPr lang="en-US" dirty="0"/>
              <a:t> MI learning: learn concepts from labeled bags </a:t>
            </a:r>
          </a:p>
          <a:p>
            <a:pPr>
              <a:buFont typeface="Arial" charset="0"/>
              <a:buChar char="•"/>
            </a:pPr>
            <a:r>
              <a:rPr lang="zh-CN" altLang="en-US" dirty="0" smtClean="0"/>
              <a:t> 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/>
              <a:t>image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bag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instances</a:t>
            </a:r>
          </a:p>
          <a:p>
            <a:pPr>
              <a:buFont typeface="Arial" charset="0"/>
              <a:buChar char="•"/>
            </a:pPr>
            <a:r>
              <a:rPr lang="zh-CN" altLang="en-US" dirty="0" smtClean="0"/>
              <a:t> </a:t>
            </a:r>
            <a:r>
              <a:rPr lang="en-US" dirty="0" smtClean="0"/>
              <a:t>Positive</a:t>
            </a:r>
            <a:r>
              <a:rPr lang="zh-CN" altLang="en-US" dirty="0" smtClean="0"/>
              <a:t> </a:t>
            </a:r>
            <a:r>
              <a:rPr lang="en-US" dirty="0"/>
              <a:t>Bag:</a:t>
            </a:r>
            <a:r>
              <a:rPr lang="zh-CN" altLang="en-US" dirty="0"/>
              <a:t> </a:t>
            </a:r>
            <a:r>
              <a:rPr lang="en-US" dirty="0"/>
              <a:t>at</a:t>
            </a:r>
            <a:r>
              <a:rPr lang="zh-CN" altLang="en-US" dirty="0"/>
              <a:t> </a:t>
            </a:r>
            <a:r>
              <a:rPr lang="en-US" dirty="0"/>
              <a:t>least</a:t>
            </a:r>
            <a:r>
              <a:rPr lang="zh-CN" altLang="en-US" dirty="0"/>
              <a:t> </a:t>
            </a:r>
            <a:r>
              <a:rPr lang="en-US" dirty="0"/>
              <a:t>one</a:t>
            </a:r>
            <a:r>
              <a:rPr lang="zh-CN" altLang="en-US" dirty="0"/>
              <a:t> </a:t>
            </a:r>
            <a:r>
              <a:rPr lang="en-US" dirty="0"/>
              <a:t>of</a:t>
            </a:r>
            <a:r>
              <a:rPr lang="zh-CN" altLang="en-US" dirty="0"/>
              <a:t> </a:t>
            </a:r>
            <a:r>
              <a:rPr lang="en-US" dirty="0"/>
              <a:t>the instances in it is positive</a:t>
            </a:r>
          </a:p>
          <a:p>
            <a:pPr>
              <a:buFont typeface="Arial" charset="0"/>
              <a:buChar char="•"/>
            </a:pPr>
            <a:r>
              <a:rPr lang="zh-CN" altLang="en-US" dirty="0" smtClean="0"/>
              <a:t> </a:t>
            </a:r>
            <a:r>
              <a:rPr lang="en-US" dirty="0" smtClean="0"/>
              <a:t>Negative</a:t>
            </a:r>
            <a:r>
              <a:rPr lang="zh-CN" altLang="en-US" dirty="0" smtClean="0"/>
              <a:t> </a:t>
            </a:r>
            <a:r>
              <a:rPr lang="en-US" dirty="0"/>
              <a:t>Bag</a:t>
            </a:r>
            <a:r>
              <a:rPr lang="zh-CN" altLang="en-US" dirty="0"/>
              <a:t> </a:t>
            </a:r>
            <a:r>
              <a:rPr lang="en-US" dirty="0"/>
              <a:t>:</a:t>
            </a:r>
            <a:r>
              <a:rPr lang="zh-CN" altLang="en-US" dirty="0"/>
              <a:t> </a:t>
            </a:r>
            <a:r>
              <a:rPr lang="en-US" dirty="0"/>
              <a:t>all</a:t>
            </a:r>
            <a:r>
              <a:rPr lang="zh-CN" altLang="en-US" dirty="0"/>
              <a:t> </a:t>
            </a:r>
            <a:r>
              <a:rPr lang="en-US" dirty="0"/>
              <a:t>instances</a:t>
            </a:r>
            <a:r>
              <a:rPr lang="zh-CN" altLang="en-US" dirty="0"/>
              <a:t> </a:t>
            </a:r>
            <a:r>
              <a:rPr lang="en-US" dirty="0"/>
              <a:t>in</a:t>
            </a:r>
            <a:r>
              <a:rPr lang="zh-CN" altLang="en-US" dirty="0"/>
              <a:t> </a:t>
            </a:r>
            <a:r>
              <a:rPr lang="en-US" dirty="0"/>
              <a:t>it</a:t>
            </a:r>
            <a:r>
              <a:rPr lang="zh-CN" altLang="en-US" dirty="0"/>
              <a:t> </a:t>
            </a:r>
            <a:r>
              <a:rPr lang="en-US" dirty="0"/>
              <a:t>are negative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Solution Strategy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0128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509" y="495794"/>
            <a:ext cx="8579900" cy="5268912"/>
          </a:xfrm>
        </p:spPr>
      </p:pic>
    </p:spTree>
    <p:extLst>
      <p:ext uri="{BB962C8B-B14F-4D97-AF65-F5344CB8AC3E}">
        <p14:creationId xmlns:p14="http://schemas.microsoft.com/office/powerpoint/2010/main" val="12670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1674" y="2148234"/>
            <a:ext cx="8915400" cy="1402488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zh-CN" altLang="en-US" sz="2100" dirty="0" smtClean="0"/>
              <a:t> </a:t>
            </a:r>
            <a:r>
              <a:rPr lang="en-US" altLang="zh-CN" sz="2300" dirty="0" smtClean="0"/>
              <a:t>A</a:t>
            </a:r>
            <a:r>
              <a:rPr lang="zh-CN" altLang="en-US" sz="2300" dirty="0" smtClean="0"/>
              <a:t> </a:t>
            </a:r>
            <a:r>
              <a:rPr lang="en-US" altLang="zh-CN" sz="2300" dirty="0" smtClean="0"/>
              <a:t>blob</a:t>
            </a:r>
            <a:r>
              <a:rPr lang="zh-CN" altLang="en-US" sz="2300" dirty="0" smtClean="0"/>
              <a:t> </a:t>
            </a:r>
            <a:r>
              <a:rPr lang="en-US" altLang="zh-CN" sz="2300" dirty="0" smtClean="0"/>
              <a:t>is</a:t>
            </a:r>
            <a:r>
              <a:rPr lang="zh-CN" altLang="en-US" sz="2300" dirty="0" smtClean="0"/>
              <a:t> </a:t>
            </a:r>
            <a:r>
              <a:rPr lang="en-US" altLang="zh-CN" sz="2300" dirty="0" smtClean="0"/>
              <a:t>a</a:t>
            </a:r>
            <a:r>
              <a:rPr lang="zh-CN" altLang="en-US" sz="2300" dirty="0" smtClean="0"/>
              <a:t> </a:t>
            </a:r>
            <a:r>
              <a:rPr lang="en-US" altLang="zh-CN" sz="2300" dirty="0" smtClean="0"/>
              <a:t>2x2</a:t>
            </a:r>
            <a:r>
              <a:rPr lang="zh-CN" altLang="en-US" sz="2300" dirty="0" smtClean="0"/>
              <a:t> </a:t>
            </a:r>
            <a:r>
              <a:rPr lang="en-US" altLang="zh-CN" sz="2300" dirty="0" smtClean="0"/>
              <a:t>set</a:t>
            </a:r>
            <a:r>
              <a:rPr lang="zh-CN" altLang="en-US" sz="2300" dirty="0" smtClean="0"/>
              <a:t> </a:t>
            </a:r>
            <a:r>
              <a:rPr lang="en-US" altLang="zh-CN" sz="2300" dirty="0" smtClean="0"/>
              <a:t>of</a:t>
            </a:r>
            <a:r>
              <a:rPr lang="zh-CN" altLang="en-US" sz="2300" dirty="0" smtClean="0"/>
              <a:t> </a:t>
            </a:r>
            <a:r>
              <a:rPr lang="en-US" altLang="zh-CN" sz="2300" dirty="0" smtClean="0"/>
              <a:t>pixels.</a:t>
            </a:r>
          </a:p>
          <a:p>
            <a:pPr>
              <a:lnSpc>
                <a:spcPct val="120000"/>
              </a:lnSpc>
              <a:buFont typeface="Arial" charset="0"/>
              <a:buChar char="•"/>
            </a:pPr>
            <a:r>
              <a:rPr lang="zh-CN" altLang="en-US" sz="2300" dirty="0"/>
              <a:t> </a:t>
            </a:r>
            <a:r>
              <a:rPr lang="en-US" sz="2300" dirty="0" smtClean="0"/>
              <a:t>Instance </a:t>
            </a:r>
            <a:r>
              <a:rPr lang="en-US" sz="2300" dirty="0"/>
              <a:t>= [r,g,b,r1,g1,b1,r2,g2,b2,....r</a:t>
            </a:r>
            <a:r>
              <a:rPr lang="en-US" altLang="zh-CN" sz="2300" dirty="0"/>
              <a:t>4</a:t>
            </a:r>
            <a:r>
              <a:rPr lang="en-US" sz="2300" dirty="0"/>
              <a:t>,g4,b4]</a:t>
            </a:r>
            <a:r>
              <a:rPr lang="en-US" altLang="zh-CN" sz="2300" dirty="0"/>
              <a:t>,</a:t>
            </a:r>
            <a:r>
              <a:rPr lang="zh-CN" altLang="en-US" sz="2300" dirty="0"/>
              <a:t> </a:t>
            </a:r>
            <a:r>
              <a:rPr lang="en-US" sz="2300" dirty="0"/>
              <a:t>where r, g, b are the mean RGB values of the central blob, r2, g2, b2 are the differences in mean RGB values between the central blob and the blob above it.</a:t>
            </a:r>
          </a:p>
          <a:p>
            <a:endParaRPr lang="en-US" sz="3200" dirty="0"/>
          </a:p>
          <a:p>
            <a:pPr>
              <a:buFont typeface="Arial" charset="0"/>
              <a:buChar char="•"/>
            </a:pPr>
            <a:endParaRPr lang="en-US" sz="2900" dirty="0" smtClean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2589212" y="3808759"/>
            <a:ext cx="8915400" cy="2790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204" y="3808759"/>
            <a:ext cx="1117600" cy="11303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Bag Generator </a:t>
            </a:r>
          </a:p>
        </p:txBody>
      </p:sp>
    </p:spTree>
    <p:extLst>
      <p:ext uri="{BB962C8B-B14F-4D97-AF65-F5344CB8AC3E}">
        <p14:creationId xmlns:p14="http://schemas.microsoft.com/office/powerpoint/2010/main" val="13825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68384" y="4508744"/>
                <a:ext cx="8915400" cy="1820804"/>
              </a:xfrm>
            </p:spPr>
            <p:txBody>
              <a:bodyPr>
                <a:normAutofit/>
              </a:bodyPr>
              <a:lstStyle/>
              <a:p>
                <a:r>
                  <a:rPr lang="zh-CN" altLang="en-US" sz="1800" dirty="0" smtClean="0"/>
                  <a:t>                           </a:t>
                </a:r>
                <a:r>
                  <a:rPr lang="en-US" altLang="zh-CN" sz="1800" dirty="0" smtClean="0"/>
                  <a:t>where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zh-CN" altLang="en-US" sz="1800" b="0" i="0" smtClean="0">
                            <a:latin typeface="Cambria Math" charset="0"/>
                          </a:rPr>
                          <m:t>   </m:t>
                        </m:r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charset="0"/>
                          </a:rPr>
                          <m:t>Pr</m:t>
                        </m:r>
                      </m:fName>
                      <m:e>
                        <m:d>
                          <m:dPr>
                            <m:endChr m:val="|"/>
                            <m:ctrlP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1800" b="0" i="1" smtClean="0">
                                <a:latin typeface="Cambria Math" charset="0"/>
                              </a:rPr>
                              <m:t> </m:t>
                            </m:r>
                            <m:r>
                              <a:rPr lang="en-US" altLang="zh-CN" sz="1800" b="0" i="1" smtClean="0">
                                <a:latin typeface="Cambria Math" charset="0"/>
                              </a:rPr>
                              <m:t>𝑡</m:t>
                            </m:r>
                          </m:e>
                        </m:d>
                      </m:e>
                    </m:func>
                    <m:sSubSup>
                      <m:sSub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b="0" i="1" smtClean="0">
                            <a:latin typeface="Cambria Math" charset="0"/>
                          </a:rPr>
                          <m:t>𝐵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 charset="0"/>
                          </a:rPr>
                          <m:t>𝑖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charset="0"/>
                          </a:rPr>
                          <m:t>+</m:t>
                        </m:r>
                      </m:sup>
                    </m:sSubSup>
                    <m:r>
                      <a:rPr lang="en-US" altLang="zh-CN" sz="1800" b="0" i="1" smtClean="0">
                        <a:latin typeface="Cambria Math" charset="0"/>
                      </a:rPr>
                      <m:t>)</m:t>
                    </m:r>
                  </m:oMath>
                </a14:m>
                <a:r>
                  <a:rPr lang="zh-CN" altLang="en-US" sz="1800" dirty="0" smtClean="0"/>
                  <a:t> </a:t>
                </a:r>
                <a:r>
                  <a:rPr lang="en-US" altLang="zh-CN" sz="1800" dirty="0" smtClean="0"/>
                  <a:t>=</a:t>
                </a:r>
                <a:r>
                  <a:rPr lang="zh-CN" altLang="en-US" sz="1800" dirty="0" smtClean="0"/>
                  <a:t> </a:t>
                </a:r>
                <a:r>
                  <a:rPr lang="en-US" altLang="zh-CN" sz="1800" dirty="0">
                    <a:latin typeface="Arial" charset="0"/>
                    <a:ea typeface="Arial" charset="0"/>
                    <a:cs typeface="Arial" charset="0"/>
                  </a:rPr>
                  <a:t>1</a:t>
                </a:r>
                <a:r>
                  <a:rPr lang="zh-CN" altLang="en-US" sz="1800" dirty="0" smtClean="0"/>
                  <a:t> </a:t>
                </a:r>
                <a:r>
                  <a:rPr lang="en-US" altLang="zh-CN" sz="1800" dirty="0" smtClean="0"/>
                  <a:t>-</a:t>
                </a:r>
                <a:r>
                  <a:rPr lang="zh-CN" altLang="en-US" sz="180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pHide m:val="on"/>
                        <m:ctrlPr>
                          <a:rPr lang="zh-CN" altLang="en-US" sz="1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sz="1800" b="0" i="1" smtClean="0">
                            <a:latin typeface="Cambria Math" charset="0"/>
                          </a:rPr>
                          <m:t>𝑗</m:t>
                        </m:r>
                      </m:sub>
                      <m:sup/>
                      <m:e>
                        <m:r>
                          <a:rPr lang="en-US" altLang="zh-CN" sz="1800" b="0" i="1" smtClean="0">
                            <a:latin typeface="Cambria Math" charset="0"/>
                          </a:rPr>
                          <m:t>(1</m:t>
                        </m:r>
                        <m:r>
                          <a:rPr lang="zh-CN" altLang="en-US" sz="1800" b="0" i="1" smtClean="0">
                            <a:latin typeface="Cambria Math" charset="0"/>
                          </a:rPr>
                          <m:t> </m:t>
                        </m:r>
                        <m:r>
                          <a:rPr lang="en-US" altLang="zh-CN" sz="1800" b="0" i="1" smtClean="0">
                            <a:latin typeface="Cambria Math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charset="0"/>
                          </a:rPr>
                          <m:t>Pr</m:t>
                        </m:r>
                        <m:r>
                          <a:rPr lang="en-US" altLang="zh-CN" sz="1800" b="0" i="1" smtClean="0">
                            <a:latin typeface="Cambria Math" charset="0"/>
                          </a:rPr>
                          <m:t>⁡(</m:t>
                        </m:r>
                        <m:r>
                          <a:rPr lang="zh-CN" altLang="en-US" sz="1800" b="0" i="1" smtClean="0">
                            <a:latin typeface="Cambria Math" charset="0"/>
                          </a:rPr>
                          <m:t> </m:t>
                        </m:r>
                        <m:r>
                          <a:rPr lang="en-US" altLang="zh-CN" sz="1800" b="0" i="1" smtClean="0">
                            <a:latin typeface="Cambria Math" charset="0"/>
                          </a:rPr>
                          <m:t>𝑡</m:t>
                        </m:r>
                        <m:r>
                          <a:rPr lang="en-US" altLang="zh-CN" sz="1800" b="0" i="1" smtClean="0">
                            <a:latin typeface="Cambria Math" charset="0"/>
                          </a:rPr>
                          <m:t>|</m:t>
                        </m:r>
                        <m:sSubSup>
                          <m:sSubSupPr>
                            <m:ctrlP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800" b="0" i="1" smtClean="0">
                                <a:latin typeface="Cambria Math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altLang="zh-CN" sz="1800" b="0" i="1" smtClean="0">
                                <a:latin typeface="Cambria Math" charset="0"/>
                              </a:rPr>
                              <m:t>𝑖𝑗</m:t>
                            </m:r>
                          </m:sub>
                          <m:sup>
                            <m:r>
                              <a:rPr lang="en-US" altLang="zh-CN" sz="1800" b="0" i="1" smtClean="0">
                                <a:latin typeface="Cambria Math" charset="0"/>
                              </a:rPr>
                              <m:t>+</m:t>
                            </m:r>
                            <m:r>
                              <a:rPr lang="zh-CN" altLang="en-US" sz="1800" b="0" i="1" smtClean="0">
                                <a:latin typeface="Cambria Math" charset="0"/>
                              </a:rPr>
                              <m:t> </m:t>
                            </m:r>
                          </m:sup>
                        </m:sSubSup>
                        <m:r>
                          <a:rPr lang="en-US" altLang="zh-CN" sz="1800" b="0" i="1" smtClean="0">
                            <a:latin typeface="Cambria Math" charset="0"/>
                          </a:rPr>
                          <m:t>))</m:t>
                        </m:r>
                      </m:e>
                    </m:nary>
                  </m:oMath>
                </a14:m>
                <a:endParaRPr lang="en-US" altLang="zh-CN" sz="1800" dirty="0" smtClean="0"/>
              </a:p>
              <a:p>
                <a:r>
                  <a:rPr lang="zh-CN" altLang="en-US" sz="18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zh-CN" altLang="en-US" sz="1800">
                            <a:latin typeface="Cambria Math" charset="0"/>
                          </a:rPr>
                          <m:t>              </m:t>
                        </m:r>
                        <m:r>
                          <a:rPr lang="zh-CN" altLang="en-US" sz="1800" b="0" i="0" smtClean="0">
                            <a:latin typeface="Cambria Math" charset="0"/>
                          </a:rPr>
                          <m:t>                           </m:t>
                        </m:r>
                        <m:r>
                          <m:rPr>
                            <m:sty m:val="p"/>
                          </m:rPr>
                          <a:rPr lang="en-US" altLang="zh-CN" sz="1800">
                            <a:latin typeface="Cambria Math" charset="0"/>
                          </a:rPr>
                          <m:t>Pr</m:t>
                        </m:r>
                      </m:fName>
                      <m:e>
                        <m:d>
                          <m:dPr>
                            <m:endChr m:val="|"/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1800" i="1">
                                <a:latin typeface="Cambria Math" charset="0"/>
                              </a:rPr>
                              <m:t> </m:t>
                            </m:r>
                            <m:r>
                              <a:rPr lang="en-US" altLang="zh-CN" sz="1800" i="1">
                                <a:latin typeface="Cambria Math" charset="0"/>
                              </a:rPr>
                              <m:t>𝑡</m:t>
                            </m:r>
                          </m:e>
                        </m:d>
                      </m:e>
                    </m:func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charset="0"/>
                          </a:rPr>
                          <m:t>𝐵</m:t>
                        </m:r>
                      </m:e>
                      <m:sub>
                        <m:r>
                          <a:rPr lang="en-US" altLang="zh-CN" sz="1800" i="1">
                            <a:latin typeface="Cambria Math" charset="0"/>
                          </a:rPr>
                          <m:t>𝑖</m:t>
                        </m:r>
                      </m:sub>
                      <m:sup>
                        <m:r>
                          <a:rPr lang="en-US" altLang="zh-CN" sz="1800" i="1">
                            <a:latin typeface="Cambria Math" charset="0"/>
                          </a:rPr>
                          <m:t>−</m:t>
                        </m:r>
                      </m:sup>
                    </m:sSubSup>
                    <m:r>
                      <a:rPr lang="en-US" altLang="zh-CN" sz="1800" i="1">
                        <a:latin typeface="Cambria Math" charset="0"/>
                      </a:rPr>
                      <m:t>)</m:t>
                    </m:r>
                  </m:oMath>
                </a14:m>
                <a:r>
                  <a:rPr lang="zh-CN" altLang="en-US" sz="1800" dirty="0"/>
                  <a:t> </a:t>
                </a:r>
                <a:r>
                  <a:rPr lang="en-US" altLang="zh-CN" sz="1800" dirty="0"/>
                  <a:t>=</a:t>
                </a:r>
                <a:r>
                  <a:rPr lang="zh-CN" altLang="en-US" sz="18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pHide m:val="on"/>
                        <m:ctrlPr>
                          <a:rPr lang="zh-CN" alt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sz="1800" i="1">
                            <a:latin typeface="Cambria Math" charset="0"/>
                          </a:rPr>
                          <m:t>𝑗</m:t>
                        </m:r>
                      </m:sub>
                      <m:sup/>
                      <m:e>
                        <m:r>
                          <a:rPr lang="en-US" altLang="zh-CN" sz="1800" i="1">
                            <a:latin typeface="Cambria Math" charset="0"/>
                          </a:rPr>
                          <m:t>(1</m:t>
                        </m:r>
                        <m:r>
                          <a:rPr lang="zh-CN" altLang="en-US" sz="1800" i="1">
                            <a:latin typeface="Cambria Math" charset="0"/>
                          </a:rPr>
                          <m:t> </m:t>
                        </m:r>
                        <m:r>
                          <a:rPr lang="en-US" altLang="zh-CN" sz="1800" i="1">
                            <a:latin typeface="Cambria Math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altLang="zh-CN" sz="1800">
                            <a:latin typeface="Cambria Math" charset="0"/>
                          </a:rPr>
                          <m:t>Pr</m:t>
                        </m:r>
                        <m:r>
                          <a:rPr lang="en-US" altLang="zh-CN" sz="1800" i="1">
                            <a:latin typeface="Cambria Math" charset="0"/>
                          </a:rPr>
                          <m:t>⁡(</m:t>
                        </m:r>
                        <m:r>
                          <a:rPr lang="zh-CN" altLang="en-US" sz="1800" i="1">
                            <a:latin typeface="Cambria Math" charset="0"/>
                          </a:rPr>
                          <m:t> </m:t>
                        </m:r>
                        <m:r>
                          <a:rPr lang="en-US" altLang="zh-CN" sz="1800" i="1">
                            <a:latin typeface="Cambria Math" charset="0"/>
                          </a:rPr>
                          <m:t>𝑡</m:t>
                        </m:r>
                        <m:r>
                          <a:rPr lang="en-US" altLang="zh-CN" sz="1800" i="1">
                            <a:latin typeface="Cambria Math" charset="0"/>
                          </a:rPr>
                          <m:t>|</m:t>
                        </m:r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sz="1800" i="1">
                                <a:latin typeface="Cambria Math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charset="0"/>
                              </a:rPr>
                              <m:t>𝑖𝑗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charset="0"/>
                              </a:rPr>
                              <m:t>−</m:t>
                            </m:r>
                            <m:r>
                              <a:rPr lang="zh-CN" altLang="en-US" sz="1800" i="1">
                                <a:latin typeface="Cambria Math" charset="0"/>
                              </a:rPr>
                              <m:t> </m:t>
                            </m:r>
                          </m:sup>
                        </m:sSubSup>
                        <m:r>
                          <a:rPr lang="en-US" altLang="zh-CN" sz="1800" i="1">
                            <a:latin typeface="Cambria Math" charset="0"/>
                          </a:rPr>
                          <m:t>))</m:t>
                        </m:r>
                      </m:e>
                    </m:nary>
                  </m:oMath>
                </a14:m>
                <a:endParaRPr lang="en-US" altLang="zh-CN" sz="1800" dirty="0" smtClean="0">
                  <a:latin typeface="Cambria Math" charset="0"/>
                </a:endParaRPr>
              </a:p>
              <a:p>
                <a14:m>
                  <m:oMath xmlns:m="http://schemas.openxmlformats.org/officeDocument/2006/math">
                    <m:r>
                      <a:rPr lang="zh-CN" altLang="en-US" sz="1800" b="0" i="0" smtClean="0">
                        <a:latin typeface="Cambria Math" charset="0"/>
                      </a:rPr>
                      <m:t>                                           </m:t>
                    </m:r>
                    <m:r>
                      <m:rPr>
                        <m:sty m:val="p"/>
                      </m:rPr>
                      <a:rPr lang="en-US" altLang="zh-CN" sz="1800">
                        <a:latin typeface="Cambria Math" charset="0"/>
                      </a:rPr>
                      <m:t>Pr</m:t>
                    </m:r>
                    <m:r>
                      <a:rPr lang="en-US" altLang="zh-CN" sz="1800" i="1">
                        <a:latin typeface="Cambria Math" charset="0"/>
                      </a:rPr>
                      <m:t>⁡(</m:t>
                    </m:r>
                    <m:r>
                      <a:rPr lang="zh-CN" altLang="en-US" sz="1800" i="1">
                        <a:latin typeface="Cambria Math" charset="0"/>
                      </a:rPr>
                      <m:t> </m:t>
                    </m:r>
                    <m:r>
                      <a:rPr lang="en-US" altLang="zh-CN" sz="1800" i="1">
                        <a:latin typeface="Cambria Math" charset="0"/>
                      </a:rPr>
                      <m:t>𝑡</m:t>
                    </m:r>
                    <m:r>
                      <a:rPr lang="en-US" altLang="zh-CN" sz="1800" i="1">
                        <a:latin typeface="Cambria Math" charset="0"/>
                      </a:rPr>
                      <m:t>|</m:t>
                    </m:r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charset="0"/>
                          </a:rPr>
                          <m:t>𝐵</m:t>
                        </m:r>
                      </m:e>
                      <m:sub>
                        <m:r>
                          <a:rPr lang="en-US" altLang="zh-CN" sz="1800" i="1">
                            <a:latin typeface="Cambria Math" charset="0"/>
                          </a:rPr>
                          <m:t>𝑖𝑗</m:t>
                        </m:r>
                      </m:sub>
                      <m:sup>
                        <m:r>
                          <a:rPr lang="en-US" altLang="zh-CN" sz="1800" i="1">
                            <a:latin typeface="Cambria Math" charset="0"/>
                          </a:rPr>
                          <m:t>+</m:t>
                        </m:r>
                      </m:sup>
                    </m:sSubSup>
                    <m:r>
                      <a:rPr lang="en-US" altLang="zh-CN" sz="1800" i="1">
                        <a:latin typeface="Cambria Math" charset="0"/>
                      </a:rPr>
                      <m:t>)</m:t>
                    </m:r>
                  </m:oMath>
                </a14:m>
                <a:r>
                  <a:rPr lang="zh-CN" altLang="en-US" sz="1800" dirty="0" smtClean="0"/>
                  <a:t> </a:t>
                </a:r>
                <a:r>
                  <a:rPr lang="en-US" altLang="zh-CN" sz="1800" dirty="0" smtClean="0"/>
                  <a:t>=</a:t>
                </a:r>
                <a:r>
                  <a:rPr lang="zh-CN" altLang="en-US" sz="1800" dirty="0" smtClean="0"/>
                  <a:t> </a:t>
                </a:r>
                <a:r>
                  <a:rPr lang="en-US" altLang="zh-CN" sz="1800" dirty="0" err="1" smtClean="0"/>
                  <a:t>exp</a:t>
                </a:r>
                <a:r>
                  <a:rPr lang="en-US" altLang="zh-CN" sz="1800" dirty="0" smtClean="0"/>
                  <a:t>(</a:t>
                </a:r>
                <a:r>
                  <a:rPr lang="zh-CN" altLang="en-US" sz="1800" dirty="0" smtClean="0"/>
                  <a:t> </a:t>
                </a:r>
                <a:r>
                  <a:rPr lang="en-US" altLang="zh-CN" sz="1800" dirty="0" smtClean="0"/>
                  <a:t>-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b="0" i="1" smtClean="0">
                                <a:latin typeface="Cambria Math" charset="0"/>
                              </a:rPr>
                              <m:t> </m:t>
                            </m:r>
                            <m:r>
                              <a:rPr lang="en-US" altLang="zh-CN" sz="1800" i="1">
                                <a:latin typeface="Cambria Math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charset="0"/>
                              </a:rPr>
                              <m:t>𝑖𝑗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charset="0"/>
                              </a:rPr>
                              <m:t>+</m:t>
                            </m:r>
                          </m:sup>
                        </m:sSubSup>
                        <m:r>
                          <a:rPr lang="zh-CN" altLang="en-US" sz="1800" b="0" i="1" smtClean="0">
                            <a:latin typeface="Cambria Math" charset="0"/>
                          </a:rPr>
                          <m:t> </m:t>
                        </m:r>
                        <m:r>
                          <a:rPr lang="en-US" altLang="zh-CN" sz="1800" b="0" i="1" smtClean="0">
                            <a:latin typeface="Cambria Math" charset="0"/>
                          </a:rPr>
                          <m:t>−</m:t>
                        </m:r>
                        <m:r>
                          <a:rPr lang="en-US" altLang="zh-CN" sz="1800" b="0" i="1" smtClean="0">
                            <a:latin typeface="Cambria Math" charset="0"/>
                          </a:rPr>
                          <m:t>𝑡</m:t>
                        </m:r>
                        <m:r>
                          <a:rPr lang="zh-CN" altLang="en-US" sz="1800" b="0" i="1" smtClean="0">
                            <a:latin typeface="Cambria Math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zh-CN" altLang="en-US" sz="1800" dirty="0" smtClean="0"/>
                  <a:t> </a:t>
                </a:r>
                <a:r>
                  <a:rPr lang="en-US" altLang="zh-CN" sz="1800" dirty="0" smtClean="0"/>
                  <a:t>)</a:t>
                </a:r>
                <a:r>
                  <a:rPr lang="en-US" altLang="zh-CN" sz="1800" baseline="30000" dirty="0" smtClean="0"/>
                  <a:t>2</a:t>
                </a:r>
              </a:p>
              <a:p>
                <a:r>
                  <a:rPr lang="en-US" altLang="zh-CN" sz="1800" dirty="0" smtClean="0"/>
                  <a:t>Starting</a:t>
                </a:r>
                <a:r>
                  <a:rPr lang="zh-CN" altLang="en-US" sz="1800" dirty="0" smtClean="0"/>
                  <a:t> </a:t>
                </a:r>
                <a:r>
                  <a:rPr lang="en-US" altLang="zh-CN" sz="1800" dirty="0" smtClean="0"/>
                  <a:t>points</a:t>
                </a:r>
                <a:r>
                  <a:rPr lang="zh-CN" altLang="en-US" sz="1800" dirty="0" smtClean="0"/>
                  <a:t> </a:t>
                </a:r>
                <a:r>
                  <a:rPr lang="en-US" altLang="zh-CN" sz="1800" dirty="0" smtClean="0"/>
                  <a:t>are</a:t>
                </a:r>
                <a:r>
                  <a:rPr lang="zh-CN" altLang="en-US" sz="1800" dirty="0" smtClean="0"/>
                  <a:t> </a:t>
                </a:r>
                <a:r>
                  <a:rPr lang="en-US" altLang="zh-CN" sz="1800" dirty="0" smtClean="0"/>
                  <a:t>every</a:t>
                </a:r>
                <a:r>
                  <a:rPr lang="zh-CN" altLang="en-US" sz="1800" dirty="0" smtClean="0"/>
                  <a:t> </a:t>
                </a:r>
                <a:r>
                  <a:rPr lang="en-US" altLang="zh-CN" sz="1800" dirty="0" smtClean="0"/>
                  <a:t>positive</a:t>
                </a:r>
                <a:r>
                  <a:rPr lang="zh-CN" altLang="en-US" sz="1800" dirty="0" smtClean="0"/>
                  <a:t> </a:t>
                </a:r>
                <a:r>
                  <a:rPr lang="en-US" altLang="zh-CN" sz="1800" dirty="0" smtClean="0"/>
                  <a:t>instance.</a:t>
                </a:r>
              </a:p>
              <a:p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68384" y="4508744"/>
                <a:ext cx="8915400" cy="1820804"/>
              </a:xfrm>
              <a:blipFill rotWithShape="0">
                <a:blip r:embed="rId2"/>
                <a:stretch>
                  <a:fillRect l="-1642" t="-25168" b="-3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975" y="3028161"/>
            <a:ext cx="3733800" cy="609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975" y="2497579"/>
            <a:ext cx="4064000" cy="444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531" y="3723844"/>
            <a:ext cx="3594100" cy="596900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Concept</a:t>
            </a:r>
            <a:r>
              <a:rPr lang="en-US" sz="4000" dirty="0"/>
              <a:t> Extraction</a:t>
            </a:r>
            <a:r>
              <a:rPr lang="en-US" altLang="zh-CN" sz="4000" dirty="0"/>
              <a:t>(</a:t>
            </a:r>
            <a:r>
              <a:rPr lang="en-US" sz="4000" dirty="0"/>
              <a:t>Diverse Density algorithm </a:t>
            </a:r>
            <a:r>
              <a:rPr lang="en-US" altLang="zh-CN" sz="4000" dirty="0"/>
              <a:t>)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1382288" y="1948180"/>
            <a:ext cx="5533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Find</a:t>
            </a:r>
            <a:r>
              <a:rPr lang="zh-CN" altLang="en-US" dirty="0"/>
              <a:t> </a:t>
            </a:r>
            <a:r>
              <a:rPr lang="en-US" altLang="zh-CN" dirty="0"/>
              <a:t>MAX</a:t>
            </a:r>
            <a:r>
              <a:rPr lang="zh-CN" altLang="en-US" dirty="0"/>
              <a:t> </a:t>
            </a:r>
            <a:r>
              <a:rPr lang="en-US" altLang="zh-CN" dirty="0"/>
              <a:t>DD</a:t>
            </a:r>
            <a:r>
              <a:rPr lang="zh-CN" altLang="en-US" dirty="0"/>
              <a:t> </a:t>
            </a:r>
            <a:r>
              <a:rPr lang="en-US" altLang="zh-CN" dirty="0"/>
              <a:t>Point</a:t>
            </a:r>
            <a:r>
              <a:rPr lang="zh-CN" altLang="en-US" dirty="0"/>
              <a:t> </a:t>
            </a:r>
            <a:r>
              <a:rPr lang="en-US" altLang="zh-CN" dirty="0"/>
              <a:t>t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maximizing</a:t>
            </a:r>
            <a:r>
              <a:rPr lang="zh-CN" altLang="en-US" dirty="0"/>
              <a:t> </a:t>
            </a:r>
            <a:endParaRPr lang="en-US" altLang="zh-CN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127" y="1999445"/>
            <a:ext cx="3187700" cy="3175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382288" y="2498146"/>
            <a:ext cx="2394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w</a:t>
            </a:r>
            <a:r>
              <a:rPr lang="en-US" altLang="zh-CN" dirty="0" smtClean="0"/>
              <a:t>hich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equivalent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1637" y="2098344"/>
            <a:ext cx="8915400" cy="190364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zh-CN" altLang="en-US" dirty="0" smtClean="0"/>
              <a:t> </a:t>
            </a:r>
            <a:r>
              <a:rPr lang="en-US" altLang="zh-CN" dirty="0" smtClean="0"/>
              <a:t>Generate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each</a:t>
            </a:r>
            <a:r>
              <a:rPr lang="zh-CN" altLang="en-US" dirty="0" smtClean="0"/>
              <a:t> </a:t>
            </a:r>
            <a:r>
              <a:rPr lang="en-US" altLang="zh-CN" dirty="0" smtClean="0"/>
              <a:t>new</a:t>
            </a:r>
            <a:r>
              <a:rPr lang="zh-CN" altLang="en-US" dirty="0" smtClean="0"/>
              <a:t> </a:t>
            </a:r>
            <a:r>
              <a:rPr lang="en-US" altLang="zh-CN" dirty="0" smtClean="0"/>
              <a:t>image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bag</a:t>
            </a:r>
          </a:p>
          <a:p>
            <a:pPr>
              <a:buFont typeface="Arial" charset="0"/>
              <a:buChar char="•"/>
            </a:pPr>
            <a:r>
              <a:rPr lang="zh-CN" altLang="en-US" dirty="0" smtClean="0"/>
              <a:t> </a:t>
            </a:r>
            <a:r>
              <a:rPr lang="en-US" altLang="zh-CN" dirty="0" smtClean="0"/>
              <a:t>Calculate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distance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between</a:t>
            </a:r>
            <a:r>
              <a:rPr lang="zh-CN" altLang="en-US" dirty="0" smtClean="0"/>
              <a:t> </a:t>
            </a:r>
            <a:r>
              <a:rPr lang="en-US" altLang="zh-CN" dirty="0" smtClean="0"/>
              <a:t>new</a:t>
            </a:r>
            <a:r>
              <a:rPr lang="zh-CN" altLang="en-US" dirty="0" smtClean="0"/>
              <a:t> </a:t>
            </a:r>
            <a:r>
              <a:rPr lang="en-US" altLang="zh-CN" dirty="0" smtClean="0"/>
              <a:t>images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MAX</a:t>
            </a:r>
            <a:r>
              <a:rPr lang="zh-CN" altLang="en-US" dirty="0" smtClean="0"/>
              <a:t> </a:t>
            </a:r>
            <a:r>
              <a:rPr lang="en-US" altLang="zh-CN" dirty="0" smtClean="0"/>
              <a:t>DD</a:t>
            </a:r>
            <a:r>
              <a:rPr lang="zh-CN" altLang="en-US" dirty="0" smtClean="0"/>
              <a:t> </a:t>
            </a:r>
            <a:r>
              <a:rPr lang="en-US" altLang="zh-CN" dirty="0" smtClean="0"/>
              <a:t>POINT                                                                                    </a:t>
            </a:r>
          </a:p>
          <a:p>
            <a:pPr>
              <a:buFont typeface="Arial" charset="0"/>
              <a:buChar char="•"/>
            </a:pPr>
            <a:r>
              <a:rPr lang="zh-CN" altLang="en-US" dirty="0" smtClean="0"/>
              <a:t> </a:t>
            </a:r>
            <a:r>
              <a:rPr lang="en-US" dirty="0" smtClean="0"/>
              <a:t>The  </a:t>
            </a:r>
            <a:r>
              <a:rPr lang="en-US" dirty="0"/>
              <a:t>entire </a:t>
            </a:r>
            <a:r>
              <a:rPr lang="en-US" altLang="zh-CN" dirty="0"/>
              <a:t>testing</a:t>
            </a:r>
            <a:r>
              <a:rPr lang="zh-CN" altLang="en-US" dirty="0"/>
              <a:t> </a:t>
            </a:r>
            <a:r>
              <a:rPr lang="en-US" dirty="0"/>
              <a:t>database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dirty="0" smtClean="0"/>
              <a:t>sorted </a:t>
            </a:r>
            <a:r>
              <a:rPr lang="en-US" dirty="0"/>
              <a:t>by the distance to the </a:t>
            </a:r>
            <a:r>
              <a:rPr lang="en-US" altLang="zh-CN" dirty="0" smtClean="0"/>
              <a:t>MAX</a:t>
            </a:r>
            <a:r>
              <a:rPr lang="zh-CN" altLang="en-US" dirty="0" smtClean="0"/>
              <a:t> </a:t>
            </a:r>
            <a:r>
              <a:rPr lang="en-US" altLang="zh-CN" dirty="0" smtClean="0"/>
              <a:t>DD</a:t>
            </a:r>
            <a:r>
              <a:rPr lang="zh-CN" altLang="en-US" dirty="0" smtClean="0"/>
              <a:t> </a:t>
            </a:r>
            <a:r>
              <a:rPr lang="en-US" altLang="zh-CN" dirty="0" smtClean="0"/>
              <a:t>POINT</a:t>
            </a:r>
            <a:endParaRPr lang="en-US" altLang="zh-C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Classification </a:t>
            </a:r>
          </a:p>
        </p:txBody>
      </p:sp>
    </p:spTree>
    <p:extLst>
      <p:ext uri="{BB962C8B-B14F-4D97-AF65-F5344CB8AC3E}">
        <p14:creationId xmlns:p14="http://schemas.microsoft.com/office/powerpoint/2010/main" val="73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784" y="2011989"/>
            <a:ext cx="9896896" cy="402336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 Try to learn concept of waterfall </a:t>
            </a:r>
          </a:p>
          <a:p>
            <a:pPr>
              <a:buFont typeface="Arial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Randomly choose 100 </a:t>
            </a:r>
            <a:r>
              <a:rPr lang="en-US" altLang="zh-CN" dirty="0" smtClean="0"/>
              <a:t>images from each of the following classes: waterfall, cloud, forests, mountain, sunset</a:t>
            </a:r>
          </a:p>
          <a:p>
            <a:pPr>
              <a:buFont typeface="Arial" charset="0"/>
              <a:buChar char="•"/>
            </a:pPr>
            <a:r>
              <a:rPr lang="en-US" altLang="zh-CN" dirty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training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set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consists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/>
              <a:t>f</a:t>
            </a:r>
            <a:r>
              <a:rPr lang="en-US" altLang="zh-CN" dirty="0" smtClean="0"/>
              <a:t>ive positives from waterfall and five negatives from the rest classes</a:t>
            </a:r>
          </a:p>
          <a:p>
            <a:pPr>
              <a:buFont typeface="Arial" charset="0"/>
              <a:buChar char="•"/>
            </a:pPr>
            <a:r>
              <a:rPr lang="en-US" altLang="zh-CN" dirty="0"/>
              <a:t> </a:t>
            </a:r>
            <a:r>
              <a:rPr lang="en-US" altLang="zh-CN" dirty="0" smtClean="0"/>
              <a:t>The small testing set consists of the remaining 90 images from each of the five classes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Experimental Design and Data Sets</a:t>
            </a:r>
          </a:p>
        </p:txBody>
      </p:sp>
    </p:spTree>
    <p:extLst>
      <p:ext uri="{BB962C8B-B14F-4D97-AF65-F5344CB8AC3E}">
        <p14:creationId xmlns:p14="http://schemas.microsoft.com/office/powerpoint/2010/main" val="86109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313" y="3571875"/>
            <a:ext cx="5203508" cy="1652587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Results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4438" y="2043113"/>
            <a:ext cx="8186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altLang="zh-CN" sz="2000" dirty="0" smtClean="0"/>
              <a:t>Training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accuracy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is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the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ratio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of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the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number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of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correct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images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to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the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number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of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testing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images.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288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1857</TotalTime>
  <Words>297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Cambria Math</vt:lpstr>
      <vt:lpstr>Retrospect</vt:lpstr>
      <vt:lpstr>Multiple Instance Learning:  applications to computer vision</vt:lpstr>
      <vt:lpstr>Problem Overview </vt:lpstr>
      <vt:lpstr>Solution Strategy and Implementation</vt:lpstr>
      <vt:lpstr>PowerPoint Presentation</vt:lpstr>
      <vt:lpstr>Bag Generator </vt:lpstr>
      <vt:lpstr>Concept Extraction(Diverse Density algorithm )</vt:lpstr>
      <vt:lpstr>Classification </vt:lpstr>
      <vt:lpstr>Experimental Design and Data Sets</vt:lpstr>
      <vt:lpstr>Results</vt:lpstr>
      <vt:lpstr>Optimization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Instance Learning: applications to computer vision</dc:title>
  <dc:creator>Jianan Su</dc:creator>
  <cp:lastModifiedBy>jeremy bolton</cp:lastModifiedBy>
  <cp:revision>26</cp:revision>
  <dcterms:created xsi:type="dcterms:W3CDTF">2017-11-29T04:58:43Z</dcterms:created>
  <dcterms:modified xsi:type="dcterms:W3CDTF">2017-11-30T20:24:47Z</dcterms:modified>
</cp:coreProperties>
</file>