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61"/>
  </p:notesMasterIdLst>
  <p:sldIdLst>
    <p:sldId id="256" r:id="rId3"/>
    <p:sldId id="414" r:id="rId4"/>
    <p:sldId id="413" r:id="rId5"/>
    <p:sldId id="269" r:id="rId6"/>
    <p:sldId id="355" r:id="rId7"/>
    <p:sldId id="356" r:id="rId8"/>
    <p:sldId id="381" r:id="rId9"/>
    <p:sldId id="382" r:id="rId10"/>
    <p:sldId id="383" r:id="rId11"/>
    <p:sldId id="384" r:id="rId12"/>
    <p:sldId id="385" r:id="rId13"/>
    <p:sldId id="412" r:id="rId14"/>
    <p:sldId id="275" r:id="rId15"/>
    <p:sldId id="379" r:id="rId16"/>
    <p:sldId id="392" r:id="rId17"/>
    <p:sldId id="357" r:id="rId18"/>
    <p:sldId id="387" r:id="rId19"/>
    <p:sldId id="276" r:id="rId20"/>
    <p:sldId id="388" r:id="rId21"/>
    <p:sldId id="390" r:id="rId22"/>
    <p:sldId id="391" r:id="rId23"/>
    <p:sldId id="359" r:id="rId24"/>
    <p:sldId id="360" r:id="rId25"/>
    <p:sldId id="361" r:id="rId26"/>
    <p:sldId id="272" r:id="rId27"/>
    <p:sldId id="277" r:id="rId28"/>
    <p:sldId id="278" r:id="rId29"/>
    <p:sldId id="375" r:id="rId30"/>
    <p:sldId id="396" r:id="rId31"/>
    <p:sldId id="362" r:id="rId32"/>
    <p:sldId id="363" r:id="rId33"/>
    <p:sldId id="283" r:id="rId34"/>
    <p:sldId id="281" r:id="rId35"/>
    <p:sldId id="368" r:id="rId36"/>
    <p:sldId id="376" r:id="rId37"/>
    <p:sldId id="400" r:id="rId38"/>
    <p:sldId id="407" r:id="rId39"/>
    <p:sldId id="401" r:id="rId40"/>
    <p:sldId id="402" r:id="rId41"/>
    <p:sldId id="303" r:id="rId42"/>
    <p:sldId id="377" r:id="rId43"/>
    <p:sldId id="304" r:id="rId44"/>
    <p:sldId id="369" r:id="rId45"/>
    <p:sldId id="370" r:id="rId46"/>
    <p:sldId id="371" r:id="rId47"/>
    <p:sldId id="372" r:id="rId48"/>
    <p:sldId id="408" r:id="rId49"/>
    <p:sldId id="409" r:id="rId50"/>
    <p:sldId id="410" r:id="rId51"/>
    <p:sldId id="378" r:id="rId52"/>
    <p:sldId id="403" r:id="rId53"/>
    <p:sldId id="307" r:id="rId54"/>
    <p:sldId id="309" r:id="rId55"/>
    <p:sldId id="308" r:id="rId56"/>
    <p:sldId id="310" r:id="rId57"/>
    <p:sldId id="311" r:id="rId58"/>
    <p:sldId id="317" r:id="rId59"/>
    <p:sldId id="35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5.png"/><Relationship Id="rId5" Type="http://schemas.openxmlformats.org/officeDocument/2006/relationships/image" Target="../media/image29.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1E4A59-5D33-4EDA-9A03-DEFECE4A101C}" type="slidenum">
              <a:rPr lang="en-US" altLang="en-US"/>
              <a:pPr/>
              <a:t>23</a:t>
            </a:fld>
            <a:endParaRPr lang="en-US" altLang="en-US"/>
          </a:p>
        </p:txBody>
      </p:sp>
      <p:sp>
        <p:nvSpPr>
          <p:cNvPr id="415746" name="Rectangle 2"/>
          <p:cNvSpPr>
            <a:spLocks noGrp="1" noRot="1" noChangeAspect="1" noChangeArrowheads="1" noTextEdit="1"/>
          </p:cNvSpPr>
          <p:nvPr>
            <p:ph type="sldImg"/>
          </p:nvPr>
        </p:nvSpPr>
        <p:spPr>
          <a:xfrm>
            <a:off x="458788" y="720725"/>
            <a:ext cx="6400800" cy="3600450"/>
          </a:xfrm>
          <a:ln w="12700" cap="flat">
            <a:solidFill>
              <a:schemeClr val="tx1"/>
            </a:solidFill>
          </a:ln>
          <a:extLst>
            <a:ext uri="{909E8E84-426E-40DD-AFC4-6F175D3DCCD1}">
              <a14:hiddenFill xmlns:a14="http://schemas.microsoft.com/office/drawing/2010/main">
                <a:noFill/>
              </a14:hiddenFill>
            </a:ext>
          </a:extLst>
        </p:spPr>
      </p:sp>
      <p:sp>
        <p:nvSpPr>
          <p:cNvPr id="415747" name="Rectangle 3"/>
          <p:cNvSpPr>
            <a:spLocks noGrp="1" noChangeArrowheads="1"/>
          </p:cNvSpPr>
          <p:nvPr>
            <p:ph type="body" idx="1"/>
          </p:nvPr>
        </p:nvSpPr>
        <p:spPr>
          <a:xfrm>
            <a:off x="974725" y="4560888"/>
            <a:ext cx="5365750" cy="4319587"/>
          </a:xfrm>
          <a:ln/>
        </p:spPr>
        <p:txBody>
          <a:bodyPr lIns="108242" tIns="54121" rIns="108242" bIns="54121"/>
          <a:lstStyle/>
          <a:p>
            <a:endParaRPr lang="en-US" altLang="en-US"/>
          </a:p>
        </p:txBody>
      </p:sp>
    </p:spTree>
    <p:extLst>
      <p:ext uri="{BB962C8B-B14F-4D97-AF65-F5344CB8AC3E}">
        <p14:creationId xmlns:p14="http://schemas.microsoft.com/office/powerpoint/2010/main" val="395863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E04A1-1225-4289-9117-74791BEA768B}" type="slidenum">
              <a:rPr lang="en-US" altLang="en-US"/>
              <a:pPr/>
              <a:t>54</a:t>
            </a:fld>
            <a:endParaRPr lang="en-US" alt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39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EC58E-E984-47D3-93F0-CB669E529F64}" type="slidenum">
              <a:rPr lang="en-US" altLang="en-US"/>
              <a:pPr/>
              <a:t>55</a:t>
            </a:fld>
            <a:endParaRPr lang="en-US" alt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020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25B5F-91A7-4A1B-B796-9CB283ED5897}" type="slidenum">
              <a:rPr lang="en-US" altLang="en-US"/>
              <a:pPr/>
              <a:t>56</a:t>
            </a:fld>
            <a:endParaRPr lang="en-US" alt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471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3345565-2C62-488E-962A-BA0A8CF8981D}" type="slidenum">
              <a:rPr lang="en-US" altLang="en-US"/>
              <a:pPr/>
              <a:t>24</a:t>
            </a:fld>
            <a:endParaRPr lang="en-US" altLang="en-US"/>
          </a:p>
        </p:txBody>
      </p:sp>
      <p:sp>
        <p:nvSpPr>
          <p:cNvPr id="417794" name="Rectangle 2"/>
          <p:cNvSpPr>
            <a:spLocks noGrp="1" noRot="1" noChangeAspect="1" noChangeArrowheads="1" noTextEdit="1"/>
          </p:cNvSpPr>
          <p:nvPr>
            <p:ph type="sldImg"/>
          </p:nvPr>
        </p:nvSpPr>
        <p:spPr>
          <a:xfrm>
            <a:off x="458788" y="720725"/>
            <a:ext cx="6400800" cy="3600450"/>
          </a:xfrm>
          <a:ln w="12700" cap="flat">
            <a:solidFill>
              <a:schemeClr val="tx1"/>
            </a:solidFill>
          </a:ln>
          <a:extLst>
            <a:ext uri="{909E8E84-426E-40DD-AFC4-6F175D3DCCD1}">
              <a14:hiddenFill xmlns:a14="http://schemas.microsoft.com/office/drawing/2010/main">
                <a:noFill/>
              </a14:hiddenFill>
            </a:ext>
          </a:extLst>
        </p:spPr>
      </p:sp>
      <p:sp>
        <p:nvSpPr>
          <p:cNvPr id="417795" name="Rectangle 3"/>
          <p:cNvSpPr>
            <a:spLocks noGrp="1" noChangeArrowheads="1"/>
          </p:cNvSpPr>
          <p:nvPr>
            <p:ph type="body" idx="1"/>
          </p:nvPr>
        </p:nvSpPr>
        <p:spPr>
          <a:xfrm>
            <a:off x="974725" y="4560888"/>
            <a:ext cx="5365750" cy="4319587"/>
          </a:xfrm>
          <a:ln/>
        </p:spPr>
        <p:txBody>
          <a:bodyPr lIns="108242" tIns="54121" rIns="108242" bIns="54121"/>
          <a:lstStyle/>
          <a:p>
            <a:endParaRPr lang="en-US" altLang="en-US"/>
          </a:p>
        </p:txBody>
      </p:sp>
    </p:spTree>
    <p:extLst>
      <p:ext uri="{BB962C8B-B14F-4D97-AF65-F5344CB8AC3E}">
        <p14:creationId xmlns:p14="http://schemas.microsoft.com/office/powerpoint/2010/main" val="26068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FA5B6-100B-43C8-B0D7-000A76C239CF}" type="slidenum">
              <a:rPr lang="en-US" altLang="en-US"/>
              <a:pPr/>
              <a:t>33</a:t>
            </a:fld>
            <a:endParaRPr lang="en-US" altLang="en-US"/>
          </a:p>
        </p:txBody>
      </p:sp>
      <p:sp>
        <p:nvSpPr>
          <p:cNvPr id="177154" name="Rectangle 2"/>
          <p:cNvSpPr>
            <a:spLocks noGrp="1" noRot="1" noChangeAspect="1" noChangeArrowheads="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7715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5047" tIns="47523" rIns="95047" bIns="47523"/>
          <a:lstStyle/>
          <a:p>
            <a:r>
              <a:rPr lang="en-US" altLang="en-US"/>
              <a:t>The key to image mosaicing is how to register two images. </a:t>
            </a:r>
          </a:p>
          <a:p>
            <a:r>
              <a:rPr lang="en-US" altLang="en-US"/>
              <a:t>And the simplest case for image registration is block matching, or estimating the translational motion between two images. Suppose a template (for example, the green box) or even the whole image moves with the same translation, we can estimate the motion by minimize the squared difference between two images. For instance, we can search the minimum squared error by shifting the template window around its neighborhood. </a:t>
            </a:r>
          </a:p>
          <a:p>
            <a:r>
              <a:rPr lang="en-US" altLang="en-US"/>
              <a:t> </a:t>
            </a:r>
          </a:p>
        </p:txBody>
      </p:sp>
    </p:spTree>
    <p:extLst>
      <p:ext uri="{BB962C8B-B14F-4D97-AF65-F5344CB8AC3E}">
        <p14:creationId xmlns:p14="http://schemas.microsoft.com/office/powerpoint/2010/main" val="130340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FEB94-C5A0-42FE-933E-2070E111ABB6}" type="slidenum">
              <a:rPr lang="en-US" altLang="en-US"/>
              <a:pPr/>
              <a:t>40</a:t>
            </a:fld>
            <a:endParaRPr lang="en-US" alt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599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AB78F-B3A9-4A4B-A939-7715445A0912}" type="slidenum">
              <a:rPr lang="en-US" altLang="en-US"/>
              <a:pPr/>
              <a:t>42</a:t>
            </a:fld>
            <a:endParaRPr lang="en-US" alt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607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2124D3-4293-4401-9D8E-4F036B91126D}" type="slidenum">
              <a:rPr lang="en-US" altLang="en-US"/>
              <a:pPr/>
              <a:t>46</a:t>
            </a:fld>
            <a:endParaRPr lang="en-US" altLang="en-US"/>
          </a:p>
        </p:txBody>
      </p:sp>
      <p:sp>
        <p:nvSpPr>
          <p:cNvPr id="455682" name="Rectangle 2"/>
          <p:cNvSpPr>
            <a:spLocks noGrp="1" noRot="1" noChangeAspect="1" noChangeArrowheads="1" noTextEdit="1"/>
          </p:cNvSpPr>
          <p:nvPr>
            <p:ph type="sldImg"/>
          </p:nvPr>
        </p:nvSpPr>
        <p:spPr>
          <a:xfrm>
            <a:off x="471488" y="727075"/>
            <a:ext cx="6376987" cy="3587750"/>
          </a:xfrm>
          <a:ln/>
        </p:spPr>
      </p:sp>
      <p:sp>
        <p:nvSpPr>
          <p:cNvPr id="455683" name="Rectangle 3"/>
          <p:cNvSpPr>
            <a:spLocks noGrp="1" noChangeArrowheads="1"/>
          </p:cNvSpPr>
          <p:nvPr>
            <p:ph type="body" idx="1"/>
          </p:nvPr>
        </p:nvSpPr>
        <p:spPr>
          <a:xfrm>
            <a:off x="974725" y="4564063"/>
            <a:ext cx="5365750" cy="4316412"/>
          </a:xfrm>
        </p:spPr>
        <p:txBody>
          <a:bodyPr/>
          <a:lstStyle/>
          <a:p>
            <a:endParaRPr lang="en-US" altLang="en-US"/>
          </a:p>
        </p:txBody>
      </p:sp>
    </p:spTree>
    <p:extLst>
      <p:ext uri="{BB962C8B-B14F-4D97-AF65-F5344CB8AC3E}">
        <p14:creationId xmlns:p14="http://schemas.microsoft.com/office/powerpoint/2010/main" val="290227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C49282-4703-4059-BB33-585604B93F5E}" type="slidenum">
              <a:rPr lang="en-US" altLang="en-US"/>
              <a:pPr/>
              <a:t>47</a:t>
            </a:fld>
            <a:endParaRPr lang="en-US" altLang="en-US"/>
          </a:p>
        </p:txBody>
      </p:sp>
      <p:sp>
        <p:nvSpPr>
          <p:cNvPr id="409602" name="Rectangle 2"/>
          <p:cNvSpPr>
            <a:spLocks noGrp="1" noRot="1" noChangeAspect="1" noChangeArrowheads="1" noTextEdit="1"/>
          </p:cNvSpPr>
          <p:nvPr>
            <p:ph type="sldImg"/>
          </p:nvPr>
        </p:nvSpPr>
        <p:spPr>
          <a:xfrm>
            <a:off x="471488" y="727075"/>
            <a:ext cx="6375400" cy="3587750"/>
          </a:xfrm>
          <a:ln/>
        </p:spPr>
      </p:sp>
      <p:sp>
        <p:nvSpPr>
          <p:cNvPr id="409603" name="Rectangle 3"/>
          <p:cNvSpPr>
            <a:spLocks noGrp="1" noChangeArrowheads="1"/>
          </p:cNvSpPr>
          <p:nvPr>
            <p:ph type="body" idx="1"/>
          </p:nvPr>
        </p:nvSpPr>
        <p:spPr>
          <a:xfrm>
            <a:off x="974725" y="4564063"/>
            <a:ext cx="5365750" cy="4316412"/>
          </a:xfrm>
        </p:spPr>
        <p:txBody>
          <a:bodyPr/>
          <a:lstStyle/>
          <a:p>
            <a:endParaRPr lang="en-US" altLang="en-US"/>
          </a:p>
        </p:txBody>
      </p:sp>
    </p:spTree>
    <p:extLst>
      <p:ext uri="{BB962C8B-B14F-4D97-AF65-F5344CB8AC3E}">
        <p14:creationId xmlns:p14="http://schemas.microsoft.com/office/powerpoint/2010/main" val="1848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F4AF9-9060-40EC-92FC-252434B06CAB}" type="slidenum">
              <a:rPr lang="en-US" altLang="en-US"/>
              <a:pPr/>
              <a:t>52</a:t>
            </a:fld>
            <a:endParaRPr lang="en-US" alt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312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6C11A-ADB7-4937-B3B1-BD9373DD5883}" type="slidenum">
              <a:rPr lang="en-US" altLang="en-US"/>
              <a:pPr/>
              <a:t>53</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57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9/28/2017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esearch.microsoft.com/~zhang/Papers/TR99-2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iddlebury.edu/stere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6.png"/><Relationship Id="rId4"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9.wmf"/><Relationship Id="rId4" Type="http://schemas.openxmlformats.org/officeDocument/2006/relationships/image" Target="../media/image35.png"/><Relationship Id="rId9"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hyperlink" Target="http://www.cs.cornell.edu/rdz/Papers/BVZ-iccv9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3.png"/><Relationship Id="rId5" Type="http://schemas.openxmlformats.org/officeDocument/2006/relationships/oleObject" Target="../embeddings/oleObject13.bin"/><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4.png"/><Relationship Id="rId5" Type="http://schemas.openxmlformats.org/officeDocument/2006/relationships/hyperlink" Target="http://www.cs.cornell.edu/rdz/Papers/BVZ-iccv99.pdf" TargetMode="Externa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COSC160: Data Structures</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Algebraic Approach</a:t>
            </a:r>
            <a:endParaRPr lang="en-US" dirty="0"/>
          </a:p>
        </p:txBody>
      </p:sp>
      <p:sp>
        <p:nvSpPr>
          <p:cNvPr id="3" name="Content Placeholder 2"/>
          <p:cNvSpPr>
            <a:spLocks noGrp="1"/>
          </p:cNvSpPr>
          <p:nvPr>
            <p:ph idx="1"/>
          </p:nvPr>
        </p:nvSpPr>
        <p:spPr>
          <a:xfrm>
            <a:off x="517584" y="1432080"/>
            <a:ext cx="6592866" cy="4740003"/>
          </a:xfrm>
        </p:spPr>
        <p:txBody>
          <a:bodyPr>
            <a:normAutofit fontScale="92500" lnSpcReduction="20000"/>
          </a:bodyPr>
          <a:lstStyle/>
          <a:p>
            <a:r>
              <a:rPr lang="en-US" dirty="0" smtClean="0"/>
              <a:t>Algebraically, we can alternatively make use of the camera matrix P (if these parameters are known or have been learned during calibration)</a:t>
            </a:r>
          </a:p>
          <a:p>
            <a:endParaRPr lang="en-US" dirty="0"/>
          </a:p>
          <a:p>
            <a:r>
              <a:rPr lang="en-US" dirty="0" smtClean="0"/>
              <a:t>Given known pixel correspondences, (</a:t>
            </a:r>
            <a:r>
              <a:rPr lang="en-US" dirty="0" err="1" smtClean="0"/>
              <a:t>x,y</a:t>
            </a:r>
            <a:r>
              <a:rPr lang="en-US" dirty="0" smtClean="0"/>
              <a:t>) and (</a:t>
            </a:r>
            <a:r>
              <a:rPr lang="en-US" dirty="0" err="1" smtClean="0"/>
              <a:t>x,y</a:t>
            </a:r>
            <a:r>
              <a:rPr lang="en-US" dirty="0" smtClean="0"/>
              <a:t>) we can construct a series of linear equations and solve for the 3-D point (homogeneous) p = (X,Y,Z,W). </a:t>
            </a:r>
          </a:p>
          <a:p>
            <a:endParaRPr lang="en-US" dirty="0"/>
          </a:p>
          <a:p>
            <a:r>
              <a:rPr lang="en-US" dirty="0" smtClean="0"/>
              <a:t>Note there are 4 unknowns. How many images of the scene are needed to compute the location of point p?</a:t>
            </a:r>
          </a:p>
        </p:txBody>
      </p:sp>
      <p:pic>
        <p:nvPicPr>
          <p:cNvPr id="4" name="Picture 3"/>
          <p:cNvPicPr>
            <a:picLocks noChangeAspect="1"/>
          </p:cNvPicPr>
          <p:nvPr/>
        </p:nvPicPr>
        <p:blipFill>
          <a:blip r:embed="rId2"/>
          <a:stretch>
            <a:fillRect/>
          </a:stretch>
        </p:blipFill>
        <p:spPr>
          <a:xfrm>
            <a:off x="6898835" y="1090263"/>
            <a:ext cx="5862913" cy="2608302"/>
          </a:xfrm>
          <a:prstGeom prst="rect">
            <a:avLst/>
          </a:prstGeom>
        </p:spPr>
      </p:pic>
      <p:pic>
        <p:nvPicPr>
          <p:cNvPr id="5" name="Picture 4"/>
          <p:cNvPicPr>
            <a:picLocks noChangeAspect="1"/>
          </p:cNvPicPr>
          <p:nvPr/>
        </p:nvPicPr>
        <p:blipFill>
          <a:blip r:embed="rId3"/>
          <a:stretch>
            <a:fillRect/>
          </a:stretch>
        </p:blipFill>
        <p:spPr>
          <a:xfrm>
            <a:off x="8229048" y="4338233"/>
            <a:ext cx="3202488" cy="1252910"/>
          </a:xfrm>
          <a:prstGeom prst="rect">
            <a:avLst/>
          </a:prstGeom>
        </p:spPr>
      </p:pic>
    </p:spTree>
    <p:extLst>
      <p:ext uri="{BB962C8B-B14F-4D97-AF65-F5344CB8AC3E}">
        <p14:creationId xmlns:p14="http://schemas.microsoft.com/office/powerpoint/2010/main" val="106989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about reconstruction</a:t>
            </a:r>
            <a:endParaRPr lang="en-US" dirty="0"/>
          </a:p>
        </p:txBody>
      </p:sp>
      <p:sp>
        <p:nvSpPr>
          <p:cNvPr id="3" name="Content Placeholder 2"/>
          <p:cNvSpPr>
            <a:spLocks noGrp="1"/>
          </p:cNvSpPr>
          <p:nvPr>
            <p:ph idx="1"/>
          </p:nvPr>
        </p:nvSpPr>
        <p:spPr/>
        <p:txBody>
          <a:bodyPr/>
          <a:lstStyle/>
          <a:p>
            <a:r>
              <a:rPr lang="en-US" dirty="0" smtClean="0"/>
              <a:t>Requires information about cameras and pixel correspondences.</a:t>
            </a:r>
          </a:p>
          <a:p>
            <a:endParaRPr lang="en-US" dirty="0"/>
          </a:p>
          <a:p>
            <a:r>
              <a:rPr lang="en-US" dirty="0" smtClean="0"/>
              <a:t>Finding pixel correspondences is difficult in practice</a:t>
            </a:r>
          </a:p>
          <a:p>
            <a:pPr lvl="1"/>
            <a:r>
              <a:rPr lang="en-US" dirty="0" smtClean="0"/>
              <a:t>Search </a:t>
            </a:r>
            <a:r>
              <a:rPr lang="en-US" dirty="0"/>
              <a:t>over all pairs of </a:t>
            </a:r>
            <a:r>
              <a:rPr lang="en-US" dirty="0" smtClean="0"/>
              <a:t>pixels looking for similar pixel values?</a:t>
            </a:r>
            <a:endParaRPr lang="en-US" dirty="0"/>
          </a:p>
          <a:p>
            <a:pPr lvl="1"/>
            <a:r>
              <a:rPr lang="en-US" dirty="0"/>
              <a:t>Can we simplify this search?</a:t>
            </a:r>
          </a:p>
          <a:p>
            <a:pPr lvl="1"/>
            <a:endParaRPr lang="en-US" dirty="0"/>
          </a:p>
        </p:txBody>
      </p:sp>
    </p:spTree>
    <p:extLst>
      <p:ext uri="{BB962C8B-B14F-4D97-AF65-F5344CB8AC3E}">
        <p14:creationId xmlns:p14="http://schemas.microsoft.com/office/powerpoint/2010/main" val="1712662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Stereopsis</a:t>
            </a:r>
          </a:p>
          <a:p>
            <a:pPr lvl="1"/>
            <a:r>
              <a:rPr lang="en-US" altLang="en-US" dirty="0" smtClean="0"/>
              <a:t>Motivation</a:t>
            </a:r>
          </a:p>
          <a:p>
            <a:pPr lvl="1"/>
            <a:r>
              <a:rPr lang="en-US" altLang="en-US" dirty="0" smtClean="0"/>
              <a:t>Problems</a:t>
            </a:r>
            <a:endParaRPr lang="en-US" altLang="en-US" dirty="0" smtClean="0"/>
          </a:p>
          <a:p>
            <a:pPr lvl="1"/>
            <a:r>
              <a:rPr lang="en-US" altLang="en-US" dirty="0" smtClean="0">
                <a:solidFill>
                  <a:schemeClr val="accent1"/>
                </a:solidFill>
              </a:rPr>
              <a:t>Image </a:t>
            </a:r>
            <a:r>
              <a:rPr lang="en-US" altLang="en-US" dirty="0" smtClean="0">
                <a:solidFill>
                  <a:schemeClr val="accent1"/>
                </a:solidFill>
              </a:rPr>
              <a:t>rectification</a:t>
            </a:r>
          </a:p>
          <a:p>
            <a:pPr lvl="2"/>
            <a:r>
              <a:rPr lang="en-US" altLang="en-US" dirty="0" smtClean="0">
                <a:solidFill>
                  <a:schemeClr val="accent1"/>
                </a:solidFill>
              </a:rPr>
              <a:t>Essential Matrix</a:t>
            </a:r>
            <a:endParaRPr lang="en-US" altLang="en-US" dirty="0">
              <a:solidFill>
                <a:schemeClr val="accent1"/>
              </a:solidFill>
            </a:endParaRPr>
          </a:p>
          <a:p>
            <a:r>
              <a:rPr lang="en-US" altLang="en-US" dirty="0"/>
              <a:t>Matching </a:t>
            </a:r>
            <a:r>
              <a:rPr lang="en-US" altLang="en-US" dirty="0" smtClean="0"/>
              <a:t>criteria</a:t>
            </a:r>
          </a:p>
          <a:p>
            <a:pPr lvl="1"/>
            <a:r>
              <a:rPr lang="en-US" altLang="en-US" dirty="0" smtClean="0"/>
              <a:t>Energy Minimization</a:t>
            </a:r>
          </a:p>
          <a:p>
            <a:pPr lvl="2"/>
            <a:r>
              <a:rPr lang="en-US" altLang="en-US" dirty="0"/>
              <a:t>Local Search (heuristic or brute force)</a:t>
            </a:r>
          </a:p>
          <a:p>
            <a:pPr lvl="2"/>
            <a:r>
              <a:rPr lang="en-US" altLang="en-US" dirty="0" smtClean="0"/>
              <a:t>Dynamic Programming</a:t>
            </a:r>
            <a:endParaRPr lang="en-US" altLang="en-US" dirty="0"/>
          </a:p>
          <a:p>
            <a:pPr lvl="2"/>
            <a:r>
              <a:rPr lang="en-US" altLang="en-US" dirty="0" smtClean="0"/>
              <a:t>Graph Cuts</a:t>
            </a:r>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305828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72B7C4D-D381-4428-929F-7F20B01AF788}" type="slidenum">
              <a:rPr lang="en-US" altLang="en-US"/>
              <a:pPr/>
              <a:t>13</a:t>
            </a:fld>
            <a:endParaRPr lang="en-US" altLang="en-US"/>
          </a:p>
        </p:txBody>
      </p:sp>
      <p:sp>
        <p:nvSpPr>
          <p:cNvPr id="142338" name="Rectangle 2"/>
          <p:cNvSpPr>
            <a:spLocks noGrp="1" noChangeArrowheads="1"/>
          </p:cNvSpPr>
          <p:nvPr>
            <p:ph type="title"/>
          </p:nvPr>
        </p:nvSpPr>
        <p:spPr/>
        <p:txBody>
          <a:bodyPr>
            <a:normAutofit fontScale="90000"/>
          </a:bodyPr>
          <a:lstStyle/>
          <a:p>
            <a:r>
              <a:rPr lang="en-US" altLang="en-US" dirty="0" err="1" smtClean="0"/>
              <a:t>Epipoles</a:t>
            </a:r>
            <a:endParaRPr lang="en-US" altLang="en-US" dirty="0"/>
          </a:p>
        </p:txBody>
      </p:sp>
      <p:sp>
        <p:nvSpPr>
          <p:cNvPr id="142339" name="Rectangle 3"/>
          <p:cNvSpPr>
            <a:spLocks noGrp="1" noChangeArrowheads="1"/>
          </p:cNvSpPr>
          <p:nvPr>
            <p:ph type="body" idx="1"/>
          </p:nvPr>
        </p:nvSpPr>
        <p:spPr/>
        <p:txBody>
          <a:bodyPr>
            <a:normAutofit/>
          </a:bodyPr>
          <a:lstStyle/>
          <a:p>
            <a:r>
              <a:rPr lang="en-US" altLang="en-US" dirty="0" smtClean="0"/>
              <a:t>Background</a:t>
            </a:r>
          </a:p>
          <a:p>
            <a:pPr lvl="1"/>
            <a:r>
              <a:rPr lang="en-US" altLang="en-US" dirty="0" smtClean="0"/>
              <a:t>For </a:t>
            </a:r>
            <a:r>
              <a:rPr lang="en-US" altLang="en-US" i="1" dirty="0"/>
              <a:t>two</a:t>
            </a:r>
            <a:r>
              <a:rPr lang="en-US" altLang="en-US" dirty="0"/>
              <a:t> images (or images with collinear camera centers), can find </a:t>
            </a:r>
            <a:r>
              <a:rPr lang="en-US" altLang="en-US" dirty="0" err="1"/>
              <a:t>epipolar</a:t>
            </a:r>
            <a:r>
              <a:rPr lang="en-US" altLang="en-US" dirty="0"/>
              <a:t> lines</a:t>
            </a:r>
          </a:p>
          <a:p>
            <a:pPr lvl="1"/>
            <a:r>
              <a:rPr lang="en-US" altLang="en-US" dirty="0" err="1" smtClean="0"/>
              <a:t>Epipolar</a:t>
            </a:r>
            <a:r>
              <a:rPr lang="en-US" altLang="en-US" dirty="0" smtClean="0"/>
              <a:t> </a:t>
            </a:r>
            <a:r>
              <a:rPr lang="en-US" altLang="en-US" dirty="0"/>
              <a:t>lines are the projection of the </a:t>
            </a:r>
            <a:r>
              <a:rPr lang="en-US" altLang="en-US" i="1" dirty="0"/>
              <a:t>pencil</a:t>
            </a:r>
            <a:r>
              <a:rPr lang="en-US" altLang="en-US" dirty="0"/>
              <a:t> of planes passing through the centers</a:t>
            </a:r>
            <a:br>
              <a:rPr lang="en-US" altLang="en-US" dirty="0"/>
            </a:br>
            <a:endParaRPr lang="en-US" altLang="en-US" dirty="0"/>
          </a:p>
        </p:txBody>
      </p:sp>
      <p:pic>
        <p:nvPicPr>
          <p:cNvPr id="7" name="Picture 6"/>
          <p:cNvPicPr>
            <a:picLocks noChangeAspect="1"/>
          </p:cNvPicPr>
          <p:nvPr/>
        </p:nvPicPr>
        <p:blipFill>
          <a:blip r:embed="rId2"/>
          <a:stretch>
            <a:fillRect/>
          </a:stretch>
        </p:blipFill>
        <p:spPr>
          <a:xfrm>
            <a:off x="4871465" y="3504677"/>
            <a:ext cx="6223307" cy="2660072"/>
          </a:xfrm>
          <a:prstGeom prst="rect">
            <a:avLst/>
          </a:prstGeom>
        </p:spPr>
      </p:pic>
    </p:spTree>
    <p:extLst>
      <p:ext uri="{BB962C8B-B14F-4D97-AF65-F5344CB8AC3E}">
        <p14:creationId xmlns:p14="http://schemas.microsoft.com/office/powerpoint/2010/main" val="996591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Epipoles</a:t>
            </a:r>
            <a:endParaRPr lang="en-US" dirty="0"/>
          </a:p>
        </p:txBody>
      </p:sp>
      <p:sp>
        <p:nvSpPr>
          <p:cNvPr id="3" name="Content Placeholder 2"/>
          <p:cNvSpPr>
            <a:spLocks noGrp="1"/>
          </p:cNvSpPr>
          <p:nvPr>
            <p:ph idx="1"/>
          </p:nvPr>
        </p:nvSpPr>
        <p:spPr>
          <a:xfrm>
            <a:off x="609600" y="1600201"/>
            <a:ext cx="4655127" cy="4099828"/>
          </a:xfrm>
        </p:spPr>
        <p:txBody>
          <a:bodyPr>
            <a:normAutofit fontScale="62500" lnSpcReduction="20000"/>
          </a:bodyPr>
          <a:lstStyle/>
          <a:p>
            <a:r>
              <a:rPr lang="en-US" dirty="0" smtClean="0"/>
              <a:t>A pixel in one image x</a:t>
            </a:r>
            <a:r>
              <a:rPr lang="en-US" baseline="-25000" dirty="0" smtClean="0"/>
              <a:t>0</a:t>
            </a:r>
            <a:r>
              <a:rPr lang="en-US" dirty="0" smtClean="0"/>
              <a:t> exists at some point along a line in 3D. </a:t>
            </a:r>
          </a:p>
          <a:p>
            <a:endParaRPr lang="en-US" dirty="0" smtClean="0"/>
          </a:p>
          <a:p>
            <a:r>
              <a:rPr lang="en-US" dirty="0" smtClean="0"/>
              <a:t>Thus its corresponding point in another image x</a:t>
            </a:r>
            <a:r>
              <a:rPr lang="en-US" baseline="-25000" dirty="0" smtClean="0"/>
              <a:t>1</a:t>
            </a:r>
            <a:r>
              <a:rPr lang="en-US" dirty="0" smtClean="0"/>
              <a:t> will be found somewhere along that lines projection into the second images plane (</a:t>
            </a:r>
            <a:r>
              <a:rPr lang="en-US" dirty="0" err="1" smtClean="0"/>
              <a:t>epipolar</a:t>
            </a:r>
            <a:r>
              <a:rPr lang="en-US" dirty="0" smtClean="0"/>
              <a:t> line segment).</a:t>
            </a:r>
          </a:p>
          <a:p>
            <a:pPr lvl="1"/>
            <a:r>
              <a:rPr lang="en-US" dirty="0" smtClean="0"/>
              <a:t>Reduces search to find correspondence</a:t>
            </a:r>
          </a:p>
          <a:p>
            <a:endParaRPr lang="en-US" dirty="0" smtClean="0"/>
          </a:p>
          <a:p>
            <a:r>
              <a:rPr lang="en-US" dirty="0" smtClean="0"/>
              <a:t>Points p, x</a:t>
            </a:r>
            <a:r>
              <a:rPr lang="en-US" baseline="-25000" dirty="0" smtClean="0"/>
              <a:t>1</a:t>
            </a:r>
            <a:r>
              <a:rPr lang="en-US" dirty="0" smtClean="0"/>
              <a:t>, x</a:t>
            </a:r>
            <a:r>
              <a:rPr lang="en-US" baseline="-25000" dirty="0" smtClean="0"/>
              <a:t>2</a:t>
            </a:r>
            <a:r>
              <a:rPr lang="en-US" dirty="0" smtClean="0"/>
              <a:t>, c</a:t>
            </a:r>
            <a:r>
              <a:rPr lang="en-US" baseline="-25000" dirty="0" smtClean="0"/>
              <a:t>1</a:t>
            </a:r>
            <a:r>
              <a:rPr lang="en-US" dirty="0" smtClean="0"/>
              <a:t>, c</a:t>
            </a:r>
            <a:r>
              <a:rPr lang="en-US" baseline="-25000" dirty="0" smtClean="0"/>
              <a:t>2</a:t>
            </a:r>
            <a:r>
              <a:rPr lang="en-US" dirty="0" smtClean="0"/>
              <a:t>, e</a:t>
            </a:r>
            <a:r>
              <a:rPr lang="en-US" baseline="-25000" dirty="0" smtClean="0"/>
              <a:t>1</a:t>
            </a:r>
            <a:r>
              <a:rPr lang="en-US" dirty="0" smtClean="0"/>
              <a:t>, and e</a:t>
            </a:r>
            <a:r>
              <a:rPr lang="en-US" baseline="-25000" dirty="0" smtClean="0"/>
              <a:t>2</a:t>
            </a:r>
            <a:r>
              <a:rPr lang="en-US" dirty="0" smtClean="0"/>
              <a:t> lie on the </a:t>
            </a:r>
            <a:r>
              <a:rPr lang="en-US" dirty="0" err="1" smtClean="0"/>
              <a:t>epipolar</a:t>
            </a:r>
            <a:r>
              <a:rPr lang="en-US" dirty="0" smtClean="0"/>
              <a:t> plane.</a:t>
            </a:r>
          </a:p>
          <a:p>
            <a:pPr lvl="1"/>
            <a:r>
              <a:rPr lang="en-US" dirty="0"/>
              <a:t>x</a:t>
            </a:r>
            <a:r>
              <a:rPr lang="en-US" dirty="0" smtClean="0"/>
              <a:t>: coordinates in image plane</a:t>
            </a:r>
          </a:p>
          <a:p>
            <a:pPr lvl="1"/>
            <a:r>
              <a:rPr lang="en-US" dirty="0" smtClean="0"/>
              <a:t>c: camera centers</a:t>
            </a:r>
            <a:endParaRPr lang="en-US" dirty="0"/>
          </a:p>
          <a:p>
            <a:pPr lvl="1"/>
            <a:r>
              <a:rPr lang="en-US" dirty="0" smtClean="0"/>
              <a:t>e: </a:t>
            </a:r>
            <a:r>
              <a:rPr lang="en-US" dirty="0" err="1" smtClean="0"/>
              <a:t>epipoles</a:t>
            </a:r>
            <a:endParaRPr lang="en-US" dirty="0"/>
          </a:p>
        </p:txBody>
      </p:sp>
      <p:pic>
        <p:nvPicPr>
          <p:cNvPr id="4" name="Picture 3"/>
          <p:cNvPicPr>
            <a:picLocks noChangeAspect="1"/>
          </p:cNvPicPr>
          <p:nvPr/>
        </p:nvPicPr>
        <p:blipFill>
          <a:blip r:embed="rId2"/>
          <a:stretch>
            <a:fillRect/>
          </a:stretch>
        </p:blipFill>
        <p:spPr>
          <a:xfrm>
            <a:off x="5665095" y="2141704"/>
            <a:ext cx="6223307" cy="2660072"/>
          </a:xfrm>
          <a:prstGeom prst="rect">
            <a:avLst/>
          </a:prstGeom>
        </p:spPr>
      </p:pic>
    </p:spTree>
    <p:extLst>
      <p:ext uri="{BB962C8B-B14F-4D97-AF65-F5344CB8AC3E}">
        <p14:creationId xmlns:p14="http://schemas.microsoft.com/office/powerpoint/2010/main" val="406447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72B7C4D-D381-4428-929F-7F20B01AF788}" type="slidenum">
              <a:rPr lang="en-US" altLang="en-US"/>
              <a:pPr/>
              <a:t>15</a:t>
            </a:fld>
            <a:endParaRPr lang="en-US" altLang="en-US"/>
          </a:p>
        </p:txBody>
      </p:sp>
      <p:sp>
        <p:nvSpPr>
          <p:cNvPr id="142338" name="Rectangle 2"/>
          <p:cNvSpPr>
            <a:spLocks noGrp="1" noChangeArrowheads="1"/>
          </p:cNvSpPr>
          <p:nvPr>
            <p:ph type="title"/>
          </p:nvPr>
        </p:nvSpPr>
        <p:spPr/>
        <p:txBody>
          <a:bodyPr>
            <a:normAutofit fontScale="90000"/>
          </a:bodyPr>
          <a:lstStyle/>
          <a:p>
            <a:r>
              <a:rPr lang="en-US" altLang="en-US" dirty="0" smtClean="0"/>
              <a:t>Image Rectification</a:t>
            </a:r>
            <a:endParaRPr lang="en-US" altLang="en-US" dirty="0"/>
          </a:p>
        </p:txBody>
      </p:sp>
      <p:sp>
        <p:nvSpPr>
          <p:cNvPr id="142339" name="Rectangle 3"/>
          <p:cNvSpPr>
            <a:spLocks noGrp="1" noChangeArrowheads="1"/>
          </p:cNvSpPr>
          <p:nvPr>
            <p:ph type="body" idx="1"/>
          </p:nvPr>
        </p:nvSpPr>
        <p:spPr/>
        <p:txBody>
          <a:bodyPr>
            <a:normAutofit/>
          </a:bodyPr>
          <a:lstStyle/>
          <a:p>
            <a:pPr marL="0" indent="0">
              <a:buNone/>
            </a:pPr>
            <a:r>
              <a:rPr lang="en-US" altLang="en-US" dirty="0"/>
              <a:t/>
            </a:r>
            <a:br>
              <a:rPr lang="en-US" altLang="en-US" dirty="0"/>
            </a:br>
            <a:endParaRPr lang="en-US" altLang="en-US" dirty="0"/>
          </a:p>
          <a:p>
            <a:r>
              <a:rPr lang="en-US" altLang="en-US" b="1" dirty="0"/>
              <a:t>Rectification:</a:t>
            </a:r>
            <a:r>
              <a:rPr lang="en-US" altLang="en-US" dirty="0"/>
              <a:t>  W</a:t>
            </a:r>
            <a:r>
              <a:rPr lang="en-US" altLang="en-US" dirty="0" smtClean="0"/>
              <a:t>arp </a:t>
            </a:r>
            <a:r>
              <a:rPr lang="en-US" altLang="en-US" dirty="0"/>
              <a:t>the input images (perspective transformation) so that </a:t>
            </a:r>
            <a:r>
              <a:rPr lang="en-US" altLang="en-US" dirty="0" err="1"/>
              <a:t>epipolar</a:t>
            </a:r>
            <a:r>
              <a:rPr lang="en-US" altLang="en-US" dirty="0"/>
              <a:t> lines are </a:t>
            </a:r>
            <a:r>
              <a:rPr lang="en-US" altLang="en-US" dirty="0" smtClean="0"/>
              <a:t>horizontal</a:t>
            </a:r>
          </a:p>
          <a:p>
            <a:pPr lvl="1"/>
            <a:r>
              <a:rPr lang="en-US" altLang="en-US" dirty="0" smtClean="0"/>
              <a:t>Simplifies stereo correspondence search along horizontal lines</a:t>
            </a:r>
          </a:p>
          <a:p>
            <a:pPr lvl="1"/>
            <a:r>
              <a:rPr lang="en-US" altLang="en-US" dirty="0" smtClean="0"/>
              <a:t>Simplifies disparity (and therefore depth) computation</a:t>
            </a:r>
            <a:endParaRPr lang="en-US" altLang="en-US" dirty="0"/>
          </a:p>
        </p:txBody>
      </p:sp>
    </p:spTree>
    <p:extLst>
      <p:ext uri="{BB962C8B-B14F-4D97-AF65-F5344CB8AC3E}">
        <p14:creationId xmlns:p14="http://schemas.microsoft.com/office/powerpoint/2010/main" val="35927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Line 2"/>
          <p:cNvSpPr>
            <a:spLocks noChangeShapeType="1"/>
          </p:cNvSpPr>
          <p:nvPr/>
        </p:nvSpPr>
        <p:spPr bwMode="auto">
          <a:xfrm flipH="1" flipV="1">
            <a:off x="4800600" y="2057400"/>
            <a:ext cx="2286000" cy="1371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3" name="Freeform 3"/>
          <p:cNvSpPr>
            <a:spLocks/>
          </p:cNvSpPr>
          <p:nvPr/>
        </p:nvSpPr>
        <p:spPr bwMode="auto">
          <a:xfrm>
            <a:off x="3733800" y="2362200"/>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905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4" name="Freeform 4"/>
          <p:cNvSpPr>
            <a:spLocks/>
          </p:cNvSpPr>
          <p:nvPr/>
        </p:nvSpPr>
        <p:spPr bwMode="auto">
          <a:xfrm flipH="1">
            <a:off x="6400800" y="2362200"/>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905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5" name="Line 5"/>
          <p:cNvSpPr>
            <a:spLocks noChangeShapeType="1"/>
          </p:cNvSpPr>
          <p:nvPr/>
        </p:nvSpPr>
        <p:spPr bwMode="auto">
          <a:xfrm flipV="1">
            <a:off x="4191000" y="1905000"/>
            <a:ext cx="1676400" cy="1409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6" name="Rectangle 6"/>
          <p:cNvSpPr>
            <a:spLocks noGrp="1" noChangeArrowheads="1"/>
          </p:cNvSpPr>
          <p:nvPr>
            <p:ph type="title"/>
          </p:nvPr>
        </p:nvSpPr>
        <p:spPr/>
        <p:txBody>
          <a:bodyPr>
            <a:normAutofit fontScale="90000"/>
          </a:bodyPr>
          <a:lstStyle/>
          <a:p>
            <a:r>
              <a:rPr lang="en-US" altLang="en-US"/>
              <a:t>Stereo correspondence</a:t>
            </a:r>
          </a:p>
        </p:txBody>
      </p:sp>
      <p:sp>
        <p:nvSpPr>
          <p:cNvPr id="389127" name="Rectangle 7"/>
          <p:cNvSpPr>
            <a:spLocks noGrp="1" noChangeArrowheads="1"/>
          </p:cNvSpPr>
          <p:nvPr>
            <p:ph type="body" idx="1"/>
          </p:nvPr>
        </p:nvSpPr>
        <p:spPr>
          <a:xfrm>
            <a:off x="2209800" y="914401"/>
            <a:ext cx="7772400" cy="1050925"/>
          </a:xfrm>
        </p:spPr>
        <p:txBody>
          <a:bodyPr>
            <a:normAutofit fontScale="92500"/>
          </a:bodyPr>
          <a:lstStyle/>
          <a:p>
            <a:r>
              <a:rPr lang="en-US" altLang="en-US"/>
              <a:t>Determine Pixel Correspondence</a:t>
            </a:r>
          </a:p>
          <a:p>
            <a:pPr lvl="1"/>
            <a:r>
              <a:rPr lang="en-US" altLang="en-US"/>
              <a:t>Pairs of points that correspond to same scene point</a:t>
            </a:r>
          </a:p>
        </p:txBody>
      </p:sp>
      <p:sp>
        <p:nvSpPr>
          <p:cNvPr id="389128" name="Oval 8"/>
          <p:cNvSpPr>
            <a:spLocks noChangeArrowheads="1"/>
          </p:cNvSpPr>
          <p:nvPr/>
        </p:nvSpPr>
        <p:spPr bwMode="auto">
          <a:xfrm>
            <a:off x="3543300" y="3771900"/>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9" name="Oval 9"/>
          <p:cNvSpPr>
            <a:spLocks noChangeArrowheads="1"/>
          </p:cNvSpPr>
          <p:nvPr/>
        </p:nvSpPr>
        <p:spPr bwMode="auto">
          <a:xfrm>
            <a:off x="7734300" y="3771900"/>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0" name="Rectangle 10"/>
          <p:cNvSpPr>
            <a:spLocks noChangeArrowheads="1"/>
          </p:cNvSpPr>
          <p:nvPr/>
        </p:nvSpPr>
        <p:spPr bwMode="auto">
          <a:xfrm>
            <a:off x="1981200" y="4572000"/>
            <a:ext cx="822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r>
              <a:rPr lang="en-US" altLang="en-US" dirty="0" err="1"/>
              <a:t>Epipolar</a:t>
            </a:r>
            <a:r>
              <a:rPr lang="en-US" altLang="en-US" dirty="0"/>
              <a:t> Constraint</a:t>
            </a:r>
          </a:p>
          <a:p>
            <a:pPr lvl="1"/>
            <a:r>
              <a:rPr lang="en-US" altLang="en-US" u="sng" dirty="0"/>
              <a:t>Reduces correspondence problem to 1D search along </a:t>
            </a:r>
            <a:r>
              <a:rPr lang="en-US" altLang="en-US" i="1" u="sng" dirty="0"/>
              <a:t>conjugate</a:t>
            </a:r>
            <a:r>
              <a:rPr lang="en-US" altLang="en-US" u="sng" dirty="0"/>
              <a:t> </a:t>
            </a:r>
            <a:r>
              <a:rPr lang="en-US" altLang="en-US" i="1" u="sng" dirty="0" err="1"/>
              <a:t>epipolar</a:t>
            </a:r>
            <a:r>
              <a:rPr lang="en-US" altLang="en-US" i="1" u="sng" dirty="0"/>
              <a:t> </a:t>
            </a:r>
            <a:r>
              <a:rPr lang="en-US" altLang="en-US" i="1" u="sng" dirty="0" smtClean="0"/>
              <a:t>lines</a:t>
            </a:r>
            <a:endParaRPr lang="en-US" altLang="en-US" i="1" u="sng" dirty="0"/>
          </a:p>
        </p:txBody>
      </p:sp>
      <p:grpSp>
        <p:nvGrpSpPr>
          <p:cNvPr id="389131" name="Group 11"/>
          <p:cNvGrpSpPr>
            <a:grpSpLocks/>
          </p:cNvGrpSpPr>
          <p:nvPr/>
        </p:nvGrpSpPr>
        <p:grpSpPr bwMode="auto">
          <a:xfrm>
            <a:off x="3581400" y="2362200"/>
            <a:ext cx="4191000" cy="1447800"/>
            <a:chOff x="1296" y="2352"/>
            <a:chExt cx="2640" cy="912"/>
          </a:xfrm>
        </p:grpSpPr>
        <p:grpSp>
          <p:nvGrpSpPr>
            <p:cNvPr id="389132" name="Group 12"/>
            <p:cNvGrpSpPr>
              <a:grpSpLocks/>
            </p:cNvGrpSpPr>
            <p:nvPr/>
          </p:nvGrpSpPr>
          <p:grpSpPr bwMode="auto">
            <a:xfrm>
              <a:off x="1296" y="2352"/>
              <a:ext cx="2640" cy="912"/>
              <a:chOff x="1296" y="1872"/>
              <a:chExt cx="2640" cy="912"/>
            </a:xfrm>
          </p:grpSpPr>
          <p:sp>
            <p:nvSpPr>
              <p:cNvPr id="389133" name="Freeform 13"/>
              <p:cNvSpPr>
                <a:spLocks/>
              </p:cNvSpPr>
              <p:nvPr/>
            </p:nvSpPr>
            <p:spPr bwMode="auto">
              <a:xfrm>
                <a:off x="1296" y="1872"/>
                <a:ext cx="2640" cy="912"/>
              </a:xfrm>
              <a:custGeom>
                <a:avLst/>
                <a:gdLst>
                  <a:gd name="T0" fmla="*/ 0 w 2640"/>
                  <a:gd name="T1" fmla="*/ 912 h 912"/>
                  <a:gd name="T2" fmla="*/ 2640 w 2640"/>
                  <a:gd name="T3" fmla="*/ 912 h 912"/>
                  <a:gd name="T4" fmla="*/ 1104 w 2640"/>
                  <a:gd name="T5" fmla="*/ 0 h 912"/>
                  <a:gd name="T6" fmla="*/ 0 w 2640"/>
                  <a:gd name="T7" fmla="*/ 912 h 912"/>
                </a:gdLst>
                <a:ahLst/>
                <a:cxnLst>
                  <a:cxn ang="0">
                    <a:pos x="T0" y="T1"/>
                  </a:cxn>
                  <a:cxn ang="0">
                    <a:pos x="T2" y="T3"/>
                  </a:cxn>
                  <a:cxn ang="0">
                    <a:pos x="T4" y="T5"/>
                  </a:cxn>
                  <a:cxn ang="0">
                    <a:pos x="T6" y="T7"/>
                  </a:cxn>
                </a:cxnLst>
                <a:rect l="0" t="0" r="r" b="b"/>
                <a:pathLst>
                  <a:path w="2640" h="912">
                    <a:moveTo>
                      <a:pt x="0" y="912"/>
                    </a:moveTo>
                    <a:lnTo>
                      <a:pt x="2640" y="912"/>
                    </a:lnTo>
                    <a:lnTo>
                      <a:pt x="1104" y="0"/>
                    </a:lnTo>
                    <a:lnTo>
                      <a:pt x="0" y="912"/>
                    </a:ln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4" name="Line 14"/>
              <p:cNvSpPr>
                <a:spLocks noChangeShapeType="1"/>
              </p:cNvSpPr>
              <p:nvPr/>
            </p:nvSpPr>
            <p:spPr bwMode="auto">
              <a:xfrm>
                <a:off x="3072" y="2256"/>
                <a:ext cx="0" cy="432"/>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5" name="Line 15"/>
              <p:cNvSpPr>
                <a:spLocks noChangeShapeType="1"/>
              </p:cNvSpPr>
              <p:nvPr/>
            </p:nvSpPr>
            <p:spPr bwMode="auto">
              <a:xfrm>
                <a:off x="2160" y="2256"/>
                <a:ext cx="0" cy="48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6" name="Line 16"/>
              <p:cNvSpPr>
                <a:spLocks noChangeShapeType="1"/>
              </p:cNvSpPr>
              <p:nvPr/>
            </p:nvSpPr>
            <p:spPr bwMode="auto">
              <a:xfrm flipH="1" flipV="1">
                <a:off x="1968" y="2160"/>
                <a:ext cx="192" cy="9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137" name="Text Box 17"/>
            <p:cNvSpPr txBox="1">
              <a:spLocks noChangeArrowheads="1"/>
            </p:cNvSpPr>
            <p:nvPr/>
          </p:nvSpPr>
          <p:spPr bwMode="auto">
            <a:xfrm flipH="1">
              <a:off x="2156" y="2760"/>
              <a:ext cx="984"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sz="1600" b="1" dirty="0" err="1">
                  <a:solidFill>
                    <a:schemeClr val="tx2">
                      <a:lumMod val="40000"/>
                      <a:lumOff val="60000"/>
                    </a:schemeClr>
                  </a:solidFill>
                  <a:latin typeface="Arial" panose="020B0604020202020204" pitchFamily="34" charset="0"/>
                </a:rPr>
                <a:t>epipolar</a:t>
              </a:r>
              <a:r>
                <a:rPr lang="en-US" altLang="en-US" sz="1600" b="1" dirty="0">
                  <a:solidFill>
                    <a:schemeClr val="tx2">
                      <a:lumMod val="40000"/>
                      <a:lumOff val="60000"/>
                    </a:schemeClr>
                  </a:solidFill>
                  <a:latin typeface="Arial" panose="020B0604020202020204" pitchFamily="34" charset="0"/>
                </a:rPr>
                <a:t> plane</a:t>
              </a:r>
            </a:p>
          </p:txBody>
        </p:sp>
      </p:grpSp>
      <p:grpSp>
        <p:nvGrpSpPr>
          <p:cNvPr id="389138" name="Group 18"/>
          <p:cNvGrpSpPr>
            <a:grpSpLocks/>
          </p:cNvGrpSpPr>
          <p:nvPr/>
        </p:nvGrpSpPr>
        <p:grpSpPr bwMode="auto">
          <a:xfrm>
            <a:off x="6400800" y="2986088"/>
            <a:ext cx="2755900" cy="671512"/>
            <a:chOff x="3072" y="2265"/>
            <a:chExt cx="1736" cy="423"/>
          </a:xfrm>
        </p:grpSpPr>
        <p:sp>
          <p:nvSpPr>
            <p:cNvPr id="389139" name="Line 19"/>
            <p:cNvSpPr>
              <a:spLocks noChangeShapeType="1"/>
            </p:cNvSpPr>
            <p:nvPr/>
          </p:nvSpPr>
          <p:spPr bwMode="auto">
            <a:xfrm flipV="1">
              <a:off x="3072" y="2400"/>
              <a:ext cx="768"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0" name="Text Box 20"/>
            <p:cNvSpPr txBox="1">
              <a:spLocks noChangeArrowheads="1"/>
            </p:cNvSpPr>
            <p:nvPr/>
          </p:nvSpPr>
          <p:spPr bwMode="auto">
            <a:xfrm>
              <a:off x="3844" y="2265"/>
              <a:ext cx="964" cy="2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b="1">
                  <a:solidFill>
                    <a:schemeClr val="tx2"/>
                  </a:solidFill>
                  <a:effectLst>
                    <a:outerShdw blurRad="38100" dist="38100" dir="2700000" algn="tl">
                      <a:srgbClr val="C0C0C0"/>
                    </a:outerShdw>
                  </a:effectLst>
                  <a:latin typeface="Arial" panose="020B0604020202020204" pitchFamily="34" charset="0"/>
                </a:rPr>
                <a:t>epipolar line</a:t>
              </a:r>
            </a:p>
          </p:txBody>
        </p:sp>
      </p:grpSp>
      <p:grpSp>
        <p:nvGrpSpPr>
          <p:cNvPr id="389141" name="Group 21"/>
          <p:cNvGrpSpPr>
            <a:grpSpLocks/>
          </p:cNvGrpSpPr>
          <p:nvPr/>
        </p:nvGrpSpPr>
        <p:grpSpPr bwMode="auto">
          <a:xfrm>
            <a:off x="2190750" y="2909888"/>
            <a:ext cx="2755900" cy="823912"/>
            <a:chOff x="420" y="2217"/>
            <a:chExt cx="1736" cy="519"/>
          </a:xfrm>
        </p:grpSpPr>
        <p:sp>
          <p:nvSpPr>
            <p:cNvPr id="389142" name="Text Box 22"/>
            <p:cNvSpPr txBox="1">
              <a:spLocks noChangeArrowheads="1"/>
            </p:cNvSpPr>
            <p:nvPr/>
          </p:nvSpPr>
          <p:spPr bwMode="auto">
            <a:xfrm flipH="1">
              <a:off x="420" y="2217"/>
              <a:ext cx="964" cy="2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b="1">
                  <a:solidFill>
                    <a:schemeClr val="tx2"/>
                  </a:solidFill>
                  <a:effectLst>
                    <a:outerShdw blurRad="38100" dist="38100" dir="2700000" algn="tl">
                      <a:srgbClr val="C0C0C0"/>
                    </a:outerShdw>
                  </a:effectLst>
                  <a:latin typeface="Arial" panose="020B0604020202020204" pitchFamily="34" charset="0"/>
                </a:rPr>
                <a:t>epipolar line</a:t>
              </a:r>
            </a:p>
          </p:txBody>
        </p:sp>
        <p:sp>
          <p:nvSpPr>
            <p:cNvPr id="389143" name="Line 23"/>
            <p:cNvSpPr>
              <a:spLocks noChangeShapeType="1"/>
            </p:cNvSpPr>
            <p:nvPr/>
          </p:nvSpPr>
          <p:spPr bwMode="auto">
            <a:xfrm flipH="1" flipV="1">
              <a:off x="1392" y="2304"/>
              <a:ext cx="764"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144" name="Oval 24"/>
          <p:cNvSpPr>
            <a:spLocks noChangeArrowheads="1"/>
          </p:cNvSpPr>
          <p:nvPr/>
        </p:nvSpPr>
        <p:spPr bwMode="auto">
          <a:xfrm>
            <a:off x="7048500" y="3352800"/>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5" name="Oval 25"/>
          <p:cNvSpPr>
            <a:spLocks noChangeArrowheads="1"/>
          </p:cNvSpPr>
          <p:nvPr/>
        </p:nvSpPr>
        <p:spPr bwMode="auto">
          <a:xfrm>
            <a:off x="4162425" y="3267075"/>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6" name="Oval 26"/>
          <p:cNvSpPr>
            <a:spLocks noChangeArrowheads="1"/>
          </p:cNvSpPr>
          <p:nvPr/>
        </p:nvSpPr>
        <p:spPr bwMode="auto">
          <a:xfrm>
            <a:off x="5276850" y="2286000"/>
            <a:ext cx="114300" cy="1143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99876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9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891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89131"/>
                                        </p:tgtEl>
                                        <p:attrNameLst>
                                          <p:attrName>style.visibility</p:attrName>
                                        </p:attrNameLst>
                                      </p:cBhvr>
                                      <p:to>
                                        <p:strVal val="visible"/>
                                      </p:to>
                                    </p:set>
                                    <p:anim calcmode="lin" valueType="num">
                                      <p:cBhvr additive="base">
                                        <p:cTn id="27" dur="500" fill="hold"/>
                                        <p:tgtEl>
                                          <p:spTgt spid="389131"/>
                                        </p:tgtEl>
                                        <p:attrNameLst>
                                          <p:attrName>ppt_x</p:attrName>
                                        </p:attrNameLst>
                                      </p:cBhvr>
                                      <p:tavLst>
                                        <p:tav tm="0">
                                          <p:val>
                                            <p:strVal val="1+#ppt_w/2"/>
                                          </p:val>
                                        </p:tav>
                                        <p:tav tm="100000">
                                          <p:val>
                                            <p:strVal val="#ppt_x"/>
                                          </p:val>
                                        </p:tav>
                                      </p:tavLst>
                                    </p:anim>
                                    <p:anim calcmode="lin" valueType="num">
                                      <p:cBhvr additive="base">
                                        <p:cTn id="28" dur="500" fill="hold"/>
                                        <p:tgtEl>
                                          <p:spTgt spid="3891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animBg="1"/>
      <p:bldP spid="389125" grpId="0" animBg="1"/>
      <p:bldP spid="3891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391372"/>
            <a:ext cx="10972800" cy="657459"/>
          </a:xfrm>
        </p:spPr>
        <p:txBody>
          <a:bodyPr>
            <a:normAutofit fontScale="90000"/>
          </a:bodyPr>
          <a:lstStyle/>
          <a:p>
            <a:r>
              <a:rPr lang="en-US" dirty="0" smtClean="0"/>
              <a:t>Image Warping for Image Rectification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 Warp image(s) so corresponding </a:t>
            </a:r>
            <a:r>
              <a:rPr lang="en-US" dirty="0" err="1" smtClean="0"/>
              <a:t>epipolar</a:t>
            </a:r>
            <a:r>
              <a:rPr lang="en-US" dirty="0" smtClean="0"/>
              <a:t> lines are horizontal and/or co-align.</a:t>
            </a:r>
          </a:p>
          <a:p>
            <a:pPr marL="914400" lvl="1" indent="-514350">
              <a:buFont typeface="+mj-lt"/>
              <a:buAutoNum type="arabicPeriod"/>
            </a:pPr>
            <a:r>
              <a:rPr lang="en-US" dirty="0" smtClean="0"/>
              <a:t>Choose coordinate system to map both images … or for simplification… Choose one of the image coordinate systems (and warp the other image to this coordinate system, rather than warping both).</a:t>
            </a:r>
          </a:p>
          <a:p>
            <a:pPr marL="914400" lvl="1" indent="-514350">
              <a:buFont typeface="+mj-lt"/>
              <a:buAutoNum type="arabicPeriod"/>
            </a:pPr>
            <a:r>
              <a:rPr lang="en-US" dirty="0" smtClean="0"/>
              <a:t>Using knowledge of Camera Matrix, </a:t>
            </a:r>
            <a:r>
              <a:rPr lang="en-US" dirty="0" err="1" smtClean="0"/>
              <a:t>Homography</a:t>
            </a:r>
            <a:r>
              <a:rPr lang="en-US" dirty="0" smtClean="0"/>
              <a:t>, and </a:t>
            </a:r>
            <a:r>
              <a:rPr lang="en-US" dirty="0" err="1" smtClean="0"/>
              <a:t>Epipolar</a:t>
            </a:r>
            <a:r>
              <a:rPr lang="en-US" dirty="0" smtClean="0"/>
              <a:t> Constraint compute the appropriate Warping Matrix (Essential or Fundamental).</a:t>
            </a:r>
          </a:p>
          <a:p>
            <a:pPr marL="1314450" lvl="2" indent="-514350">
              <a:buFont typeface="+mj-lt"/>
              <a:buAutoNum type="arabicPeriod"/>
            </a:pPr>
            <a:r>
              <a:rPr lang="en-US" dirty="0" smtClean="0"/>
              <a:t>Camera Motion Model: </a:t>
            </a:r>
            <a:r>
              <a:rPr lang="en-US" dirty="0" err="1" smtClean="0"/>
              <a:t>Instrinsics</a:t>
            </a:r>
            <a:r>
              <a:rPr lang="en-US" dirty="0" smtClean="0"/>
              <a:t> are known, working in normalized image space</a:t>
            </a:r>
          </a:p>
          <a:p>
            <a:pPr marL="1314450" lvl="2" indent="-514350">
              <a:buFont typeface="+mj-lt"/>
              <a:buAutoNum type="arabicPeriod"/>
            </a:pPr>
            <a:r>
              <a:rPr lang="en-US" dirty="0" smtClean="0"/>
              <a:t>General model: accounts for </a:t>
            </a:r>
            <a:r>
              <a:rPr lang="en-US" dirty="0" err="1" smtClean="0"/>
              <a:t>intrinsics</a:t>
            </a:r>
            <a:r>
              <a:rPr lang="en-US" dirty="0" smtClean="0"/>
              <a:t>, scale, skew, … </a:t>
            </a:r>
          </a:p>
          <a:p>
            <a:pPr marL="800100" lvl="2" indent="0">
              <a:buNone/>
            </a:pPr>
            <a:r>
              <a:rPr lang="en-US" dirty="0" smtClean="0">
                <a:solidFill>
                  <a:schemeClr val="tx2">
                    <a:lumMod val="60000"/>
                    <a:lumOff val="40000"/>
                  </a:schemeClr>
                </a:solidFill>
              </a:rPr>
              <a:t>Simple Solution 1: Choose a plane parallel to the baseline.</a:t>
            </a:r>
            <a:r>
              <a:rPr lang="en-US" dirty="0" smtClean="0"/>
              <a:t> </a:t>
            </a:r>
          </a:p>
          <a:p>
            <a:pPr marL="800100" lvl="2" indent="0">
              <a:buNone/>
            </a:pPr>
            <a:r>
              <a:rPr lang="en-US" dirty="0" smtClean="0">
                <a:solidFill>
                  <a:schemeClr val="tx2">
                    <a:lumMod val="60000"/>
                    <a:lumOff val="40000"/>
                  </a:schemeClr>
                </a:solidFill>
              </a:rPr>
              <a:t>SS 2, Weak perspective assumption: Project onto planar scene</a:t>
            </a:r>
            <a:endParaRPr lang="en-US" dirty="0" smtClean="0"/>
          </a:p>
          <a:p>
            <a:pPr marL="914400" lvl="1" indent="-514350">
              <a:buFont typeface="+mj-lt"/>
              <a:buAutoNum type="arabicPeriod"/>
            </a:pPr>
            <a:r>
              <a:rPr lang="en-US" dirty="0" smtClean="0"/>
              <a:t>Perform Warp.</a:t>
            </a:r>
          </a:p>
          <a:p>
            <a:pPr marL="914400" lvl="1" indent="-514350">
              <a:buFont typeface="+mj-lt"/>
              <a:buAutoNum type="arabicPeriod"/>
            </a:pPr>
            <a:endParaRPr lang="en-US" dirty="0"/>
          </a:p>
        </p:txBody>
      </p:sp>
    </p:spTree>
    <p:extLst>
      <p:ext uri="{BB962C8B-B14F-4D97-AF65-F5344CB8AC3E}">
        <p14:creationId xmlns:p14="http://schemas.microsoft.com/office/powerpoint/2010/main" val="2595097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FFBAE73-DC63-4FF5-94C8-C5D5DCA6D91C}" type="slidenum">
              <a:rPr lang="en-US" altLang="en-US"/>
              <a:pPr/>
              <a:t>18</a:t>
            </a:fld>
            <a:endParaRPr lang="en-US" altLang="en-US"/>
          </a:p>
        </p:txBody>
      </p:sp>
      <p:sp>
        <p:nvSpPr>
          <p:cNvPr id="168962" name="Rectangle 2"/>
          <p:cNvSpPr>
            <a:spLocks noGrp="1" noChangeArrowheads="1"/>
          </p:cNvSpPr>
          <p:nvPr>
            <p:ph type="title"/>
          </p:nvPr>
        </p:nvSpPr>
        <p:spPr/>
        <p:txBody>
          <a:bodyPr>
            <a:normAutofit fontScale="90000"/>
          </a:bodyPr>
          <a:lstStyle/>
          <a:p>
            <a:r>
              <a:rPr lang="en-US" altLang="en-US"/>
              <a:t>Rectification</a:t>
            </a:r>
          </a:p>
        </p:txBody>
      </p:sp>
      <p:sp>
        <p:nvSpPr>
          <p:cNvPr id="168963" name="Rectangle 3"/>
          <p:cNvSpPr>
            <a:spLocks noGrp="1" noChangeArrowheads="1"/>
          </p:cNvSpPr>
          <p:nvPr>
            <p:ph type="body" idx="1"/>
          </p:nvPr>
        </p:nvSpPr>
        <p:spPr/>
        <p:txBody>
          <a:bodyPr/>
          <a:lstStyle/>
          <a:p>
            <a:r>
              <a:rPr lang="en-US" altLang="en-US" sz="2400" dirty="0"/>
              <a:t>Project each image onto same plane, which is parallel to the </a:t>
            </a:r>
            <a:r>
              <a:rPr lang="en-US" altLang="en-US" sz="2400" dirty="0" err="1"/>
              <a:t>epipole</a:t>
            </a:r>
            <a:endParaRPr lang="en-US" altLang="en-US" sz="2400" dirty="0"/>
          </a:p>
          <a:p>
            <a:r>
              <a:rPr lang="en-US" altLang="en-US" sz="2400" dirty="0" smtClean="0"/>
              <a:t>Resample (interpolate) </a:t>
            </a:r>
            <a:r>
              <a:rPr lang="en-US" altLang="en-US" sz="2400" dirty="0"/>
              <a:t>lines (and shear/stretch) to place lines in correspondence, and minimize distortion</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endParaRPr lang="en-US" altLang="en-US" sz="2400" dirty="0"/>
          </a:p>
          <a:p>
            <a:r>
              <a:rPr lang="en-US" altLang="en-US" sz="2400" dirty="0"/>
              <a:t>[Loop and Zhang, CVPR’99]</a:t>
            </a:r>
          </a:p>
        </p:txBody>
      </p:sp>
      <p:pic>
        <p:nvPicPr>
          <p:cNvPr id="168964" name="Picture 4" descr="Rec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475" y="2871330"/>
            <a:ext cx="41338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68965" name="Picture 5" descr="Rectific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453" y="2753628"/>
            <a:ext cx="36385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55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Deriving the </a:t>
            </a:r>
            <a:r>
              <a:rPr lang="en-US" dirty="0" err="1" smtClean="0"/>
              <a:t>Epipolar</a:t>
            </a:r>
            <a:r>
              <a:rPr lang="en-US" dirty="0" smtClean="0"/>
              <a:t> Constraint</a:t>
            </a:r>
            <a:endParaRPr lang="en-US" dirty="0"/>
          </a:p>
        </p:txBody>
      </p:sp>
      <p:sp>
        <p:nvSpPr>
          <p:cNvPr id="3" name="Content Placeholder 2"/>
          <p:cNvSpPr>
            <a:spLocks noGrp="1"/>
          </p:cNvSpPr>
          <p:nvPr>
            <p:ph idx="1"/>
          </p:nvPr>
        </p:nvSpPr>
        <p:spPr>
          <a:xfrm>
            <a:off x="609600" y="1254001"/>
            <a:ext cx="10917099" cy="2562626"/>
          </a:xfrm>
        </p:spPr>
        <p:txBody>
          <a:bodyPr>
            <a:normAutofit fontScale="77500" lnSpcReduction="20000"/>
          </a:bodyPr>
          <a:lstStyle/>
          <a:p>
            <a:r>
              <a:rPr lang="en-US" dirty="0" smtClean="0">
                <a:solidFill>
                  <a:srgbClr val="0070C0"/>
                </a:solidFill>
              </a:rPr>
              <a:t>Find projection matrix from one image to the other.</a:t>
            </a:r>
          </a:p>
          <a:p>
            <a:endParaRPr lang="en-US" dirty="0" smtClean="0"/>
          </a:p>
          <a:p>
            <a:r>
              <a:rPr lang="en-US" dirty="0" smtClean="0"/>
              <a:t>Conceptually, given a camera matrix P, we can map a point to the image plane. The reverse transformation will map the image coordinate to a line (or point if we know the depth)</a:t>
            </a:r>
          </a:p>
          <a:p>
            <a:endParaRPr lang="en-US" dirty="0"/>
          </a:p>
          <a:p>
            <a:r>
              <a:rPr lang="en-US" dirty="0" smtClean="0"/>
              <a:t>If the Camera matrix for the second image is known, we can then map to the second image</a:t>
            </a:r>
            <a:endParaRPr lang="en-US" dirty="0"/>
          </a:p>
        </p:txBody>
      </p:sp>
      <p:pic>
        <p:nvPicPr>
          <p:cNvPr id="26" name="Picture 25"/>
          <p:cNvPicPr>
            <a:picLocks noChangeAspect="1"/>
          </p:cNvPicPr>
          <p:nvPr/>
        </p:nvPicPr>
        <p:blipFill>
          <a:blip r:embed="rId2"/>
          <a:stretch>
            <a:fillRect/>
          </a:stretch>
        </p:blipFill>
        <p:spPr>
          <a:xfrm>
            <a:off x="4369313" y="2575070"/>
            <a:ext cx="2542343" cy="461729"/>
          </a:xfrm>
          <a:prstGeom prst="rect">
            <a:avLst/>
          </a:prstGeom>
        </p:spPr>
      </p:pic>
      <p:pic>
        <p:nvPicPr>
          <p:cNvPr id="27" name="Picture 26"/>
          <p:cNvPicPr>
            <a:picLocks noChangeAspect="1"/>
          </p:cNvPicPr>
          <p:nvPr/>
        </p:nvPicPr>
        <p:blipFill>
          <a:blip r:embed="rId3"/>
          <a:stretch>
            <a:fillRect/>
          </a:stretch>
        </p:blipFill>
        <p:spPr>
          <a:xfrm>
            <a:off x="3205056" y="4179633"/>
            <a:ext cx="7413201" cy="2445026"/>
          </a:xfrm>
          <a:prstGeom prst="rect">
            <a:avLst/>
          </a:prstGeom>
        </p:spPr>
      </p:pic>
      <p:pic>
        <p:nvPicPr>
          <p:cNvPr id="28" name="Picture 27"/>
          <p:cNvPicPr>
            <a:picLocks noChangeAspect="1"/>
          </p:cNvPicPr>
          <p:nvPr/>
        </p:nvPicPr>
        <p:blipFill>
          <a:blip r:embed="rId4"/>
          <a:stretch>
            <a:fillRect/>
          </a:stretch>
        </p:blipFill>
        <p:spPr>
          <a:xfrm>
            <a:off x="1702278" y="3816627"/>
            <a:ext cx="3876138" cy="369583"/>
          </a:xfrm>
          <a:prstGeom prst="rect">
            <a:avLst/>
          </a:prstGeom>
        </p:spPr>
      </p:pic>
    </p:spTree>
    <p:extLst>
      <p:ext uri="{BB962C8B-B14F-4D97-AF65-F5344CB8AC3E}">
        <p14:creationId xmlns:p14="http://schemas.microsoft.com/office/powerpoint/2010/main" val="333483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Stereopsis</a:t>
            </a:r>
          </a:p>
          <a:p>
            <a:pPr lvl="1"/>
            <a:r>
              <a:rPr lang="en-US" altLang="en-US" dirty="0" smtClean="0"/>
              <a:t>Motivation</a:t>
            </a:r>
          </a:p>
          <a:p>
            <a:pPr lvl="1"/>
            <a:r>
              <a:rPr lang="en-US" altLang="en-US" dirty="0" smtClean="0"/>
              <a:t>Problems</a:t>
            </a:r>
          </a:p>
          <a:p>
            <a:pPr lvl="1"/>
            <a:r>
              <a:rPr lang="en-US" altLang="en-US" dirty="0" smtClean="0"/>
              <a:t>Image </a:t>
            </a:r>
            <a:r>
              <a:rPr lang="en-US" altLang="en-US" dirty="0"/>
              <a:t>rectification</a:t>
            </a:r>
          </a:p>
          <a:p>
            <a:r>
              <a:rPr lang="en-US" altLang="en-US" dirty="0"/>
              <a:t>Matching </a:t>
            </a:r>
            <a:r>
              <a:rPr lang="en-US" altLang="en-US" dirty="0" smtClean="0"/>
              <a:t>criteria</a:t>
            </a:r>
          </a:p>
          <a:p>
            <a:pPr lvl="1"/>
            <a:r>
              <a:rPr lang="en-US" altLang="en-US" dirty="0" smtClean="0"/>
              <a:t>Energy Minimization</a:t>
            </a:r>
          </a:p>
          <a:p>
            <a:pPr lvl="2"/>
            <a:r>
              <a:rPr lang="en-US" altLang="en-US" dirty="0"/>
              <a:t>Local Search (heuristic or brute force)</a:t>
            </a:r>
          </a:p>
          <a:p>
            <a:pPr lvl="2"/>
            <a:r>
              <a:rPr lang="en-US" altLang="en-US" dirty="0" smtClean="0"/>
              <a:t>Dynamic Programming</a:t>
            </a:r>
            <a:endParaRPr lang="en-US" altLang="en-US" dirty="0"/>
          </a:p>
          <a:p>
            <a:pPr lvl="2"/>
            <a:r>
              <a:rPr lang="en-US" altLang="en-US" dirty="0" smtClean="0"/>
              <a:t>Graph Cuts</a:t>
            </a:r>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2524519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Deriving the </a:t>
            </a:r>
            <a:r>
              <a:rPr lang="en-US" dirty="0" err="1" smtClean="0"/>
              <a:t>Epipolar</a:t>
            </a:r>
            <a:r>
              <a:rPr lang="en-US" dirty="0" smtClean="0"/>
              <a:t> Constraint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Assuming the relative camera locations can be encoded by a rotation and translation, if we re-orient the general coordinate system to coincide with that of one of the cameras, then this projection from one image to another is simplified.</a:t>
                </a:r>
              </a:p>
              <a:p>
                <a:endParaRPr lang="en-US" dirty="0"/>
              </a:p>
              <a:p>
                <a:endParaRPr lang="en-US" dirty="0" smtClean="0"/>
              </a:p>
              <a:p>
                <a:r>
                  <a:rPr lang="en-US" dirty="0" smtClean="0"/>
                  <a:t>Taking the cross product with t, then dot product with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e>
                        </m:acc>
                      </m:e>
                      <m:sub/>
                    </m:sSub>
                  </m:oMath>
                </a14:m>
                <a:r>
                  <a:rPr lang="en-US" dirty="0" smtClean="0"/>
                  <a:t> hat, yields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0" t="-163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393057" y="3545902"/>
            <a:ext cx="4358756" cy="512223"/>
          </a:xfrm>
          <a:prstGeom prst="rect">
            <a:avLst/>
          </a:prstGeom>
        </p:spPr>
      </p:pic>
      <p:pic>
        <p:nvPicPr>
          <p:cNvPr id="5" name="Picture 4"/>
          <p:cNvPicPr>
            <a:picLocks noChangeAspect="1"/>
          </p:cNvPicPr>
          <p:nvPr/>
        </p:nvPicPr>
        <p:blipFill>
          <a:blip r:embed="rId4"/>
          <a:stretch>
            <a:fillRect/>
          </a:stretch>
        </p:blipFill>
        <p:spPr>
          <a:xfrm>
            <a:off x="8550146" y="3545902"/>
            <a:ext cx="1529860" cy="482575"/>
          </a:xfrm>
          <a:prstGeom prst="rect">
            <a:avLst/>
          </a:prstGeom>
        </p:spPr>
      </p:pic>
      <p:pic>
        <p:nvPicPr>
          <p:cNvPr id="6" name="Picture 5"/>
          <p:cNvPicPr>
            <a:picLocks noChangeAspect="1"/>
          </p:cNvPicPr>
          <p:nvPr/>
        </p:nvPicPr>
        <p:blipFill>
          <a:blip r:embed="rId5"/>
          <a:stretch>
            <a:fillRect/>
          </a:stretch>
        </p:blipFill>
        <p:spPr>
          <a:xfrm>
            <a:off x="3531277" y="5108727"/>
            <a:ext cx="3967954" cy="548148"/>
          </a:xfrm>
          <a:prstGeom prst="rect">
            <a:avLst/>
          </a:prstGeom>
        </p:spPr>
      </p:pic>
    </p:spTree>
    <p:extLst>
      <p:ext uri="{BB962C8B-B14F-4D97-AF65-F5344CB8AC3E}">
        <p14:creationId xmlns:p14="http://schemas.microsoft.com/office/powerpoint/2010/main" val="189249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Thus the </a:t>
            </a:r>
            <a:r>
              <a:rPr lang="en-US" dirty="0" err="1" smtClean="0"/>
              <a:t>Epipolar</a:t>
            </a:r>
            <a:r>
              <a:rPr lang="en-US" dirty="0" smtClean="0"/>
              <a:t> constraint</a:t>
            </a:r>
            <a:endParaRPr lang="en-US" dirty="0"/>
          </a:p>
        </p:txBody>
      </p:sp>
      <p:sp>
        <p:nvSpPr>
          <p:cNvPr id="3" name="Content Placeholder 2"/>
          <p:cNvSpPr>
            <a:spLocks noGrp="1"/>
          </p:cNvSpPr>
          <p:nvPr>
            <p:ph idx="1"/>
          </p:nvPr>
        </p:nvSpPr>
        <p:spPr>
          <a:xfrm>
            <a:off x="609599" y="1600201"/>
            <a:ext cx="11185143" cy="4099828"/>
          </a:xfrm>
        </p:spPr>
        <p:txBody>
          <a:bodyPr/>
          <a:lstStyle/>
          <a:p>
            <a:r>
              <a:rPr lang="en-US" dirty="0" smtClean="0"/>
              <a:t>E is referred to as the Essential Matrix</a:t>
            </a:r>
          </a:p>
          <a:p>
            <a:endParaRPr lang="en-US" dirty="0"/>
          </a:p>
          <a:p>
            <a:endParaRPr lang="en-US" dirty="0" smtClean="0"/>
          </a:p>
          <a:p>
            <a:endParaRPr lang="en-US" dirty="0" smtClean="0"/>
          </a:p>
          <a:p>
            <a:r>
              <a:rPr lang="en-US" dirty="0" smtClean="0"/>
              <a:t>Observe that E projects some point in image 1 to a line in image two. Give the equation above, E can be learned using </a:t>
            </a:r>
            <a:r>
              <a:rPr lang="en-US" smtClean="0"/>
              <a:t>point correspondences. </a:t>
            </a:r>
          </a:p>
        </p:txBody>
      </p:sp>
      <p:pic>
        <p:nvPicPr>
          <p:cNvPr id="4" name="Picture 3"/>
          <p:cNvPicPr>
            <a:picLocks noChangeAspect="1"/>
          </p:cNvPicPr>
          <p:nvPr/>
        </p:nvPicPr>
        <p:blipFill>
          <a:blip r:embed="rId2"/>
          <a:stretch>
            <a:fillRect/>
          </a:stretch>
        </p:blipFill>
        <p:spPr>
          <a:xfrm>
            <a:off x="3441843" y="2691214"/>
            <a:ext cx="1318618" cy="484246"/>
          </a:xfrm>
          <a:prstGeom prst="rect">
            <a:avLst/>
          </a:prstGeom>
        </p:spPr>
      </p:pic>
      <p:pic>
        <p:nvPicPr>
          <p:cNvPr id="5" name="Picture 4"/>
          <p:cNvPicPr>
            <a:picLocks noChangeAspect="1"/>
          </p:cNvPicPr>
          <p:nvPr/>
        </p:nvPicPr>
        <p:blipFill>
          <a:blip r:embed="rId3"/>
          <a:stretch>
            <a:fillRect/>
          </a:stretch>
        </p:blipFill>
        <p:spPr>
          <a:xfrm>
            <a:off x="5804187" y="2726695"/>
            <a:ext cx="1531562" cy="422723"/>
          </a:xfrm>
          <a:prstGeom prst="rect">
            <a:avLst/>
          </a:prstGeom>
        </p:spPr>
      </p:pic>
      <p:pic>
        <p:nvPicPr>
          <p:cNvPr id="6" name="Picture 5"/>
          <p:cNvPicPr>
            <a:picLocks noChangeAspect="1"/>
          </p:cNvPicPr>
          <p:nvPr/>
        </p:nvPicPr>
        <p:blipFill>
          <a:blip r:embed="rId4"/>
          <a:stretch>
            <a:fillRect/>
          </a:stretch>
        </p:blipFill>
        <p:spPr>
          <a:xfrm>
            <a:off x="8911323" y="1218983"/>
            <a:ext cx="2883420" cy="2230747"/>
          </a:xfrm>
          <a:prstGeom prst="rect">
            <a:avLst/>
          </a:prstGeom>
        </p:spPr>
      </p:pic>
    </p:spTree>
    <p:extLst>
      <p:ext uri="{BB962C8B-B14F-4D97-AF65-F5344CB8AC3E}">
        <p14:creationId xmlns:p14="http://schemas.microsoft.com/office/powerpoint/2010/main" val="14568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fontScale="90000"/>
          </a:bodyPr>
          <a:lstStyle/>
          <a:p>
            <a:r>
              <a:rPr lang="en-US" altLang="en-US"/>
              <a:t>Fundamental matrix</a:t>
            </a:r>
          </a:p>
        </p:txBody>
      </p:sp>
      <p:sp>
        <p:nvSpPr>
          <p:cNvPr id="458755" name="Rectangle 3"/>
          <p:cNvSpPr>
            <a:spLocks noGrp="1" noChangeArrowheads="1"/>
          </p:cNvSpPr>
          <p:nvPr>
            <p:ph type="body" idx="1"/>
          </p:nvPr>
        </p:nvSpPr>
        <p:spPr/>
        <p:txBody>
          <a:bodyPr>
            <a:normAutofit/>
          </a:bodyPr>
          <a:lstStyle/>
          <a:p>
            <a:r>
              <a:rPr lang="en-US" altLang="en-US" dirty="0" smtClean="0"/>
              <a:t>These matrices E and </a:t>
            </a:r>
            <a:r>
              <a:rPr lang="en-US" altLang="en-US" dirty="0"/>
              <a:t>F </a:t>
            </a:r>
            <a:r>
              <a:rPr lang="en-US" altLang="en-US" dirty="0" smtClean="0"/>
              <a:t>are </a:t>
            </a:r>
            <a:r>
              <a:rPr lang="en-US" altLang="en-US" dirty="0"/>
              <a:t>called</a:t>
            </a:r>
          </a:p>
          <a:p>
            <a:pPr lvl="1"/>
            <a:r>
              <a:rPr lang="en-US" altLang="en-US" dirty="0"/>
              <a:t>the “Essential Matrix”</a:t>
            </a:r>
          </a:p>
          <a:p>
            <a:pPr lvl="2"/>
            <a:r>
              <a:rPr lang="en-US" altLang="en-US" dirty="0"/>
              <a:t>when image intrinsic parameters are known</a:t>
            </a:r>
          </a:p>
          <a:p>
            <a:pPr lvl="1"/>
            <a:r>
              <a:rPr lang="en-US" altLang="en-US" dirty="0"/>
              <a:t>the “Fundamental Matrix”</a:t>
            </a:r>
          </a:p>
          <a:p>
            <a:pPr lvl="2"/>
            <a:r>
              <a:rPr lang="en-US" altLang="en-US" dirty="0"/>
              <a:t>more generally (uncalibrated case)</a:t>
            </a:r>
          </a:p>
          <a:p>
            <a:endParaRPr lang="en-US" altLang="en-US" dirty="0"/>
          </a:p>
          <a:p>
            <a:r>
              <a:rPr lang="en-US" altLang="en-US" dirty="0"/>
              <a:t>Can solve for </a:t>
            </a:r>
            <a:r>
              <a:rPr lang="en-US" altLang="en-US" dirty="0" smtClean="0"/>
              <a:t>E or F </a:t>
            </a:r>
            <a:r>
              <a:rPr lang="en-US" altLang="en-US" dirty="0"/>
              <a:t>from point correspondences</a:t>
            </a:r>
          </a:p>
          <a:p>
            <a:pPr lvl="1"/>
            <a:r>
              <a:rPr lang="en-US" altLang="en-US" dirty="0"/>
              <a:t>Each </a:t>
            </a:r>
            <a:r>
              <a:rPr lang="en-US" altLang="en-US" dirty="0" smtClean="0"/>
              <a:t>(p, </a:t>
            </a:r>
            <a:r>
              <a:rPr lang="en-US" altLang="en-US" dirty="0"/>
              <a:t>p</a:t>
            </a:r>
            <a:r>
              <a:rPr lang="en-US" altLang="en-US" dirty="0" smtClean="0"/>
              <a:t>’) </a:t>
            </a:r>
            <a:r>
              <a:rPr lang="en-US" altLang="en-US" dirty="0"/>
              <a:t>pair gives one linear equation in entries of F</a:t>
            </a:r>
          </a:p>
          <a:p>
            <a:pPr lvl="1"/>
            <a:endParaRPr lang="en-US" altLang="en-US" dirty="0"/>
          </a:p>
        </p:txBody>
      </p:sp>
      <p:pic>
        <p:nvPicPr>
          <p:cNvPr id="458757" name="Picture 5" descr="Edittex"/>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96000" y="3073676"/>
            <a:ext cx="17208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69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Freeform 2"/>
          <p:cNvSpPr>
            <a:spLocks/>
          </p:cNvSpPr>
          <p:nvPr/>
        </p:nvSpPr>
        <p:spPr bwMode="auto">
          <a:xfrm>
            <a:off x="7942264" y="685800"/>
            <a:ext cx="1220787" cy="839788"/>
          </a:xfrm>
          <a:custGeom>
            <a:avLst/>
            <a:gdLst>
              <a:gd name="T0" fmla="*/ 84 w 865"/>
              <a:gd name="T1" fmla="*/ 0 h 529"/>
              <a:gd name="T2" fmla="*/ 72 w 865"/>
              <a:gd name="T3" fmla="*/ 24 h 529"/>
              <a:gd name="T4" fmla="*/ 72 w 865"/>
              <a:gd name="T5" fmla="*/ 48 h 529"/>
              <a:gd name="T6" fmla="*/ 48 w 865"/>
              <a:gd name="T7" fmla="*/ 72 h 529"/>
              <a:gd name="T8" fmla="*/ 36 w 865"/>
              <a:gd name="T9" fmla="*/ 96 h 529"/>
              <a:gd name="T10" fmla="*/ 36 w 865"/>
              <a:gd name="T11" fmla="*/ 120 h 529"/>
              <a:gd name="T12" fmla="*/ 36 w 865"/>
              <a:gd name="T13" fmla="*/ 144 h 529"/>
              <a:gd name="T14" fmla="*/ 24 w 865"/>
              <a:gd name="T15" fmla="*/ 168 h 529"/>
              <a:gd name="T16" fmla="*/ 12 w 865"/>
              <a:gd name="T17" fmla="*/ 192 h 529"/>
              <a:gd name="T18" fmla="*/ 0 w 865"/>
              <a:gd name="T19" fmla="*/ 216 h 529"/>
              <a:gd name="T20" fmla="*/ 0 w 865"/>
              <a:gd name="T21" fmla="*/ 240 h 529"/>
              <a:gd name="T22" fmla="*/ 0 w 865"/>
              <a:gd name="T23" fmla="*/ 264 h 529"/>
              <a:gd name="T24" fmla="*/ 12 w 865"/>
              <a:gd name="T25" fmla="*/ 288 h 529"/>
              <a:gd name="T26" fmla="*/ 12 w 865"/>
              <a:gd name="T27" fmla="*/ 312 h 529"/>
              <a:gd name="T28" fmla="*/ 24 w 865"/>
              <a:gd name="T29" fmla="*/ 336 h 529"/>
              <a:gd name="T30" fmla="*/ 24 w 865"/>
              <a:gd name="T31" fmla="*/ 360 h 529"/>
              <a:gd name="T32" fmla="*/ 36 w 865"/>
              <a:gd name="T33" fmla="*/ 384 h 529"/>
              <a:gd name="T34" fmla="*/ 36 w 865"/>
              <a:gd name="T35" fmla="*/ 408 h 529"/>
              <a:gd name="T36" fmla="*/ 48 w 865"/>
              <a:gd name="T37" fmla="*/ 432 h 529"/>
              <a:gd name="T38" fmla="*/ 60 w 865"/>
              <a:gd name="T39" fmla="*/ 456 h 529"/>
              <a:gd name="T40" fmla="*/ 852 w 865"/>
              <a:gd name="T41" fmla="*/ 528 h 529"/>
              <a:gd name="T42" fmla="*/ 804 w 865"/>
              <a:gd name="T43" fmla="*/ 480 h 529"/>
              <a:gd name="T44" fmla="*/ 792 w 865"/>
              <a:gd name="T45" fmla="*/ 456 h 529"/>
              <a:gd name="T46" fmla="*/ 780 w 865"/>
              <a:gd name="T47" fmla="*/ 420 h 529"/>
              <a:gd name="T48" fmla="*/ 768 w 865"/>
              <a:gd name="T49" fmla="*/ 396 h 529"/>
              <a:gd name="T50" fmla="*/ 756 w 865"/>
              <a:gd name="T51" fmla="*/ 372 h 529"/>
              <a:gd name="T52" fmla="*/ 744 w 865"/>
              <a:gd name="T53" fmla="*/ 348 h 529"/>
              <a:gd name="T54" fmla="*/ 744 w 865"/>
              <a:gd name="T55" fmla="*/ 324 h 529"/>
              <a:gd name="T56" fmla="*/ 744 w 865"/>
              <a:gd name="T57" fmla="*/ 288 h 529"/>
              <a:gd name="T58" fmla="*/ 744 w 865"/>
              <a:gd name="T59" fmla="*/ 264 h 529"/>
              <a:gd name="T60" fmla="*/ 744 w 865"/>
              <a:gd name="T61" fmla="*/ 240 h 529"/>
              <a:gd name="T62" fmla="*/ 768 w 865"/>
              <a:gd name="T63" fmla="*/ 216 h 529"/>
              <a:gd name="T64" fmla="*/ 768 w 865"/>
              <a:gd name="T65" fmla="*/ 192 h 529"/>
              <a:gd name="T66" fmla="*/ 780 w 865"/>
              <a:gd name="T67" fmla="*/ 168 h 529"/>
              <a:gd name="T68" fmla="*/ 804 w 865"/>
              <a:gd name="T69" fmla="*/ 156 h 529"/>
              <a:gd name="T70" fmla="*/ 804 w 865"/>
              <a:gd name="T71" fmla="*/ 132 h 529"/>
              <a:gd name="T72" fmla="*/ 828 w 865"/>
              <a:gd name="T73" fmla="*/ 108 h 529"/>
              <a:gd name="T74" fmla="*/ 852 w 865"/>
              <a:gd name="T75" fmla="*/ 96 h 529"/>
              <a:gd name="T76" fmla="*/ 864 w 865"/>
              <a:gd name="T77" fmla="*/ 72 h 529"/>
              <a:gd name="T78" fmla="*/ 84 w 865"/>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37C03">
                  <a:gamma/>
                  <a:shade val="29804"/>
                  <a:invGamma/>
                </a:srgbClr>
              </a:gs>
              <a:gs pos="100000">
                <a:srgbClr val="037C03"/>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3" name="Line 3"/>
          <p:cNvSpPr>
            <a:spLocks noChangeShapeType="1"/>
          </p:cNvSpPr>
          <p:nvPr/>
        </p:nvSpPr>
        <p:spPr bwMode="auto">
          <a:xfrm>
            <a:off x="5351463" y="4038600"/>
            <a:ext cx="3251200" cy="1828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4" name="Line 4"/>
          <p:cNvSpPr>
            <a:spLocks noChangeShapeType="1"/>
          </p:cNvSpPr>
          <p:nvPr/>
        </p:nvSpPr>
        <p:spPr bwMode="auto">
          <a:xfrm flipV="1">
            <a:off x="6672263" y="990600"/>
            <a:ext cx="1795462" cy="1771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5" name="Freeform 5"/>
          <p:cNvSpPr>
            <a:spLocks/>
          </p:cNvSpPr>
          <p:nvPr/>
        </p:nvSpPr>
        <p:spPr bwMode="auto">
          <a:xfrm>
            <a:off x="5283200" y="1447800"/>
            <a:ext cx="1695450" cy="1601788"/>
          </a:xfrm>
          <a:custGeom>
            <a:avLst/>
            <a:gdLst>
              <a:gd name="T0" fmla="*/ 336 w 1201"/>
              <a:gd name="T1" fmla="*/ 576 h 1009"/>
              <a:gd name="T2" fmla="*/ 1200 w 1201"/>
              <a:gd name="T3" fmla="*/ 1008 h 1009"/>
              <a:gd name="T4" fmla="*/ 864 w 1201"/>
              <a:gd name="T5" fmla="*/ 432 h 1009"/>
              <a:gd name="T6" fmla="*/ 0 w 1201"/>
              <a:gd name="T7" fmla="*/ 0 h 1009"/>
              <a:gd name="T8" fmla="*/ 336 w 1201"/>
              <a:gd name="T9" fmla="*/ 576 h 1009"/>
            </a:gdLst>
            <a:ahLst/>
            <a:cxnLst>
              <a:cxn ang="0">
                <a:pos x="T0" y="T1"/>
              </a:cxn>
              <a:cxn ang="0">
                <a:pos x="T2" y="T3"/>
              </a:cxn>
              <a:cxn ang="0">
                <a:pos x="T4" y="T5"/>
              </a:cxn>
              <a:cxn ang="0">
                <a:pos x="T6" y="T7"/>
              </a:cxn>
              <a:cxn ang="0">
                <a:pos x="T8" y="T9"/>
              </a:cxn>
            </a:cxnLst>
            <a:rect l="0" t="0" r="r" b="b"/>
            <a:pathLst>
              <a:path w="1201" h="1009">
                <a:moveTo>
                  <a:pt x="336" y="576"/>
                </a:moveTo>
                <a:lnTo>
                  <a:pt x="1200" y="1008"/>
                </a:lnTo>
                <a:lnTo>
                  <a:pt x="864" y="432"/>
                </a:lnTo>
                <a:lnTo>
                  <a:pt x="0" y="0"/>
                </a:lnTo>
                <a:lnTo>
                  <a:pt x="336" y="576"/>
                </a:lnTo>
              </a:path>
            </a:pathLst>
          </a:custGeom>
          <a:solidFill>
            <a:srgbClr val="919191"/>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6" name="Line 6"/>
          <p:cNvSpPr>
            <a:spLocks noChangeShapeType="1"/>
          </p:cNvSpPr>
          <p:nvPr/>
        </p:nvSpPr>
        <p:spPr bwMode="auto">
          <a:xfrm flipH="1" flipV="1">
            <a:off x="8467726" y="990600"/>
            <a:ext cx="66675" cy="2438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7" name="Line 7"/>
          <p:cNvSpPr>
            <a:spLocks noChangeShapeType="1"/>
          </p:cNvSpPr>
          <p:nvPr/>
        </p:nvSpPr>
        <p:spPr bwMode="auto">
          <a:xfrm flipV="1">
            <a:off x="5994401" y="2743200"/>
            <a:ext cx="677863" cy="666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8" name="Freeform 8"/>
          <p:cNvSpPr>
            <a:spLocks/>
          </p:cNvSpPr>
          <p:nvPr/>
        </p:nvSpPr>
        <p:spPr bwMode="auto">
          <a:xfrm>
            <a:off x="8061326" y="2743200"/>
            <a:ext cx="1558925" cy="1525588"/>
          </a:xfrm>
          <a:custGeom>
            <a:avLst/>
            <a:gdLst>
              <a:gd name="T0" fmla="*/ 0 w 1105"/>
              <a:gd name="T1" fmla="*/ 202 h 961"/>
              <a:gd name="T2" fmla="*/ 0 w 1105"/>
              <a:gd name="T3" fmla="*/ 960 h 961"/>
              <a:gd name="T4" fmla="*/ 1104 w 1105"/>
              <a:gd name="T5" fmla="*/ 758 h 961"/>
              <a:gd name="T6" fmla="*/ 1104 w 1105"/>
              <a:gd name="T7" fmla="*/ 0 h 961"/>
              <a:gd name="T8" fmla="*/ 0 w 1105"/>
              <a:gd name="T9" fmla="*/ 202 h 961"/>
            </a:gdLst>
            <a:ahLst/>
            <a:cxnLst>
              <a:cxn ang="0">
                <a:pos x="T0" y="T1"/>
              </a:cxn>
              <a:cxn ang="0">
                <a:pos x="T2" y="T3"/>
              </a:cxn>
              <a:cxn ang="0">
                <a:pos x="T4" y="T5"/>
              </a:cxn>
              <a:cxn ang="0">
                <a:pos x="T6" y="T7"/>
              </a:cxn>
              <a:cxn ang="0">
                <a:pos x="T8" y="T9"/>
              </a:cxn>
            </a:cxnLst>
            <a:rect l="0" t="0" r="r" b="b"/>
            <a:pathLst>
              <a:path w="1105" h="961">
                <a:moveTo>
                  <a:pt x="0" y="202"/>
                </a:moveTo>
                <a:lnTo>
                  <a:pt x="0" y="960"/>
                </a:lnTo>
                <a:lnTo>
                  <a:pt x="1104" y="758"/>
                </a:lnTo>
                <a:lnTo>
                  <a:pt x="1104" y="0"/>
                </a:lnTo>
                <a:lnTo>
                  <a:pt x="0" y="202"/>
                </a:lnTo>
              </a:path>
            </a:pathLst>
          </a:custGeom>
          <a:solidFill>
            <a:srgbClr val="919191"/>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9" name="Line 9"/>
          <p:cNvSpPr>
            <a:spLocks noChangeShapeType="1"/>
          </p:cNvSpPr>
          <p:nvPr/>
        </p:nvSpPr>
        <p:spPr bwMode="auto">
          <a:xfrm flipH="1" flipV="1">
            <a:off x="8534401" y="3429000"/>
            <a:ext cx="34925" cy="1428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0" name="Line 10"/>
          <p:cNvSpPr>
            <a:spLocks noChangeShapeType="1"/>
          </p:cNvSpPr>
          <p:nvPr/>
        </p:nvSpPr>
        <p:spPr bwMode="auto">
          <a:xfrm flipV="1">
            <a:off x="5351464" y="3409950"/>
            <a:ext cx="642937" cy="628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1" name="Line 11"/>
          <p:cNvSpPr>
            <a:spLocks noChangeShapeType="1"/>
          </p:cNvSpPr>
          <p:nvPr/>
        </p:nvSpPr>
        <p:spPr bwMode="auto">
          <a:xfrm flipH="1" flipV="1">
            <a:off x="8569325" y="4857750"/>
            <a:ext cx="33338" cy="1009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2" name="Oval 12"/>
          <p:cNvSpPr>
            <a:spLocks noChangeArrowheads="1"/>
          </p:cNvSpPr>
          <p:nvPr/>
        </p:nvSpPr>
        <p:spPr bwMode="auto">
          <a:xfrm>
            <a:off x="8507413" y="3397250"/>
            <a:ext cx="55562"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3" name="Oval 13"/>
          <p:cNvSpPr>
            <a:spLocks noChangeArrowheads="1"/>
          </p:cNvSpPr>
          <p:nvPr/>
        </p:nvSpPr>
        <p:spPr bwMode="auto">
          <a:xfrm>
            <a:off x="6643688" y="2730500"/>
            <a:ext cx="57150"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4" name="Freeform 14"/>
          <p:cNvSpPr>
            <a:spLocks/>
          </p:cNvSpPr>
          <p:nvPr/>
        </p:nvSpPr>
        <p:spPr bwMode="auto">
          <a:xfrm rot="-1766867">
            <a:off x="8556625" y="5854701"/>
            <a:ext cx="285750" cy="485775"/>
          </a:xfrm>
          <a:custGeom>
            <a:avLst/>
            <a:gdLst>
              <a:gd name="T0" fmla="*/ 16 w 202"/>
              <a:gd name="T1" fmla="*/ 305 h 306"/>
              <a:gd name="T2" fmla="*/ 0 w 202"/>
              <a:gd name="T3" fmla="*/ 22 h 306"/>
              <a:gd name="T4" fmla="*/ 9 w 202"/>
              <a:gd name="T5" fmla="*/ 13 h 306"/>
              <a:gd name="T6" fmla="*/ 15 w 202"/>
              <a:gd name="T7" fmla="*/ 14 h 306"/>
              <a:gd name="T8" fmla="*/ 21 w 202"/>
              <a:gd name="T9" fmla="*/ 13 h 306"/>
              <a:gd name="T10" fmla="*/ 22 w 202"/>
              <a:gd name="T11" fmla="*/ 10 h 306"/>
              <a:gd name="T12" fmla="*/ 27 w 202"/>
              <a:gd name="T13" fmla="*/ 11 h 306"/>
              <a:gd name="T14" fmla="*/ 31 w 202"/>
              <a:gd name="T15" fmla="*/ 7 h 306"/>
              <a:gd name="T16" fmla="*/ 37 w 202"/>
              <a:gd name="T17" fmla="*/ 9 h 306"/>
              <a:gd name="T18" fmla="*/ 41 w 202"/>
              <a:gd name="T19" fmla="*/ 6 h 306"/>
              <a:gd name="T20" fmla="*/ 46 w 202"/>
              <a:gd name="T21" fmla="*/ 5 h 306"/>
              <a:gd name="T22" fmla="*/ 52 w 202"/>
              <a:gd name="T23" fmla="*/ 3 h 306"/>
              <a:gd name="T24" fmla="*/ 57 w 202"/>
              <a:gd name="T25" fmla="*/ 4 h 306"/>
              <a:gd name="T26" fmla="*/ 62 w 202"/>
              <a:gd name="T27" fmla="*/ 3 h 306"/>
              <a:gd name="T28" fmla="*/ 66 w 202"/>
              <a:gd name="T29" fmla="*/ 0 h 306"/>
              <a:gd name="T30" fmla="*/ 74 w 202"/>
              <a:gd name="T31" fmla="*/ 0 h 306"/>
              <a:gd name="T32" fmla="*/ 80 w 202"/>
              <a:gd name="T33" fmla="*/ 1 h 306"/>
              <a:gd name="T34" fmla="*/ 83 w 202"/>
              <a:gd name="T35" fmla="*/ 1 h 306"/>
              <a:gd name="T36" fmla="*/ 86 w 202"/>
              <a:gd name="T37" fmla="*/ 3 h 306"/>
              <a:gd name="T38" fmla="*/ 92 w 202"/>
              <a:gd name="T39" fmla="*/ 4 h 306"/>
              <a:gd name="T40" fmla="*/ 98 w 202"/>
              <a:gd name="T41" fmla="*/ 7 h 306"/>
              <a:gd name="T42" fmla="*/ 103 w 202"/>
              <a:gd name="T43" fmla="*/ 7 h 306"/>
              <a:gd name="T44" fmla="*/ 111 w 202"/>
              <a:gd name="T45" fmla="*/ 10 h 306"/>
              <a:gd name="T46" fmla="*/ 115 w 202"/>
              <a:gd name="T47" fmla="*/ 12 h 306"/>
              <a:gd name="T48" fmla="*/ 121 w 202"/>
              <a:gd name="T49" fmla="*/ 11 h 306"/>
              <a:gd name="T50" fmla="*/ 125 w 202"/>
              <a:gd name="T51" fmla="*/ 16 h 306"/>
              <a:gd name="T52" fmla="*/ 131 w 202"/>
              <a:gd name="T53" fmla="*/ 17 h 306"/>
              <a:gd name="T54" fmla="*/ 135 w 202"/>
              <a:gd name="T55" fmla="*/ 19 h 306"/>
              <a:gd name="T56" fmla="*/ 140 w 202"/>
              <a:gd name="T57" fmla="*/ 21 h 306"/>
              <a:gd name="T58" fmla="*/ 142 w 202"/>
              <a:gd name="T59" fmla="*/ 24 h 306"/>
              <a:gd name="T60" fmla="*/ 146 w 202"/>
              <a:gd name="T61" fmla="*/ 27 h 306"/>
              <a:gd name="T62" fmla="*/ 151 w 202"/>
              <a:gd name="T63" fmla="*/ 31 h 306"/>
              <a:gd name="T64" fmla="*/ 153 w 202"/>
              <a:gd name="T65" fmla="*/ 35 h 306"/>
              <a:gd name="T66" fmla="*/ 156 w 202"/>
              <a:gd name="T67" fmla="*/ 36 h 306"/>
              <a:gd name="T68" fmla="*/ 160 w 202"/>
              <a:gd name="T69" fmla="*/ 41 h 306"/>
              <a:gd name="T70" fmla="*/ 163 w 202"/>
              <a:gd name="T71" fmla="*/ 44 h 306"/>
              <a:gd name="T72" fmla="*/ 168 w 202"/>
              <a:gd name="T73" fmla="*/ 46 h 306"/>
              <a:gd name="T74" fmla="*/ 172 w 202"/>
              <a:gd name="T75" fmla="*/ 50 h 306"/>
              <a:gd name="T76" fmla="*/ 176 w 202"/>
              <a:gd name="T77" fmla="*/ 53 h 306"/>
              <a:gd name="T78" fmla="*/ 178 w 202"/>
              <a:gd name="T79" fmla="*/ 55 h 306"/>
              <a:gd name="T80" fmla="*/ 182 w 202"/>
              <a:gd name="T81" fmla="*/ 59 h 306"/>
              <a:gd name="T82" fmla="*/ 185 w 202"/>
              <a:gd name="T83" fmla="*/ 62 h 306"/>
              <a:gd name="T84" fmla="*/ 186 w 202"/>
              <a:gd name="T85" fmla="*/ 67 h 306"/>
              <a:gd name="T86" fmla="*/ 189 w 202"/>
              <a:gd name="T87" fmla="*/ 73 h 306"/>
              <a:gd name="T88" fmla="*/ 192 w 202"/>
              <a:gd name="T89" fmla="*/ 76 h 306"/>
              <a:gd name="T90" fmla="*/ 196 w 202"/>
              <a:gd name="T91" fmla="*/ 80 h 306"/>
              <a:gd name="T92" fmla="*/ 198 w 202"/>
              <a:gd name="T93" fmla="*/ 84 h 306"/>
              <a:gd name="T94" fmla="*/ 200 w 202"/>
              <a:gd name="T95" fmla="*/ 90 h 306"/>
              <a:gd name="T96" fmla="*/ 201 w 202"/>
              <a:gd name="T97" fmla="*/ 99 h 306"/>
              <a:gd name="T98" fmla="*/ 16 w 202"/>
              <a:gd name="T99"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5" name="Arc 15"/>
          <p:cNvSpPr>
            <a:spLocks/>
          </p:cNvSpPr>
          <p:nvPr/>
        </p:nvSpPr>
        <p:spPr bwMode="auto">
          <a:xfrm rot="18453133">
            <a:off x="8519319" y="5838031"/>
            <a:ext cx="209550" cy="236538"/>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0"/>
                  <a:pt x="145" y="0"/>
                </a:cubicBezTo>
                <a:cubicBezTo>
                  <a:pt x="12074" y="0"/>
                  <a:pt x="21745" y="9670"/>
                  <a:pt x="21745" y="21600"/>
                </a:cubicBezTo>
              </a:path>
              <a:path w="21745" h="21600" stroke="0" extrusionOk="0">
                <a:moveTo>
                  <a:pt x="0" y="0"/>
                </a:moveTo>
                <a:cubicBezTo>
                  <a:pt x="48" y="0"/>
                  <a:pt x="96" y="0"/>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6" name="Line 16"/>
          <p:cNvSpPr>
            <a:spLocks noChangeShapeType="1"/>
          </p:cNvSpPr>
          <p:nvPr/>
        </p:nvSpPr>
        <p:spPr bwMode="auto">
          <a:xfrm rot="-1766867">
            <a:off x="8526463" y="5768976"/>
            <a:ext cx="31750" cy="64611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7" name="Oval 17"/>
          <p:cNvSpPr>
            <a:spLocks noChangeArrowheads="1"/>
          </p:cNvSpPr>
          <p:nvPr/>
        </p:nvSpPr>
        <p:spPr bwMode="auto">
          <a:xfrm rot="15873133">
            <a:off x="8562976" y="5840413"/>
            <a:ext cx="112712" cy="17621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8" name="Line 18"/>
          <p:cNvSpPr>
            <a:spLocks noChangeShapeType="1"/>
          </p:cNvSpPr>
          <p:nvPr/>
        </p:nvSpPr>
        <p:spPr bwMode="auto">
          <a:xfrm rot="19833133" flipV="1">
            <a:off x="8572500" y="5827713"/>
            <a:ext cx="381000" cy="4762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9" name="Freeform 19"/>
          <p:cNvSpPr>
            <a:spLocks/>
          </p:cNvSpPr>
          <p:nvPr/>
        </p:nvSpPr>
        <p:spPr bwMode="auto">
          <a:xfrm rot="1112195">
            <a:off x="5089525" y="4025901"/>
            <a:ext cx="285750" cy="485775"/>
          </a:xfrm>
          <a:custGeom>
            <a:avLst/>
            <a:gdLst>
              <a:gd name="T0" fmla="*/ 16 w 202"/>
              <a:gd name="T1" fmla="*/ 305 h 306"/>
              <a:gd name="T2" fmla="*/ 0 w 202"/>
              <a:gd name="T3" fmla="*/ 22 h 306"/>
              <a:gd name="T4" fmla="*/ 9 w 202"/>
              <a:gd name="T5" fmla="*/ 13 h 306"/>
              <a:gd name="T6" fmla="*/ 15 w 202"/>
              <a:gd name="T7" fmla="*/ 14 h 306"/>
              <a:gd name="T8" fmla="*/ 21 w 202"/>
              <a:gd name="T9" fmla="*/ 13 h 306"/>
              <a:gd name="T10" fmla="*/ 22 w 202"/>
              <a:gd name="T11" fmla="*/ 10 h 306"/>
              <a:gd name="T12" fmla="*/ 27 w 202"/>
              <a:gd name="T13" fmla="*/ 11 h 306"/>
              <a:gd name="T14" fmla="*/ 31 w 202"/>
              <a:gd name="T15" fmla="*/ 7 h 306"/>
              <a:gd name="T16" fmla="*/ 37 w 202"/>
              <a:gd name="T17" fmla="*/ 9 h 306"/>
              <a:gd name="T18" fmla="*/ 41 w 202"/>
              <a:gd name="T19" fmla="*/ 6 h 306"/>
              <a:gd name="T20" fmla="*/ 46 w 202"/>
              <a:gd name="T21" fmla="*/ 5 h 306"/>
              <a:gd name="T22" fmla="*/ 52 w 202"/>
              <a:gd name="T23" fmla="*/ 3 h 306"/>
              <a:gd name="T24" fmla="*/ 57 w 202"/>
              <a:gd name="T25" fmla="*/ 4 h 306"/>
              <a:gd name="T26" fmla="*/ 62 w 202"/>
              <a:gd name="T27" fmla="*/ 3 h 306"/>
              <a:gd name="T28" fmla="*/ 66 w 202"/>
              <a:gd name="T29" fmla="*/ 0 h 306"/>
              <a:gd name="T30" fmla="*/ 74 w 202"/>
              <a:gd name="T31" fmla="*/ 0 h 306"/>
              <a:gd name="T32" fmla="*/ 80 w 202"/>
              <a:gd name="T33" fmla="*/ 1 h 306"/>
              <a:gd name="T34" fmla="*/ 83 w 202"/>
              <a:gd name="T35" fmla="*/ 1 h 306"/>
              <a:gd name="T36" fmla="*/ 86 w 202"/>
              <a:gd name="T37" fmla="*/ 3 h 306"/>
              <a:gd name="T38" fmla="*/ 92 w 202"/>
              <a:gd name="T39" fmla="*/ 4 h 306"/>
              <a:gd name="T40" fmla="*/ 98 w 202"/>
              <a:gd name="T41" fmla="*/ 7 h 306"/>
              <a:gd name="T42" fmla="*/ 103 w 202"/>
              <a:gd name="T43" fmla="*/ 7 h 306"/>
              <a:gd name="T44" fmla="*/ 111 w 202"/>
              <a:gd name="T45" fmla="*/ 10 h 306"/>
              <a:gd name="T46" fmla="*/ 115 w 202"/>
              <a:gd name="T47" fmla="*/ 12 h 306"/>
              <a:gd name="T48" fmla="*/ 121 w 202"/>
              <a:gd name="T49" fmla="*/ 11 h 306"/>
              <a:gd name="T50" fmla="*/ 125 w 202"/>
              <a:gd name="T51" fmla="*/ 16 h 306"/>
              <a:gd name="T52" fmla="*/ 131 w 202"/>
              <a:gd name="T53" fmla="*/ 17 h 306"/>
              <a:gd name="T54" fmla="*/ 135 w 202"/>
              <a:gd name="T55" fmla="*/ 19 h 306"/>
              <a:gd name="T56" fmla="*/ 140 w 202"/>
              <a:gd name="T57" fmla="*/ 21 h 306"/>
              <a:gd name="T58" fmla="*/ 142 w 202"/>
              <a:gd name="T59" fmla="*/ 24 h 306"/>
              <a:gd name="T60" fmla="*/ 146 w 202"/>
              <a:gd name="T61" fmla="*/ 27 h 306"/>
              <a:gd name="T62" fmla="*/ 151 w 202"/>
              <a:gd name="T63" fmla="*/ 31 h 306"/>
              <a:gd name="T64" fmla="*/ 153 w 202"/>
              <a:gd name="T65" fmla="*/ 35 h 306"/>
              <a:gd name="T66" fmla="*/ 156 w 202"/>
              <a:gd name="T67" fmla="*/ 36 h 306"/>
              <a:gd name="T68" fmla="*/ 160 w 202"/>
              <a:gd name="T69" fmla="*/ 41 h 306"/>
              <a:gd name="T70" fmla="*/ 163 w 202"/>
              <a:gd name="T71" fmla="*/ 44 h 306"/>
              <a:gd name="T72" fmla="*/ 168 w 202"/>
              <a:gd name="T73" fmla="*/ 46 h 306"/>
              <a:gd name="T74" fmla="*/ 172 w 202"/>
              <a:gd name="T75" fmla="*/ 50 h 306"/>
              <a:gd name="T76" fmla="*/ 176 w 202"/>
              <a:gd name="T77" fmla="*/ 53 h 306"/>
              <a:gd name="T78" fmla="*/ 178 w 202"/>
              <a:gd name="T79" fmla="*/ 55 h 306"/>
              <a:gd name="T80" fmla="*/ 182 w 202"/>
              <a:gd name="T81" fmla="*/ 59 h 306"/>
              <a:gd name="T82" fmla="*/ 185 w 202"/>
              <a:gd name="T83" fmla="*/ 62 h 306"/>
              <a:gd name="T84" fmla="*/ 186 w 202"/>
              <a:gd name="T85" fmla="*/ 67 h 306"/>
              <a:gd name="T86" fmla="*/ 189 w 202"/>
              <a:gd name="T87" fmla="*/ 73 h 306"/>
              <a:gd name="T88" fmla="*/ 192 w 202"/>
              <a:gd name="T89" fmla="*/ 76 h 306"/>
              <a:gd name="T90" fmla="*/ 196 w 202"/>
              <a:gd name="T91" fmla="*/ 80 h 306"/>
              <a:gd name="T92" fmla="*/ 198 w 202"/>
              <a:gd name="T93" fmla="*/ 84 h 306"/>
              <a:gd name="T94" fmla="*/ 200 w 202"/>
              <a:gd name="T95" fmla="*/ 90 h 306"/>
              <a:gd name="T96" fmla="*/ 201 w 202"/>
              <a:gd name="T97" fmla="*/ 99 h 306"/>
              <a:gd name="T98" fmla="*/ 16 w 202"/>
              <a:gd name="T99"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0" name="Arc 20"/>
          <p:cNvSpPr>
            <a:spLocks/>
          </p:cNvSpPr>
          <p:nvPr/>
        </p:nvSpPr>
        <p:spPr bwMode="auto">
          <a:xfrm rot="21332194">
            <a:off x="5183188" y="3998914"/>
            <a:ext cx="209550" cy="236537"/>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0"/>
                  <a:pt x="145" y="0"/>
                </a:cubicBezTo>
                <a:cubicBezTo>
                  <a:pt x="12074" y="0"/>
                  <a:pt x="21745" y="9670"/>
                  <a:pt x="21745" y="21600"/>
                </a:cubicBezTo>
              </a:path>
              <a:path w="21745" h="21600" stroke="0" extrusionOk="0">
                <a:moveTo>
                  <a:pt x="0" y="0"/>
                </a:moveTo>
                <a:cubicBezTo>
                  <a:pt x="48" y="0"/>
                  <a:pt x="96" y="0"/>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1" name="Line 21"/>
          <p:cNvSpPr>
            <a:spLocks noChangeShapeType="1"/>
          </p:cNvSpPr>
          <p:nvPr/>
        </p:nvSpPr>
        <p:spPr bwMode="auto">
          <a:xfrm rot="1112195">
            <a:off x="5114925" y="3824288"/>
            <a:ext cx="31750" cy="6461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2" name="Oval 22"/>
          <p:cNvSpPr>
            <a:spLocks noChangeArrowheads="1"/>
          </p:cNvSpPr>
          <p:nvPr/>
        </p:nvSpPr>
        <p:spPr bwMode="auto">
          <a:xfrm rot="18752194">
            <a:off x="5248276" y="4008438"/>
            <a:ext cx="112712" cy="17621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3" name="Line 23"/>
          <p:cNvSpPr>
            <a:spLocks noChangeShapeType="1"/>
          </p:cNvSpPr>
          <p:nvPr/>
        </p:nvSpPr>
        <p:spPr bwMode="auto">
          <a:xfrm rot="1112195" flipV="1">
            <a:off x="5108575" y="4056063"/>
            <a:ext cx="381000" cy="4762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4" name="Rectangle 24"/>
          <p:cNvSpPr>
            <a:spLocks noGrp="1" noChangeArrowheads="1"/>
          </p:cNvSpPr>
          <p:nvPr>
            <p:ph type="title"/>
          </p:nvPr>
        </p:nvSpPr>
        <p:spPr>
          <a:noFill/>
          <a:ln/>
        </p:spPr>
        <p:txBody>
          <a:bodyPr>
            <a:normAutofit fontScale="90000"/>
          </a:bodyPr>
          <a:lstStyle/>
          <a:p>
            <a:r>
              <a:rPr lang="en-US" altLang="en-US"/>
              <a:t>Stereo image rectification</a:t>
            </a:r>
          </a:p>
        </p:txBody>
      </p:sp>
    </p:spTree>
    <p:extLst>
      <p:ext uri="{BB962C8B-B14F-4D97-AF65-F5344CB8AC3E}">
        <p14:creationId xmlns:p14="http://schemas.microsoft.com/office/powerpoint/2010/main" val="3743722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reeform 2"/>
          <p:cNvSpPr>
            <a:spLocks/>
          </p:cNvSpPr>
          <p:nvPr/>
        </p:nvSpPr>
        <p:spPr bwMode="auto">
          <a:xfrm>
            <a:off x="7942264" y="685800"/>
            <a:ext cx="1220787" cy="839788"/>
          </a:xfrm>
          <a:custGeom>
            <a:avLst/>
            <a:gdLst>
              <a:gd name="T0" fmla="*/ 84 w 865"/>
              <a:gd name="T1" fmla="*/ 0 h 529"/>
              <a:gd name="T2" fmla="*/ 72 w 865"/>
              <a:gd name="T3" fmla="*/ 24 h 529"/>
              <a:gd name="T4" fmla="*/ 72 w 865"/>
              <a:gd name="T5" fmla="*/ 48 h 529"/>
              <a:gd name="T6" fmla="*/ 48 w 865"/>
              <a:gd name="T7" fmla="*/ 72 h 529"/>
              <a:gd name="T8" fmla="*/ 36 w 865"/>
              <a:gd name="T9" fmla="*/ 96 h 529"/>
              <a:gd name="T10" fmla="*/ 36 w 865"/>
              <a:gd name="T11" fmla="*/ 120 h 529"/>
              <a:gd name="T12" fmla="*/ 36 w 865"/>
              <a:gd name="T13" fmla="*/ 144 h 529"/>
              <a:gd name="T14" fmla="*/ 24 w 865"/>
              <a:gd name="T15" fmla="*/ 168 h 529"/>
              <a:gd name="T16" fmla="*/ 12 w 865"/>
              <a:gd name="T17" fmla="*/ 192 h 529"/>
              <a:gd name="T18" fmla="*/ 0 w 865"/>
              <a:gd name="T19" fmla="*/ 216 h 529"/>
              <a:gd name="T20" fmla="*/ 0 w 865"/>
              <a:gd name="T21" fmla="*/ 240 h 529"/>
              <a:gd name="T22" fmla="*/ 0 w 865"/>
              <a:gd name="T23" fmla="*/ 264 h 529"/>
              <a:gd name="T24" fmla="*/ 12 w 865"/>
              <a:gd name="T25" fmla="*/ 288 h 529"/>
              <a:gd name="T26" fmla="*/ 12 w 865"/>
              <a:gd name="T27" fmla="*/ 312 h 529"/>
              <a:gd name="T28" fmla="*/ 24 w 865"/>
              <a:gd name="T29" fmla="*/ 336 h 529"/>
              <a:gd name="T30" fmla="*/ 24 w 865"/>
              <a:gd name="T31" fmla="*/ 360 h 529"/>
              <a:gd name="T32" fmla="*/ 36 w 865"/>
              <a:gd name="T33" fmla="*/ 384 h 529"/>
              <a:gd name="T34" fmla="*/ 36 w 865"/>
              <a:gd name="T35" fmla="*/ 408 h 529"/>
              <a:gd name="T36" fmla="*/ 48 w 865"/>
              <a:gd name="T37" fmla="*/ 432 h 529"/>
              <a:gd name="T38" fmla="*/ 60 w 865"/>
              <a:gd name="T39" fmla="*/ 456 h 529"/>
              <a:gd name="T40" fmla="*/ 852 w 865"/>
              <a:gd name="T41" fmla="*/ 528 h 529"/>
              <a:gd name="T42" fmla="*/ 804 w 865"/>
              <a:gd name="T43" fmla="*/ 480 h 529"/>
              <a:gd name="T44" fmla="*/ 792 w 865"/>
              <a:gd name="T45" fmla="*/ 456 h 529"/>
              <a:gd name="T46" fmla="*/ 780 w 865"/>
              <a:gd name="T47" fmla="*/ 420 h 529"/>
              <a:gd name="T48" fmla="*/ 768 w 865"/>
              <a:gd name="T49" fmla="*/ 396 h 529"/>
              <a:gd name="T50" fmla="*/ 756 w 865"/>
              <a:gd name="T51" fmla="*/ 372 h 529"/>
              <a:gd name="T52" fmla="*/ 744 w 865"/>
              <a:gd name="T53" fmla="*/ 348 h 529"/>
              <a:gd name="T54" fmla="*/ 744 w 865"/>
              <a:gd name="T55" fmla="*/ 324 h 529"/>
              <a:gd name="T56" fmla="*/ 744 w 865"/>
              <a:gd name="T57" fmla="*/ 288 h 529"/>
              <a:gd name="T58" fmla="*/ 744 w 865"/>
              <a:gd name="T59" fmla="*/ 264 h 529"/>
              <a:gd name="T60" fmla="*/ 744 w 865"/>
              <a:gd name="T61" fmla="*/ 240 h 529"/>
              <a:gd name="T62" fmla="*/ 768 w 865"/>
              <a:gd name="T63" fmla="*/ 216 h 529"/>
              <a:gd name="T64" fmla="*/ 768 w 865"/>
              <a:gd name="T65" fmla="*/ 192 h 529"/>
              <a:gd name="T66" fmla="*/ 780 w 865"/>
              <a:gd name="T67" fmla="*/ 168 h 529"/>
              <a:gd name="T68" fmla="*/ 804 w 865"/>
              <a:gd name="T69" fmla="*/ 156 h 529"/>
              <a:gd name="T70" fmla="*/ 804 w 865"/>
              <a:gd name="T71" fmla="*/ 132 h 529"/>
              <a:gd name="T72" fmla="*/ 828 w 865"/>
              <a:gd name="T73" fmla="*/ 108 h 529"/>
              <a:gd name="T74" fmla="*/ 852 w 865"/>
              <a:gd name="T75" fmla="*/ 96 h 529"/>
              <a:gd name="T76" fmla="*/ 864 w 865"/>
              <a:gd name="T77" fmla="*/ 72 h 529"/>
              <a:gd name="T78" fmla="*/ 84 w 865"/>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37C03">
                  <a:gamma/>
                  <a:shade val="29804"/>
                  <a:invGamma/>
                </a:srgbClr>
              </a:gs>
              <a:gs pos="100000">
                <a:srgbClr val="037C03"/>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71" name="Line 3"/>
          <p:cNvSpPr>
            <a:spLocks noChangeShapeType="1"/>
          </p:cNvSpPr>
          <p:nvPr/>
        </p:nvSpPr>
        <p:spPr bwMode="auto">
          <a:xfrm>
            <a:off x="5351463" y="4038600"/>
            <a:ext cx="3251200" cy="1828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72" name="Line 4"/>
          <p:cNvSpPr>
            <a:spLocks noChangeShapeType="1"/>
          </p:cNvSpPr>
          <p:nvPr/>
        </p:nvSpPr>
        <p:spPr bwMode="auto">
          <a:xfrm flipV="1">
            <a:off x="6672263" y="990600"/>
            <a:ext cx="1795462" cy="1771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73" name="Freeform 5"/>
          <p:cNvSpPr>
            <a:spLocks/>
          </p:cNvSpPr>
          <p:nvPr/>
        </p:nvSpPr>
        <p:spPr bwMode="auto">
          <a:xfrm>
            <a:off x="5283200" y="1447800"/>
            <a:ext cx="1695450" cy="1601788"/>
          </a:xfrm>
          <a:custGeom>
            <a:avLst/>
            <a:gdLst>
              <a:gd name="T0" fmla="*/ 336 w 1201"/>
              <a:gd name="T1" fmla="*/ 576 h 1009"/>
              <a:gd name="T2" fmla="*/ 1200 w 1201"/>
              <a:gd name="T3" fmla="*/ 1008 h 1009"/>
              <a:gd name="T4" fmla="*/ 864 w 1201"/>
              <a:gd name="T5" fmla="*/ 432 h 1009"/>
              <a:gd name="T6" fmla="*/ 0 w 1201"/>
              <a:gd name="T7" fmla="*/ 0 h 1009"/>
              <a:gd name="T8" fmla="*/ 336 w 1201"/>
              <a:gd name="T9" fmla="*/ 576 h 1009"/>
            </a:gdLst>
            <a:ahLst/>
            <a:cxnLst>
              <a:cxn ang="0">
                <a:pos x="T0" y="T1"/>
              </a:cxn>
              <a:cxn ang="0">
                <a:pos x="T2" y="T3"/>
              </a:cxn>
              <a:cxn ang="0">
                <a:pos x="T4" y="T5"/>
              </a:cxn>
              <a:cxn ang="0">
                <a:pos x="T6" y="T7"/>
              </a:cxn>
              <a:cxn ang="0">
                <a:pos x="T8" y="T9"/>
              </a:cxn>
            </a:cxnLst>
            <a:rect l="0" t="0" r="r" b="b"/>
            <a:pathLst>
              <a:path w="1201" h="1009">
                <a:moveTo>
                  <a:pt x="336" y="576"/>
                </a:moveTo>
                <a:lnTo>
                  <a:pt x="1200" y="1008"/>
                </a:lnTo>
                <a:lnTo>
                  <a:pt x="864" y="432"/>
                </a:lnTo>
                <a:lnTo>
                  <a:pt x="0" y="0"/>
                </a:lnTo>
                <a:lnTo>
                  <a:pt x="336" y="576"/>
                </a:lnTo>
              </a:path>
            </a:pathLst>
          </a:custGeom>
          <a:solidFill>
            <a:srgbClr val="919191"/>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74" name="Line 6"/>
          <p:cNvSpPr>
            <a:spLocks noChangeShapeType="1"/>
          </p:cNvSpPr>
          <p:nvPr/>
        </p:nvSpPr>
        <p:spPr bwMode="auto">
          <a:xfrm flipH="1" flipV="1">
            <a:off x="8467726" y="990600"/>
            <a:ext cx="66675" cy="2438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75" name="Line 7"/>
          <p:cNvSpPr>
            <a:spLocks noChangeShapeType="1"/>
          </p:cNvSpPr>
          <p:nvPr/>
        </p:nvSpPr>
        <p:spPr bwMode="auto">
          <a:xfrm flipV="1">
            <a:off x="5994401" y="2743200"/>
            <a:ext cx="677863" cy="666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76" name="Freeform 8"/>
          <p:cNvSpPr>
            <a:spLocks/>
          </p:cNvSpPr>
          <p:nvPr/>
        </p:nvSpPr>
        <p:spPr bwMode="auto">
          <a:xfrm>
            <a:off x="5148264" y="2219325"/>
            <a:ext cx="1220787" cy="2001838"/>
          </a:xfrm>
          <a:custGeom>
            <a:avLst/>
            <a:gdLst>
              <a:gd name="T0" fmla="*/ 0 w 865"/>
              <a:gd name="T1" fmla="*/ 828 h 1261"/>
              <a:gd name="T2" fmla="*/ 864 w 865"/>
              <a:gd name="T3" fmla="*/ 1260 h 1261"/>
              <a:gd name="T4" fmla="*/ 864 w 865"/>
              <a:gd name="T5" fmla="*/ 414 h 1261"/>
              <a:gd name="T6" fmla="*/ 0 w 865"/>
              <a:gd name="T7" fmla="*/ 0 h 1261"/>
              <a:gd name="T8" fmla="*/ 0 w 865"/>
              <a:gd name="T9" fmla="*/ 828 h 1261"/>
            </a:gdLst>
            <a:ahLst/>
            <a:cxnLst>
              <a:cxn ang="0">
                <a:pos x="T0" y="T1"/>
              </a:cxn>
              <a:cxn ang="0">
                <a:pos x="T2" y="T3"/>
              </a:cxn>
              <a:cxn ang="0">
                <a:pos x="T4" y="T5"/>
              </a:cxn>
              <a:cxn ang="0">
                <a:pos x="T6" y="T7"/>
              </a:cxn>
              <a:cxn ang="0">
                <a:pos x="T8" y="T9"/>
              </a:cxn>
            </a:cxnLst>
            <a:rect l="0" t="0" r="r" b="b"/>
            <a:pathLst>
              <a:path w="865" h="1261">
                <a:moveTo>
                  <a:pt x="0" y="828"/>
                </a:moveTo>
                <a:lnTo>
                  <a:pt x="864" y="1260"/>
                </a:lnTo>
                <a:lnTo>
                  <a:pt x="864" y="414"/>
                </a:lnTo>
                <a:lnTo>
                  <a:pt x="0" y="0"/>
                </a:lnTo>
                <a:lnTo>
                  <a:pt x="0" y="828"/>
                </a:lnTo>
              </a:path>
            </a:pathLst>
          </a:custGeom>
          <a:solidFill>
            <a:srgbClr val="FEBF02"/>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77" name="Freeform 9"/>
          <p:cNvSpPr>
            <a:spLocks/>
          </p:cNvSpPr>
          <p:nvPr/>
        </p:nvSpPr>
        <p:spPr bwMode="auto">
          <a:xfrm>
            <a:off x="8061326" y="2743200"/>
            <a:ext cx="1558925" cy="1525588"/>
          </a:xfrm>
          <a:custGeom>
            <a:avLst/>
            <a:gdLst>
              <a:gd name="T0" fmla="*/ 0 w 1105"/>
              <a:gd name="T1" fmla="*/ 202 h 961"/>
              <a:gd name="T2" fmla="*/ 0 w 1105"/>
              <a:gd name="T3" fmla="*/ 960 h 961"/>
              <a:gd name="T4" fmla="*/ 1104 w 1105"/>
              <a:gd name="T5" fmla="*/ 758 h 961"/>
              <a:gd name="T6" fmla="*/ 1104 w 1105"/>
              <a:gd name="T7" fmla="*/ 0 h 961"/>
              <a:gd name="T8" fmla="*/ 0 w 1105"/>
              <a:gd name="T9" fmla="*/ 202 h 961"/>
            </a:gdLst>
            <a:ahLst/>
            <a:cxnLst>
              <a:cxn ang="0">
                <a:pos x="T0" y="T1"/>
              </a:cxn>
              <a:cxn ang="0">
                <a:pos x="T2" y="T3"/>
              </a:cxn>
              <a:cxn ang="0">
                <a:pos x="T4" y="T5"/>
              </a:cxn>
              <a:cxn ang="0">
                <a:pos x="T6" y="T7"/>
              </a:cxn>
              <a:cxn ang="0">
                <a:pos x="T8" y="T9"/>
              </a:cxn>
            </a:cxnLst>
            <a:rect l="0" t="0" r="r" b="b"/>
            <a:pathLst>
              <a:path w="1105" h="961">
                <a:moveTo>
                  <a:pt x="0" y="202"/>
                </a:moveTo>
                <a:lnTo>
                  <a:pt x="0" y="960"/>
                </a:lnTo>
                <a:lnTo>
                  <a:pt x="1104" y="758"/>
                </a:lnTo>
                <a:lnTo>
                  <a:pt x="1104" y="0"/>
                </a:lnTo>
                <a:lnTo>
                  <a:pt x="0" y="202"/>
                </a:lnTo>
              </a:path>
            </a:pathLst>
          </a:custGeom>
          <a:solidFill>
            <a:srgbClr val="919191"/>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78" name="Line 10"/>
          <p:cNvSpPr>
            <a:spLocks noChangeShapeType="1"/>
          </p:cNvSpPr>
          <p:nvPr/>
        </p:nvSpPr>
        <p:spPr bwMode="auto">
          <a:xfrm flipH="1" flipV="1">
            <a:off x="8534401" y="3429000"/>
            <a:ext cx="34925" cy="1428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79" name="Freeform 11"/>
          <p:cNvSpPr>
            <a:spLocks/>
          </p:cNvSpPr>
          <p:nvPr/>
        </p:nvSpPr>
        <p:spPr bwMode="auto">
          <a:xfrm>
            <a:off x="8264525" y="3952875"/>
            <a:ext cx="1220788" cy="2001838"/>
          </a:xfrm>
          <a:custGeom>
            <a:avLst/>
            <a:gdLst>
              <a:gd name="T0" fmla="*/ 0 w 865"/>
              <a:gd name="T1" fmla="*/ 828 h 1261"/>
              <a:gd name="T2" fmla="*/ 864 w 865"/>
              <a:gd name="T3" fmla="*/ 1260 h 1261"/>
              <a:gd name="T4" fmla="*/ 864 w 865"/>
              <a:gd name="T5" fmla="*/ 414 h 1261"/>
              <a:gd name="T6" fmla="*/ 0 w 865"/>
              <a:gd name="T7" fmla="*/ 0 h 1261"/>
              <a:gd name="T8" fmla="*/ 0 w 865"/>
              <a:gd name="T9" fmla="*/ 828 h 1261"/>
            </a:gdLst>
            <a:ahLst/>
            <a:cxnLst>
              <a:cxn ang="0">
                <a:pos x="T0" y="T1"/>
              </a:cxn>
              <a:cxn ang="0">
                <a:pos x="T2" y="T3"/>
              </a:cxn>
              <a:cxn ang="0">
                <a:pos x="T4" y="T5"/>
              </a:cxn>
              <a:cxn ang="0">
                <a:pos x="T6" y="T7"/>
              </a:cxn>
              <a:cxn ang="0">
                <a:pos x="T8" y="T9"/>
              </a:cxn>
            </a:cxnLst>
            <a:rect l="0" t="0" r="r" b="b"/>
            <a:pathLst>
              <a:path w="865" h="1261">
                <a:moveTo>
                  <a:pt x="0" y="828"/>
                </a:moveTo>
                <a:lnTo>
                  <a:pt x="864" y="1260"/>
                </a:lnTo>
                <a:lnTo>
                  <a:pt x="864" y="414"/>
                </a:lnTo>
                <a:lnTo>
                  <a:pt x="0" y="0"/>
                </a:lnTo>
                <a:lnTo>
                  <a:pt x="0" y="828"/>
                </a:lnTo>
              </a:path>
            </a:pathLst>
          </a:custGeom>
          <a:solidFill>
            <a:srgbClr val="FEBF02"/>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80" name="Line 12"/>
          <p:cNvSpPr>
            <a:spLocks noChangeShapeType="1"/>
          </p:cNvSpPr>
          <p:nvPr/>
        </p:nvSpPr>
        <p:spPr bwMode="auto">
          <a:xfrm flipV="1">
            <a:off x="5351464" y="3409950"/>
            <a:ext cx="642937" cy="628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1" name="Line 13"/>
          <p:cNvSpPr>
            <a:spLocks noChangeShapeType="1"/>
          </p:cNvSpPr>
          <p:nvPr/>
        </p:nvSpPr>
        <p:spPr bwMode="auto">
          <a:xfrm flipH="1" flipV="1">
            <a:off x="8569325" y="4857750"/>
            <a:ext cx="33338" cy="1009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2" name="Oval 14"/>
          <p:cNvSpPr>
            <a:spLocks noChangeArrowheads="1"/>
          </p:cNvSpPr>
          <p:nvPr/>
        </p:nvSpPr>
        <p:spPr bwMode="auto">
          <a:xfrm>
            <a:off x="8540750" y="4826000"/>
            <a:ext cx="57150"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3" name="Oval 15"/>
          <p:cNvSpPr>
            <a:spLocks noChangeArrowheads="1"/>
          </p:cNvSpPr>
          <p:nvPr/>
        </p:nvSpPr>
        <p:spPr bwMode="auto">
          <a:xfrm>
            <a:off x="5965825" y="3378200"/>
            <a:ext cx="57150"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4" name="Oval 16"/>
          <p:cNvSpPr>
            <a:spLocks noChangeArrowheads="1"/>
          </p:cNvSpPr>
          <p:nvPr/>
        </p:nvSpPr>
        <p:spPr bwMode="auto">
          <a:xfrm>
            <a:off x="8507413" y="3397250"/>
            <a:ext cx="55562"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5" name="Oval 17"/>
          <p:cNvSpPr>
            <a:spLocks noChangeArrowheads="1"/>
          </p:cNvSpPr>
          <p:nvPr/>
        </p:nvSpPr>
        <p:spPr bwMode="auto">
          <a:xfrm>
            <a:off x="6643688" y="2730500"/>
            <a:ext cx="57150" cy="63500"/>
          </a:xfrm>
          <a:prstGeom prst="ellipse">
            <a:avLst/>
          </a:prstGeom>
          <a:solidFill>
            <a:srgbClr val="037C03"/>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6" name="Freeform 18"/>
          <p:cNvSpPr>
            <a:spLocks/>
          </p:cNvSpPr>
          <p:nvPr/>
        </p:nvSpPr>
        <p:spPr bwMode="auto">
          <a:xfrm>
            <a:off x="4994275" y="3989388"/>
            <a:ext cx="393700" cy="387350"/>
          </a:xfrm>
          <a:custGeom>
            <a:avLst/>
            <a:gdLst>
              <a:gd name="T0" fmla="*/ 0 w 279"/>
              <a:gd name="T1" fmla="*/ 243 h 244"/>
              <a:gd name="T2" fmla="*/ 148 w 279"/>
              <a:gd name="T3" fmla="*/ 1 h 244"/>
              <a:gd name="T4" fmla="*/ 160 w 279"/>
              <a:gd name="T5" fmla="*/ 0 h 244"/>
              <a:gd name="T6" fmla="*/ 167 w 279"/>
              <a:gd name="T7" fmla="*/ 3 h 244"/>
              <a:gd name="T8" fmla="*/ 168 w 279"/>
              <a:gd name="T9" fmla="*/ 6 h 244"/>
              <a:gd name="T10" fmla="*/ 173 w 279"/>
              <a:gd name="T11" fmla="*/ 5 h 244"/>
              <a:gd name="T12" fmla="*/ 177 w 279"/>
              <a:gd name="T13" fmla="*/ 9 h 244"/>
              <a:gd name="T14" fmla="*/ 182 w 279"/>
              <a:gd name="T15" fmla="*/ 7 h 244"/>
              <a:gd name="T16" fmla="*/ 184 w 279"/>
              <a:gd name="T17" fmla="*/ 12 h 244"/>
              <a:gd name="T18" fmla="*/ 190 w 279"/>
              <a:gd name="T19" fmla="*/ 13 h 244"/>
              <a:gd name="T20" fmla="*/ 196 w 279"/>
              <a:gd name="T21" fmla="*/ 14 h 244"/>
              <a:gd name="T22" fmla="*/ 201 w 279"/>
              <a:gd name="T23" fmla="*/ 15 h 244"/>
              <a:gd name="T24" fmla="*/ 205 w 279"/>
              <a:gd name="T25" fmla="*/ 19 h 244"/>
              <a:gd name="T26" fmla="*/ 210 w 279"/>
              <a:gd name="T27" fmla="*/ 20 h 244"/>
              <a:gd name="T28" fmla="*/ 215 w 279"/>
              <a:gd name="T29" fmla="*/ 23 h 244"/>
              <a:gd name="T30" fmla="*/ 222 w 279"/>
              <a:gd name="T31" fmla="*/ 25 h 244"/>
              <a:gd name="T32" fmla="*/ 226 w 279"/>
              <a:gd name="T33" fmla="*/ 29 h 244"/>
              <a:gd name="T34" fmla="*/ 229 w 279"/>
              <a:gd name="T35" fmla="*/ 32 h 244"/>
              <a:gd name="T36" fmla="*/ 231 w 279"/>
              <a:gd name="T37" fmla="*/ 36 h 244"/>
              <a:gd name="T38" fmla="*/ 235 w 279"/>
              <a:gd name="T39" fmla="*/ 39 h 244"/>
              <a:gd name="T40" fmla="*/ 238 w 279"/>
              <a:gd name="T41" fmla="*/ 45 h 244"/>
              <a:gd name="T42" fmla="*/ 242 w 279"/>
              <a:gd name="T43" fmla="*/ 46 h 244"/>
              <a:gd name="T44" fmla="*/ 248 w 279"/>
              <a:gd name="T45" fmla="*/ 55 h 244"/>
              <a:gd name="T46" fmla="*/ 249 w 279"/>
              <a:gd name="T47" fmla="*/ 58 h 244"/>
              <a:gd name="T48" fmla="*/ 255 w 279"/>
              <a:gd name="T49" fmla="*/ 63 h 244"/>
              <a:gd name="T50" fmla="*/ 256 w 279"/>
              <a:gd name="T51" fmla="*/ 67 h 244"/>
              <a:gd name="T52" fmla="*/ 261 w 279"/>
              <a:gd name="T53" fmla="*/ 71 h 244"/>
              <a:gd name="T54" fmla="*/ 261 w 279"/>
              <a:gd name="T55" fmla="*/ 75 h 244"/>
              <a:gd name="T56" fmla="*/ 264 w 279"/>
              <a:gd name="T57" fmla="*/ 81 h 244"/>
              <a:gd name="T58" fmla="*/ 264 w 279"/>
              <a:gd name="T59" fmla="*/ 86 h 244"/>
              <a:gd name="T60" fmla="*/ 266 w 279"/>
              <a:gd name="T61" fmla="*/ 90 h 244"/>
              <a:gd name="T62" fmla="*/ 266 w 279"/>
              <a:gd name="T63" fmla="*/ 95 h 244"/>
              <a:gd name="T64" fmla="*/ 268 w 279"/>
              <a:gd name="T65" fmla="*/ 99 h 244"/>
              <a:gd name="T66" fmla="*/ 267 w 279"/>
              <a:gd name="T67" fmla="*/ 103 h 244"/>
              <a:gd name="T68" fmla="*/ 268 w 279"/>
              <a:gd name="T69" fmla="*/ 109 h 244"/>
              <a:gd name="T70" fmla="*/ 269 w 279"/>
              <a:gd name="T71" fmla="*/ 113 h 244"/>
              <a:gd name="T72" fmla="*/ 273 w 279"/>
              <a:gd name="T73" fmla="*/ 119 h 244"/>
              <a:gd name="T74" fmla="*/ 274 w 279"/>
              <a:gd name="T75" fmla="*/ 124 h 244"/>
              <a:gd name="T76" fmla="*/ 275 w 279"/>
              <a:gd name="T77" fmla="*/ 128 h 244"/>
              <a:gd name="T78" fmla="*/ 276 w 279"/>
              <a:gd name="T79" fmla="*/ 134 h 244"/>
              <a:gd name="T80" fmla="*/ 277 w 279"/>
              <a:gd name="T81" fmla="*/ 138 h 244"/>
              <a:gd name="T82" fmla="*/ 277 w 279"/>
              <a:gd name="T83" fmla="*/ 143 h 244"/>
              <a:gd name="T84" fmla="*/ 277 w 279"/>
              <a:gd name="T85" fmla="*/ 147 h 244"/>
              <a:gd name="T86" fmla="*/ 274 w 279"/>
              <a:gd name="T87" fmla="*/ 153 h 244"/>
              <a:gd name="T88" fmla="*/ 276 w 279"/>
              <a:gd name="T89" fmla="*/ 156 h 244"/>
              <a:gd name="T90" fmla="*/ 277 w 279"/>
              <a:gd name="T91" fmla="*/ 162 h 244"/>
              <a:gd name="T92" fmla="*/ 278 w 279"/>
              <a:gd name="T93" fmla="*/ 167 h 244"/>
              <a:gd name="T94" fmla="*/ 275 w 279"/>
              <a:gd name="T95" fmla="*/ 172 h 244"/>
              <a:gd name="T96" fmla="*/ 271 w 279"/>
              <a:gd name="T97" fmla="*/ 181 h 244"/>
              <a:gd name="T98" fmla="*/ 0 w 279"/>
              <a:gd name="T99"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87" name="Arc 19"/>
          <p:cNvSpPr>
            <a:spLocks/>
          </p:cNvSpPr>
          <p:nvPr/>
        </p:nvSpPr>
        <p:spPr bwMode="auto">
          <a:xfrm rot="720000">
            <a:off x="5194300" y="4005264"/>
            <a:ext cx="211138" cy="236537"/>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0"/>
                  <a:pt x="145" y="0"/>
                </a:cubicBezTo>
                <a:cubicBezTo>
                  <a:pt x="12074" y="0"/>
                  <a:pt x="21745" y="9670"/>
                  <a:pt x="21745" y="21600"/>
                </a:cubicBezTo>
              </a:path>
              <a:path w="21745" h="21600" stroke="0" extrusionOk="0">
                <a:moveTo>
                  <a:pt x="0" y="0"/>
                </a:moveTo>
                <a:cubicBezTo>
                  <a:pt x="48" y="0"/>
                  <a:pt x="96" y="0"/>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8" name="Line 20"/>
          <p:cNvSpPr>
            <a:spLocks noChangeShapeType="1"/>
          </p:cNvSpPr>
          <p:nvPr/>
        </p:nvSpPr>
        <p:spPr bwMode="auto">
          <a:xfrm flipH="1">
            <a:off x="4994276" y="3824288"/>
            <a:ext cx="303213" cy="5508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89" name="Oval 21"/>
          <p:cNvSpPr>
            <a:spLocks noChangeArrowheads="1"/>
          </p:cNvSpPr>
          <p:nvPr/>
        </p:nvSpPr>
        <p:spPr bwMode="auto">
          <a:xfrm rot="19740000">
            <a:off x="5272088" y="4010025"/>
            <a:ext cx="100012" cy="19843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0" name="Line 22"/>
          <p:cNvSpPr>
            <a:spLocks noChangeShapeType="1"/>
          </p:cNvSpPr>
          <p:nvPr/>
        </p:nvSpPr>
        <p:spPr bwMode="auto">
          <a:xfrm flipV="1">
            <a:off x="4994276" y="4230688"/>
            <a:ext cx="555625" cy="1444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1" name="Freeform 23"/>
          <p:cNvSpPr>
            <a:spLocks/>
          </p:cNvSpPr>
          <p:nvPr/>
        </p:nvSpPr>
        <p:spPr bwMode="auto">
          <a:xfrm>
            <a:off x="8245475" y="5818188"/>
            <a:ext cx="393700" cy="387350"/>
          </a:xfrm>
          <a:custGeom>
            <a:avLst/>
            <a:gdLst>
              <a:gd name="T0" fmla="*/ 0 w 279"/>
              <a:gd name="T1" fmla="*/ 243 h 244"/>
              <a:gd name="T2" fmla="*/ 148 w 279"/>
              <a:gd name="T3" fmla="*/ 1 h 244"/>
              <a:gd name="T4" fmla="*/ 160 w 279"/>
              <a:gd name="T5" fmla="*/ 0 h 244"/>
              <a:gd name="T6" fmla="*/ 167 w 279"/>
              <a:gd name="T7" fmla="*/ 3 h 244"/>
              <a:gd name="T8" fmla="*/ 168 w 279"/>
              <a:gd name="T9" fmla="*/ 6 h 244"/>
              <a:gd name="T10" fmla="*/ 173 w 279"/>
              <a:gd name="T11" fmla="*/ 5 h 244"/>
              <a:gd name="T12" fmla="*/ 177 w 279"/>
              <a:gd name="T13" fmla="*/ 9 h 244"/>
              <a:gd name="T14" fmla="*/ 182 w 279"/>
              <a:gd name="T15" fmla="*/ 7 h 244"/>
              <a:gd name="T16" fmla="*/ 184 w 279"/>
              <a:gd name="T17" fmla="*/ 12 h 244"/>
              <a:gd name="T18" fmla="*/ 190 w 279"/>
              <a:gd name="T19" fmla="*/ 13 h 244"/>
              <a:gd name="T20" fmla="*/ 196 w 279"/>
              <a:gd name="T21" fmla="*/ 14 h 244"/>
              <a:gd name="T22" fmla="*/ 201 w 279"/>
              <a:gd name="T23" fmla="*/ 15 h 244"/>
              <a:gd name="T24" fmla="*/ 205 w 279"/>
              <a:gd name="T25" fmla="*/ 19 h 244"/>
              <a:gd name="T26" fmla="*/ 210 w 279"/>
              <a:gd name="T27" fmla="*/ 20 h 244"/>
              <a:gd name="T28" fmla="*/ 215 w 279"/>
              <a:gd name="T29" fmla="*/ 23 h 244"/>
              <a:gd name="T30" fmla="*/ 222 w 279"/>
              <a:gd name="T31" fmla="*/ 25 h 244"/>
              <a:gd name="T32" fmla="*/ 226 w 279"/>
              <a:gd name="T33" fmla="*/ 29 h 244"/>
              <a:gd name="T34" fmla="*/ 229 w 279"/>
              <a:gd name="T35" fmla="*/ 32 h 244"/>
              <a:gd name="T36" fmla="*/ 231 w 279"/>
              <a:gd name="T37" fmla="*/ 36 h 244"/>
              <a:gd name="T38" fmla="*/ 235 w 279"/>
              <a:gd name="T39" fmla="*/ 39 h 244"/>
              <a:gd name="T40" fmla="*/ 238 w 279"/>
              <a:gd name="T41" fmla="*/ 45 h 244"/>
              <a:gd name="T42" fmla="*/ 242 w 279"/>
              <a:gd name="T43" fmla="*/ 46 h 244"/>
              <a:gd name="T44" fmla="*/ 248 w 279"/>
              <a:gd name="T45" fmla="*/ 55 h 244"/>
              <a:gd name="T46" fmla="*/ 249 w 279"/>
              <a:gd name="T47" fmla="*/ 58 h 244"/>
              <a:gd name="T48" fmla="*/ 255 w 279"/>
              <a:gd name="T49" fmla="*/ 63 h 244"/>
              <a:gd name="T50" fmla="*/ 256 w 279"/>
              <a:gd name="T51" fmla="*/ 67 h 244"/>
              <a:gd name="T52" fmla="*/ 261 w 279"/>
              <a:gd name="T53" fmla="*/ 71 h 244"/>
              <a:gd name="T54" fmla="*/ 261 w 279"/>
              <a:gd name="T55" fmla="*/ 75 h 244"/>
              <a:gd name="T56" fmla="*/ 264 w 279"/>
              <a:gd name="T57" fmla="*/ 81 h 244"/>
              <a:gd name="T58" fmla="*/ 264 w 279"/>
              <a:gd name="T59" fmla="*/ 86 h 244"/>
              <a:gd name="T60" fmla="*/ 266 w 279"/>
              <a:gd name="T61" fmla="*/ 90 h 244"/>
              <a:gd name="T62" fmla="*/ 266 w 279"/>
              <a:gd name="T63" fmla="*/ 95 h 244"/>
              <a:gd name="T64" fmla="*/ 268 w 279"/>
              <a:gd name="T65" fmla="*/ 99 h 244"/>
              <a:gd name="T66" fmla="*/ 267 w 279"/>
              <a:gd name="T67" fmla="*/ 103 h 244"/>
              <a:gd name="T68" fmla="*/ 268 w 279"/>
              <a:gd name="T69" fmla="*/ 109 h 244"/>
              <a:gd name="T70" fmla="*/ 269 w 279"/>
              <a:gd name="T71" fmla="*/ 113 h 244"/>
              <a:gd name="T72" fmla="*/ 273 w 279"/>
              <a:gd name="T73" fmla="*/ 119 h 244"/>
              <a:gd name="T74" fmla="*/ 274 w 279"/>
              <a:gd name="T75" fmla="*/ 124 h 244"/>
              <a:gd name="T76" fmla="*/ 275 w 279"/>
              <a:gd name="T77" fmla="*/ 128 h 244"/>
              <a:gd name="T78" fmla="*/ 276 w 279"/>
              <a:gd name="T79" fmla="*/ 134 h 244"/>
              <a:gd name="T80" fmla="*/ 277 w 279"/>
              <a:gd name="T81" fmla="*/ 138 h 244"/>
              <a:gd name="T82" fmla="*/ 277 w 279"/>
              <a:gd name="T83" fmla="*/ 143 h 244"/>
              <a:gd name="T84" fmla="*/ 277 w 279"/>
              <a:gd name="T85" fmla="*/ 147 h 244"/>
              <a:gd name="T86" fmla="*/ 274 w 279"/>
              <a:gd name="T87" fmla="*/ 153 h 244"/>
              <a:gd name="T88" fmla="*/ 276 w 279"/>
              <a:gd name="T89" fmla="*/ 156 h 244"/>
              <a:gd name="T90" fmla="*/ 277 w 279"/>
              <a:gd name="T91" fmla="*/ 162 h 244"/>
              <a:gd name="T92" fmla="*/ 278 w 279"/>
              <a:gd name="T93" fmla="*/ 167 h 244"/>
              <a:gd name="T94" fmla="*/ 275 w 279"/>
              <a:gd name="T95" fmla="*/ 172 h 244"/>
              <a:gd name="T96" fmla="*/ 271 w 279"/>
              <a:gd name="T97" fmla="*/ 181 h 244"/>
              <a:gd name="T98" fmla="*/ 0 w 279"/>
              <a:gd name="T99"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2" name="Arc 24"/>
          <p:cNvSpPr>
            <a:spLocks/>
          </p:cNvSpPr>
          <p:nvPr/>
        </p:nvSpPr>
        <p:spPr bwMode="auto">
          <a:xfrm rot="720000">
            <a:off x="8445500" y="5834064"/>
            <a:ext cx="211138" cy="236537"/>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0"/>
                  <a:pt x="145" y="0"/>
                </a:cubicBezTo>
                <a:cubicBezTo>
                  <a:pt x="12074" y="0"/>
                  <a:pt x="21745" y="9670"/>
                  <a:pt x="21745" y="21600"/>
                </a:cubicBezTo>
              </a:path>
              <a:path w="21745" h="21600" stroke="0" extrusionOk="0">
                <a:moveTo>
                  <a:pt x="0" y="0"/>
                </a:moveTo>
                <a:cubicBezTo>
                  <a:pt x="48" y="0"/>
                  <a:pt x="96" y="0"/>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3" name="Line 25"/>
          <p:cNvSpPr>
            <a:spLocks noChangeShapeType="1"/>
          </p:cNvSpPr>
          <p:nvPr/>
        </p:nvSpPr>
        <p:spPr bwMode="auto">
          <a:xfrm flipH="1">
            <a:off x="8245476" y="5653088"/>
            <a:ext cx="303213" cy="5508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4" name="Oval 26"/>
          <p:cNvSpPr>
            <a:spLocks noChangeArrowheads="1"/>
          </p:cNvSpPr>
          <p:nvPr/>
        </p:nvSpPr>
        <p:spPr bwMode="auto">
          <a:xfrm rot="19740000">
            <a:off x="8523288" y="5838825"/>
            <a:ext cx="100012" cy="19843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5" name="Line 27"/>
          <p:cNvSpPr>
            <a:spLocks noChangeShapeType="1"/>
          </p:cNvSpPr>
          <p:nvPr/>
        </p:nvSpPr>
        <p:spPr bwMode="auto">
          <a:xfrm flipV="1">
            <a:off x="8245476" y="6059488"/>
            <a:ext cx="555625" cy="1444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6" name="Rectangle 28"/>
          <p:cNvSpPr>
            <a:spLocks noGrp="1" noChangeArrowheads="1"/>
          </p:cNvSpPr>
          <p:nvPr>
            <p:ph type="title"/>
          </p:nvPr>
        </p:nvSpPr>
        <p:spPr>
          <a:noFill/>
          <a:ln/>
        </p:spPr>
        <p:txBody>
          <a:bodyPr>
            <a:normAutofit fontScale="90000"/>
          </a:bodyPr>
          <a:lstStyle/>
          <a:p>
            <a:r>
              <a:rPr lang="en-US" altLang="en-US"/>
              <a:t>Stereo image rectification</a:t>
            </a:r>
          </a:p>
        </p:txBody>
      </p:sp>
      <p:sp>
        <p:nvSpPr>
          <p:cNvPr id="416797" name="Rectangle 29"/>
          <p:cNvSpPr>
            <a:spLocks noGrp="1" noChangeArrowheads="1"/>
          </p:cNvSpPr>
          <p:nvPr>
            <p:ph type="body" idx="1"/>
          </p:nvPr>
        </p:nvSpPr>
        <p:spPr>
          <a:xfrm>
            <a:off x="93663" y="1620838"/>
            <a:ext cx="4306887" cy="3414988"/>
          </a:xfrm>
          <a:noFill/>
          <a:ln/>
        </p:spPr>
        <p:txBody>
          <a:bodyPr>
            <a:normAutofit fontScale="92500" lnSpcReduction="20000"/>
          </a:bodyPr>
          <a:lstStyle/>
          <a:p>
            <a:pPr>
              <a:lnSpc>
                <a:spcPct val="90000"/>
              </a:lnSpc>
            </a:pPr>
            <a:r>
              <a:rPr lang="en-US" altLang="en-US" sz="2000" dirty="0"/>
              <a:t>Image </a:t>
            </a:r>
            <a:r>
              <a:rPr lang="en-US" altLang="en-US" sz="2000" dirty="0" smtClean="0"/>
              <a:t>projection</a:t>
            </a:r>
            <a:endParaRPr lang="en-US" altLang="en-US" sz="2000" dirty="0"/>
          </a:p>
          <a:p>
            <a:pPr lvl="1">
              <a:lnSpc>
                <a:spcPct val="90000"/>
              </a:lnSpc>
            </a:pPr>
            <a:r>
              <a:rPr lang="en-US" altLang="en-US" sz="1800" dirty="0" smtClean="0"/>
              <a:t>project </a:t>
            </a:r>
            <a:r>
              <a:rPr lang="en-US" altLang="en-US" sz="1800" dirty="0"/>
              <a:t>image planes onto </a:t>
            </a:r>
            <a:r>
              <a:rPr lang="en-US" altLang="en-US" sz="1800" dirty="0" smtClean="0"/>
              <a:t>common (there are two degrees of freedom for this projection)</a:t>
            </a:r>
          </a:p>
          <a:p>
            <a:pPr lvl="1">
              <a:lnSpc>
                <a:spcPct val="90000"/>
              </a:lnSpc>
            </a:pPr>
            <a:r>
              <a:rPr lang="en-US" altLang="en-US" sz="1800" dirty="0" smtClean="0"/>
              <a:t>Goal: projection results in </a:t>
            </a:r>
            <a:r>
              <a:rPr lang="en-US" altLang="en-US" sz="1800" dirty="0" err="1" smtClean="0"/>
              <a:t>epipolar</a:t>
            </a:r>
            <a:r>
              <a:rPr lang="en-US" altLang="en-US" sz="1800" dirty="0" smtClean="0"/>
              <a:t> lines being horizontal image scans</a:t>
            </a:r>
          </a:p>
          <a:p>
            <a:pPr marL="1257300" lvl="2" indent="-342900">
              <a:lnSpc>
                <a:spcPct val="90000"/>
              </a:lnSpc>
              <a:buFont typeface="+mj-lt"/>
              <a:buAutoNum type="arabicPeriod"/>
            </a:pPr>
            <a:r>
              <a:rPr lang="en-US" altLang="en-US" sz="1400" dirty="0" smtClean="0"/>
              <a:t>plane </a:t>
            </a:r>
            <a:r>
              <a:rPr lang="en-US" altLang="en-US" sz="1400" dirty="0"/>
              <a:t>parallel to line between optical centers</a:t>
            </a:r>
          </a:p>
          <a:p>
            <a:pPr lvl="1">
              <a:lnSpc>
                <a:spcPct val="90000"/>
              </a:lnSpc>
            </a:pPr>
            <a:r>
              <a:rPr lang="en-US" altLang="en-US" sz="1800" dirty="0"/>
              <a:t>a </a:t>
            </a:r>
            <a:r>
              <a:rPr lang="en-US" altLang="en-US" sz="1800" dirty="0" err="1"/>
              <a:t>homography</a:t>
            </a:r>
            <a:r>
              <a:rPr lang="en-US" altLang="en-US" sz="1800" dirty="0"/>
              <a:t> (3x3 transform)</a:t>
            </a:r>
            <a:br>
              <a:rPr lang="en-US" altLang="en-US" sz="1800" dirty="0"/>
            </a:br>
            <a:r>
              <a:rPr lang="en-US" altLang="en-US" sz="1800" dirty="0"/>
              <a:t>applied to both input images</a:t>
            </a:r>
          </a:p>
          <a:p>
            <a:pPr lvl="1">
              <a:lnSpc>
                <a:spcPct val="90000"/>
              </a:lnSpc>
            </a:pPr>
            <a:r>
              <a:rPr lang="en-US" altLang="en-US" sz="1800" dirty="0"/>
              <a:t>pixel motion is horizontal after this transformation</a:t>
            </a:r>
          </a:p>
          <a:p>
            <a:pPr lvl="1">
              <a:lnSpc>
                <a:spcPct val="90000"/>
              </a:lnSpc>
            </a:pPr>
            <a:r>
              <a:rPr lang="en-US" altLang="en-US" sz="1400" dirty="0"/>
              <a:t>C. Loop and Z. Zhang. </a:t>
            </a:r>
            <a:r>
              <a:rPr lang="en-US" altLang="en-US" sz="1400" dirty="0">
                <a:hlinkClick r:id="rId3"/>
              </a:rPr>
              <a:t>Computing Rectifying </a:t>
            </a:r>
            <a:r>
              <a:rPr lang="en-US" altLang="en-US" sz="1400" dirty="0" err="1">
                <a:hlinkClick r:id="rId3"/>
              </a:rPr>
              <a:t>Homographies</a:t>
            </a:r>
            <a:r>
              <a:rPr lang="en-US" altLang="en-US" sz="1400" dirty="0">
                <a:hlinkClick r:id="rId3"/>
              </a:rPr>
              <a:t> for Stereo Vision</a:t>
            </a:r>
            <a:r>
              <a:rPr lang="en-US" altLang="en-US" sz="1400" dirty="0"/>
              <a:t>. IEEE Conf. Computer Vision and Pattern Recognition, 1999.</a:t>
            </a:r>
          </a:p>
        </p:txBody>
      </p:sp>
    </p:spTree>
    <p:extLst>
      <p:ext uri="{BB962C8B-B14F-4D97-AF65-F5344CB8AC3E}">
        <p14:creationId xmlns:p14="http://schemas.microsoft.com/office/powerpoint/2010/main" val="33856134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5"/>
          <p:cNvSpPr>
            <a:spLocks noGrp="1"/>
          </p:cNvSpPr>
          <p:nvPr>
            <p:ph type="sldNum" sz="quarter" idx="12"/>
          </p:nvPr>
        </p:nvSpPr>
        <p:spPr/>
        <p:txBody>
          <a:bodyPr/>
          <a:lstStyle/>
          <a:p>
            <a:fld id="{B02381E5-8603-4D78-B698-E1CB18C4531D}" type="slidenum">
              <a:rPr lang="en-US" altLang="en-US"/>
              <a:pPr/>
              <a:t>25</a:t>
            </a:fld>
            <a:endParaRPr lang="en-US" altLang="en-US"/>
          </a:p>
        </p:txBody>
      </p:sp>
      <p:sp>
        <p:nvSpPr>
          <p:cNvPr id="141314" name="Rectangle 2"/>
          <p:cNvSpPr>
            <a:spLocks noGrp="1" noChangeArrowheads="1"/>
          </p:cNvSpPr>
          <p:nvPr>
            <p:ph type="title"/>
          </p:nvPr>
        </p:nvSpPr>
        <p:spPr/>
        <p:txBody>
          <a:bodyPr>
            <a:normAutofit fontScale="90000"/>
          </a:bodyPr>
          <a:lstStyle/>
          <a:p>
            <a:r>
              <a:rPr lang="en-US" altLang="en-US"/>
              <a:t>Stereo: epipolar geometry</a:t>
            </a:r>
          </a:p>
        </p:txBody>
      </p:sp>
      <p:sp>
        <p:nvSpPr>
          <p:cNvPr id="141315" name="Rectangle 3"/>
          <p:cNvSpPr>
            <a:spLocks noGrp="1" noChangeArrowheads="1"/>
          </p:cNvSpPr>
          <p:nvPr>
            <p:ph type="body" idx="1"/>
          </p:nvPr>
        </p:nvSpPr>
        <p:spPr>
          <a:xfrm>
            <a:off x="2209800" y="1828800"/>
            <a:ext cx="7772400" cy="4114800"/>
          </a:xfrm>
        </p:spPr>
        <p:txBody>
          <a:bodyPr/>
          <a:lstStyle/>
          <a:p>
            <a:r>
              <a:rPr lang="en-US" altLang="en-US"/>
              <a:t>Match features along epipolar lines</a:t>
            </a:r>
          </a:p>
        </p:txBody>
      </p:sp>
      <p:sp>
        <p:nvSpPr>
          <p:cNvPr id="141316" name="Rectangle 4"/>
          <p:cNvSpPr>
            <a:spLocks noChangeArrowheads="1"/>
          </p:cNvSpPr>
          <p:nvPr/>
        </p:nvSpPr>
        <p:spPr bwMode="auto">
          <a:xfrm>
            <a:off x="5105400" y="3657600"/>
            <a:ext cx="1371600" cy="838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7" name="AutoShape 5"/>
          <p:cNvSpPr>
            <a:spLocks noChangeArrowheads="1"/>
          </p:cNvSpPr>
          <p:nvPr/>
        </p:nvSpPr>
        <p:spPr bwMode="auto">
          <a:xfrm rot="5400000">
            <a:off x="3752850" y="3409950"/>
            <a:ext cx="1066800" cy="952500"/>
          </a:xfrm>
          <a:prstGeom prst="parallelogram">
            <a:avLst>
              <a:gd name="adj" fmla="val 28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8" name="AutoShape 6"/>
          <p:cNvSpPr>
            <a:spLocks noChangeArrowheads="1"/>
          </p:cNvSpPr>
          <p:nvPr/>
        </p:nvSpPr>
        <p:spPr bwMode="auto">
          <a:xfrm rot="16200000" flipH="1">
            <a:off x="6724650" y="3409950"/>
            <a:ext cx="1066800" cy="952500"/>
          </a:xfrm>
          <a:prstGeom prst="parallelogram">
            <a:avLst>
              <a:gd name="adj" fmla="val 28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9" name="Oval 7"/>
          <p:cNvSpPr>
            <a:spLocks noChangeArrowheads="1"/>
          </p:cNvSpPr>
          <p:nvPr/>
        </p:nvSpPr>
        <p:spPr bwMode="auto">
          <a:xfrm>
            <a:off x="5867400" y="3962400"/>
            <a:ext cx="228600" cy="304800"/>
          </a:xfrm>
          <a:prstGeom prst="ellips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0" name="Oval 8"/>
          <p:cNvSpPr>
            <a:spLocks noChangeArrowheads="1"/>
          </p:cNvSpPr>
          <p:nvPr/>
        </p:nvSpPr>
        <p:spPr bwMode="auto">
          <a:xfrm>
            <a:off x="5486400" y="4191000"/>
            <a:ext cx="45720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1" name="Oval 9"/>
          <p:cNvSpPr>
            <a:spLocks noChangeArrowheads="1"/>
          </p:cNvSpPr>
          <p:nvPr/>
        </p:nvSpPr>
        <p:spPr bwMode="auto">
          <a:xfrm>
            <a:off x="5486400" y="3810000"/>
            <a:ext cx="45720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2" name="Rectangle 10"/>
          <p:cNvSpPr>
            <a:spLocks noChangeArrowheads="1"/>
          </p:cNvSpPr>
          <p:nvPr/>
        </p:nvSpPr>
        <p:spPr bwMode="auto">
          <a:xfrm>
            <a:off x="5508626" y="4124325"/>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3" name="AutoShape 11"/>
          <p:cNvSpPr>
            <a:spLocks noChangeArrowheads="1"/>
          </p:cNvSpPr>
          <p:nvPr/>
        </p:nvSpPr>
        <p:spPr bwMode="auto">
          <a:xfrm>
            <a:off x="5591175" y="3997325"/>
            <a:ext cx="228600" cy="304800"/>
          </a:xfrm>
          <a:prstGeom prst="diamond">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4" name="Oval 12"/>
          <p:cNvSpPr>
            <a:spLocks noChangeArrowheads="1"/>
          </p:cNvSpPr>
          <p:nvPr/>
        </p:nvSpPr>
        <p:spPr bwMode="auto">
          <a:xfrm>
            <a:off x="7315201" y="3810000"/>
            <a:ext cx="200025" cy="304800"/>
          </a:xfrm>
          <a:prstGeom prst="ellips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Oval 13"/>
          <p:cNvSpPr>
            <a:spLocks noChangeArrowheads="1"/>
          </p:cNvSpPr>
          <p:nvPr/>
        </p:nvSpPr>
        <p:spPr bwMode="auto">
          <a:xfrm>
            <a:off x="7010400" y="4038600"/>
            <a:ext cx="40005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6" name="Oval 14"/>
          <p:cNvSpPr>
            <a:spLocks noChangeArrowheads="1"/>
          </p:cNvSpPr>
          <p:nvPr/>
        </p:nvSpPr>
        <p:spPr bwMode="auto">
          <a:xfrm>
            <a:off x="7010400" y="3657600"/>
            <a:ext cx="40005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7" name="Rectangle 15"/>
          <p:cNvSpPr>
            <a:spLocks noChangeArrowheads="1"/>
          </p:cNvSpPr>
          <p:nvPr/>
        </p:nvSpPr>
        <p:spPr bwMode="auto">
          <a:xfrm>
            <a:off x="7029451" y="3971925"/>
            <a:ext cx="3603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8" name="AutoShape 16"/>
          <p:cNvSpPr>
            <a:spLocks noChangeArrowheads="1"/>
          </p:cNvSpPr>
          <p:nvPr/>
        </p:nvSpPr>
        <p:spPr bwMode="auto">
          <a:xfrm>
            <a:off x="7038976" y="3810000"/>
            <a:ext cx="200025" cy="304800"/>
          </a:xfrm>
          <a:prstGeom prst="diamond">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9" name="Oval 17"/>
          <p:cNvSpPr>
            <a:spLocks noChangeArrowheads="1"/>
          </p:cNvSpPr>
          <p:nvPr/>
        </p:nvSpPr>
        <p:spPr bwMode="auto">
          <a:xfrm>
            <a:off x="4343401" y="3657600"/>
            <a:ext cx="200025" cy="304800"/>
          </a:xfrm>
          <a:prstGeom prst="ellips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0" name="Oval 18"/>
          <p:cNvSpPr>
            <a:spLocks noChangeArrowheads="1"/>
          </p:cNvSpPr>
          <p:nvPr/>
        </p:nvSpPr>
        <p:spPr bwMode="auto">
          <a:xfrm>
            <a:off x="4038600" y="3962400"/>
            <a:ext cx="40005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1" name="Oval 19"/>
          <p:cNvSpPr>
            <a:spLocks noChangeArrowheads="1"/>
          </p:cNvSpPr>
          <p:nvPr/>
        </p:nvSpPr>
        <p:spPr bwMode="auto">
          <a:xfrm>
            <a:off x="4038600" y="3581400"/>
            <a:ext cx="400050" cy="152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2" name="Rectangle 20"/>
          <p:cNvSpPr>
            <a:spLocks noChangeArrowheads="1"/>
          </p:cNvSpPr>
          <p:nvPr/>
        </p:nvSpPr>
        <p:spPr bwMode="auto">
          <a:xfrm>
            <a:off x="4057651" y="3895725"/>
            <a:ext cx="3603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3" name="AutoShape 21"/>
          <p:cNvSpPr>
            <a:spLocks noChangeArrowheads="1"/>
          </p:cNvSpPr>
          <p:nvPr/>
        </p:nvSpPr>
        <p:spPr bwMode="auto">
          <a:xfrm>
            <a:off x="4191001" y="3768725"/>
            <a:ext cx="200025" cy="304800"/>
          </a:xfrm>
          <a:prstGeom prst="diamond">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4" name="Line 22"/>
          <p:cNvSpPr>
            <a:spLocks noChangeShapeType="1"/>
          </p:cNvSpPr>
          <p:nvPr/>
        </p:nvSpPr>
        <p:spPr bwMode="auto">
          <a:xfrm>
            <a:off x="4038600" y="36576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5" name="Line 23"/>
          <p:cNvSpPr>
            <a:spLocks noChangeShapeType="1"/>
          </p:cNvSpPr>
          <p:nvPr/>
        </p:nvSpPr>
        <p:spPr bwMode="auto">
          <a:xfrm>
            <a:off x="4430713" y="3667125"/>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6" name="Line 24"/>
          <p:cNvSpPr>
            <a:spLocks noChangeShapeType="1"/>
          </p:cNvSpPr>
          <p:nvPr/>
        </p:nvSpPr>
        <p:spPr bwMode="auto">
          <a:xfrm>
            <a:off x="54864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7" name="Line 25"/>
          <p:cNvSpPr>
            <a:spLocks noChangeShapeType="1"/>
          </p:cNvSpPr>
          <p:nvPr/>
        </p:nvSpPr>
        <p:spPr bwMode="auto">
          <a:xfrm>
            <a:off x="59436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8" name="Line 26"/>
          <p:cNvSpPr>
            <a:spLocks noChangeShapeType="1"/>
          </p:cNvSpPr>
          <p:nvPr/>
        </p:nvSpPr>
        <p:spPr bwMode="auto">
          <a:xfrm>
            <a:off x="7010400" y="3733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9" name="Line 27"/>
          <p:cNvSpPr>
            <a:spLocks noChangeShapeType="1"/>
          </p:cNvSpPr>
          <p:nvPr/>
        </p:nvSpPr>
        <p:spPr bwMode="auto">
          <a:xfrm>
            <a:off x="7391400" y="3733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40" name="Group 28"/>
          <p:cNvGrpSpPr>
            <a:grpSpLocks/>
          </p:cNvGrpSpPr>
          <p:nvPr/>
        </p:nvGrpSpPr>
        <p:grpSpPr bwMode="auto">
          <a:xfrm>
            <a:off x="2209800" y="2819400"/>
            <a:ext cx="6858000" cy="2895600"/>
            <a:chOff x="432" y="2016"/>
            <a:chExt cx="4320" cy="1824"/>
          </a:xfrm>
        </p:grpSpPr>
        <p:grpSp>
          <p:nvGrpSpPr>
            <p:cNvPr id="141341" name="Group 29"/>
            <p:cNvGrpSpPr>
              <a:grpSpLocks/>
            </p:cNvGrpSpPr>
            <p:nvPr/>
          </p:nvGrpSpPr>
          <p:grpSpPr bwMode="auto">
            <a:xfrm>
              <a:off x="2448" y="2064"/>
              <a:ext cx="432" cy="1776"/>
              <a:chOff x="2448" y="2064"/>
              <a:chExt cx="432" cy="1776"/>
            </a:xfrm>
          </p:grpSpPr>
          <p:sp>
            <p:nvSpPr>
              <p:cNvPr id="141342" name="Line 30"/>
              <p:cNvSpPr>
                <a:spLocks noChangeShapeType="1"/>
              </p:cNvSpPr>
              <p:nvPr/>
            </p:nvSpPr>
            <p:spPr bwMode="auto">
              <a:xfrm>
                <a:off x="2448" y="2160"/>
                <a:ext cx="144" cy="163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3" name="Line 31"/>
              <p:cNvSpPr>
                <a:spLocks noChangeShapeType="1"/>
              </p:cNvSpPr>
              <p:nvPr/>
            </p:nvSpPr>
            <p:spPr bwMode="auto">
              <a:xfrm flipH="1">
                <a:off x="2592" y="2064"/>
                <a:ext cx="288" cy="1728"/>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4" name="Line 32"/>
              <p:cNvSpPr>
                <a:spLocks noChangeShapeType="1"/>
              </p:cNvSpPr>
              <p:nvPr/>
            </p:nvSpPr>
            <p:spPr bwMode="auto">
              <a:xfrm>
                <a:off x="2448" y="2448"/>
                <a:ext cx="144" cy="139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5" name="Line 33"/>
              <p:cNvSpPr>
                <a:spLocks noChangeShapeType="1"/>
              </p:cNvSpPr>
              <p:nvPr/>
            </p:nvSpPr>
            <p:spPr bwMode="auto">
              <a:xfrm flipH="1">
                <a:off x="2592" y="2448"/>
                <a:ext cx="288" cy="139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346" name="Group 34"/>
            <p:cNvGrpSpPr>
              <a:grpSpLocks/>
            </p:cNvGrpSpPr>
            <p:nvPr/>
          </p:nvGrpSpPr>
          <p:grpSpPr bwMode="auto">
            <a:xfrm>
              <a:off x="2448" y="2064"/>
              <a:ext cx="2304" cy="1200"/>
              <a:chOff x="2448" y="2064"/>
              <a:chExt cx="2304" cy="1200"/>
            </a:xfrm>
          </p:grpSpPr>
          <p:sp>
            <p:nvSpPr>
              <p:cNvPr id="141347" name="Line 35"/>
              <p:cNvSpPr>
                <a:spLocks noChangeShapeType="1"/>
              </p:cNvSpPr>
              <p:nvPr/>
            </p:nvSpPr>
            <p:spPr bwMode="auto">
              <a:xfrm>
                <a:off x="2448" y="2064"/>
                <a:ext cx="2304" cy="1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8" name="Line 36"/>
              <p:cNvSpPr>
                <a:spLocks noChangeShapeType="1"/>
              </p:cNvSpPr>
              <p:nvPr/>
            </p:nvSpPr>
            <p:spPr bwMode="auto">
              <a:xfrm>
                <a:off x="2880" y="2064"/>
                <a:ext cx="1872" cy="1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9" name="Line 37"/>
              <p:cNvSpPr>
                <a:spLocks noChangeShapeType="1"/>
              </p:cNvSpPr>
              <p:nvPr/>
            </p:nvSpPr>
            <p:spPr bwMode="auto">
              <a:xfrm>
                <a:off x="2448" y="2448"/>
                <a:ext cx="2304" cy="816"/>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0" name="Line 38"/>
              <p:cNvSpPr>
                <a:spLocks noChangeShapeType="1"/>
              </p:cNvSpPr>
              <p:nvPr/>
            </p:nvSpPr>
            <p:spPr bwMode="auto">
              <a:xfrm>
                <a:off x="2880" y="2448"/>
                <a:ext cx="1872" cy="816"/>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351" name="Group 39"/>
            <p:cNvGrpSpPr>
              <a:grpSpLocks/>
            </p:cNvGrpSpPr>
            <p:nvPr/>
          </p:nvGrpSpPr>
          <p:grpSpPr bwMode="auto">
            <a:xfrm>
              <a:off x="432" y="2016"/>
              <a:ext cx="2352" cy="1152"/>
              <a:chOff x="432" y="2016"/>
              <a:chExt cx="2352" cy="1152"/>
            </a:xfrm>
          </p:grpSpPr>
          <p:sp>
            <p:nvSpPr>
              <p:cNvPr id="141352" name="Line 40"/>
              <p:cNvSpPr>
                <a:spLocks noChangeShapeType="1"/>
              </p:cNvSpPr>
              <p:nvPr/>
            </p:nvSpPr>
            <p:spPr bwMode="auto">
              <a:xfrm flipH="1">
                <a:off x="432" y="2016"/>
                <a:ext cx="2064" cy="115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3" name="Line 41"/>
              <p:cNvSpPr>
                <a:spLocks noChangeShapeType="1"/>
              </p:cNvSpPr>
              <p:nvPr/>
            </p:nvSpPr>
            <p:spPr bwMode="auto">
              <a:xfrm flipH="1">
                <a:off x="432" y="2112"/>
                <a:ext cx="2352" cy="1056"/>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4" name="Line 42"/>
              <p:cNvSpPr>
                <a:spLocks noChangeShapeType="1"/>
              </p:cNvSpPr>
              <p:nvPr/>
            </p:nvSpPr>
            <p:spPr bwMode="auto">
              <a:xfrm flipH="1">
                <a:off x="432" y="2496"/>
                <a:ext cx="2352" cy="67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5" name="Line 43"/>
              <p:cNvSpPr>
                <a:spLocks noChangeShapeType="1"/>
              </p:cNvSpPr>
              <p:nvPr/>
            </p:nvSpPr>
            <p:spPr bwMode="auto">
              <a:xfrm flipH="1">
                <a:off x="432" y="2400"/>
                <a:ext cx="2016" cy="768"/>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1356" name="Group 44"/>
          <p:cNvGrpSpPr>
            <a:grpSpLocks/>
          </p:cNvGrpSpPr>
          <p:nvPr/>
        </p:nvGrpSpPr>
        <p:grpSpPr bwMode="auto">
          <a:xfrm>
            <a:off x="5562600" y="2590800"/>
            <a:ext cx="3505200" cy="3124200"/>
            <a:chOff x="2544" y="1872"/>
            <a:chExt cx="2208" cy="1968"/>
          </a:xfrm>
        </p:grpSpPr>
        <p:sp>
          <p:nvSpPr>
            <p:cNvPr id="141357" name="Line 45"/>
            <p:cNvSpPr>
              <a:spLocks noChangeShapeType="1"/>
            </p:cNvSpPr>
            <p:nvPr/>
          </p:nvSpPr>
          <p:spPr bwMode="auto">
            <a:xfrm flipH="1" flipV="1">
              <a:off x="2544" y="1872"/>
              <a:ext cx="2208" cy="1392"/>
            </a:xfrm>
            <a:prstGeom prst="line">
              <a:avLst/>
            </a:prstGeom>
            <a:noFill/>
            <a:ln w="9525">
              <a:solidFill>
                <a:srgbClr val="F9A82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8" name="Line 46"/>
            <p:cNvSpPr>
              <a:spLocks noChangeShapeType="1"/>
            </p:cNvSpPr>
            <p:nvPr/>
          </p:nvSpPr>
          <p:spPr bwMode="auto">
            <a:xfrm flipV="1">
              <a:off x="2592" y="3264"/>
              <a:ext cx="2160" cy="576"/>
            </a:xfrm>
            <a:prstGeom prst="line">
              <a:avLst/>
            </a:prstGeom>
            <a:noFill/>
            <a:ln w="9525">
              <a:solidFill>
                <a:srgbClr val="F9A82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59" name="Line 47"/>
          <p:cNvSpPr>
            <a:spLocks noChangeShapeType="1"/>
          </p:cNvSpPr>
          <p:nvPr/>
        </p:nvSpPr>
        <p:spPr bwMode="auto">
          <a:xfrm flipV="1">
            <a:off x="6781800" y="3733800"/>
            <a:ext cx="990600" cy="304800"/>
          </a:xfrm>
          <a:prstGeom prst="line">
            <a:avLst/>
          </a:prstGeom>
          <a:noFill/>
          <a:ln w="127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60" name="Group 48"/>
          <p:cNvGrpSpPr>
            <a:grpSpLocks/>
          </p:cNvGrpSpPr>
          <p:nvPr/>
        </p:nvGrpSpPr>
        <p:grpSpPr bwMode="auto">
          <a:xfrm>
            <a:off x="5562600" y="2590800"/>
            <a:ext cx="1447800" cy="3124200"/>
            <a:chOff x="2544" y="1872"/>
            <a:chExt cx="912" cy="1968"/>
          </a:xfrm>
        </p:grpSpPr>
        <p:sp>
          <p:nvSpPr>
            <p:cNvPr id="141361" name="Line 49"/>
            <p:cNvSpPr>
              <a:spLocks noChangeShapeType="1"/>
            </p:cNvSpPr>
            <p:nvPr/>
          </p:nvSpPr>
          <p:spPr bwMode="auto">
            <a:xfrm flipH="1" flipV="1">
              <a:off x="2544" y="1872"/>
              <a:ext cx="48" cy="1968"/>
            </a:xfrm>
            <a:prstGeom prst="line">
              <a:avLst/>
            </a:prstGeom>
            <a:noFill/>
            <a:ln w="1905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2" name="Text Box 50"/>
            <p:cNvSpPr txBox="1">
              <a:spLocks noChangeArrowheads="1"/>
            </p:cNvSpPr>
            <p:nvPr/>
          </p:nvSpPr>
          <p:spPr bwMode="auto">
            <a:xfrm>
              <a:off x="2592" y="3264"/>
              <a:ext cx="8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tx2"/>
                  </a:solidFill>
                  <a:effectLst>
                    <a:outerShdw blurRad="38100" dist="38100" dir="2700000" algn="tl">
                      <a:srgbClr val="C0C0C0"/>
                    </a:outerShdw>
                  </a:effectLst>
                </a:rPr>
                <a:t>viewing ray</a:t>
              </a:r>
              <a:endParaRPr lang="en-US" altLang="en-US" sz="1400">
                <a:solidFill>
                  <a:schemeClr val="tx2"/>
                </a:solidFill>
                <a:effectLst>
                  <a:outerShdw blurRad="38100" dist="38100" dir="2700000" algn="tl">
                    <a:srgbClr val="C0C0C0"/>
                  </a:outerShdw>
                </a:effectLst>
              </a:endParaRPr>
            </a:p>
          </p:txBody>
        </p:sp>
      </p:grpSp>
      <p:grpSp>
        <p:nvGrpSpPr>
          <p:cNvPr id="141363" name="Group 51"/>
          <p:cNvGrpSpPr>
            <a:grpSpLocks/>
          </p:cNvGrpSpPr>
          <p:nvPr/>
        </p:nvGrpSpPr>
        <p:grpSpPr bwMode="auto">
          <a:xfrm>
            <a:off x="2209800" y="2590800"/>
            <a:ext cx="3429000" cy="3124200"/>
            <a:chOff x="432" y="1872"/>
            <a:chExt cx="2160" cy="1968"/>
          </a:xfrm>
        </p:grpSpPr>
        <p:grpSp>
          <p:nvGrpSpPr>
            <p:cNvPr id="141364" name="Group 52"/>
            <p:cNvGrpSpPr>
              <a:grpSpLocks/>
            </p:cNvGrpSpPr>
            <p:nvPr/>
          </p:nvGrpSpPr>
          <p:grpSpPr bwMode="auto">
            <a:xfrm>
              <a:off x="432" y="1872"/>
              <a:ext cx="2160" cy="1968"/>
              <a:chOff x="432" y="1872"/>
              <a:chExt cx="2160" cy="1968"/>
            </a:xfrm>
          </p:grpSpPr>
          <p:sp>
            <p:nvSpPr>
              <p:cNvPr id="141365" name="Line 53"/>
              <p:cNvSpPr>
                <a:spLocks noChangeShapeType="1"/>
              </p:cNvSpPr>
              <p:nvPr/>
            </p:nvSpPr>
            <p:spPr bwMode="auto">
              <a:xfrm flipV="1">
                <a:off x="432" y="1872"/>
                <a:ext cx="2112" cy="1296"/>
              </a:xfrm>
              <a:prstGeom prst="line">
                <a:avLst/>
              </a:prstGeom>
              <a:noFill/>
              <a:ln w="9525">
                <a:solidFill>
                  <a:srgbClr val="F9A82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6" name="Line 54"/>
              <p:cNvSpPr>
                <a:spLocks noChangeShapeType="1"/>
              </p:cNvSpPr>
              <p:nvPr/>
            </p:nvSpPr>
            <p:spPr bwMode="auto">
              <a:xfrm>
                <a:off x="432" y="3168"/>
                <a:ext cx="2160" cy="672"/>
              </a:xfrm>
              <a:prstGeom prst="line">
                <a:avLst/>
              </a:prstGeom>
              <a:noFill/>
              <a:ln w="9525">
                <a:solidFill>
                  <a:srgbClr val="F9A82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67" name="Text Box 55"/>
            <p:cNvSpPr txBox="1">
              <a:spLocks noChangeArrowheads="1"/>
            </p:cNvSpPr>
            <p:nvPr/>
          </p:nvSpPr>
          <p:spPr bwMode="auto">
            <a:xfrm>
              <a:off x="1152" y="3216"/>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9A82A"/>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solidFill>
                    <a:srgbClr val="F9A82A"/>
                  </a:solidFill>
                  <a:effectLst>
                    <a:outerShdw blurRad="38100" dist="38100" dir="2700000" algn="tl">
                      <a:srgbClr val="C0C0C0"/>
                    </a:outerShdw>
                  </a:effectLst>
                </a:rPr>
                <a:t>epipolar plane</a:t>
              </a:r>
              <a:endParaRPr lang="en-US" altLang="en-US" sz="1600">
                <a:effectLst>
                  <a:outerShdw blurRad="38100" dist="38100" dir="2700000" algn="tl">
                    <a:srgbClr val="C0C0C0"/>
                  </a:outerShdw>
                </a:effectLst>
              </a:endParaRPr>
            </a:p>
          </p:txBody>
        </p:sp>
      </p:grpSp>
      <p:grpSp>
        <p:nvGrpSpPr>
          <p:cNvPr id="141368" name="Group 56"/>
          <p:cNvGrpSpPr>
            <a:grpSpLocks/>
          </p:cNvGrpSpPr>
          <p:nvPr/>
        </p:nvGrpSpPr>
        <p:grpSpPr bwMode="auto">
          <a:xfrm>
            <a:off x="2286000" y="3581400"/>
            <a:ext cx="2514600" cy="533400"/>
            <a:chOff x="480" y="2496"/>
            <a:chExt cx="1584" cy="336"/>
          </a:xfrm>
        </p:grpSpPr>
        <p:sp>
          <p:nvSpPr>
            <p:cNvPr id="141369" name="Line 57"/>
            <p:cNvSpPr>
              <a:spLocks noChangeShapeType="1"/>
            </p:cNvSpPr>
            <p:nvPr/>
          </p:nvSpPr>
          <p:spPr bwMode="auto">
            <a:xfrm>
              <a:off x="1362" y="2640"/>
              <a:ext cx="702" cy="192"/>
            </a:xfrm>
            <a:prstGeom prst="line">
              <a:avLst/>
            </a:prstGeom>
            <a:noFill/>
            <a:ln w="190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0" name="Text Box 58"/>
            <p:cNvSpPr txBox="1">
              <a:spLocks noChangeArrowheads="1"/>
            </p:cNvSpPr>
            <p:nvPr/>
          </p:nvSpPr>
          <p:spPr bwMode="auto">
            <a:xfrm>
              <a:off x="480" y="2496"/>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FF66"/>
                  </a:solidFill>
                  <a:effectLst>
                    <a:outerShdw blurRad="38100" dist="38100" dir="2700000" algn="tl">
                      <a:srgbClr val="C0C0C0"/>
                    </a:outerShdw>
                  </a:effectLst>
                </a:rPr>
                <a:t>epipolar line</a:t>
              </a:r>
              <a:endParaRPr lang="en-US" altLang="en-US" sz="1600">
                <a:effectLst>
                  <a:outerShdw blurRad="38100" dist="38100" dir="2700000" algn="tl">
                    <a:srgbClr val="C0C0C0"/>
                  </a:outerShdw>
                </a:effectLst>
              </a:endParaRPr>
            </a:p>
          </p:txBody>
        </p:sp>
      </p:grpSp>
    </p:spTree>
    <p:extLst>
      <p:ext uri="{BB962C8B-B14F-4D97-AF65-F5344CB8AC3E}">
        <p14:creationId xmlns:p14="http://schemas.microsoft.com/office/powerpoint/2010/main" val="1310227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1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1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13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13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32A7B57-228D-4834-BBA8-A240A83D637C}" type="slidenum">
              <a:rPr lang="en-US" altLang="en-US"/>
              <a:pPr/>
              <a:t>26</a:t>
            </a:fld>
            <a:endParaRPr lang="en-US" altLang="en-US"/>
          </a:p>
        </p:txBody>
      </p:sp>
      <p:sp>
        <p:nvSpPr>
          <p:cNvPr id="169986" name="Rectangle 2"/>
          <p:cNvSpPr>
            <a:spLocks noGrp="1" noChangeArrowheads="1"/>
          </p:cNvSpPr>
          <p:nvPr>
            <p:ph type="title"/>
          </p:nvPr>
        </p:nvSpPr>
        <p:spPr/>
        <p:txBody>
          <a:bodyPr>
            <a:normAutofit fontScale="90000"/>
          </a:bodyPr>
          <a:lstStyle/>
          <a:p>
            <a:r>
              <a:rPr lang="en-US" altLang="en-US" dirty="0" smtClean="0"/>
              <a:t>Rectification: Examples</a:t>
            </a:r>
            <a:endParaRPr lang="en-US" altLang="en-US" dirty="0"/>
          </a:p>
        </p:txBody>
      </p:sp>
      <p:pic>
        <p:nvPicPr>
          <p:cNvPr id="169987" name="Picture 3" descr="Rectificatio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1924050"/>
            <a:ext cx="5086350" cy="3486150"/>
          </a:xfrm>
          <a:prstGeom prst="rect">
            <a:avLst/>
          </a:prstGeom>
          <a:noFill/>
          <a:extLst>
            <a:ext uri="{909E8E84-426E-40DD-AFC4-6F175D3DCCD1}">
              <a14:hiddenFill xmlns:a14="http://schemas.microsoft.com/office/drawing/2010/main">
                <a:solidFill>
                  <a:srgbClr val="FFFFFF"/>
                </a:solidFill>
              </a14:hiddenFill>
            </a:ext>
          </a:extLst>
        </p:spPr>
      </p:pic>
      <p:sp>
        <p:nvSpPr>
          <p:cNvPr id="169988" name="Text Box 4"/>
          <p:cNvSpPr txBox="1">
            <a:spLocks noChangeArrowheads="1"/>
          </p:cNvSpPr>
          <p:nvPr/>
        </p:nvSpPr>
        <p:spPr bwMode="auto">
          <a:xfrm>
            <a:off x="4724400" y="54102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FF0000"/>
                </a:solidFill>
              </a:rPr>
              <a:t>BAD!</a:t>
            </a:r>
          </a:p>
        </p:txBody>
      </p:sp>
    </p:spTree>
    <p:extLst>
      <p:ext uri="{BB962C8B-B14F-4D97-AF65-F5344CB8AC3E}">
        <p14:creationId xmlns:p14="http://schemas.microsoft.com/office/powerpoint/2010/main" val="35231164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98E7C5AC-2A2D-4E2D-AC05-A4113D5D09AD}" type="slidenum">
              <a:rPr lang="en-US" altLang="en-US"/>
              <a:pPr/>
              <a:t>27</a:t>
            </a:fld>
            <a:endParaRPr lang="en-US" altLang="en-US"/>
          </a:p>
        </p:txBody>
      </p:sp>
      <p:sp>
        <p:nvSpPr>
          <p:cNvPr id="171010" name="Rectangle 2"/>
          <p:cNvSpPr>
            <a:spLocks noGrp="1" noChangeArrowheads="1"/>
          </p:cNvSpPr>
          <p:nvPr>
            <p:ph type="title"/>
          </p:nvPr>
        </p:nvSpPr>
        <p:spPr/>
        <p:txBody>
          <a:bodyPr>
            <a:normAutofit fontScale="90000"/>
          </a:bodyPr>
          <a:lstStyle/>
          <a:p>
            <a:r>
              <a:rPr lang="en-US" altLang="en-US" dirty="0"/>
              <a:t>Rectification: Examples</a:t>
            </a:r>
            <a:endParaRPr lang="en-US" altLang="en-US" dirty="0"/>
          </a:p>
        </p:txBody>
      </p:sp>
      <p:pic>
        <p:nvPicPr>
          <p:cNvPr id="171011" name="Picture 3" descr="Rectificatio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1962150"/>
            <a:ext cx="5200650" cy="3371850"/>
          </a:xfrm>
          <a:prstGeom prst="rect">
            <a:avLst/>
          </a:prstGeom>
          <a:noFill/>
          <a:extLst>
            <a:ext uri="{909E8E84-426E-40DD-AFC4-6F175D3DCCD1}">
              <a14:hiddenFill xmlns:a14="http://schemas.microsoft.com/office/drawing/2010/main">
                <a:solidFill>
                  <a:srgbClr val="FFFFFF"/>
                </a:solidFill>
              </a14:hiddenFill>
            </a:ext>
          </a:extLst>
        </p:spPr>
      </p:pic>
      <p:sp>
        <p:nvSpPr>
          <p:cNvPr id="171012" name="Text Box 4"/>
          <p:cNvSpPr txBox="1">
            <a:spLocks noChangeArrowheads="1"/>
          </p:cNvSpPr>
          <p:nvPr/>
        </p:nvSpPr>
        <p:spPr bwMode="auto">
          <a:xfrm>
            <a:off x="4724400" y="54102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FF0000"/>
                </a:solidFill>
              </a:rPr>
              <a:t>GOOD!</a:t>
            </a:r>
          </a:p>
        </p:txBody>
      </p:sp>
    </p:spTree>
    <p:extLst>
      <p:ext uri="{BB962C8B-B14F-4D97-AF65-F5344CB8AC3E}">
        <p14:creationId xmlns:p14="http://schemas.microsoft.com/office/powerpoint/2010/main" val="194232677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Stereopsis</a:t>
            </a:r>
          </a:p>
          <a:p>
            <a:pPr lvl="1"/>
            <a:r>
              <a:rPr lang="en-US" altLang="en-US" dirty="0" smtClean="0"/>
              <a:t>Motivation</a:t>
            </a:r>
          </a:p>
          <a:p>
            <a:pPr lvl="1"/>
            <a:r>
              <a:rPr lang="en-US" altLang="en-US" dirty="0" smtClean="0"/>
              <a:t>Problems</a:t>
            </a:r>
          </a:p>
          <a:p>
            <a:pPr lvl="1"/>
            <a:r>
              <a:rPr lang="en-US" altLang="en-US" dirty="0" smtClean="0"/>
              <a:t>Image </a:t>
            </a:r>
            <a:r>
              <a:rPr lang="en-US" altLang="en-US" dirty="0"/>
              <a:t>rectification</a:t>
            </a:r>
          </a:p>
          <a:p>
            <a:r>
              <a:rPr lang="en-US" altLang="en-US" dirty="0">
                <a:solidFill>
                  <a:schemeClr val="accent1"/>
                </a:solidFill>
              </a:rPr>
              <a:t>Matching </a:t>
            </a:r>
            <a:r>
              <a:rPr lang="en-US" altLang="en-US" dirty="0" smtClean="0">
                <a:solidFill>
                  <a:schemeClr val="accent1"/>
                </a:solidFill>
              </a:rPr>
              <a:t>criteria</a:t>
            </a:r>
          </a:p>
          <a:p>
            <a:pPr lvl="1"/>
            <a:r>
              <a:rPr lang="en-US" altLang="en-US" dirty="0">
                <a:solidFill>
                  <a:schemeClr val="accent1"/>
                </a:solidFill>
              </a:rPr>
              <a:t>Local Search (heuristic or brute force</a:t>
            </a:r>
            <a:r>
              <a:rPr lang="en-US" altLang="en-US" dirty="0" smtClean="0">
                <a:solidFill>
                  <a:schemeClr val="accent1"/>
                </a:solidFill>
              </a:rPr>
              <a:t>)</a:t>
            </a:r>
          </a:p>
          <a:p>
            <a:pPr lvl="1"/>
            <a:r>
              <a:rPr lang="en-US" altLang="en-US" dirty="0" smtClean="0"/>
              <a:t>Energy Functional Minimization</a:t>
            </a:r>
          </a:p>
          <a:p>
            <a:pPr lvl="2"/>
            <a:r>
              <a:rPr lang="en-US" altLang="en-US" dirty="0" smtClean="0"/>
              <a:t>Dynamic Programming</a:t>
            </a:r>
            <a:endParaRPr lang="en-US" altLang="en-US" dirty="0"/>
          </a:p>
          <a:p>
            <a:pPr lvl="1"/>
            <a:r>
              <a:rPr lang="en-US" altLang="en-US" dirty="0" smtClean="0"/>
              <a:t>Graph Cuts</a:t>
            </a:r>
          </a:p>
          <a:p>
            <a:pPr lvl="2"/>
            <a:r>
              <a:rPr lang="en-US" altLang="en-US" dirty="0" smtClean="0"/>
              <a:t>Min cuts</a:t>
            </a:r>
            <a:endParaRPr lang="en-US" altLang="en-US" dirty="0"/>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312187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CF4C66-30D4-4026-ACB9-20F99D52970B}" type="slidenum">
              <a:rPr lang="en-US" altLang="en-US"/>
              <a:pPr/>
              <a:t>29</a:t>
            </a:fld>
            <a:endParaRPr lang="en-US" altLang="en-US"/>
          </a:p>
        </p:txBody>
      </p:sp>
      <p:sp>
        <p:nvSpPr>
          <p:cNvPr id="158722" name="Rectangle 2"/>
          <p:cNvSpPr>
            <a:spLocks noGrp="1" noChangeArrowheads="1"/>
          </p:cNvSpPr>
          <p:nvPr>
            <p:ph type="title"/>
          </p:nvPr>
        </p:nvSpPr>
        <p:spPr/>
        <p:txBody>
          <a:bodyPr>
            <a:normAutofit fontScale="90000"/>
          </a:bodyPr>
          <a:lstStyle/>
          <a:p>
            <a:r>
              <a:rPr lang="en-US" altLang="en-US"/>
              <a:t>Stereo Matching</a:t>
            </a:r>
          </a:p>
        </p:txBody>
      </p:sp>
      <p:sp>
        <p:nvSpPr>
          <p:cNvPr id="158723" name="Rectangle 3"/>
          <p:cNvSpPr>
            <a:spLocks noGrp="1" noChangeArrowheads="1"/>
          </p:cNvSpPr>
          <p:nvPr>
            <p:ph type="body" idx="1"/>
          </p:nvPr>
        </p:nvSpPr>
        <p:spPr/>
        <p:txBody>
          <a:bodyPr/>
          <a:lstStyle/>
          <a:p>
            <a:r>
              <a:rPr lang="en-US" altLang="en-US" dirty="0"/>
              <a:t>What are some possible algorithms?</a:t>
            </a:r>
          </a:p>
          <a:p>
            <a:pPr lvl="1"/>
            <a:r>
              <a:rPr lang="en-US" altLang="en-US" dirty="0"/>
              <a:t>match “features” and interpolate</a:t>
            </a:r>
          </a:p>
          <a:p>
            <a:pPr lvl="1"/>
            <a:r>
              <a:rPr lang="en-US" altLang="en-US" dirty="0"/>
              <a:t>match edges and interpolate</a:t>
            </a:r>
          </a:p>
          <a:p>
            <a:pPr lvl="1"/>
            <a:r>
              <a:rPr lang="en-US" altLang="en-US" dirty="0"/>
              <a:t>match all pixels with windows (coarse-fine)</a:t>
            </a:r>
          </a:p>
          <a:p>
            <a:pPr lvl="1"/>
            <a:r>
              <a:rPr lang="en-US" altLang="en-US" dirty="0" smtClean="0"/>
              <a:t>Pose as optimization problem:</a:t>
            </a:r>
            <a:endParaRPr lang="en-US" altLang="en-US" dirty="0"/>
          </a:p>
          <a:p>
            <a:pPr lvl="2"/>
            <a:r>
              <a:rPr lang="en-US" altLang="en-US" sz="2400" dirty="0"/>
              <a:t>iterative updating</a:t>
            </a:r>
          </a:p>
          <a:p>
            <a:pPr lvl="2"/>
            <a:r>
              <a:rPr lang="en-US" altLang="en-US" sz="2400" dirty="0"/>
              <a:t>dynamic programming</a:t>
            </a:r>
          </a:p>
          <a:p>
            <a:pPr lvl="2"/>
            <a:r>
              <a:rPr lang="en-US" altLang="en-US" sz="2400" dirty="0"/>
              <a:t>energy minimization (regularization, stochastic)</a:t>
            </a:r>
          </a:p>
          <a:p>
            <a:pPr lvl="2"/>
            <a:r>
              <a:rPr lang="en-US" altLang="en-US" sz="2400" dirty="0"/>
              <a:t>graph algorithms</a:t>
            </a:r>
          </a:p>
        </p:txBody>
      </p:sp>
    </p:spTree>
    <p:extLst>
      <p:ext uri="{BB962C8B-B14F-4D97-AF65-F5344CB8AC3E}">
        <p14:creationId xmlns:p14="http://schemas.microsoft.com/office/powerpoint/2010/main" val="363893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8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8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87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87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872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8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solidFill>
                  <a:schemeClr val="accent1"/>
                </a:solidFill>
              </a:rPr>
              <a:t>Stereopsis</a:t>
            </a:r>
          </a:p>
          <a:p>
            <a:pPr lvl="1"/>
            <a:r>
              <a:rPr lang="en-US" altLang="en-US" dirty="0" smtClean="0"/>
              <a:t>Motivation</a:t>
            </a:r>
          </a:p>
          <a:p>
            <a:pPr lvl="1"/>
            <a:r>
              <a:rPr lang="en-US" altLang="en-US" dirty="0" smtClean="0"/>
              <a:t>Problems</a:t>
            </a:r>
          </a:p>
          <a:p>
            <a:pPr lvl="1"/>
            <a:r>
              <a:rPr lang="en-US" altLang="en-US" dirty="0" smtClean="0"/>
              <a:t>Image </a:t>
            </a:r>
            <a:r>
              <a:rPr lang="en-US" altLang="en-US" dirty="0"/>
              <a:t>rectification</a:t>
            </a:r>
          </a:p>
          <a:p>
            <a:r>
              <a:rPr lang="en-US" altLang="en-US" dirty="0"/>
              <a:t>Matching </a:t>
            </a:r>
            <a:r>
              <a:rPr lang="en-US" altLang="en-US" dirty="0" smtClean="0"/>
              <a:t>criteria</a:t>
            </a:r>
          </a:p>
          <a:p>
            <a:pPr lvl="1"/>
            <a:r>
              <a:rPr lang="en-US" altLang="en-US" dirty="0" smtClean="0"/>
              <a:t>Energy Minimization</a:t>
            </a:r>
          </a:p>
          <a:p>
            <a:pPr lvl="2"/>
            <a:r>
              <a:rPr lang="en-US" altLang="en-US" dirty="0"/>
              <a:t>Local Search (heuristic or brute force)</a:t>
            </a:r>
          </a:p>
          <a:p>
            <a:pPr lvl="2"/>
            <a:r>
              <a:rPr lang="en-US" altLang="en-US" dirty="0" smtClean="0"/>
              <a:t>Dynamic Programming</a:t>
            </a:r>
            <a:endParaRPr lang="en-US" altLang="en-US" dirty="0"/>
          </a:p>
          <a:p>
            <a:pPr lvl="2"/>
            <a:r>
              <a:rPr lang="en-US" altLang="en-US" dirty="0" smtClean="0"/>
              <a:t>Graph Cuts</a:t>
            </a:r>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3203616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n-US" altLang="en-US"/>
              <a:t>Your basic stereo algorithm</a:t>
            </a:r>
          </a:p>
        </p:txBody>
      </p:sp>
      <p:pic>
        <p:nvPicPr>
          <p:cNvPr id="395267" name="Picture 3" descr="lincoln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066801"/>
            <a:ext cx="5029200" cy="2898775"/>
          </a:xfrm>
          <a:prstGeom prst="rect">
            <a:avLst/>
          </a:prstGeom>
          <a:noFill/>
          <a:extLst>
            <a:ext uri="{909E8E84-426E-40DD-AFC4-6F175D3DCCD1}">
              <a14:hiddenFill xmlns:a14="http://schemas.microsoft.com/office/drawing/2010/main">
                <a:solidFill>
                  <a:srgbClr val="FFFFFF"/>
                </a:solidFill>
              </a14:hiddenFill>
            </a:ext>
          </a:extLst>
        </p:spPr>
      </p:pic>
      <p:grpSp>
        <p:nvGrpSpPr>
          <p:cNvPr id="395268" name="Group 4"/>
          <p:cNvGrpSpPr>
            <a:grpSpLocks/>
          </p:cNvGrpSpPr>
          <p:nvPr/>
        </p:nvGrpSpPr>
        <p:grpSpPr bwMode="auto">
          <a:xfrm>
            <a:off x="2209800" y="3124200"/>
            <a:ext cx="7772400" cy="1524000"/>
            <a:chOff x="432" y="1968"/>
            <a:chExt cx="4896" cy="960"/>
          </a:xfrm>
        </p:grpSpPr>
        <p:sp>
          <p:nvSpPr>
            <p:cNvPr id="395269" name="Rectangle 5"/>
            <p:cNvSpPr>
              <a:spLocks noChangeArrowheads="1"/>
            </p:cNvSpPr>
            <p:nvPr/>
          </p:nvSpPr>
          <p:spPr bwMode="auto">
            <a:xfrm>
              <a:off x="432" y="2640"/>
              <a:ext cx="48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19200" indent="-304800">
                <a:defRPr sz="2400">
                  <a:solidFill>
                    <a:schemeClr val="tx1"/>
                  </a:solidFill>
                  <a:latin typeface="Times New Roman" panose="02020603050405020304" pitchFamily="18" charset="0"/>
                </a:defRPr>
              </a:lvl3pPr>
              <a:lvl4pPr marL="1638300" indent="-2667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a:latin typeface="Arial" panose="020B0604020202020204" pitchFamily="34" charset="0"/>
                </a:rPr>
                <a:t>For each epipolar line</a:t>
              </a:r>
            </a:p>
          </p:txBody>
        </p:sp>
        <p:sp>
          <p:nvSpPr>
            <p:cNvPr id="395270" name="Line 6"/>
            <p:cNvSpPr>
              <a:spLocks noChangeShapeType="1"/>
            </p:cNvSpPr>
            <p:nvPr/>
          </p:nvSpPr>
          <p:spPr bwMode="auto">
            <a:xfrm>
              <a:off x="1296" y="1968"/>
              <a:ext cx="3168" cy="0"/>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5271" name="Oval 7"/>
          <p:cNvSpPr>
            <a:spLocks noChangeArrowheads="1"/>
          </p:cNvSpPr>
          <p:nvPr/>
        </p:nvSpPr>
        <p:spPr bwMode="auto">
          <a:xfrm>
            <a:off x="7358063" y="309086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272" name="Group 8"/>
          <p:cNvGrpSpPr>
            <a:grpSpLocks/>
          </p:cNvGrpSpPr>
          <p:nvPr/>
        </p:nvGrpSpPr>
        <p:grpSpPr bwMode="auto">
          <a:xfrm>
            <a:off x="2209800" y="3081338"/>
            <a:ext cx="7772400" cy="1947862"/>
            <a:chOff x="432" y="1941"/>
            <a:chExt cx="4896" cy="1227"/>
          </a:xfrm>
        </p:grpSpPr>
        <p:sp>
          <p:nvSpPr>
            <p:cNvPr id="395273" name="Oval 9"/>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74" name="Rectangle 10"/>
            <p:cNvSpPr>
              <a:spLocks noChangeArrowheads="1"/>
            </p:cNvSpPr>
            <p:nvPr/>
          </p:nvSpPr>
          <p:spPr bwMode="auto">
            <a:xfrm>
              <a:off x="432" y="2880"/>
              <a:ext cx="48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a:latin typeface="Arial" panose="020B0604020202020204" pitchFamily="34" charset="0"/>
                </a:rPr>
                <a:t>	For each pixel in the left image</a:t>
              </a:r>
            </a:p>
          </p:txBody>
        </p:sp>
      </p:grpSp>
      <p:sp>
        <p:nvSpPr>
          <p:cNvPr id="395275" name="Rectangle 11"/>
          <p:cNvSpPr>
            <a:spLocks noChangeArrowheads="1"/>
          </p:cNvSpPr>
          <p:nvPr/>
        </p:nvSpPr>
        <p:spPr bwMode="auto">
          <a:xfrm>
            <a:off x="2209800" y="49530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19200" indent="-304800">
              <a:defRPr sz="2400">
                <a:solidFill>
                  <a:schemeClr val="tx1"/>
                </a:solidFill>
                <a:latin typeface="Times New Roman" panose="02020603050405020304" pitchFamily="18" charset="0"/>
              </a:defRPr>
            </a:lvl3pPr>
            <a:lvl4pPr marL="1638300" indent="-2667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spcBef>
                <a:spcPct val="20000"/>
              </a:spcBef>
              <a:buFontTx/>
              <a:buChar char="•"/>
            </a:pPr>
            <a:r>
              <a:rPr lang="en-US" altLang="en-US" sz="1800">
                <a:latin typeface="Arial" panose="020B0604020202020204" pitchFamily="34" charset="0"/>
              </a:rPr>
              <a:t>compare with every pixel on same epipolar line in right image</a:t>
            </a:r>
          </a:p>
        </p:txBody>
      </p:sp>
      <p:sp>
        <p:nvSpPr>
          <p:cNvPr id="395276" name="Rectangle 12"/>
          <p:cNvSpPr>
            <a:spLocks noChangeArrowheads="1"/>
          </p:cNvSpPr>
          <p:nvPr/>
        </p:nvSpPr>
        <p:spPr bwMode="auto">
          <a:xfrm>
            <a:off x="2209800" y="53340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19200" indent="-304800">
              <a:defRPr sz="2400">
                <a:solidFill>
                  <a:schemeClr val="tx1"/>
                </a:solidFill>
                <a:latin typeface="Times New Roman" panose="02020603050405020304" pitchFamily="18" charset="0"/>
              </a:defRPr>
            </a:lvl3pPr>
            <a:lvl4pPr marL="1638300" indent="-2667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spcBef>
                <a:spcPct val="20000"/>
              </a:spcBef>
              <a:buFontTx/>
              <a:buChar char="•"/>
            </a:pPr>
            <a:r>
              <a:rPr lang="en-US" altLang="en-US" sz="1800" dirty="0">
                <a:latin typeface="Arial" panose="020B0604020202020204" pitchFamily="34" charset="0"/>
              </a:rPr>
              <a:t>pick pixel with minimum </a:t>
            </a:r>
            <a:r>
              <a:rPr lang="en-US" altLang="en-US" sz="1800" dirty="0" smtClean="0">
                <a:latin typeface="Arial" panose="020B0604020202020204" pitchFamily="34" charset="0"/>
              </a:rPr>
              <a:t>“match” </a:t>
            </a:r>
            <a:r>
              <a:rPr lang="en-US" altLang="en-US" sz="1800" dirty="0">
                <a:latin typeface="Arial" panose="020B0604020202020204" pitchFamily="34" charset="0"/>
              </a:rPr>
              <a:t>cost</a:t>
            </a:r>
          </a:p>
        </p:txBody>
      </p:sp>
      <p:grpSp>
        <p:nvGrpSpPr>
          <p:cNvPr id="395282" name="Group 18"/>
          <p:cNvGrpSpPr>
            <a:grpSpLocks/>
          </p:cNvGrpSpPr>
          <p:nvPr/>
        </p:nvGrpSpPr>
        <p:grpSpPr bwMode="auto">
          <a:xfrm>
            <a:off x="2209800" y="2971800"/>
            <a:ext cx="8458200" cy="3200400"/>
            <a:chOff x="432" y="1872"/>
            <a:chExt cx="5328" cy="2016"/>
          </a:xfrm>
        </p:grpSpPr>
        <p:sp>
          <p:nvSpPr>
            <p:cNvPr id="395278" name="Rectangle 14"/>
            <p:cNvSpPr>
              <a:spLocks noChangeArrowheads="1"/>
            </p:cNvSpPr>
            <p:nvPr/>
          </p:nvSpPr>
          <p:spPr bwMode="auto">
            <a:xfrm>
              <a:off x="432" y="3600"/>
              <a:ext cx="5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19200" indent="-304800">
                <a:defRPr sz="2400">
                  <a:solidFill>
                    <a:schemeClr val="tx1"/>
                  </a:solidFill>
                  <a:latin typeface="Times New Roman" panose="02020603050405020304" pitchFamily="18" charset="0"/>
                </a:defRPr>
              </a:lvl3pPr>
              <a:lvl4pPr marL="1638300" indent="-2667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Improvement:  match </a:t>
              </a:r>
              <a:r>
                <a:rPr lang="en-US" altLang="en-US" sz="2000" b="1" i="1" dirty="0">
                  <a:latin typeface="Arial" panose="020B0604020202020204" pitchFamily="34" charset="0"/>
                </a:rPr>
                <a:t>windows</a:t>
              </a:r>
            </a:p>
            <a:p>
              <a:pPr lvl="1">
                <a:spcBef>
                  <a:spcPct val="20000"/>
                </a:spcBef>
                <a:buFontTx/>
                <a:buChar char="•"/>
              </a:pPr>
              <a:r>
                <a:rPr lang="en-US" altLang="en-US" sz="1800" dirty="0" smtClean="0">
                  <a:latin typeface="Arial" panose="020B0604020202020204" pitchFamily="34" charset="0"/>
                </a:rPr>
                <a:t>Can </a:t>
              </a:r>
              <a:r>
                <a:rPr lang="en-US" altLang="en-US" sz="1800" dirty="0">
                  <a:latin typeface="Arial" panose="020B0604020202020204" pitchFamily="34" charset="0"/>
                </a:rPr>
                <a:t>use </a:t>
              </a:r>
              <a:r>
                <a:rPr lang="en-US" altLang="en-US" sz="1800" dirty="0" smtClean="0">
                  <a:latin typeface="Arial" panose="020B0604020202020204" pitchFamily="34" charset="0"/>
                </a:rPr>
                <a:t>Lukas-</a:t>
              </a:r>
              <a:r>
                <a:rPr lang="en-US" altLang="en-US" sz="1800" dirty="0" err="1" smtClean="0">
                  <a:latin typeface="Arial" panose="020B0604020202020204" pitchFamily="34" charset="0"/>
                </a:rPr>
                <a:t>Kanade</a:t>
              </a:r>
              <a:r>
                <a:rPr lang="en-US" altLang="en-US" sz="1800" dirty="0" smtClean="0">
                  <a:latin typeface="Arial" panose="020B0604020202020204" pitchFamily="34" charset="0"/>
                </a:rPr>
                <a:t> (will discuss later!) </a:t>
              </a:r>
              <a:endParaRPr lang="en-US" altLang="en-US" sz="1800" dirty="0">
                <a:latin typeface="Arial" panose="020B0604020202020204" pitchFamily="34" charset="0"/>
              </a:endParaRPr>
            </a:p>
          </p:txBody>
        </p:sp>
        <p:grpSp>
          <p:nvGrpSpPr>
            <p:cNvPr id="395279" name="Group 15"/>
            <p:cNvGrpSpPr>
              <a:grpSpLocks/>
            </p:cNvGrpSpPr>
            <p:nvPr/>
          </p:nvGrpSpPr>
          <p:grpSpPr bwMode="auto">
            <a:xfrm>
              <a:off x="2112" y="1872"/>
              <a:ext cx="1680" cy="192"/>
              <a:chOff x="2112" y="1872"/>
              <a:chExt cx="1680" cy="192"/>
            </a:xfrm>
          </p:grpSpPr>
          <p:sp>
            <p:nvSpPr>
              <p:cNvPr id="395280" name="Rectangle 16"/>
              <p:cNvSpPr>
                <a:spLocks noChangeArrowheads="1"/>
              </p:cNvSpPr>
              <p:nvPr/>
            </p:nvSpPr>
            <p:spPr bwMode="auto">
              <a:xfrm>
                <a:off x="2112" y="1872"/>
                <a:ext cx="192" cy="192"/>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81" name="Rectangle 17"/>
              <p:cNvSpPr>
                <a:spLocks noChangeArrowheads="1"/>
              </p:cNvSpPr>
              <p:nvPr/>
            </p:nvSpPr>
            <p:spPr bwMode="auto">
              <a:xfrm>
                <a:off x="3600" y="1872"/>
                <a:ext cx="192" cy="192"/>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342739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5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5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527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527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52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5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animBg="1"/>
      <p:bldP spid="395275" grpId="0" build="p" autoUpdateAnimBg="0"/>
      <p:bldP spid="39527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fontScale="90000"/>
          </a:bodyPr>
          <a:lstStyle/>
          <a:p>
            <a:r>
              <a:rPr lang="en-US" altLang="en-US"/>
              <a:t>Stereo matching algorithms</a:t>
            </a:r>
          </a:p>
        </p:txBody>
      </p:sp>
      <p:sp>
        <p:nvSpPr>
          <p:cNvPr id="394243" name="Rectangle 3"/>
          <p:cNvSpPr>
            <a:spLocks noGrp="1" noChangeArrowheads="1"/>
          </p:cNvSpPr>
          <p:nvPr>
            <p:ph type="body" idx="1"/>
          </p:nvPr>
        </p:nvSpPr>
        <p:spPr>
          <a:xfrm>
            <a:off x="1559960" y="1184097"/>
            <a:ext cx="8229600" cy="5410200"/>
          </a:xfrm>
        </p:spPr>
        <p:txBody>
          <a:bodyPr/>
          <a:lstStyle/>
          <a:p>
            <a:r>
              <a:rPr lang="en-US" altLang="en-US" dirty="0"/>
              <a:t>Match Pixels in Conjugate </a:t>
            </a:r>
            <a:r>
              <a:rPr lang="en-US" altLang="en-US" dirty="0" err="1"/>
              <a:t>Epipolar</a:t>
            </a:r>
            <a:r>
              <a:rPr lang="en-US" altLang="en-US" dirty="0"/>
              <a:t> Lines</a:t>
            </a:r>
          </a:p>
          <a:p>
            <a:pPr lvl="1"/>
            <a:r>
              <a:rPr lang="en-US" altLang="en-US" dirty="0"/>
              <a:t>Assume brightness constancy</a:t>
            </a:r>
          </a:p>
          <a:p>
            <a:pPr lvl="1"/>
            <a:r>
              <a:rPr lang="en-US" altLang="en-US" dirty="0"/>
              <a:t>This is a tough problem</a:t>
            </a:r>
          </a:p>
          <a:p>
            <a:pPr lvl="1"/>
            <a:r>
              <a:rPr lang="en-US" altLang="en-US" dirty="0"/>
              <a:t>Numerous approaches</a:t>
            </a:r>
          </a:p>
          <a:p>
            <a:pPr lvl="2"/>
            <a:r>
              <a:rPr lang="en-US" altLang="en-US" dirty="0"/>
              <a:t>dynamic programming [Baker 81,Ohta 85]</a:t>
            </a:r>
          </a:p>
          <a:p>
            <a:pPr lvl="2"/>
            <a:r>
              <a:rPr lang="en-US" altLang="en-US" dirty="0"/>
              <a:t>smoothness </a:t>
            </a:r>
            <a:r>
              <a:rPr lang="en-US" altLang="en-US" dirty="0" err="1"/>
              <a:t>functionals</a:t>
            </a:r>
            <a:endParaRPr lang="en-US" altLang="en-US" dirty="0"/>
          </a:p>
          <a:p>
            <a:pPr lvl="2"/>
            <a:r>
              <a:rPr lang="en-US" altLang="en-US" dirty="0"/>
              <a:t>more images (</a:t>
            </a:r>
            <a:r>
              <a:rPr lang="en-US" altLang="en-US" dirty="0" err="1"/>
              <a:t>trinocular</a:t>
            </a:r>
            <a:r>
              <a:rPr lang="en-US" altLang="en-US" dirty="0"/>
              <a:t>, N-ocular) [</a:t>
            </a:r>
            <a:r>
              <a:rPr lang="en-US" altLang="en-US" dirty="0" err="1"/>
              <a:t>Okutomi</a:t>
            </a:r>
            <a:r>
              <a:rPr lang="en-US" altLang="en-US" dirty="0"/>
              <a:t> 93]</a:t>
            </a:r>
          </a:p>
          <a:p>
            <a:pPr lvl="2"/>
            <a:r>
              <a:rPr lang="en-US" altLang="en-US" dirty="0"/>
              <a:t>graph cuts [</a:t>
            </a:r>
            <a:r>
              <a:rPr lang="en-US" altLang="en-US" dirty="0" err="1"/>
              <a:t>Boykov</a:t>
            </a:r>
            <a:r>
              <a:rPr lang="en-US" altLang="en-US" dirty="0"/>
              <a:t> 00]</a:t>
            </a:r>
          </a:p>
          <a:p>
            <a:pPr lvl="1"/>
            <a:r>
              <a:rPr lang="en-US" altLang="en-US" dirty="0"/>
              <a:t>A good survey and evaluation:  </a:t>
            </a:r>
            <a:r>
              <a:rPr lang="en-US" altLang="en-US" sz="1600" dirty="0">
                <a:hlinkClick r:id="rId2"/>
              </a:rPr>
              <a:t>http://www.middlebury.edu/stereo/</a:t>
            </a:r>
            <a:r>
              <a:rPr lang="en-US" altLang="en-US" sz="1600" dirty="0"/>
              <a:t> </a:t>
            </a:r>
          </a:p>
        </p:txBody>
      </p:sp>
    </p:spTree>
    <p:extLst>
      <p:ext uri="{BB962C8B-B14F-4D97-AF65-F5344CB8AC3E}">
        <p14:creationId xmlns:p14="http://schemas.microsoft.com/office/powerpoint/2010/main" val="15073170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47CC84-E2F7-4DA5-861D-65FE3E8C0D30}" type="slidenum">
              <a:rPr lang="en-US" altLang="en-US"/>
              <a:pPr/>
              <a:t>32</a:t>
            </a:fld>
            <a:endParaRPr lang="en-US" altLang="en-US"/>
          </a:p>
        </p:txBody>
      </p:sp>
      <p:sp>
        <p:nvSpPr>
          <p:cNvPr id="173058" name="Rectangle 2"/>
          <p:cNvSpPr>
            <a:spLocks noGrp="1" noChangeArrowheads="1"/>
          </p:cNvSpPr>
          <p:nvPr>
            <p:ph type="title"/>
          </p:nvPr>
        </p:nvSpPr>
        <p:spPr/>
        <p:txBody>
          <a:bodyPr>
            <a:normAutofit fontScale="90000"/>
          </a:bodyPr>
          <a:lstStyle/>
          <a:p>
            <a:r>
              <a:rPr lang="en-US" altLang="en-US"/>
              <a:t>Matching criteria</a:t>
            </a:r>
          </a:p>
        </p:txBody>
      </p:sp>
      <p:sp>
        <p:nvSpPr>
          <p:cNvPr id="173059" name="Rectangle 3"/>
          <p:cNvSpPr>
            <a:spLocks noGrp="1" noChangeArrowheads="1"/>
          </p:cNvSpPr>
          <p:nvPr>
            <p:ph type="body" idx="1"/>
          </p:nvPr>
        </p:nvSpPr>
        <p:spPr/>
        <p:txBody>
          <a:bodyPr/>
          <a:lstStyle/>
          <a:p>
            <a:r>
              <a:rPr lang="en-US" altLang="en-US"/>
              <a:t>Raw pixel values (correlation)</a:t>
            </a:r>
          </a:p>
          <a:p>
            <a:r>
              <a:rPr lang="en-US" altLang="en-US"/>
              <a:t>Band-pass filtered images [Jones &amp; Malik 92]</a:t>
            </a:r>
          </a:p>
          <a:p>
            <a:r>
              <a:rPr lang="en-US" altLang="en-US"/>
              <a:t>“Corner” like features [Zhang, …]</a:t>
            </a:r>
          </a:p>
          <a:p>
            <a:r>
              <a:rPr lang="en-US" altLang="en-US"/>
              <a:t>Edges [many people…]</a:t>
            </a:r>
          </a:p>
          <a:p>
            <a:r>
              <a:rPr lang="en-US" altLang="en-US"/>
              <a:t>Gradients [Seitz 89;  Scharstein 94]</a:t>
            </a:r>
          </a:p>
          <a:p>
            <a:r>
              <a:rPr lang="en-US" altLang="en-US"/>
              <a:t>Rank statistics [Zabih &amp; Woodfill 94]</a:t>
            </a:r>
          </a:p>
        </p:txBody>
      </p:sp>
    </p:spTree>
    <p:extLst>
      <p:ext uri="{BB962C8B-B14F-4D97-AF65-F5344CB8AC3E}">
        <p14:creationId xmlns:p14="http://schemas.microsoft.com/office/powerpoint/2010/main" val="3420084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3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3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2C45372-C232-441A-9E92-A615BC579924}" type="slidenum">
              <a:rPr lang="en-US" altLang="en-US"/>
              <a:pPr/>
              <a:t>33</a:t>
            </a:fld>
            <a:endParaRPr lang="en-US" altLang="en-US"/>
          </a:p>
        </p:txBody>
      </p:sp>
      <p:sp>
        <p:nvSpPr>
          <p:cNvPr id="176130" name="Rectangle 2"/>
          <p:cNvSpPr>
            <a:spLocks noGrp="1" noChangeArrowheads="1"/>
          </p:cNvSpPr>
          <p:nvPr>
            <p:ph type="title"/>
          </p:nvPr>
        </p:nvSpPr>
        <p:spPr/>
        <p:txBody>
          <a:bodyPr>
            <a:normAutofit fontScale="90000"/>
          </a:bodyPr>
          <a:lstStyle/>
          <a:p>
            <a:r>
              <a:rPr lang="en-US" altLang="en-US" dirty="0" smtClean="0"/>
              <a:t>Parameterize using disparity d</a:t>
            </a:r>
            <a:endParaRPr lang="en-US" altLang="en-US" dirty="0"/>
          </a:p>
        </p:txBody>
      </p:sp>
      <p:sp>
        <p:nvSpPr>
          <p:cNvPr id="176131" name="Rectangle 3"/>
          <p:cNvSpPr>
            <a:spLocks noGrp="1" noChangeArrowheads="1"/>
          </p:cNvSpPr>
          <p:nvPr>
            <p:ph type="body" idx="1"/>
          </p:nvPr>
        </p:nvSpPr>
        <p:spPr>
          <a:xfrm>
            <a:off x="2158042" y="1352550"/>
            <a:ext cx="8305800" cy="4343400"/>
          </a:xfrm>
        </p:spPr>
        <p:txBody>
          <a:bodyPr>
            <a:normAutofit lnSpcReduction="10000"/>
          </a:bodyPr>
          <a:lstStyle/>
          <a:p>
            <a:pPr>
              <a:lnSpc>
                <a:spcPct val="150000"/>
              </a:lnSpc>
            </a:pPr>
            <a:r>
              <a:rPr lang="en-US" altLang="en-US" dirty="0"/>
              <a:t>How do we determine correspondences?</a:t>
            </a:r>
          </a:p>
          <a:p>
            <a:pPr lvl="1">
              <a:lnSpc>
                <a:spcPct val="120000"/>
              </a:lnSpc>
            </a:pPr>
            <a:r>
              <a:rPr lang="en-US" altLang="en-US" i="1" dirty="0"/>
              <a:t>block matching</a:t>
            </a:r>
            <a:r>
              <a:rPr lang="en-US" altLang="en-US" dirty="0"/>
              <a:t> or </a:t>
            </a:r>
            <a:r>
              <a:rPr lang="en-US" altLang="en-US" i="1" dirty="0"/>
              <a:t>SSD</a:t>
            </a:r>
            <a:r>
              <a:rPr lang="en-US" altLang="en-US" dirty="0"/>
              <a:t> (sum squared differences)</a:t>
            </a:r>
            <a:br>
              <a:rPr lang="en-US" altLang="en-US" dirty="0"/>
            </a:br>
            <a:r>
              <a:rPr lang="en-US" altLang="en-US" dirty="0"/>
              <a:t/>
            </a:r>
            <a:br>
              <a:rPr lang="en-US" altLang="en-US" dirty="0"/>
            </a:br>
            <a:r>
              <a:rPr lang="en-US" altLang="en-US" dirty="0"/>
              <a:t/>
            </a:r>
            <a:br>
              <a:rPr lang="en-US" altLang="en-US" dirty="0"/>
            </a:br>
            <a:r>
              <a:rPr lang="en-US" altLang="en-US" i="1" dirty="0"/>
              <a:t>d</a:t>
            </a:r>
            <a:r>
              <a:rPr lang="en-US" altLang="en-US" dirty="0"/>
              <a:t> is the </a:t>
            </a:r>
            <a:r>
              <a:rPr lang="en-US" altLang="en-US" i="1" dirty="0"/>
              <a:t>disparity</a:t>
            </a:r>
            <a:r>
              <a:rPr lang="en-US" altLang="en-US" dirty="0"/>
              <a:t> (horizontal motion)</a:t>
            </a:r>
            <a:br>
              <a:rPr lang="en-US" altLang="en-US" dirty="0"/>
            </a:br>
            <a:r>
              <a:rPr lang="en-US" altLang="en-US" dirty="0"/>
              <a:t/>
            </a:r>
            <a:br>
              <a:rPr lang="en-US" altLang="en-US" dirty="0"/>
            </a:br>
            <a:r>
              <a:rPr lang="en-US" altLang="en-US" dirty="0"/>
              <a:t/>
            </a:r>
            <a:br>
              <a:rPr lang="en-US" altLang="en-US" dirty="0"/>
            </a:br>
            <a:endParaRPr lang="en-US" altLang="en-US" dirty="0"/>
          </a:p>
          <a:p>
            <a:pPr>
              <a:lnSpc>
                <a:spcPct val="140000"/>
              </a:lnSpc>
            </a:pPr>
            <a:r>
              <a:rPr lang="en-US" altLang="en-US" dirty="0"/>
              <a:t>How big should the neighborhood be?</a:t>
            </a:r>
          </a:p>
        </p:txBody>
      </p:sp>
      <p:pic>
        <p:nvPicPr>
          <p:cNvPr id="176133" name="Picture 5" descr="Reg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336" y="3781425"/>
            <a:ext cx="1201738"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76134" name="Picture 6" descr="Regi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373" y="3781425"/>
            <a:ext cx="1227138"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76139" name="Picture 11" descr="Edittex"/>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670865" y="2600264"/>
            <a:ext cx="6662737"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979613" y="3534310"/>
            <a:ext cx="2845942" cy="1523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Why is disparity d so important?</a:t>
            </a:r>
            <a:endParaRPr lang="en-US" dirty="0"/>
          </a:p>
        </p:txBody>
      </p:sp>
    </p:spTree>
    <p:extLst>
      <p:ext uri="{BB962C8B-B14F-4D97-AF65-F5344CB8AC3E}">
        <p14:creationId xmlns:p14="http://schemas.microsoft.com/office/powerpoint/2010/main" val="4030871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fontScale="90000"/>
          </a:bodyPr>
          <a:lstStyle/>
          <a:p>
            <a:r>
              <a:rPr lang="en-US" altLang="en-US" dirty="0" smtClean="0"/>
              <a:t>Stereo matching </a:t>
            </a:r>
            <a:r>
              <a:rPr lang="en-US" altLang="en-US" dirty="0"/>
              <a:t>as energy minimization</a:t>
            </a:r>
          </a:p>
        </p:txBody>
      </p:sp>
      <p:sp>
        <p:nvSpPr>
          <p:cNvPr id="450563" name="Rectangle 3"/>
          <p:cNvSpPr>
            <a:spLocks noGrp="1" noChangeArrowheads="1"/>
          </p:cNvSpPr>
          <p:nvPr>
            <p:ph type="body" idx="1"/>
          </p:nvPr>
        </p:nvSpPr>
        <p:spPr/>
        <p:txBody>
          <a:bodyPr/>
          <a:lstStyle/>
          <a:p>
            <a:r>
              <a:rPr lang="en-US" altLang="en-US" dirty="0"/>
              <a:t>Matching Cost Formulated as Energy</a:t>
            </a:r>
          </a:p>
          <a:p>
            <a:pPr lvl="1"/>
            <a:r>
              <a:rPr lang="en-US" altLang="en-US" dirty="0"/>
              <a:t>“data” term penalizing bad matches</a:t>
            </a:r>
          </a:p>
          <a:p>
            <a:pPr lvl="1"/>
            <a:endParaRPr lang="en-US" altLang="en-US" dirty="0"/>
          </a:p>
          <a:p>
            <a:pPr lvl="1"/>
            <a:endParaRPr lang="en-US" altLang="en-US" dirty="0"/>
          </a:p>
          <a:p>
            <a:pPr lvl="1"/>
            <a:r>
              <a:rPr lang="en-US" altLang="en-US" dirty="0"/>
              <a:t>“neighborhood term” encouraging spatial smoothness</a:t>
            </a:r>
          </a:p>
        </p:txBody>
      </p:sp>
      <p:graphicFrame>
        <p:nvGraphicFramePr>
          <p:cNvPr id="450564" name="Object 4"/>
          <p:cNvGraphicFramePr>
            <a:graphicFrameLocks noChangeAspect="1"/>
          </p:cNvGraphicFramePr>
          <p:nvPr>
            <p:extLst>
              <p:ext uri="{D42A27DB-BD31-4B8C-83A1-F6EECF244321}">
                <p14:modId xmlns:p14="http://schemas.microsoft.com/office/powerpoint/2010/main" val="1869181621"/>
              </p:ext>
            </p:extLst>
          </p:nvPr>
        </p:nvGraphicFramePr>
        <p:xfrm>
          <a:off x="2732088" y="2605088"/>
          <a:ext cx="5624512" cy="666750"/>
        </p:xfrm>
        <a:graphic>
          <a:graphicData uri="http://schemas.openxmlformats.org/presentationml/2006/ole">
            <mc:AlternateContent xmlns:mc="http://schemas.openxmlformats.org/markup-compatibility/2006">
              <mc:Choice xmlns:v="urn:schemas-microsoft-com:vml" Requires="v">
                <p:oleObj spid="_x0000_s18614" name="Equation" r:id="rId3" imgW="2145960" imgH="253800" progId="Equation.3">
                  <p:embed/>
                </p:oleObj>
              </mc:Choice>
              <mc:Fallback>
                <p:oleObj name="Equation" r:id="rId3" imgW="2145960" imgH="253800" progId="Equation.3">
                  <p:embed/>
                  <p:pic>
                    <p:nvPicPr>
                      <p:cNvPr id="0" name=""/>
                      <p:cNvPicPr>
                        <a:picLocks noChangeAspect="1" noChangeArrowheads="1"/>
                      </p:cNvPicPr>
                      <p:nvPr/>
                    </p:nvPicPr>
                    <p:blipFill>
                      <a:blip r:embed="rId4"/>
                      <a:srcRect/>
                      <a:stretch>
                        <a:fillRect/>
                      </a:stretch>
                    </p:blipFill>
                    <p:spPr bwMode="auto">
                      <a:xfrm>
                        <a:off x="2732088" y="2605088"/>
                        <a:ext cx="5624512"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65" name="Object 5"/>
          <p:cNvGraphicFramePr>
            <a:graphicFrameLocks noChangeAspect="1"/>
          </p:cNvGraphicFramePr>
          <p:nvPr>
            <p:extLst>
              <p:ext uri="{D42A27DB-BD31-4B8C-83A1-F6EECF244321}">
                <p14:modId xmlns:p14="http://schemas.microsoft.com/office/powerpoint/2010/main" val="2624383182"/>
              </p:ext>
            </p:extLst>
          </p:nvPr>
        </p:nvGraphicFramePr>
        <p:xfrm>
          <a:off x="2570163" y="4019550"/>
          <a:ext cx="7788275" cy="1127125"/>
        </p:xfrm>
        <a:graphic>
          <a:graphicData uri="http://schemas.openxmlformats.org/presentationml/2006/ole">
            <mc:AlternateContent xmlns:mc="http://schemas.openxmlformats.org/markup-compatibility/2006">
              <mc:Choice xmlns:v="urn:schemas-microsoft-com:vml" Requires="v">
                <p:oleObj spid="_x0000_s18615" name="Equation" r:id="rId5" imgW="3340080" imgH="482400" progId="Equation.3">
                  <p:embed/>
                </p:oleObj>
              </mc:Choice>
              <mc:Fallback>
                <p:oleObj name="Equation" r:id="rId5" imgW="3340080" imgH="482400" progId="Equation.3">
                  <p:embed/>
                  <p:pic>
                    <p:nvPicPr>
                      <p:cNvPr id="0" name=""/>
                      <p:cNvPicPr>
                        <a:picLocks noChangeAspect="1" noChangeArrowheads="1"/>
                      </p:cNvPicPr>
                      <p:nvPr/>
                    </p:nvPicPr>
                    <p:blipFill>
                      <a:blip r:embed="rId6"/>
                      <a:srcRect/>
                      <a:stretch>
                        <a:fillRect/>
                      </a:stretch>
                    </p:blipFill>
                    <p:spPr bwMode="auto">
                      <a:xfrm>
                        <a:off x="2570163" y="4019550"/>
                        <a:ext cx="77882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66" name="Object 6"/>
          <p:cNvGraphicFramePr>
            <a:graphicFrameLocks noChangeAspect="1"/>
          </p:cNvGraphicFramePr>
          <p:nvPr/>
        </p:nvGraphicFramePr>
        <p:xfrm>
          <a:off x="790641" y="5721461"/>
          <a:ext cx="7556500" cy="966787"/>
        </p:xfrm>
        <a:graphic>
          <a:graphicData uri="http://schemas.openxmlformats.org/presentationml/2006/ole">
            <mc:AlternateContent xmlns:mc="http://schemas.openxmlformats.org/markup-compatibility/2006">
              <mc:Choice xmlns:v="urn:schemas-microsoft-com:vml" Requires="v">
                <p:oleObj spid="_x0000_s18616" name="Equation" r:id="rId7" imgW="2882880" imgH="368280" progId="Equation.3">
                  <p:embed/>
                </p:oleObj>
              </mc:Choice>
              <mc:Fallback>
                <p:oleObj name="Equation" r:id="rId7" imgW="2882880" imgH="368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641" y="5721461"/>
                        <a:ext cx="7556500"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5898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0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0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Stereopsis</a:t>
            </a:r>
          </a:p>
          <a:p>
            <a:pPr lvl="1"/>
            <a:r>
              <a:rPr lang="en-US" altLang="en-US" dirty="0" smtClean="0"/>
              <a:t>Motivation</a:t>
            </a:r>
          </a:p>
          <a:p>
            <a:pPr lvl="1"/>
            <a:r>
              <a:rPr lang="en-US" altLang="en-US" dirty="0" smtClean="0"/>
              <a:t>Problems</a:t>
            </a:r>
          </a:p>
          <a:p>
            <a:r>
              <a:rPr lang="en-US" altLang="en-US" dirty="0" smtClean="0"/>
              <a:t>Approaches</a:t>
            </a:r>
          </a:p>
          <a:p>
            <a:pPr lvl="1"/>
            <a:r>
              <a:rPr lang="en-US" altLang="en-US" dirty="0" smtClean="0"/>
              <a:t>Image </a:t>
            </a:r>
            <a:r>
              <a:rPr lang="en-US" altLang="en-US" dirty="0"/>
              <a:t>rectification</a:t>
            </a:r>
          </a:p>
          <a:p>
            <a:r>
              <a:rPr lang="en-US" altLang="en-US" dirty="0"/>
              <a:t>Matching </a:t>
            </a:r>
            <a:r>
              <a:rPr lang="en-US" altLang="en-US" dirty="0" smtClean="0"/>
              <a:t>criteria</a:t>
            </a:r>
          </a:p>
          <a:p>
            <a:pPr lvl="1"/>
            <a:r>
              <a:rPr lang="en-US" altLang="en-US" dirty="0" smtClean="0"/>
              <a:t>Energy Minimization</a:t>
            </a:r>
          </a:p>
          <a:p>
            <a:pPr lvl="2"/>
            <a:r>
              <a:rPr lang="en-US" altLang="en-US" dirty="0"/>
              <a:t>Local Search (heuristic or brute force)</a:t>
            </a:r>
          </a:p>
          <a:p>
            <a:pPr lvl="2"/>
            <a:r>
              <a:rPr lang="en-US" altLang="en-US" dirty="0" smtClean="0">
                <a:solidFill>
                  <a:schemeClr val="accent1"/>
                </a:solidFill>
              </a:rPr>
              <a:t>Dynamic Programming</a:t>
            </a:r>
            <a:endParaRPr lang="en-US" altLang="en-US" dirty="0">
              <a:solidFill>
                <a:schemeClr val="accent1"/>
              </a:solidFill>
            </a:endParaRPr>
          </a:p>
          <a:p>
            <a:pPr lvl="2"/>
            <a:r>
              <a:rPr lang="en-US" altLang="en-US" dirty="0" smtClean="0"/>
              <a:t>Graph Cuts</a:t>
            </a:r>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1318176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Programming Solution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Finding image pixel correspondences across </a:t>
            </a:r>
            <a:r>
              <a:rPr lang="en-US" dirty="0" err="1" smtClean="0"/>
              <a:t>epipolar</a:t>
            </a:r>
            <a:r>
              <a:rPr lang="en-US" dirty="0" smtClean="0"/>
              <a:t> lines is analogous to finding a min path across a graph where nodes are all possible pairwise correspondences. </a:t>
            </a:r>
          </a:p>
          <a:p>
            <a:endParaRPr lang="en-US" dirty="0"/>
          </a:p>
          <a:p>
            <a:r>
              <a:rPr lang="en-US" dirty="0" smtClean="0"/>
              <a:t>The path cost is the energy or error function.</a:t>
            </a:r>
          </a:p>
          <a:p>
            <a:endParaRPr lang="en-US" dirty="0"/>
          </a:p>
          <a:p>
            <a:r>
              <a:rPr lang="en-US" dirty="0" smtClean="0"/>
              <a:t>Smoothness constraints limit the nature of the path on the graph. </a:t>
            </a:r>
          </a:p>
          <a:p>
            <a:endParaRPr lang="en-US" dirty="0"/>
          </a:p>
          <a:p>
            <a:r>
              <a:rPr lang="en-US" dirty="0" smtClean="0"/>
              <a:t>Dynamic programming assumption:</a:t>
            </a:r>
          </a:p>
          <a:p>
            <a:pPr lvl="1"/>
            <a:r>
              <a:rPr lang="en-US" dirty="0" smtClean="0"/>
              <a:t>Optimal path consists of optimal </a:t>
            </a:r>
            <a:r>
              <a:rPr lang="en-US" dirty="0" err="1" smtClean="0"/>
              <a:t>subpaths</a:t>
            </a:r>
            <a:r>
              <a:rPr lang="en-US" dirty="0" smtClean="0"/>
              <a:t>,</a:t>
            </a:r>
          </a:p>
          <a:p>
            <a:pPr marL="457200" lvl="1" indent="0">
              <a:buNone/>
            </a:pPr>
            <a:r>
              <a:rPr lang="en-US" dirty="0" smtClean="0"/>
              <a:t>	assuming </a:t>
            </a:r>
            <a:r>
              <a:rPr lang="en-US" i="1" dirty="0" smtClean="0"/>
              <a:t>ordering constraint </a:t>
            </a:r>
            <a:r>
              <a:rPr lang="en-US" dirty="0" smtClean="0"/>
              <a:t>holds.</a:t>
            </a:r>
            <a:endParaRPr lang="en-US" dirty="0"/>
          </a:p>
        </p:txBody>
      </p:sp>
      <p:pic>
        <p:nvPicPr>
          <p:cNvPr id="4" name="Picture 4" descr="Rec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982" y="4399133"/>
            <a:ext cx="3360505" cy="181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198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Ordering Constraint</a:t>
            </a:r>
            <a:endParaRPr lang="en-US" dirty="0"/>
          </a:p>
        </p:txBody>
      </p:sp>
      <p:sp>
        <p:nvSpPr>
          <p:cNvPr id="3" name="Content Placeholder 2"/>
          <p:cNvSpPr>
            <a:spLocks noGrp="1"/>
          </p:cNvSpPr>
          <p:nvPr>
            <p:ph idx="1"/>
          </p:nvPr>
        </p:nvSpPr>
        <p:spPr/>
        <p:txBody>
          <a:bodyPr/>
          <a:lstStyle/>
          <a:p>
            <a:r>
              <a:rPr lang="en-US" dirty="0" smtClean="0"/>
              <a:t>Ordering Constraint: Point correspondences should have the same relative order to other correspondences. </a:t>
            </a:r>
          </a:p>
          <a:p>
            <a:pPr lvl="1"/>
            <a:r>
              <a:rPr lang="en-US" dirty="0" smtClean="0"/>
              <a:t>Not necessarily true in all cases, but assumed here.    </a:t>
            </a:r>
            <a:endParaRPr lang="en-US" dirty="0"/>
          </a:p>
        </p:txBody>
      </p:sp>
      <p:pic>
        <p:nvPicPr>
          <p:cNvPr id="5" name="Picture 4"/>
          <p:cNvPicPr>
            <a:picLocks noChangeAspect="1"/>
          </p:cNvPicPr>
          <p:nvPr/>
        </p:nvPicPr>
        <p:blipFill>
          <a:blip r:embed="rId2"/>
          <a:stretch>
            <a:fillRect/>
          </a:stretch>
        </p:blipFill>
        <p:spPr>
          <a:xfrm>
            <a:off x="4374489" y="3397964"/>
            <a:ext cx="7319279" cy="2678883"/>
          </a:xfrm>
          <a:prstGeom prst="rect">
            <a:avLst/>
          </a:prstGeom>
        </p:spPr>
      </p:pic>
    </p:spTree>
    <p:extLst>
      <p:ext uri="{BB962C8B-B14F-4D97-AF65-F5344CB8AC3E}">
        <p14:creationId xmlns:p14="http://schemas.microsoft.com/office/powerpoint/2010/main" val="2851156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optimal path</a:t>
            </a:r>
            <a:endParaRPr lang="en-US" dirty="0"/>
          </a:p>
        </p:txBody>
      </p:sp>
      <p:sp>
        <p:nvSpPr>
          <p:cNvPr id="3" name="Content Placeholder 2"/>
          <p:cNvSpPr>
            <a:spLocks noGrp="1"/>
          </p:cNvSpPr>
          <p:nvPr>
            <p:ph idx="1"/>
          </p:nvPr>
        </p:nvSpPr>
        <p:spPr/>
        <p:txBody>
          <a:bodyPr>
            <a:normAutofit/>
          </a:bodyPr>
          <a:lstStyle/>
          <a:p>
            <a:r>
              <a:rPr lang="en-US" dirty="0" smtClean="0"/>
              <a:t>Assume two images with </a:t>
            </a:r>
            <a:r>
              <a:rPr lang="en-US" dirty="0" err="1" smtClean="0"/>
              <a:t>epipolar</a:t>
            </a:r>
            <a:r>
              <a:rPr lang="en-US" dirty="0" smtClean="0"/>
              <a:t> lines with only 6 pixels (or 6 features). Find correspondences. Assume C(1,1) </a:t>
            </a:r>
            <a:r>
              <a:rPr lang="en-US" dirty="0" smtClean="0"/>
              <a:t>= 0, </a:t>
            </a:r>
            <a:r>
              <a:rPr lang="en-US" dirty="0" smtClean="0"/>
              <a:t>as boundary condition. </a:t>
            </a:r>
          </a:p>
          <a:p>
            <a:endParaRPr lang="en-US" dirty="0"/>
          </a:p>
          <a:p>
            <a:r>
              <a:rPr lang="en-US" dirty="0" smtClean="0"/>
              <a:t>Cost of adding an edge to the path</a:t>
            </a:r>
          </a:p>
          <a:p>
            <a:pPr lvl="1"/>
            <a:r>
              <a:rPr lang="en-US" dirty="0" smtClean="0"/>
              <a:t>Pixel or feature </a:t>
            </a:r>
            <a:r>
              <a:rPr lang="en-US" dirty="0" smtClean="0"/>
              <a:t>difference (+ smoothness)</a:t>
            </a:r>
            <a:endParaRPr lang="en-US" dirty="0" smtClean="0"/>
          </a:p>
          <a:p>
            <a:pPr lvl="1"/>
            <a:endParaRPr lang="en-US" dirty="0"/>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8271695" y="2883978"/>
            <a:ext cx="3261634" cy="3181876"/>
          </a:xfrm>
          <a:prstGeom prst="rect">
            <a:avLst/>
          </a:prstGeom>
        </p:spPr>
      </p:pic>
      <p:pic>
        <p:nvPicPr>
          <p:cNvPr id="5" name="Picture 11" descr="Edittex"/>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865955" y="4893659"/>
            <a:ext cx="4944239" cy="49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01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Pseudo-code for DP Stereo Correspondence</a:t>
            </a:r>
            <a:endParaRPr lang="en-US" dirty="0"/>
          </a:p>
        </p:txBody>
      </p:sp>
      <p:sp>
        <p:nvSpPr>
          <p:cNvPr id="3" name="Content Placeholder 2"/>
          <p:cNvSpPr>
            <a:spLocks noGrp="1"/>
          </p:cNvSpPr>
          <p:nvPr>
            <p:ph idx="1"/>
          </p:nvPr>
        </p:nvSpPr>
        <p:spPr>
          <a:xfrm>
            <a:off x="609600" y="2242867"/>
            <a:ext cx="3105509" cy="3457161"/>
          </a:xfrm>
        </p:spPr>
        <p:txBody>
          <a:bodyPr>
            <a:normAutofit fontScale="70000" lnSpcReduction="20000"/>
          </a:bodyPr>
          <a:lstStyle/>
          <a:p>
            <a:r>
              <a:rPr lang="en-US" dirty="0" smtClean="0"/>
              <a:t>Forward – Backward Algorithm</a:t>
            </a:r>
          </a:p>
          <a:p>
            <a:endParaRPr lang="en-US" dirty="0"/>
          </a:p>
          <a:p>
            <a:r>
              <a:rPr lang="en-US" dirty="0" smtClean="0"/>
              <a:t>Repeatedly, scan forward and find next correspondence based on cost/energy function. </a:t>
            </a:r>
          </a:p>
          <a:p>
            <a:endParaRPr lang="en-US" dirty="0"/>
          </a:p>
          <a:p>
            <a:r>
              <a:rPr lang="en-US" dirty="0" smtClean="0"/>
              <a:t>Keep track of back pointer and trace back to find optimal path.</a:t>
            </a:r>
            <a:endParaRPr lang="en-US" dirty="0"/>
          </a:p>
        </p:txBody>
      </p:sp>
      <p:pic>
        <p:nvPicPr>
          <p:cNvPr id="4" name="Picture 3"/>
          <p:cNvPicPr>
            <a:picLocks noChangeAspect="1"/>
          </p:cNvPicPr>
          <p:nvPr/>
        </p:nvPicPr>
        <p:blipFill>
          <a:blip r:embed="rId2"/>
          <a:stretch>
            <a:fillRect/>
          </a:stretch>
        </p:blipFill>
        <p:spPr>
          <a:xfrm>
            <a:off x="4009155" y="1525600"/>
            <a:ext cx="8246105" cy="4433060"/>
          </a:xfrm>
          <a:prstGeom prst="rect">
            <a:avLst/>
          </a:prstGeom>
        </p:spPr>
      </p:pic>
      <p:pic>
        <p:nvPicPr>
          <p:cNvPr id="5" name="Picture 4"/>
          <p:cNvPicPr>
            <a:picLocks noChangeAspect="1"/>
          </p:cNvPicPr>
          <p:nvPr/>
        </p:nvPicPr>
        <p:blipFill>
          <a:blip r:embed="rId3"/>
          <a:stretch>
            <a:fillRect/>
          </a:stretch>
        </p:blipFill>
        <p:spPr>
          <a:xfrm>
            <a:off x="10351694" y="483078"/>
            <a:ext cx="1903566" cy="1857017"/>
          </a:xfrm>
          <a:prstGeom prst="rect">
            <a:avLst/>
          </a:prstGeom>
        </p:spPr>
      </p:pic>
    </p:spTree>
    <p:extLst>
      <p:ext uri="{BB962C8B-B14F-4D97-AF65-F5344CB8AC3E}">
        <p14:creationId xmlns:p14="http://schemas.microsoft.com/office/powerpoint/2010/main" val="197234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9E47A27-15A4-450C-8A52-D38B4C884504}" type="slidenum">
              <a:rPr lang="en-US" altLang="en-US"/>
              <a:pPr/>
              <a:t>4</a:t>
            </a:fld>
            <a:endParaRPr lang="en-US" altLang="en-US"/>
          </a:p>
        </p:txBody>
      </p:sp>
      <p:sp>
        <p:nvSpPr>
          <p:cNvPr id="166914" name="Rectangle 2"/>
          <p:cNvSpPr>
            <a:spLocks noGrp="1" noChangeArrowheads="1"/>
          </p:cNvSpPr>
          <p:nvPr>
            <p:ph type="title"/>
          </p:nvPr>
        </p:nvSpPr>
        <p:spPr/>
        <p:txBody>
          <a:bodyPr>
            <a:normAutofit fontScale="90000"/>
          </a:bodyPr>
          <a:lstStyle/>
          <a:p>
            <a:r>
              <a:rPr lang="en-US" altLang="en-US" dirty="0" smtClean="0"/>
              <a:t>Goals of Stereo </a:t>
            </a:r>
            <a:r>
              <a:rPr lang="en-US" altLang="en-US" dirty="0"/>
              <a:t>Matching</a:t>
            </a:r>
          </a:p>
        </p:txBody>
      </p:sp>
      <p:sp>
        <p:nvSpPr>
          <p:cNvPr id="166915" name="Rectangle 3"/>
          <p:cNvSpPr>
            <a:spLocks noGrp="1" noChangeArrowheads="1"/>
          </p:cNvSpPr>
          <p:nvPr>
            <p:ph type="body" idx="1"/>
          </p:nvPr>
        </p:nvSpPr>
        <p:spPr/>
        <p:txBody>
          <a:bodyPr/>
          <a:lstStyle/>
          <a:p>
            <a:pPr>
              <a:lnSpc>
                <a:spcPct val="110000"/>
              </a:lnSpc>
            </a:pPr>
            <a:r>
              <a:rPr lang="en-US" altLang="en-US" dirty="0"/>
              <a:t>Given two or more images of the same scene or object, compute a representation of its shape</a:t>
            </a:r>
          </a:p>
          <a:p>
            <a:pPr>
              <a:lnSpc>
                <a:spcPct val="110000"/>
              </a:lnSpc>
            </a:pPr>
            <a:endParaRPr lang="en-US" altLang="en-US" dirty="0"/>
          </a:p>
          <a:p>
            <a:pPr>
              <a:lnSpc>
                <a:spcPct val="110000"/>
              </a:lnSpc>
            </a:pPr>
            <a:r>
              <a:rPr lang="en-US" altLang="en-US" dirty="0"/>
              <a:t>What are some possible representations?</a:t>
            </a:r>
          </a:p>
          <a:p>
            <a:pPr lvl="1">
              <a:lnSpc>
                <a:spcPct val="110000"/>
              </a:lnSpc>
            </a:pPr>
            <a:r>
              <a:rPr lang="en-US" altLang="en-US" dirty="0"/>
              <a:t>depth maps</a:t>
            </a:r>
          </a:p>
          <a:p>
            <a:pPr lvl="1">
              <a:lnSpc>
                <a:spcPct val="110000"/>
              </a:lnSpc>
            </a:pPr>
            <a:r>
              <a:rPr lang="en-US" altLang="en-US" dirty="0"/>
              <a:t>volumetric models</a:t>
            </a:r>
          </a:p>
          <a:p>
            <a:pPr lvl="1">
              <a:lnSpc>
                <a:spcPct val="110000"/>
              </a:lnSpc>
            </a:pPr>
            <a:r>
              <a:rPr lang="en-US" altLang="en-US" dirty="0"/>
              <a:t>3D surface </a:t>
            </a:r>
            <a:r>
              <a:rPr lang="en-US" altLang="en-US" dirty="0" smtClean="0"/>
              <a:t>models</a:t>
            </a:r>
            <a:endParaRPr lang="en-US" altLang="en-US" dirty="0"/>
          </a:p>
        </p:txBody>
      </p:sp>
    </p:spTree>
    <p:extLst>
      <p:ext uri="{BB962C8B-B14F-4D97-AF65-F5344CB8AC3E}">
        <p14:creationId xmlns:p14="http://schemas.microsoft.com/office/powerpoint/2010/main" val="1165686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6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69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6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F38555C4-7FD8-48EE-B13A-ED9291F4BE05}" type="slidenum">
              <a:rPr lang="en-US" altLang="en-US"/>
              <a:pPr/>
              <a:t>40</a:t>
            </a:fld>
            <a:endParaRPr lang="en-US" altLang="en-US"/>
          </a:p>
        </p:txBody>
      </p:sp>
      <p:sp>
        <p:nvSpPr>
          <p:cNvPr id="229378" name="Rectangle 2"/>
          <p:cNvSpPr>
            <a:spLocks noGrp="1" noChangeArrowheads="1"/>
          </p:cNvSpPr>
          <p:nvPr>
            <p:ph type="title"/>
          </p:nvPr>
        </p:nvSpPr>
        <p:spPr/>
        <p:txBody>
          <a:bodyPr>
            <a:normAutofit fontScale="90000"/>
          </a:bodyPr>
          <a:lstStyle/>
          <a:p>
            <a:r>
              <a:rPr lang="en-US" altLang="en-US"/>
              <a:t>Dynamic programming</a:t>
            </a:r>
          </a:p>
        </p:txBody>
      </p:sp>
      <p:sp>
        <p:nvSpPr>
          <p:cNvPr id="229379" name="Rectangle 3"/>
          <p:cNvSpPr>
            <a:spLocks noGrp="1" noChangeArrowheads="1"/>
          </p:cNvSpPr>
          <p:nvPr>
            <p:ph type="body" idx="1"/>
          </p:nvPr>
        </p:nvSpPr>
        <p:spPr/>
        <p:txBody>
          <a:bodyPr/>
          <a:lstStyle/>
          <a:p>
            <a:r>
              <a:rPr lang="en-US" altLang="en-US"/>
              <a:t>Can we apply this trick in 2D as well?</a:t>
            </a:r>
          </a:p>
        </p:txBody>
      </p:sp>
      <p:sp>
        <p:nvSpPr>
          <p:cNvPr id="229380" name="Oval 4"/>
          <p:cNvSpPr>
            <a:spLocks noChangeArrowheads="1"/>
          </p:cNvSpPr>
          <p:nvPr/>
        </p:nvSpPr>
        <p:spPr bwMode="auto">
          <a:xfrm>
            <a:off x="5867400" y="2667000"/>
            <a:ext cx="685800" cy="68580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81" name="Text Box 5"/>
          <p:cNvSpPr txBox="1">
            <a:spLocks noChangeArrowheads="1"/>
          </p:cNvSpPr>
          <p:nvPr/>
        </p:nvSpPr>
        <p:spPr bwMode="auto">
          <a:xfrm>
            <a:off x="5867400" y="27432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d</a:t>
            </a:r>
            <a:r>
              <a:rPr lang="en-US" altLang="en-US" i="1" baseline="-25000"/>
              <a:t>x,y</a:t>
            </a:r>
            <a:endParaRPr lang="en-US" altLang="en-US" i="1"/>
          </a:p>
        </p:txBody>
      </p:sp>
      <p:sp>
        <p:nvSpPr>
          <p:cNvPr id="229382" name="Oval 6"/>
          <p:cNvSpPr>
            <a:spLocks noChangeArrowheads="1"/>
          </p:cNvSpPr>
          <p:nvPr/>
        </p:nvSpPr>
        <p:spPr bwMode="auto">
          <a:xfrm>
            <a:off x="4876800" y="2667000"/>
            <a:ext cx="685800" cy="685800"/>
          </a:xfrm>
          <a:prstGeom prst="ellipse">
            <a:avLst/>
          </a:prstGeom>
          <a:solidFill>
            <a:schemeClr va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83" name="Text Box 7"/>
          <p:cNvSpPr txBox="1">
            <a:spLocks noChangeArrowheads="1"/>
          </p:cNvSpPr>
          <p:nvPr/>
        </p:nvSpPr>
        <p:spPr bwMode="auto">
          <a:xfrm>
            <a:off x="4876800" y="27432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d</a:t>
            </a:r>
            <a:r>
              <a:rPr lang="en-US" altLang="en-US" i="1" baseline="-25000"/>
              <a:t>x-1,y</a:t>
            </a:r>
            <a:endParaRPr lang="en-US" altLang="en-US" i="1"/>
          </a:p>
        </p:txBody>
      </p:sp>
      <p:sp>
        <p:nvSpPr>
          <p:cNvPr id="229384" name="Line 8"/>
          <p:cNvSpPr>
            <a:spLocks noChangeShapeType="1"/>
          </p:cNvSpPr>
          <p:nvPr/>
        </p:nvSpPr>
        <p:spPr bwMode="auto">
          <a:xfrm>
            <a:off x="5562600" y="30480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85" name="Oval 9"/>
          <p:cNvSpPr>
            <a:spLocks noChangeArrowheads="1"/>
          </p:cNvSpPr>
          <p:nvPr/>
        </p:nvSpPr>
        <p:spPr bwMode="auto">
          <a:xfrm>
            <a:off x="5867400" y="3733800"/>
            <a:ext cx="685800" cy="685800"/>
          </a:xfrm>
          <a:prstGeom prst="ellipse">
            <a:avLst/>
          </a:prstGeom>
          <a:solidFill>
            <a:schemeClr va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86" name="Text Box 10"/>
          <p:cNvSpPr txBox="1">
            <a:spLocks noChangeArrowheads="1"/>
          </p:cNvSpPr>
          <p:nvPr/>
        </p:nvSpPr>
        <p:spPr bwMode="auto">
          <a:xfrm>
            <a:off x="5867400" y="38100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d</a:t>
            </a:r>
            <a:r>
              <a:rPr lang="en-US" altLang="en-US" i="1" baseline="-25000"/>
              <a:t>x,y-1</a:t>
            </a:r>
            <a:endParaRPr lang="en-US" altLang="en-US" i="1"/>
          </a:p>
        </p:txBody>
      </p:sp>
      <p:sp>
        <p:nvSpPr>
          <p:cNvPr id="229387" name="Oval 11"/>
          <p:cNvSpPr>
            <a:spLocks noChangeArrowheads="1"/>
          </p:cNvSpPr>
          <p:nvPr/>
        </p:nvSpPr>
        <p:spPr bwMode="auto">
          <a:xfrm>
            <a:off x="4876800" y="3733800"/>
            <a:ext cx="685800" cy="685800"/>
          </a:xfrm>
          <a:prstGeom prst="ellipse">
            <a:avLst/>
          </a:prstGeom>
          <a:solidFill>
            <a:srgbClr val="FFFF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88" name="Text Box 12"/>
          <p:cNvSpPr txBox="1">
            <a:spLocks noChangeArrowheads="1"/>
          </p:cNvSpPr>
          <p:nvPr/>
        </p:nvSpPr>
        <p:spPr bwMode="auto">
          <a:xfrm>
            <a:off x="4876800" y="3810000"/>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d</a:t>
            </a:r>
            <a:r>
              <a:rPr lang="en-US" altLang="en-US" i="1" baseline="-25000"/>
              <a:t>x-1,y-1</a:t>
            </a:r>
            <a:endParaRPr lang="en-US" altLang="en-US" i="1"/>
          </a:p>
        </p:txBody>
      </p:sp>
      <p:sp>
        <p:nvSpPr>
          <p:cNvPr id="229389" name="Line 13"/>
          <p:cNvSpPr>
            <a:spLocks noChangeShapeType="1"/>
          </p:cNvSpPr>
          <p:nvPr/>
        </p:nvSpPr>
        <p:spPr bwMode="auto">
          <a:xfrm>
            <a:off x="5562600" y="41148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0" name="Line 14"/>
          <p:cNvSpPr>
            <a:spLocks noChangeShapeType="1"/>
          </p:cNvSpPr>
          <p:nvPr/>
        </p:nvSpPr>
        <p:spPr bwMode="auto">
          <a:xfrm flipV="1">
            <a:off x="5181600" y="33528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1" name="Line 15"/>
          <p:cNvSpPr>
            <a:spLocks noChangeShapeType="1"/>
          </p:cNvSpPr>
          <p:nvPr/>
        </p:nvSpPr>
        <p:spPr bwMode="auto">
          <a:xfrm flipV="1">
            <a:off x="6248400" y="33528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2" name="Line 16"/>
          <p:cNvSpPr>
            <a:spLocks noChangeShapeType="1"/>
          </p:cNvSpPr>
          <p:nvPr/>
        </p:nvSpPr>
        <p:spPr bwMode="auto">
          <a:xfrm>
            <a:off x="4572000" y="30480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3" name="Line 17"/>
          <p:cNvSpPr>
            <a:spLocks noChangeShapeType="1"/>
          </p:cNvSpPr>
          <p:nvPr/>
        </p:nvSpPr>
        <p:spPr bwMode="auto">
          <a:xfrm>
            <a:off x="4572000" y="40386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4" name="Line 18"/>
          <p:cNvSpPr>
            <a:spLocks noChangeShapeType="1"/>
          </p:cNvSpPr>
          <p:nvPr/>
        </p:nvSpPr>
        <p:spPr bwMode="auto">
          <a:xfrm flipV="1">
            <a:off x="5181600" y="44196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5" name="Line 19"/>
          <p:cNvSpPr>
            <a:spLocks noChangeShapeType="1"/>
          </p:cNvSpPr>
          <p:nvPr/>
        </p:nvSpPr>
        <p:spPr bwMode="auto">
          <a:xfrm flipV="1">
            <a:off x="6248400" y="44196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6" name="Text Box 20"/>
          <p:cNvSpPr txBox="1">
            <a:spLocks noChangeArrowheads="1"/>
          </p:cNvSpPr>
          <p:nvPr/>
        </p:nvSpPr>
        <p:spPr bwMode="auto">
          <a:xfrm>
            <a:off x="2209800" y="5029200"/>
            <a:ext cx="769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t>Not really: </a:t>
            </a:r>
            <a:r>
              <a:rPr lang="en-US" altLang="en-US" i="1" dirty="0"/>
              <a:t>d</a:t>
            </a:r>
            <a:r>
              <a:rPr lang="en-US" altLang="en-US" i="1" baseline="-25000" dirty="0"/>
              <a:t>x,y-1 </a:t>
            </a:r>
            <a:r>
              <a:rPr lang="en-US" altLang="en-US" dirty="0"/>
              <a:t>and</a:t>
            </a:r>
            <a:r>
              <a:rPr lang="en-US" altLang="en-US" i="1" baseline="-25000" dirty="0"/>
              <a:t> </a:t>
            </a:r>
            <a:r>
              <a:rPr lang="en-US" altLang="en-US" i="1" dirty="0"/>
              <a:t>d</a:t>
            </a:r>
            <a:r>
              <a:rPr lang="en-US" altLang="en-US" i="1" baseline="-25000" dirty="0"/>
              <a:t>x-1,y</a:t>
            </a:r>
            <a:r>
              <a:rPr lang="en-US" altLang="en-US" dirty="0"/>
              <a:t> may depend on different values of </a:t>
            </a:r>
            <a:r>
              <a:rPr lang="en-US" altLang="en-US" i="1" dirty="0"/>
              <a:t>d</a:t>
            </a:r>
            <a:r>
              <a:rPr lang="en-US" altLang="en-US" i="1" baseline="-25000" dirty="0"/>
              <a:t>x-1,y-1</a:t>
            </a:r>
          </a:p>
        </p:txBody>
      </p:sp>
    </p:spTree>
    <p:extLst>
      <p:ext uri="{BB962C8B-B14F-4D97-AF65-F5344CB8AC3E}">
        <p14:creationId xmlns:p14="http://schemas.microsoft.com/office/powerpoint/2010/main" val="392192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Stereopsis</a:t>
            </a:r>
          </a:p>
          <a:p>
            <a:pPr lvl="1"/>
            <a:r>
              <a:rPr lang="en-US" altLang="en-US" dirty="0" smtClean="0"/>
              <a:t>Motivation</a:t>
            </a:r>
          </a:p>
          <a:p>
            <a:pPr lvl="1"/>
            <a:r>
              <a:rPr lang="en-US" altLang="en-US" dirty="0" smtClean="0"/>
              <a:t>Problems</a:t>
            </a:r>
          </a:p>
          <a:p>
            <a:r>
              <a:rPr lang="en-US" altLang="en-US" dirty="0" smtClean="0"/>
              <a:t>Approaches</a:t>
            </a:r>
          </a:p>
          <a:p>
            <a:pPr lvl="1"/>
            <a:r>
              <a:rPr lang="en-US" altLang="en-US" dirty="0" smtClean="0"/>
              <a:t>Image </a:t>
            </a:r>
            <a:r>
              <a:rPr lang="en-US" altLang="en-US" dirty="0"/>
              <a:t>rectification</a:t>
            </a:r>
          </a:p>
          <a:p>
            <a:r>
              <a:rPr lang="en-US" altLang="en-US" dirty="0"/>
              <a:t>Matching </a:t>
            </a:r>
            <a:r>
              <a:rPr lang="en-US" altLang="en-US" dirty="0" smtClean="0"/>
              <a:t>criteria</a:t>
            </a:r>
          </a:p>
          <a:p>
            <a:pPr lvl="1"/>
            <a:r>
              <a:rPr lang="en-US" altLang="en-US" dirty="0" smtClean="0"/>
              <a:t>Energy Functional Minimization</a:t>
            </a:r>
          </a:p>
          <a:p>
            <a:pPr lvl="2"/>
            <a:r>
              <a:rPr lang="en-US" altLang="en-US" dirty="0"/>
              <a:t>Local Search (heuristic or brute force)</a:t>
            </a:r>
          </a:p>
          <a:p>
            <a:pPr lvl="2"/>
            <a:r>
              <a:rPr lang="en-US" altLang="en-US" dirty="0" smtClean="0"/>
              <a:t>Dynamic Programming</a:t>
            </a:r>
            <a:endParaRPr lang="en-US" altLang="en-US" dirty="0"/>
          </a:p>
          <a:p>
            <a:pPr lvl="2"/>
            <a:r>
              <a:rPr lang="en-US" altLang="en-US" dirty="0" smtClean="0">
                <a:solidFill>
                  <a:schemeClr val="accent1"/>
                </a:solidFill>
              </a:rPr>
              <a:t>Graph Cuts</a:t>
            </a:r>
          </a:p>
          <a:p>
            <a:r>
              <a:rPr lang="en-US" altLang="en-US" dirty="0" smtClean="0"/>
              <a:t>Discussion: Statistical Approaches</a:t>
            </a:r>
            <a:endParaRPr lang="en-US" altLang="en-US" dirty="0"/>
          </a:p>
          <a:p>
            <a:r>
              <a:rPr lang="en-US" altLang="en-US" dirty="0" smtClean="0"/>
              <a:t>Other non-stereo schemes </a:t>
            </a:r>
            <a:endParaRPr lang="en-US" altLang="en-US" dirty="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2488457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A15F23F-3CC9-4AC3-AE4D-F90159964483}" type="slidenum">
              <a:rPr lang="en-US" altLang="en-US"/>
              <a:pPr/>
              <a:t>42</a:t>
            </a:fld>
            <a:endParaRPr lang="en-US" altLang="en-US"/>
          </a:p>
        </p:txBody>
      </p:sp>
      <p:sp>
        <p:nvSpPr>
          <p:cNvPr id="231427" name="Rectangle 3"/>
          <p:cNvSpPr>
            <a:spLocks noGrp="1" noChangeArrowheads="1"/>
          </p:cNvSpPr>
          <p:nvPr>
            <p:ph type="title"/>
          </p:nvPr>
        </p:nvSpPr>
        <p:spPr/>
        <p:txBody>
          <a:bodyPr>
            <a:normAutofit fontScale="90000"/>
          </a:bodyPr>
          <a:lstStyle/>
          <a:p>
            <a:r>
              <a:rPr lang="en-US" altLang="en-US"/>
              <a:t>Graph cuts</a:t>
            </a:r>
          </a:p>
        </p:txBody>
      </p:sp>
      <p:sp>
        <p:nvSpPr>
          <p:cNvPr id="231428" name="Rectangle 4"/>
          <p:cNvSpPr>
            <a:spLocks noGrp="1" noChangeArrowheads="1"/>
          </p:cNvSpPr>
          <p:nvPr>
            <p:ph type="body" idx="1"/>
          </p:nvPr>
        </p:nvSpPr>
        <p:spPr/>
        <p:txBody>
          <a:bodyPr/>
          <a:lstStyle/>
          <a:p>
            <a:r>
              <a:rPr lang="en-US" altLang="en-US" dirty="0"/>
              <a:t>Solution </a:t>
            </a:r>
            <a:r>
              <a:rPr lang="en-US" altLang="en-US" dirty="0" smtClean="0"/>
              <a:t>technique</a:t>
            </a:r>
            <a:endParaRPr lang="en-US" altLang="en-US" dirty="0"/>
          </a:p>
        </p:txBody>
      </p:sp>
      <p:grpSp>
        <p:nvGrpSpPr>
          <p:cNvPr id="3" name="Group 2"/>
          <p:cNvGrpSpPr/>
          <p:nvPr/>
        </p:nvGrpSpPr>
        <p:grpSpPr>
          <a:xfrm>
            <a:off x="1258048" y="2872132"/>
            <a:ext cx="6632503" cy="2827897"/>
            <a:chOff x="2751138" y="2286000"/>
            <a:chExt cx="6038850" cy="2311400"/>
          </a:xfrm>
        </p:grpSpPr>
        <p:pic>
          <p:nvPicPr>
            <p:cNvPr id="231429" name="Picture 5" descr="Edittex"/>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751138" y="2286000"/>
              <a:ext cx="603885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37079" y="3955551"/>
              <a:ext cx="3205537" cy="616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9" name="Object 6"/>
          <p:cNvGraphicFramePr>
            <a:graphicFrameLocks noChangeAspect="1"/>
          </p:cNvGraphicFramePr>
          <p:nvPr>
            <p:extLst>
              <p:ext uri="{D42A27DB-BD31-4B8C-83A1-F6EECF244321}">
                <p14:modId xmlns:p14="http://schemas.microsoft.com/office/powerpoint/2010/main" val="1916775534"/>
              </p:ext>
            </p:extLst>
          </p:nvPr>
        </p:nvGraphicFramePr>
        <p:xfrm>
          <a:off x="7890551" y="3650115"/>
          <a:ext cx="3377080" cy="2225750"/>
        </p:xfrm>
        <a:graphic>
          <a:graphicData uri="http://schemas.openxmlformats.org/presentationml/2006/ole">
            <mc:AlternateContent xmlns:mc="http://schemas.openxmlformats.org/markup-compatibility/2006">
              <mc:Choice xmlns:v="urn:schemas-microsoft-com:vml" Requires="v">
                <p:oleObj spid="_x0000_s25608" name="Artwork" r:id="rId6" imgW="8961905" imgH="5904762" progId="Adobe.Illustrator.7">
                  <p:embed/>
                </p:oleObj>
              </mc:Choice>
              <mc:Fallback>
                <p:oleObj name="Artwork" r:id="rId6" imgW="8961905" imgH="5904762" progId="Adobe.Illustrator.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0551" y="3650115"/>
                        <a:ext cx="3377080" cy="22257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8294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normAutofit fontScale="90000"/>
          </a:bodyPr>
          <a:lstStyle/>
          <a:p>
            <a:r>
              <a:rPr lang="en-US" altLang="en-US" dirty="0"/>
              <a:t>Stereo as a graph problem </a:t>
            </a:r>
            <a:r>
              <a:rPr lang="en-US" altLang="en-US" sz="1800" dirty="0"/>
              <a:t>[</a:t>
            </a:r>
            <a:r>
              <a:rPr lang="en-US" altLang="en-US" sz="1800" dirty="0" err="1"/>
              <a:t>Boykov</a:t>
            </a:r>
            <a:r>
              <a:rPr lang="en-US" altLang="en-US" sz="1800" dirty="0"/>
              <a:t>, 1999]</a:t>
            </a:r>
          </a:p>
        </p:txBody>
      </p:sp>
      <p:sp>
        <p:nvSpPr>
          <p:cNvPr id="451587" name="Rectangle 3"/>
          <p:cNvSpPr>
            <a:spLocks noGrp="1" noChangeArrowheads="1"/>
          </p:cNvSpPr>
          <p:nvPr>
            <p:ph type="body" idx="1"/>
          </p:nvPr>
        </p:nvSpPr>
        <p:spPr>
          <a:xfrm>
            <a:off x="7010400" y="5715000"/>
            <a:ext cx="1143000" cy="457200"/>
          </a:xfrm>
        </p:spPr>
        <p:txBody>
          <a:bodyPr>
            <a:normAutofit fontScale="77500" lnSpcReduction="20000"/>
          </a:bodyPr>
          <a:lstStyle/>
          <a:p>
            <a:r>
              <a:rPr lang="en-US" altLang="en-US" sz="2000" b="1"/>
              <a:t>Pixels</a:t>
            </a:r>
          </a:p>
        </p:txBody>
      </p:sp>
      <p:sp>
        <p:nvSpPr>
          <p:cNvPr id="451588" name="Rectangle 4"/>
          <p:cNvSpPr>
            <a:spLocks noChangeArrowheads="1"/>
          </p:cNvSpPr>
          <p:nvPr/>
        </p:nvSpPr>
        <p:spPr bwMode="auto">
          <a:xfrm>
            <a:off x="1752600" y="57150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r>
              <a:rPr lang="en-US" altLang="en-US" b="1">
                <a:latin typeface="Arial" panose="020B0604020202020204" pitchFamily="34" charset="0"/>
              </a:rPr>
              <a:t>Labels </a:t>
            </a:r>
          </a:p>
          <a:p>
            <a:pPr algn="ctr">
              <a:spcBef>
                <a:spcPct val="20000"/>
              </a:spcBef>
            </a:pPr>
            <a:r>
              <a:rPr lang="en-US" altLang="en-US">
                <a:latin typeface="Arial" panose="020B0604020202020204" pitchFamily="34" charset="0"/>
              </a:rPr>
              <a:t>(disparities)</a:t>
            </a:r>
          </a:p>
        </p:txBody>
      </p:sp>
      <p:grpSp>
        <p:nvGrpSpPr>
          <p:cNvPr id="451589" name="Group 5"/>
          <p:cNvGrpSpPr>
            <a:grpSpLocks/>
          </p:cNvGrpSpPr>
          <p:nvPr/>
        </p:nvGrpSpPr>
        <p:grpSpPr bwMode="auto">
          <a:xfrm>
            <a:off x="2514601" y="1066800"/>
            <a:ext cx="6900863" cy="4548188"/>
            <a:chOff x="624" y="672"/>
            <a:chExt cx="4347" cy="2865"/>
          </a:xfrm>
        </p:grpSpPr>
        <p:graphicFrame>
          <p:nvGraphicFramePr>
            <p:cNvPr id="451590" name="Object 6"/>
            <p:cNvGraphicFramePr>
              <a:graphicFrameLocks noChangeAspect="1"/>
            </p:cNvGraphicFramePr>
            <p:nvPr/>
          </p:nvGraphicFramePr>
          <p:xfrm>
            <a:off x="624" y="672"/>
            <a:ext cx="4347" cy="2865"/>
          </p:xfrm>
          <a:graphic>
            <a:graphicData uri="http://schemas.openxmlformats.org/presentationml/2006/ole">
              <mc:AlternateContent xmlns:mc="http://schemas.openxmlformats.org/markup-compatibility/2006">
                <mc:Choice xmlns:v="urn:schemas-microsoft-com:vml" Requires="v">
                  <p:oleObj spid="_x0000_s19634" name="Artwork" r:id="rId3" imgW="8961905" imgH="5904762" progId="Adobe.Illustrator.7">
                    <p:embed/>
                  </p:oleObj>
                </mc:Choice>
                <mc:Fallback>
                  <p:oleObj name="Artwork" r:id="rId3" imgW="8961905" imgH="5904762" progId="Adobe.Illustrator.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672"/>
                          <a:ext cx="4347" cy="2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1591" name="Text Box 7"/>
            <p:cNvSpPr txBox="1">
              <a:spLocks noChangeArrowheads="1"/>
            </p:cNvSpPr>
            <p:nvPr/>
          </p:nvSpPr>
          <p:spPr bwMode="auto">
            <a:xfrm>
              <a:off x="806" y="2809"/>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1</a:t>
              </a:r>
            </a:p>
          </p:txBody>
        </p:sp>
        <p:sp>
          <p:nvSpPr>
            <p:cNvPr id="451592" name="Text Box 8"/>
            <p:cNvSpPr txBox="1">
              <a:spLocks noChangeArrowheads="1"/>
            </p:cNvSpPr>
            <p:nvPr/>
          </p:nvSpPr>
          <p:spPr bwMode="auto">
            <a:xfrm>
              <a:off x="816" y="2016"/>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2</a:t>
              </a:r>
            </a:p>
          </p:txBody>
        </p:sp>
        <p:sp>
          <p:nvSpPr>
            <p:cNvPr id="451593" name="Text Box 9"/>
            <p:cNvSpPr txBox="1">
              <a:spLocks noChangeArrowheads="1"/>
            </p:cNvSpPr>
            <p:nvPr/>
          </p:nvSpPr>
          <p:spPr bwMode="auto">
            <a:xfrm>
              <a:off x="816" y="1200"/>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3</a:t>
              </a:r>
            </a:p>
          </p:txBody>
        </p:sp>
      </p:grpSp>
      <p:grpSp>
        <p:nvGrpSpPr>
          <p:cNvPr id="451594" name="Group 10"/>
          <p:cNvGrpSpPr>
            <a:grpSpLocks/>
          </p:cNvGrpSpPr>
          <p:nvPr/>
        </p:nvGrpSpPr>
        <p:grpSpPr bwMode="auto">
          <a:xfrm>
            <a:off x="7924800" y="838200"/>
            <a:ext cx="1981200" cy="457200"/>
            <a:chOff x="4032" y="528"/>
            <a:chExt cx="1248" cy="288"/>
          </a:xfrm>
        </p:grpSpPr>
        <p:sp>
          <p:nvSpPr>
            <p:cNvPr id="451595" name="Rectangle 11"/>
            <p:cNvSpPr>
              <a:spLocks noChangeArrowheads="1"/>
            </p:cNvSpPr>
            <p:nvPr/>
          </p:nvSpPr>
          <p:spPr bwMode="auto">
            <a:xfrm>
              <a:off x="4272" y="528"/>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a:latin typeface="Arial" panose="020B0604020202020204" pitchFamily="34" charset="0"/>
                </a:rPr>
                <a:t>edge weight</a:t>
              </a:r>
              <a:endParaRPr lang="en-US" altLang="en-US" sz="1600">
                <a:latin typeface="Arial" panose="020B0604020202020204" pitchFamily="34" charset="0"/>
              </a:endParaRPr>
            </a:p>
          </p:txBody>
        </p:sp>
        <p:sp>
          <p:nvSpPr>
            <p:cNvPr id="451596" name="Line 12"/>
            <p:cNvSpPr>
              <a:spLocks noChangeShapeType="1"/>
            </p:cNvSpPr>
            <p:nvPr/>
          </p:nvSpPr>
          <p:spPr bwMode="auto">
            <a:xfrm flipH="1">
              <a:off x="4032" y="624"/>
              <a:ext cx="24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1597" name="Group 13"/>
          <p:cNvGrpSpPr>
            <a:grpSpLocks/>
          </p:cNvGrpSpPr>
          <p:nvPr/>
        </p:nvGrpSpPr>
        <p:grpSpPr bwMode="auto">
          <a:xfrm>
            <a:off x="8382000" y="4953000"/>
            <a:ext cx="1752600" cy="990600"/>
            <a:chOff x="4320" y="3120"/>
            <a:chExt cx="1104" cy="624"/>
          </a:xfrm>
        </p:grpSpPr>
        <p:sp>
          <p:nvSpPr>
            <p:cNvPr id="451598" name="Rectangle 14"/>
            <p:cNvSpPr>
              <a:spLocks noChangeArrowheads="1"/>
            </p:cNvSpPr>
            <p:nvPr/>
          </p:nvSpPr>
          <p:spPr bwMode="auto">
            <a:xfrm>
              <a:off x="4416" y="3456"/>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a:latin typeface="Arial" panose="020B0604020202020204" pitchFamily="34" charset="0"/>
                </a:rPr>
                <a:t>edge weight</a:t>
              </a:r>
              <a:endParaRPr lang="en-US" altLang="en-US" sz="1600">
                <a:latin typeface="Arial" panose="020B0604020202020204" pitchFamily="34" charset="0"/>
              </a:endParaRPr>
            </a:p>
          </p:txBody>
        </p:sp>
        <p:sp>
          <p:nvSpPr>
            <p:cNvPr id="451599" name="Line 15"/>
            <p:cNvSpPr>
              <a:spLocks noChangeShapeType="1"/>
            </p:cNvSpPr>
            <p:nvPr/>
          </p:nvSpPr>
          <p:spPr bwMode="auto">
            <a:xfrm flipH="1" flipV="1">
              <a:off x="4320" y="3120"/>
              <a:ext cx="9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51600" name="Object 16"/>
          <p:cNvGraphicFramePr>
            <a:graphicFrameLocks noChangeAspect="1"/>
          </p:cNvGraphicFramePr>
          <p:nvPr/>
        </p:nvGraphicFramePr>
        <p:xfrm>
          <a:off x="9144001" y="1158875"/>
          <a:ext cx="1312863" cy="439738"/>
        </p:xfrm>
        <a:graphic>
          <a:graphicData uri="http://schemas.openxmlformats.org/presentationml/2006/ole">
            <mc:AlternateContent xmlns:mc="http://schemas.openxmlformats.org/markup-compatibility/2006">
              <mc:Choice xmlns:v="urn:schemas-microsoft-com:vml" Requires="v">
                <p:oleObj spid="_x0000_s19635"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1" y="1158875"/>
                        <a:ext cx="1312863"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601" name="Object 17"/>
          <p:cNvGraphicFramePr>
            <a:graphicFrameLocks noChangeAspect="1"/>
          </p:cNvGraphicFramePr>
          <p:nvPr/>
        </p:nvGraphicFramePr>
        <p:xfrm>
          <a:off x="9274176" y="5891213"/>
          <a:ext cx="1089025" cy="412750"/>
        </p:xfrm>
        <a:graphic>
          <a:graphicData uri="http://schemas.openxmlformats.org/presentationml/2006/ole">
            <mc:AlternateContent xmlns:mc="http://schemas.openxmlformats.org/markup-compatibility/2006">
              <mc:Choice xmlns:v="urn:schemas-microsoft-com:vml" Requires="v">
                <p:oleObj spid="_x0000_s19636" name="Equation" r:id="rId7" imgW="571320" imgH="215640" progId="Equation.3">
                  <p:embed/>
                </p:oleObj>
              </mc:Choice>
              <mc:Fallback>
                <p:oleObj name="Equation" r:id="rId7" imgW="5713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4176" y="5891213"/>
                        <a:ext cx="10890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4249613602"/>
              </p:ext>
            </p:extLst>
          </p:nvPr>
        </p:nvGraphicFramePr>
        <p:xfrm>
          <a:off x="5705042" y="6249853"/>
          <a:ext cx="3199246" cy="454293"/>
        </p:xfrm>
        <a:graphic>
          <a:graphicData uri="http://schemas.openxmlformats.org/presentationml/2006/ole">
            <mc:AlternateContent xmlns:mc="http://schemas.openxmlformats.org/markup-compatibility/2006">
              <mc:Choice xmlns:v="urn:schemas-microsoft-com:vml" Requires="v">
                <p:oleObj spid="_x0000_s19637" name="Equation" r:id="rId9" imgW="3403440" imgH="482400" progId="Equation.3">
                  <p:embed/>
                </p:oleObj>
              </mc:Choice>
              <mc:Fallback>
                <p:oleObj name="Equation" r:id="rId9" imgW="3403440" imgH="482400" progId="Equation.3">
                  <p:embed/>
                  <p:pic>
                    <p:nvPicPr>
                      <p:cNvPr id="0" name=""/>
                      <p:cNvPicPr>
                        <a:picLocks noChangeAspect="1" noChangeArrowheads="1"/>
                      </p:cNvPicPr>
                      <p:nvPr/>
                    </p:nvPicPr>
                    <p:blipFill>
                      <a:blip r:embed="rId10"/>
                      <a:srcRect/>
                      <a:stretch>
                        <a:fillRect/>
                      </a:stretch>
                    </p:blipFill>
                    <p:spPr bwMode="auto">
                      <a:xfrm>
                        <a:off x="5705042" y="6249853"/>
                        <a:ext cx="3199246" cy="454293"/>
                      </a:xfrm>
                      <a:prstGeom prst="rect">
                        <a:avLst/>
                      </a:prstGeom>
                      <a:noFill/>
                      <a:ln>
                        <a:noFill/>
                      </a:ln>
                      <a:effectLs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3071278658"/>
              </p:ext>
            </p:extLst>
          </p:nvPr>
        </p:nvGraphicFramePr>
        <p:xfrm>
          <a:off x="9513868" y="1948677"/>
          <a:ext cx="2491529" cy="295354"/>
        </p:xfrm>
        <a:graphic>
          <a:graphicData uri="http://schemas.openxmlformats.org/presentationml/2006/ole">
            <mc:AlternateContent xmlns:mc="http://schemas.openxmlformats.org/markup-compatibility/2006">
              <mc:Choice xmlns:v="urn:schemas-microsoft-com:vml" Requires="v">
                <p:oleObj spid="_x0000_s19638" name="Equation" r:id="rId11" imgW="2145960" imgH="253800" progId="Equation.3">
                  <p:embed/>
                </p:oleObj>
              </mc:Choice>
              <mc:Fallback>
                <p:oleObj name="Equation" r:id="rId11" imgW="2145960" imgH="253800" progId="Equation.3">
                  <p:embed/>
                  <p:pic>
                    <p:nvPicPr>
                      <p:cNvPr id="0" name=""/>
                      <p:cNvPicPr>
                        <a:picLocks noChangeAspect="1" noChangeArrowheads="1"/>
                      </p:cNvPicPr>
                      <p:nvPr/>
                    </p:nvPicPr>
                    <p:blipFill>
                      <a:blip r:embed="rId12"/>
                      <a:srcRect/>
                      <a:stretch>
                        <a:fillRect/>
                      </a:stretch>
                    </p:blipFill>
                    <p:spPr bwMode="auto">
                      <a:xfrm>
                        <a:off x="9513868" y="1948677"/>
                        <a:ext cx="2491529" cy="29535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0153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15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16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1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16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normAutofit fontScale="90000"/>
          </a:bodyPr>
          <a:lstStyle/>
          <a:p>
            <a:r>
              <a:rPr lang="en-US" altLang="en-US"/>
              <a:t>Graph definition</a:t>
            </a:r>
            <a:endParaRPr lang="en-US" altLang="en-US" sz="1800"/>
          </a:p>
        </p:txBody>
      </p:sp>
      <p:grpSp>
        <p:nvGrpSpPr>
          <p:cNvPr id="453635" name="Group 3"/>
          <p:cNvGrpSpPr>
            <a:grpSpLocks/>
          </p:cNvGrpSpPr>
          <p:nvPr/>
        </p:nvGrpSpPr>
        <p:grpSpPr bwMode="auto">
          <a:xfrm>
            <a:off x="4114800" y="1108076"/>
            <a:ext cx="4419600" cy="2854325"/>
            <a:chOff x="1632" y="698"/>
            <a:chExt cx="2784" cy="1798"/>
          </a:xfrm>
        </p:grpSpPr>
        <p:graphicFrame>
          <p:nvGraphicFramePr>
            <p:cNvPr id="453636" name="Object 4"/>
            <p:cNvGraphicFramePr>
              <a:graphicFrameLocks noChangeAspect="1"/>
            </p:cNvGraphicFramePr>
            <p:nvPr/>
          </p:nvGraphicFramePr>
          <p:xfrm>
            <a:off x="1632" y="698"/>
            <a:ext cx="2784" cy="1798"/>
          </p:xfrm>
          <a:graphic>
            <a:graphicData uri="http://schemas.openxmlformats.org/presentationml/2006/ole">
              <mc:AlternateContent xmlns:mc="http://schemas.openxmlformats.org/markup-compatibility/2006">
                <mc:Choice xmlns:v="urn:schemas-microsoft-com:vml" Requires="v">
                  <p:oleObj spid="_x0000_s20535" name="Artwork" r:id="rId3" imgW="8961905" imgH="5904762" progId="Adobe.Illustrator.7">
                    <p:embed/>
                  </p:oleObj>
                </mc:Choice>
                <mc:Fallback>
                  <p:oleObj name="Artwork" r:id="rId3" imgW="8961905" imgH="5904762" progId="Adobe.Illustrator.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698"/>
                          <a:ext cx="2784" cy="1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3637" name="Text Box 5"/>
            <p:cNvSpPr txBox="1">
              <a:spLocks noChangeArrowheads="1"/>
            </p:cNvSpPr>
            <p:nvPr/>
          </p:nvSpPr>
          <p:spPr bwMode="auto">
            <a:xfrm>
              <a:off x="1706" y="1968"/>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1</a:t>
              </a:r>
            </a:p>
          </p:txBody>
        </p:sp>
        <p:sp>
          <p:nvSpPr>
            <p:cNvPr id="453638" name="Text Box 6"/>
            <p:cNvSpPr txBox="1">
              <a:spLocks noChangeArrowheads="1"/>
            </p:cNvSpPr>
            <p:nvPr/>
          </p:nvSpPr>
          <p:spPr bwMode="auto">
            <a:xfrm>
              <a:off x="1712" y="1472"/>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d</a:t>
              </a:r>
              <a:r>
                <a:rPr lang="en-US" altLang="en-US" b="1" baseline="-25000" dirty="0">
                  <a:latin typeface="Arial" panose="020B0604020202020204" pitchFamily="34" charset="0"/>
                </a:rPr>
                <a:t>2</a:t>
              </a:r>
            </a:p>
          </p:txBody>
        </p:sp>
        <p:sp>
          <p:nvSpPr>
            <p:cNvPr id="453639" name="Text Box 7"/>
            <p:cNvSpPr txBox="1">
              <a:spLocks noChangeArrowheads="1"/>
            </p:cNvSpPr>
            <p:nvPr/>
          </p:nvSpPr>
          <p:spPr bwMode="auto">
            <a:xfrm>
              <a:off x="1712" y="960"/>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3</a:t>
              </a:r>
            </a:p>
          </p:txBody>
        </p:sp>
      </p:grpSp>
      <p:sp>
        <p:nvSpPr>
          <p:cNvPr id="453640" name="Rectangle 8"/>
          <p:cNvSpPr>
            <a:spLocks noGrp="1" noChangeArrowheads="1"/>
          </p:cNvSpPr>
          <p:nvPr>
            <p:ph type="body" idx="1"/>
          </p:nvPr>
        </p:nvSpPr>
        <p:spPr>
          <a:xfrm>
            <a:off x="2209800" y="4191000"/>
            <a:ext cx="7772400" cy="2438400"/>
          </a:xfrm>
        </p:spPr>
        <p:txBody>
          <a:bodyPr/>
          <a:lstStyle/>
          <a:p>
            <a:r>
              <a:rPr lang="en-US" altLang="en-US" dirty="0"/>
              <a:t>Initial state</a:t>
            </a:r>
          </a:p>
          <a:p>
            <a:pPr lvl="1"/>
            <a:r>
              <a:rPr lang="en-US" altLang="en-US" dirty="0"/>
              <a:t>Each pixel connected to it’s immediate neighbors</a:t>
            </a:r>
          </a:p>
          <a:p>
            <a:pPr lvl="1"/>
            <a:r>
              <a:rPr lang="en-US" altLang="en-US" dirty="0"/>
              <a:t>Each disparity label connected to all of the pixels</a:t>
            </a:r>
          </a:p>
        </p:txBody>
      </p:sp>
    </p:spTree>
    <p:extLst>
      <p:ext uri="{BB962C8B-B14F-4D97-AF65-F5344CB8AC3E}">
        <p14:creationId xmlns:p14="http://schemas.microsoft.com/office/powerpoint/2010/main" val="3927728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normAutofit fontScale="90000"/>
          </a:bodyPr>
          <a:lstStyle/>
          <a:p>
            <a:r>
              <a:rPr lang="en-US" altLang="en-US"/>
              <a:t>Stereo matching by graph cuts</a:t>
            </a:r>
            <a:endParaRPr lang="en-US" altLang="en-US" sz="1800"/>
          </a:p>
        </p:txBody>
      </p:sp>
      <p:grpSp>
        <p:nvGrpSpPr>
          <p:cNvPr id="456707" name="Group 3"/>
          <p:cNvGrpSpPr>
            <a:grpSpLocks/>
          </p:cNvGrpSpPr>
          <p:nvPr/>
        </p:nvGrpSpPr>
        <p:grpSpPr bwMode="auto">
          <a:xfrm>
            <a:off x="4114800" y="1108076"/>
            <a:ext cx="4419600" cy="2854325"/>
            <a:chOff x="1632" y="698"/>
            <a:chExt cx="2784" cy="1798"/>
          </a:xfrm>
        </p:grpSpPr>
        <p:graphicFrame>
          <p:nvGraphicFramePr>
            <p:cNvPr id="456708" name="Object 4"/>
            <p:cNvGraphicFramePr>
              <a:graphicFrameLocks noChangeAspect="1"/>
            </p:cNvGraphicFramePr>
            <p:nvPr/>
          </p:nvGraphicFramePr>
          <p:xfrm>
            <a:off x="1632" y="698"/>
            <a:ext cx="2784" cy="1798"/>
          </p:xfrm>
          <a:graphic>
            <a:graphicData uri="http://schemas.openxmlformats.org/presentationml/2006/ole">
              <mc:AlternateContent xmlns:mc="http://schemas.openxmlformats.org/markup-compatibility/2006">
                <mc:Choice xmlns:v="urn:schemas-microsoft-com:vml" Requires="v">
                  <p:oleObj spid="_x0000_s21559" name="Artwork" r:id="rId3" imgW="8961905" imgH="5904762" progId="Adobe.Illustrator.7">
                    <p:embed/>
                  </p:oleObj>
                </mc:Choice>
                <mc:Fallback>
                  <p:oleObj name="Artwork" r:id="rId3" imgW="8961905" imgH="5904762" progId="Adobe.Illustrator.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698"/>
                          <a:ext cx="2784" cy="1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6709" name="Text Box 5"/>
            <p:cNvSpPr txBox="1">
              <a:spLocks noChangeArrowheads="1"/>
            </p:cNvSpPr>
            <p:nvPr/>
          </p:nvSpPr>
          <p:spPr bwMode="auto">
            <a:xfrm>
              <a:off x="1706" y="1968"/>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1</a:t>
              </a:r>
            </a:p>
          </p:txBody>
        </p:sp>
        <p:sp>
          <p:nvSpPr>
            <p:cNvPr id="456710" name="Text Box 6"/>
            <p:cNvSpPr txBox="1">
              <a:spLocks noChangeArrowheads="1"/>
            </p:cNvSpPr>
            <p:nvPr/>
          </p:nvSpPr>
          <p:spPr bwMode="auto">
            <a:xfrm>
              <a:off x="1712" y="1472"/>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2</a:t>
              </a:r>
            </a:p>
          </p:txBody>
        </p:sp>
        <p:sp>
          <p:nvSpPr>
            <p:cNvPr id="456711" name="Text Box 7"/>
            <p:cNvSpPr txBox="1">
              <a:spLocks noChangeArrowheads="1"/>
            </p:cNvSpPr>
            <p:nvPr/>
          </p:nvSpPr>
          <p:spPr bwMode="auto">
            <a:xfrm>
              <a:off x="1712" y="960"/>
              <a:ext cx="2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d</a:t>
              </a:r>
              <a:r>
                <a:rPr lang="en-US" altLang="en-US" b="1" baseline="-25000">
                  <a:latin typeface="Arial" panose="020B0604020202020204" pitchFamily="34" charset="0"/>
                </a:rPr>
                <a:t>3</a:t>
              </a:r>
            </a:p>
          </p:txBody>
        </p:sp>
      </p:grpSp>
      <p:sp>
        <p:nvSpPr>
          <p:cNvPr id="456712" name="Rectangle 8"/>
          <p:cNvSpPr>
            <a:spLocks noGrp="1" noChangeArrowheads="1"/>
          </p:cNvSpPr>
          <p:nvPr>
            <p:ph type="body" idx="1"/>
          </p:nvPr>
        </p:nvSpPr>
        <p:spPr>
          <a:xfrm>
            <a:off x="2209800" y="4191000"/>
            <a:ext cx="7772400" cy="2438400"/>
          </a:xfrm>
        </p:spPr>
        <p:txBody>
          <a:bodyPr>
            <a:normAutofit fontScale="92500" lnSpcReduction="10000"/>
          </a:bodyPr>
          <a:lstStyle/>
          <a:p>
            <a:r>
              <a:rPr lang="en-US" altLang="en-US" dirty="0"/>
              <a:t>Graph Cut</a:t>
            </a:r>
          </a:p>
          <a:p>
            <a:pPr lvl="1"/>
            <a:r>
              <a:rPr lang="en-US" altLang="en-US" dirty="0"/>
              <a:t>Delete enough edges so that</a:t>
            </a:r>
          </a:p>
          <a:p>
            <a:pPr lvl="2"/>
            <a:r>
              <a:rPr lang="en-US" altLang="en-US" dirty="0"/>
              <a:t>each pixel is (transitively) connected to exactly one label node </a:t>
            </a:r>
          </a:p>
          <a:p>
            <a:pPr lvl="1"/>
            <a:r>
              <a:rPr lang="en-US" altLang="en-US" dirty="0"/>
              <a:t>Cost of a cut:  sum of deleted edge weights</a:t>
            </a:r>
          </a:p>
          <a:p>
            <a:pPr lvl="1"/>
            <a:r>
              <a:rPr lang="en-US" altLang="en-US" dirty="0"/>
              <a:t>Finding min cost cut equivalent to finding global minimum of the energy function</a:t>
            </a:r>
          </a:p>
        </p:txBody>
      </p:sp>
    </p:spTree>
    <p:extLst>
      <p:ext uri="{BB962C8B-B14F-4D97-AF65-F5344CB8AC3E}">
        <p14:creationId xmlns:p14="http://schemas.microsoft.com/office/powerpoint/2010/main" val="2608455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normAutofit fontScale="90000"/>
          </a:bodyPr>
          <a:lstStyle/>
          <a:p>
            <a:r>
              <a:rPr lang="en-US" altLang="en-US"/>
              <a:t>Computing a multiway cut</a:t>
            </a:r>
          </a:p>
        </p:txBody>
      </p:sp>
      <p:sp>
        <p:nvSpPr>
          <p:cNvPr id="454659" name="Rectangle 3"/>
          <p:cNvSpPr>
            <a:spLocks noGrp="1" noChangeArrowheads="1"/>
          </p:cNvSpPr>
          <p:nvPr>
            <p:ph type="body" idx="1"/>
          </p:nvPr>
        </p:nvSpPr>
        <p:spPr>
          <a:xfrm>
            <a:off x="2209800" y="914400"/>
            <a:ext cx="8382000" cy="5029200"/>
          </a:xfrm>
        </p:spPr>
        <p:txBody>
          <a:bodyPr>
            <a:normAutofit/>
          </a:bodyPr>
          <a:lstStyle/>
          <a:p>
            <a:r>
              <a:rPr lang="en-US" altLang="en-US" dirty="0">
                <a:sym typeface="Symbol" panose="05050102010706020507" pitchFamily="18" charset="2"/>
              </a:rPr>
              <a:t>With two labels:  classical min-cut problem</a:t>
            </a:r>
          </a:p>
          <a:p>
            <a:pPr lvl="1"/>
            <a:r>
              <a:rPr lang="en-US" altLang="en-US" dirty="0">
                <a:sym typeface="Symbol" panose="05050102010706020507" pitchFamily="18" charset="2"/>
              </a:rPr>
              <a:t>Solvable by standard network flow algorithms</a:t>
            </a:r>
          </a:p>
          <a:p>
            <a:endParaRPr lang="en-US" altLang="en-US" dirty="0" smtClean="0">
              <a:sym typeface="Symbol" panose="05050102010706020507" pitchFamily="18" charset="2"/>
            </a:endParaRPr>
          </a:p>
          <a:p>
            <a:r>
              <a:rPr lang="en-US" altLang="en-US" dirty="0" smtClean="0">
                <a:sym typeface="Symbol" panose="05050102010706020507" pitchFamily="18" charset="2"/>
              </a:rPr>
              <a:t>More </a:t>
            </a:r>
            <a:r>
              <a:rPr lang="en-US" altLang="en-US" dirty="0">
                <a:sym typeface="Symbol" panose="05050102010706020507" pitchFamily="18" charset="2"/>
              </a:rPr>
              <a:t>than 2 labels: NP-hard [Dahlhaus </a:t>
            </a:r>
            <a:r>
              <a:rPr lang="en-US" altLang="en-US" i="1" dirty="0">
                <a:sym typeface="Symbol" panose="05050102010706020507" pitchFamily="18" charset="2"/>
              </a:rPr>
              <a:t>et al.</a:t>
            </a:r>
            <a:r>
              <a:rPr lang="en-US" altLang="en-US" dirty="0">
                <a:sym typeface="Symbol" panose="05050102010706020507" pitchFamily="18" charset="2"/>
              </a:rPr>
              <a:t>, STOC ‘92]</a:t>
            </a:r>
          </a:p>
          <a:p>
            <a:pPr lvl="1"/>
            <a:r>
              <a:rPr lang="en-US" altLang="en-US" dirty="0"/>
              <a:t>But efficient approximation algorithms exist</a:t>
            </a:r>
          </a:p>
          <a:p>
            <a:pPr lvl="2"/>
            <a:r>
              <a:rPr lang="en-US" altLang="en-US" sz="1400" dirty="0" smtClean="0">
                <a:sym typeface="Symbol" panose="05050102010706020507" pitchFamily="18" charset="2"/>
              </a:rPr>
              <a:t>Yuri </a:t>
            </a:r>
            <a:r>
              <a:rPr lang="en-US" altLang="en-US" sz="1400" dirty="0" err="1">
                <a:sym typeface="Symbol" panose="05050102010706020507" pitchFamily="18" charset="2"/>
              </a:rPr>
              <a:t>Boykov</a:t>
            </a:r>
            <a:r>
              <a:rPr lang="en-US" altLang="en-US" sz="1400" dirty="0">
                <a:sym typeface="Symbol" panose="05050102010706020507" pitchFamily="18" charset="2"/>
              </a:rPr>
              <a:t>, Olga </a:t>
            </a:r>
            <a:r>
              <a:rPr lang="en-US" altLang="en-US" sz="1400" dirty="0" err="1">
                <a:sym typeface="Symbol" panose="05050102010706020507" pitchFamily="18" charset="2"/>
              </a:rPr>
              <a:t>Veksler</a:t>
            </a:r>
            <a:r>
              <a:rPr lang="en-US" altLang="en-US" sz="1400" dirty="0">
                <a:sym typeface="Symbol" panose="05050102010706020507" pitchFamily="18" charset="2"/>
              </a:rPr>
              <a:t> and </a:t>
            </a:r>
            <a:r>
              <a:rPr lang="en-US" altLang="en-US" sz="1400" dirty="0" err="1">
                <a:sym typeface="Symbol" panose="05050102010706020507" pitchFamily="18" charset="2"/>
              </a:rPr>
              <a:t>Ramin</a:t>
            </a:r>
            <a:r>
              <a:rPr lang="en-US" altLang="en-US" sz="1400" dirty="0">
                <a:sym typeface="Symbol" panose="05050102010706020507" pitchFamily="18" charset="2"/>
              </a:rPr>
              <a:t> </a:t>
            </a:r>
            <a:r>
              <a:rPr lang="en-US" altLang="en-US" sz="1400" dirty="0" err="1">
                <a:sym typeface="Symbol" panose="05050102010706020507" pitchFamily="18" charset="2"/>
              </a:rPr>
              <a:t>Zabih</a:t>
            </a:r>
            <a:r>
              <a:rPr lang="en-US" altLang="en-US" sz="1400" dirty="0">
                <a:sym typeface="Symbol" panose="05050102010706020507" pitchFamily="18" charset="2"/>
              </a:rPr>
              <a:t>, </a:t>
            </a:r>
            <a:r>
              <a:rPr lang="en-US" altLang="en-US" sz="1400" dirty="0">
                <a:sym typeface="Symbol" panose="05050102010706020507" pitchFamily="18" charset="2"/>
                <a:hlinkClick r:id="rId3"/>
              </a:rPr>
              <a:t>Fast Approximate Energy Minimization via Graph Cuts</a:t>
            </a:r>
            <a:r>
              <a:rPr lang="en-US" altLang="en-US" sz="1400" dirty="0">
                <a:sym typeface="Symbol" panose="05050102010706020507" pitchFamily="18" charset="2"/>
              </a:rPr>
              <a:t>, International Conference on Computer Vision, September 1999.</a:t>
            </a:r>
          </a:p>
          <a:p>
            <a:pPr lvl="1"/>
            <a:r>
              <a:rPr lang="en-US" altLang="en-US" sz="1800" dirty="0">
                <a:sym typeface="Symbol" panose="05050102010706020507" pitchFamily="18" charset="2"/>
              </a:rPr>
              <a:t>Basic idea</a:t>
            </a:r>
          </a:p>
          <a:p>
            <a:pPr lvl="2"/>
            <a:r>
              <a:rPr lang="en-US" altLang="en-US" dirty="0">
                <a:sym typeface="Symbol" panose="05050102010706020507" pitchFamily="18" charset="2"/>
              </a:rPr>
              <a:t>reduce to a series of 2-way-cut </a:t>
            </a:r>
            <a:r>
              <a:rPr lang="en-US" altLang="en-US" dirty="0" smtClean="0">
                <a:sym typeface="Symbol" panose="05050102010706020507" pitchFamily="18" charset="2"/>
              </a:rPr>
              <a:t>sub-problems</a:t>
            </a:r>
            <a:endParaRPr lang="en-US" altLang="en-US" dirty="0">
              <a:sym typeface="Symbol" panose="05050102010706020507" pitchFamily="18" charset="2"/>
            </a:endParaRPr>
          </a:p>
        </p:txBody>
      </p:sp>
    </p:spTree>
    <p:extLst>
      <p:ext uri="{BB962C8B-B14F-4D97-AF65-F5344CB8AC3E}">
        <p14:creationId xmlns:p14="http://schemas.microsoft.com/office/powerpoint/2010/main" val="2427235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normAutofit fontScale="90000"/>
          </a:bodyPr>
          <a:lstStyle/>
          <a:p>
            <a:r>
              <a:rPr lang="en-US" altLang="en-US"/>
              <a:t>Stereo results</a:t>
            </a:r>
          </a:p>
        </p:txBody>
      </p:sp>
      <p:pic>
        <p:nvPicPr>
          <p:cNvPr id="408579" name="Picture 3" descr="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2397126"/>
            <a:ext cx="3644900" cy="2640013"/>
          </a:xfrm>
          <a:prstGeom prst="rect">
            <a:avLst/>
          </a:prstGeom>
          <a:noFill/>
          <a:extLst>
            <a:ext uri="{909E8E84-426E-40DD-AFC4-6F175D3DCCD1}">
              <a14:hiddenFill xmlns:a14="http://schemas.microsoft.com/office/drawing/2010/main">
                <a:solidFill>
                  <a:srgbClr val="FFFFFF"/>
                </a:solidFill>
              </a14:hiddenFill>
            </a:ext>
          </a:extLst>
        </p:spPr>
      </p:pic>
      <p:sp>
        <p:nvSpPr>
          <p:cNvPr id="408580" name="Text Box 4"/>
          <p:cNvSpPr txBox="1">
            <a:spLocks noChangeArrowheads="1"/>
          </p:cNvSpPr>
          <p:nvPr/>
        </p:nvSpPr>
        <p:spPr bwMode="auto">
          <a:xfrm>
            <a:off x="7791006" y="5500688"/>
            <a:ext cx="142487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Ground truth</a:t>
            </a:r>
          </a:p>
        </p:txBody>
      </p:sp>
      <p:sp>
        <p:nvSpPr>
          <p:cNvPr id="408581" name="Text Box 5"/>
          <p:cNvSpPr txBox="1">
            <a:spLocks noChangeArrowheads="1"/>
          </p:cNvSpPr>
          <p:nvPr/>
        </p:nvSpPr>
        <p:spPr bwMode="auto">
          <a:xfrm>
            <a:off x="3133160" y="5500688"/>
            <a:ext cx="74090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Scene</a:t>
            </a:r>
          </a:p>
        </p:txBody>
      </p:sp>
      <p:sp>
        <p:nvSpPr>
          <p:cNvPr id="408582" name="Rectangle 6"/>
          <p:cNvSpPr>
            <a:spLocks noGrp="1" noChangeArrowheads="1"/>
          </p:cNvSpPr>
          <p:nvPr>
            <p:ph type="body" idx="1"/>
          </p:nvPr>
        </p:nvSpPr>
        <p:spPr>
          <a:xfrm>
            <a:off x="1981200" y="990600"/>
            <a:ext cx="8686800" cy="1143000"/>
          </a:xfrm>
        </p:spPr>
        <p:txBody>
          <a:bodyPr/>
          <a:lstStyle/>
          <a:p>
            <a:pPr lvl="1"/>
            <a:r>
              <a:rPr lang="en-US" altLang="en-US"/>
              <a:t>Data from University of Tsukuba</a:t>
            </a:r>
          </a:p>
          <a:p>
            <a:pPr lvl="1"/>
            <a:r>
              <a:rPr lang="en-US" altLang="en-US"/>
              <a:t>Similar results on other images without ground truth</a:t>
            </a:r>
          </a:p>
        </p:txBody>
      </p:sp>
      <p:pic>
        <p:nvPicPr>
          <p:cNvPr id="408583" name="Picture 7" descr="sce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864" y="2209800"/>
            <a:ext cx="4021137" cy="301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9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fontScale="90000"/>
          </a:bodyPr>
          <a:lstStyle/>
          <a:p>
            <a:r>
              <a:rPr lang="en-US" altLang="en-US"/>
              <a:t>Results with window search</a:t>
            </a:r>
          </a:p>
        </p:txBody>
      </p:sp>
      <p:graphicFrame>
        <p:nvGraphicFramePr>
          <p:cNvPr id="410627" name="Object 3"/>
          <p:cNvGraphicFramePr>
            <a:graphicFrameLocks noChangeAspect="1"/>
          </p:cNvGraphicFramePr>
          <p:nvPr/>
        </p:nvGraphicFramePr>
        <p:xfrm>
          <a:off x="6092826" y="1676400"/>
          <a:ext cx="4422775" cy="3201988"/>
        </p:xfrm>
        <a:graphic>
          <a:graphicData uri="http://schemas.openxmlformats.org/presentationml/2006/ole">
            <mc:AlternateContent xmlns:mc="http://schemas.openxmlformats.org/markup-compatibility/2006">
              <mc:Choice xmlns:v="urn:schemas-microsoft-com:vml" Requires="v">
                <p:oleObj spid="_x0000_s26638" name="Image" r:id="rId3" imgW="4422167" imgH="3202259" progId="Photoshop.Image.4">
                  <p:embed/>
                </p:oleObj>
              </mc:Choice>
              <mc:Fallback>
                <p:oleObj name="Image" r:id="rId3" imgW="4422167" imgH="3202259"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6" y="1676400"/>
                        <a:ext cx="4422775" cy="320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28" name="Text Box 4"/>
          <p:cNvSpPr txBox="1">
            <a:spLocks noChangeArrowheads="1"/>
          </p:cNvSpPr>
          <p:nvPr/>
        </p:nvSpPr>
        <p:spPr bwMode="auto">
          <a:xfrm>
            <a:off x="2554331" y="5334001"/>
            <a:ext cx="252562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Window-based matching</a:t>
            </a:r>
          </a:p>
          <a:p>
            <a:pPr algn="ctr"/>
            <a:r>
              <a:rPr lang="en-US" altLang="en-US"/>
              <a:t>(best window size)</a:t>
            </a:r>
          </a:p>
        </p:txBody>
      </p:sp>
      <p:graphicFrame>
        <p:nvGraphicFramePr>
          <p:cNvPr id="410629" name="Object 5"/>
          <p:cNvGraphicFramePr>
            <a:graphicFrameLocks noChangeAspect="1"/>
          </p:cNvGraphicFramePr>
          <p:nvPr/>
        </p:nvGraphicFramePr>
        <p:xfrm>
          <a:off x="1597026" y="1676400"/>
          <a:ext cx="4422775" cy="3201988"/>
        </p:xfrm>
        <a:graphic>
          <a:graphicData uri="http://schemas.openxmlformats.org/presentationml/2006/ole">
            <mc:AlternateContent xmlns:mc="http://schemas.openxmlformats.org/markup-compatibility/2006">
              <mc:Choice xmlns:v="urn:schemas-microsoft-com:vml" Requires="v">
                <p:oleObj spid="_x0000_s26639" name="Image" r:id="rId5" imgW="4422167" imgH="3202259" progId="Photoshop.Image.4">
                  <p:embed/>
                </p:oleObj>
              </mc:Choice>
              <mc:Fallback>
                <p:oleObj name="Image" r:id="rId5" imgW="4422167" imgH="3202259" progId="Photoshop.Imag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026" y="1676400"/>
                        <a:ext cx="4422775" cy="320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30" name="Text Box 6"/>
          <p:cNvSpPr txBox="1">
            <a:spLocks noChangeArrowheads="1"/>
          </p:cNvSpPr>
          <p:nvPr/>
        </p:nvSpPr>
        <p:spPr bwMode="auto">
          <a:xfrm>
            <a:off x="7635431" y="5334000"/>
            <a:ext cx="142487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Ground truth</a:t>
            </a:r>
          </a:p>
        </p:txBody>
      </p:sp>
    </p:spTree>
    <p:extLst>
      <p:ext uri="{BB962C8B-B14F-4D97-AF65-F5344CB8AC3E}">
        <p14:creationId xmlns:p14="http://schemas.microsoft.com/office/powerpoint/2010/main" val="2308882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fontScale="90000"/>
          </a:bodyPr>
          <a:lstStyle/>
          <a:p>
            <a:r>
              <a:rPr lang="en-US" altLang="en-US"/>
              <a:t>Better methods exist...</a:t>
            </a:r>
          </a:p>
        </p:txBody>
      </p:sp>
      <p:graphicFrame>
        <p:nvGraphicFramePr>
          <p:cNvPr id="432131" name="Object 3"/>
          <p:cNvGraphicFramePr>
            <a:graphicFrameLocks noChangeAspect="1"/>
          </p:cNvGraphicFramePr>
          <p:nvPr/>
        </p:nvGraphicFramePr>
        <p:xfrm>
          <a:off x="6092826" y="1676400"/>
          <a:ext cx="4422775" cy="3201988"/>
        </p:xfrm>
        <a:graphic>
          <a:graphicData uri="http://schemas.openxmlformats.org/presentationml/2006/ole">
            <mc:AlternateContent xmlns:mc="http://schemas.openxmlformats.org/markup-compatibility/2006">
              <mc:Choice xmlns:v="urn:schemas-microsoft-com:vml" Requires="v">
                <p:oleObj spid="_x0000_s27656" name="Image" r:id="rId3" imgW="4422167" imgH="3202259" progId="Photoshop.Image.4">
                  <p:embed/>
                </p:oleObj>
              </mc:Choice>
              <mc:Fallback>
                <p:oleObj name="Image" r:id="rId3" imgW="4422167" imgH="3202259"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6" y="1676400"/>
                        <a:ext cx="4422775" cy="320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2132" name="Text Box 4"/>
          <p:cNvSpPr txBox="1">
            <a:spLocks noChangeArrowheads="1"/>
          </p:cNvSpPr>
          <p:nvPr/>
        </p:nvSpPr>
        <p:spPr bwMode="auto">
          <a:xfrm>
            <a:off x="1232640" y="5334000"/>
            <a:ext cx="5657959" cy="133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State of the art method</a:t>
            </a:r>
          </a:p>
          <a:p>
            <a:pPr lvl="1" algn="ctr">
              <a:lnSpc>
                <a:spcPct val="90000"/>
              </a:lnSpc>
              <a:spcBef>
                <a:spcPct val="20000"/>
              </a:spcBef>
            </a:pPr>
            <a:r>
              <a:rPr lang="en-US" altLang="en-US" sz="1400">
                <a:sym typeface="Symbol" panose="05050102010706020507" pitchFamily="18" charset="2"/>
              </a:rPr>
              <a:t>Boykov et al., </a:t>
            </a:r>
            <a:r>
              <a:rPr lang="en-US" altLang="en-US" sz="1400">
                <a:sym typeface="Symbol" panose="05050102010706020507" pitchFamily="18" charset="2"/>
                <a:hlinkClick r:id="rId5"/>
              </a:rPr>
              <a:t>Fast Approximate Energy Minimization via Graph Cuts</a:t>
            </a:r>
            <a:r>
              <a:rPr lang="en-US" altLang="en-US" sz="1400">
                <a:sym typeface="Symbol" panose="05050102010706020507" pitchFamily="18" charset="2"/>
              </a:rPr>
              <a:t>, </a:t>
            </a:r>
          </a:p>
          <a:p>
            <a:pPr lvl="1" algn="ctr">
              <a:lnSpc>
                <a:spcPct val="90000"/>
              </a:lnSpc>
              <a:spcBef>
                <a:spcPct val="20000"/>
              </a:spcBef>
            </a:pPr>
            <a:r>
              <a:rPr lang="en-US" altLang="en-US" sz="1400">
                <a:sym typeface="Symbol" panose="05050102010706020507" pitchFamily="18" charset="2"/>
              </a:rPr>
              <a:t>International Conference on Computer Vision, September 1999.</a:t>
            </a:r>
          </a:p>
          <a:p>
            <a:pPr algn="ctr"/>
            <a:endParaRPr lang="en-US" altLang="en-US" sz="1400"/>
          </a:p>
          <a:p>
            <a:pPr algn="ctr"/>
            <a:endParaRPr lang="en-US" altLang="en-US"/>
          </a:p>
        </p:txBody>
      </p:sp>
      <p:sp>
        <p:nvSpPr>
          <p:cNvPr id="432134" name="Text Box 6"/>
          <p:cNvSpPr txBox="1">
            <a:spLocks noChangeArrowheads="1"/>
          </p:cNvSpPr>
          <p:nvPr/>
        </p:nvSpPr>
        <p:spPr bwMode="auto">
          <a:xfrm>
            <a:off x="7635431" y="5334000"/>
            <a:ext cx="142487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Ground truth</a:t>
            </a:r>
          </a:p>
        </p:txBody>
      </p:sp>
      <p:pic>
        <p:nvPicPr>
          <p:cNvPr id="432136" name="Picture 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905000" y="1676400"/>
            <a:ext cx="4114800"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074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normAutofit fontScale="90000"/>
          </a:bodyPr>
          <a:lstStyle/>
          <a:p>
            <a:r>
              <a:rPr lang="en-US" altLang="en-US"/>
              <a:t>Stereo</a:t>
            </a:r>
          </a:p>
        </p:txBody>
      </p:sp>
      <p:sp>
        <p:nvSpPr>
          <p:cNvPr id="387075" name="Freeform 3"/>
          <p:cNvSpPr>
            <a:spLocks/>
          </p:cNvSpPr>
          <p:nvPr/>
        </p:nvSpPr>
        <p:spPr bwMode="auto">
          <a:xfrm>
            <a:off x="7128353" y="1861877"/>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905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6" name="Freeform 4"/>
          <p:cNvSpPr>
            <a:spLocks/>
          </p:cNvSpPr>
          <p:nvPr/>
        </p:nvSpPr>
        <p:spPr bwMode="auto">
          <a:xfrm flipH="1">
            <a:off x="9795353" y="1861877"/>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905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7" name="Oval 5"/>
          <p:cNvSpPr>
            <a:spLocks noChangeArrowheads="1"/>
          </p:cNvSpPr>
          <p:nvPr/>
        </p:nvSpPr>
        <p:spPr bwMode="auto">
          <a:xfrm>
            <a:off x="6975953" y="3233477"/>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8" name="Line 6"/>
          <p:cNvSpPr>
            <a:spLocks noChangeShapeType="1"/>
          </p:cNvSpPr>
          <p:nvPr/>
        </p:nvSpPr>
        <p:spPr bwMode="auto">
          <a:xfrm>
            <a:off x="10481153" y="2852477"/>
            <a:ext cx="609600" cy="3810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9" name="Line 7"/>
          <p:cNvSpPr>
            <a:spLocks noChangeShapeType="1"/>
          </p:cNvSpPr>
          <p:nvPr/>
        </p:nvSpPr>
        <p:spPr bwMode="auto">
          <a:xfrm>
            <a:off x="8728553" y="1861877"/>
            <a:ext cx="1752600" cy="990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0" name="Line 8"/>
          <p:cNvSpPr>
            <a:spLocks noChangeShapeType="1"/>
          </p:cNvSpPr>
          <p:nvPr/>
        </p:nvSpPr>
        <p:spPr bwMode="auto">
          <a:xfrm flipV="1">
            <a:off x="7661753" y="1861877"/>
            <a:ext cx="1066800" cy="914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1" name="Line 9"/>
          <p:cNvSpPr>
            <a:spLocks noChangeShapeType="1"/>
          </p:cNvSpPr>
          <p:nvPr/>
        </p:nvSpPr>
        <p:spPr bwMode="auto">
          <a:xfrm flipV="1">
            <a:off x="7052153" y="2776277"/>
            <a:ext cx="609600" cy="4572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2" name="Oval 10"/>
          <p:cNvSpPr>
            <a:spLocks noChangeArrowheads="1"/>
          </p:cNvSpPr>
          <p:nvPr/>
        </p:nvSpPr>
        <p:spPr bwMode="auto">
          <a:xfrm>
            <a:off x="7585553" y="2776277"/>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3" name="Oval 11"/>
          <p:cNvSpPr>
            <a:spLocks noChangeArrowheads="1"/>
          </p:cNvSpPr>
          <p:nvPr/>
        </p:nvSpPr>
        <p:spPr bwMode="auto">
          <a:xfrm>
            <a:off x="10481153" y="2852477"/>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4" name="Oval 12"/>
          <p:cNvSpPr>
            <a:spLocks noChangeArrowheads="1"/>
          </p:cNvSpPr>
          <p:nvPr/>
        </p:nvSpPr>
        <p:spPr bwMode="auto">
          <a:xfrm>
            <a:off x="11071703" y="3214427"/>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5" name="Oval 13"/>
          <p:cNvSpPr>
            <a:spLocks noChangeArrowheads="1"/>
          </p:cNvSpPr>
          <p:nvPr/>
        </p:nvSpPr>
        <p:spPr bwMode="auto">
          <a:xfrm>
            <a:off x="8690453" y="1785677"/>
            <a:ext cx="114300" cy="1143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6" name="Text Box 14"/>
          <p:cNvSpPr txBox="1">
            <a:spLocks noChangeArrowheads="1"/>
          </p:cNvSpPr>
          <p:nvPr/>
        </p:nvSpPr>
        <p:spPr bwMode="auto">
          <a:xfrm>
            <a:off x="8055453" y="1404677"/>
            <a:ext cx="1454150" cy="3667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b="1">
                <a:solidFill>
                  <a:schemeClr val="tx2"/>
                </a:solidFill>
                <a:effectLst>
                  <a:outerShdw blurRad="38100" dist="38100" dir="2700000" algn="tl">
                    <a:srgbClr val="C0C0C0"/>
                  </a:outerShdw>
                </a:effectLst>
                <a:latin typeface="Arial" panose="020B0604020202020204" pitchFamily="34" charset="0"/>
              </a:rPr>
              <a:t>scene point</a:t>
            </a:r>
          </a:p>
        </p:txBody>
      </p:sp>
      <p:sp>
        <p:nvSpPr>
          <p:cNvPr id="387087" name="Text Box 15"/>
          <p:cNvSpPr txBox="1">
            <a:spLocks noChangeArrowheads="1"/>
          </p:cNvSpPr>
          <p:nvPr/>
        </p:nvSpPr>
        <p:spPr bwMode="auto">
          <a:xfrm>
            <a:off x="6042503" y="3385877"/>
            <a:ext cx="1670050" cy="3667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b="1">
                <a:solidFill>
                  <a:schemeClr val="tx2"/>
                </a:solidFill>
                <a:effectLst>
                  <a:outerShdw blurRad="38100" dist="38100" dir="2700000" algn="tl">
                    <a:srgbClr val="C0C0C0"/>
                  </a:outerShdw>
                </a:effectLst>
                <a:latin typeface="Arial" panose="020B0604020202020204" pitchFamily="34" charset="0"/>
              </a:rPr>
              <a:t>optical center</a:t>
            </a:r>
          </a:p>
        </p:txBody>
      </p:sp>
      <p:sp>
        <p:nvSpPr>
          <p:cNvPr id="387088" name="Text Box 16"/>
          <p:cNvSpPr txBox="1">
            <a:spLocks noChangeArrowheads="1"/>
          </p:cNvSpPr>
          <p:nvPr/>
        </p:nvSpPr>
        <p:spPr bwMode="auto">
          <a:xfrm>
            <a:off x="7585553" y="2866765"/>
            <a:ext cx="1504950" cy="3667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r>
              <a:rPr lang="en-US" altLang="en-US" b="1">
                <a:solidFill>
                  <a:schemeClr val="tx2"/>
                </a:solidFill>
                <a:effectLst>
                  <a:outerShdw blurRad="38100" dist="38100" dir="2700000" algn="tl">
                    <a:srgbClr val="C0C0C0"/>
                  </a:outerShdw>
                </a:effectLst>
                <a:latin typeface="Arial" panose="020B0604020202020204" pitchFamily="34" charset="0"/>
              </a:rPr>
              <a:t>image plane</a:t>
            </a:r>
          </a:p>
        </p:txBody>
      </p:sp>
      <p:sp>
        <p:nvSpPr>
          <p:cNvPr id="17" name="Rectangle 3"/>
          <p:cNvSpPr txBox="1">
            <a:spLocks noChangeArrowheads="1"/>
          </p:cNvSpPr>
          <p:nvPr/>
        </p:nvSpPr>
        <p:spPr>
          <a:xfrm>
            <a:off x="609600" y="1600201"/>
            <a:ext cx="4689953" cy="409982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smtClean="0"/>
              <a:t>What is gained from stereo?</a:t>
            </a:r>
          </a:p>
          <a:p>
            <a:pPr lvl="1"/>
            <a:r>
              <a:rPr lang="en-US" altLang="en-US" sz="2000" dirty="0" smtClean="0"/>
              <a:t>Assuming we know …</a:t>
            </a:r>
          </a:p>
          <a:p>
            <a:pPr marL="1257300" lvl="2" indent="-342900">
              <a:buFont typeface="+mj-lt"/>
              <a:buAutoNum type="arabicPeriod"/>
            </a:pPr>
            <a:r>
              <a:rPr lang="en-US" altLang="en-US" sz="1600" dirty="0"/>
              <a:t>G</a:t>
            </a:r>
            <a:r>
              <a:rPr lang="en-US" altLang="en-US" sz="1600" dirty="0" smtClean="0"/>
              <a:t>eometric details (extrinsic and intrinsic parameters), and</a:t>
            </a:r>
          </a:p>
          <a:p>
            <a:pPr marL="1257300" lvl="2" indent="-342900">
              <a:buFont typeface="+mj-lt"/>
              <a:buAutoNum type="arabicPeriod"/>
            </a:pPr>
            <a:r>
              <a:rPr lang="en-US" altLang="en-US" sz="1600" dirty="0" smtClean="0"/>
              <a:t>Corresponding pixels in each image,</a:t>
            </a:r>
          </a:p>
          <a:p>
            <a:pPr marL="514350" lvl="1" indent="0">
              <a:buNone/>
            </a:pPr>
            <a:endParaRPr lang="en-US" altLang="en-US" dirty="0" smtClean="0"/>
          </a:p>
          <a:p>
            <a:pPr marL="514350" lvl="1" indent="0">
              <a:buNone/>
            </a:pPr>
            <a:r>
              <a:rPr lang="en-US" altLang="en-US" dirty="0"/>
              <a:t>	W</a:t>
            </a:r>
            <a:r>
              <a:rPr lang="en-US" altLang="en-US" dirty="0" smtClean="0"/>
              <a:t>e can directly extract depth 	information.</a:t>
            </a:r>
          </a:p>
          <a:p>
            <a:pPr lvl="1"/>
            <a:endParaRPr lang="en-US" altLang="en-US" sz="2000" dirty="0"/>
          </a:p>
          <a:p>
            <a:r>
              <a:rPr lang="en-US" altLang="en-US" dirty="0" smtClean="0"/>
              <a:t>What could go wrong?</a:t>
            </a:r>
          </a:p>
          <a:p>
            <a:pPr lvl="1"/>
            <a:r>
              <a:rPr lang="en-US" altLang="en-US" dirty="0" smtClean="0"/>
              <a:t>Geometric details often unknown</a:t>
            </a:r>
          </a:p>
          <a:p>
            <a:pPr lvl="1"/>
            <a:r>
              <a:rPr lang="en-US" altLang="en-US" dirty="0"/>
              <a:t>Finding corresponding pixels is difficult</a:t>
            </a:r>
            <a:r>
              <a:rPr lang="en-US" altLang="en-US" dirty="0" smtClean="0"/>
              <a:t>!</a:t>
            </a:r>
          </a:p>
          <a:p>
            <a:pPr lvl="1"/>
            <a:r>
              <a:rPr lang="en-US" altLang="en-US" dirty="0" smtClean="0"/>
              <a:t>Error: Vectors from corresponding image coordinates rarely intersect (perfectly). </a:t>
            </a:r>
          </a:p>
          <a:p>
            <a:pPr lvl="2"/>
            <a:r>
              <a:rPr lang="en-US" altLang="en-US" dirty="0" smtClean="0"/>
              <a:t>There are many sources of unknowns and error.</a:t>
            </a:r>
          </a:p>
          <a:p>
            <a:pPr lvl="1"/>
            <a:endParaRPr lang="en-US" altLang="en-US" dirty="0"/>
          </a:p>
        </p:txBody>
      </p:sp>
    </p:spTree>
    <p:extLst>
      <p:ext uri="{BB962C8B-B14F-4D97-AF65-F5344CB8AC3E}">
        <p14:creationId xmlns:p14="http://schemas.microsoft.com/office/powerpoint/2010/main" val="3617700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Stereopsis</a:t>
            </a:r>
          </a:p>
          <a:p>
            <a:pPr lvl="1"/>
            <a:r>
              <a:rPr lang="en-US" altLang="en-US" dirty="0" smtClean="0"/>
              <a:t>Motivation</a:t>
            </a:r>
          </a:p>
          <a:p>
            <a:pPr lvl="1"/>
            <a:r>
              <a:rPr lang="en-US" altLang="en-US" dirty="0" smtClean="0"/>
              <a:t>Problems</a:t>
            </a:r>
          </a:p>
          <a:p>
            <a:r>
              <a:rPr lang="en-US" altLang="en-US" dirty="0" smtClean="0"/>
              <a:t>Approaches</a:t>
            </a:r>
          </a:p>
          <a:p>
            <a:pPr lvl="1"/>
            <a:r>
              <a:rPr lang="en-US" altLang="en-US" dirty="0" smtClean="0"/>
              <a:t>Image </a:t>
            </a:r>
            <a:r>
              <a:rPr lang="en-US" altLang="en-US" dirty="0"/>
              <a:t>rectification</a:t>
            </a:r>
          </a:p>
          <a:p>
            <a:r>
              <a:rPr lang="en-US" altLang="en-US" dirty="0"/>
              <a:t>Matching </a:t>
            </a:r>
            <a:r>
              <a:rPr lang="en-US" altLang="en-US" dirty="0" smtClean="0"/>
              <a:t>criteria</a:t>
            </a:r>
          </a:p>
          <a:p>
            <a:pPr lvl="1"/>
            <a:r>
              <a:rPr lang="en-US" altLang="en-US" dirty="0" smtClean="0"/>
              <a:t>Energy Functional Minimization</a:t>
            </a:r>
          </a:p>
          <a:p>
            <a:pPr lvl="2"/>
            <a:r>
              <a:rPr lang="en-US" altLang="en-US" dirty="0"/>
              <a:t>Local Search (heuristic or brute force)</a:t>
            </a:r>
          </a:p>
          <a:p>
            <a:pPr lvl="2"/>
            <a:r>
              <a:rPr lang="en-US" altLang="en-US" dirty="0" smtClean="0"/>
              <a:t>Dynamic Programming</a:t>
            </a:r>
            <a:endParaRPr lang="en-US" altLang="en-US" dirty="0"/>
          </a:p>
          <a:p>
            <a:pPr lvl="1"/>
            <a:r>
              <a:rPr lang="en-US" altLang="en-US" dirty="0" smtClean="0"/>
              <a:t>Graph Cuts</a:t>
            </a:r>
          </a:p>
          <a:p>
            <a:pPr lvl="2"/>
            <a:r>
              <a:rPr lang="en-US" altLang="en-US" dirty="0" smtClean="0"/>
              <a:t>Min cuts</a:t>
            </a:r>
            <a:endParaRPr lang="en-US" altLang="en-US" dirty="0"/>
          </a:p>
          <a:p>
            <a:r>
              <a:rPr lang="en-US" altLang="en-US" dirty="0" smtClean="0">
                <a:solidFill>
                  <a:schemeClr val="accent1"/>
                </a:solidFill>
              </a:rPr>
              <a:t>Discussion: Other Approaches</a:t>
            </a:r>
            <a:endParaRPr lang="en-US" altLang="en-US" dirty="0">
              <a:solidFill>
                <a:schemeClr val="accent1"/>
              </a:solidFill>
            </a:endParaRPr>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3738890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Approaches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Variational</a:t>
            </a:r>
            <a:r>
              <a:rPr lang="en-US" dirty="0" smtClean="0"/>
              <a:t> Approach</a:t>
            </a:r>
          </a:p>
          <a:p>
            <a:pPr lvl="1"/>
            <a:r>
              <a:rPr lang="en-US" dirty="0" smtClean="0"/>
              <a:t>Find function that optimizes energy functional</a:t>
            </a:r>
          </a:p>
          <a:p>
            <a:pPr lvl="1"/>
            <a:r>
              <a:rPr lang="en-US" dirty="0" smtClean="0"/>
              <a:t>Common </a:t>
            </a:r>
            <a:r>
              <a:rPr lang="en-US" dirty="0" smtClean="0"/>
              <a:t>vision </a:t>
            </a:r>
            <a:r>
              <a:rPr lang="en-US" dirty="0" smtClean="0"/>
              <a:t>constraints are interpreted as constraints on kth derivatives of the function. </a:t>
            </a:r>
            <a:endParaRPr lang="en-US" dirty="0" smtClean="0"/>
          </a:p>
          <a:p>
            <a:pPr lvl="2"/>
            <a:r>
              <a:rPr lang="en-US" dirty="0" smtClean="0"/>
              <a:t>Regularization</a:t>
            </a:r>
            <a:endParaRPr lang="en-US" dirty="0" smtClean="0"/>
          </a:p>
          <a:p>
            <a:endParaRPr lang="en-US" dirty="0" smtClean="0"/>
          </a:p>
          <a:p>
            <a:endParaRPr lang="en-US" dirty="0"/>
          </a:p>
          <a:p>
            <a:r>
              <a:rPr lang="en-US" dirty="0" smtClean="0"/>
              <a:t>Probabilistic Approach</a:t>
            </a:r>
          </a:p>
          <a:p>
            <a:pPr lvl="1"/>
            <a:r>
              <a:rPr lang="en-US" dirty="0" smtClean="0"/>
              <a:t>Energy minimization is analogous to maximizing probabilities</a:t>
            </a:r>
            <a:endParaRPr lang="en-US" dirty="0"/>
          </a:p>
        </p:txBody>
      </p:sp>
      <p:pic>
        <p:nvPicPr>
          <p:cNvPr id="4" name="Picture 5" descr="Edittex"/>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913417" y="3102796"/>
            <a:ext cx="4119743" cy="157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662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C740CB-8D4E-45F4-B1C5-E65D8F43A4DD}" type="slidenum">
              <a:rPr lang="en-US" altLang="en-US"/>
              <a:pPr/>
              <a:t>52</a:t>
            </a:fld>
            <a:endParaRPr lang="en-US" altLang="en-US"/>
          </a:p>
        </p:txBody>
      </p:sp>
      <p:sp>
        <p:nvSpPr>
          <p:cNvPr id="264194" name="Rectangle 2"/>
          <p:cNvSpPr>
            <a:spLocks noGrp="1" noChangeArrowheads="1"/>
          </p:cNvSpPr>
          <p:nvPr>
            <p:ph type="title"/>
          </p:nvPr>
        </p:nvSpPr>
        <p:spPr/>
        <p:txBody>
          <a:bodyPr>
            <a:normAutofit fontScale="90000"/>
          </a:bodyPr>
          <a:lstStyle/>
          <a:p>
            <a:r>
              <a:rPr lang="en-US" altLang="en-US" dirty="0" smtClean="0"/>
              <a:t>Example: Bayesian </a:t>
            </a:r>
            <a:r>
              <a:rPr lang="en-US" altLang="en-US" dirty="0"/>
              <a:t>inference</a:t>
            </a:r>
          </a:p>
        </p:txBody>
      </p:sp>
      <p:sp>
        <p:nvSpPr>
          <p:cNvPr id="264195" name="Rectangle 3"/>
          <p:cNvSpPr>
            <a:spLocks noGrp="1" noChangeArrowheads="1"/>
          </p:cNvSpPr>
          <p:nvPr>
            <p:ph type="body" idx="1"/>
          </p:nvPr>
        </p:nvSpPr>
        <p:spPr/>
        <p:txBody>
          <a:bodyPr/>
          <a:lstStyle/>
          <a:p>
            <a:r>
              <a:rPr lang="en-US" altLang="en-US"/>
              <a:t>Formulate as statistical inference problem</a:t>
            </a:r>
          </a:p>
          <a:p>
            <a:r>
              <a:rPr lang="en-US" altLang="en-US"/>
              <a:t>Prior model 		p</a:t>
            </a:r>
            <a:r>
              <a:rPr lang="en-US" altLang="en-US" baseline="-25000"/>
              <a:t>P</a:t>
            </a:r>
            <a:r>
              <a:rPr lang="en-US" altLang="en-US"/>
              <a:t>(</a:t>
            </a:r>
            <a:r>
              <a:rPr lang="en-US" altLang="en-US" b="1" i="1"/>
              <a:t>d</a:t>
            </a:r>
            <a:r>
              <a:rPr lang="en-US" altLang="en-US"/>
              <a:t>)</a:t>
            </a:r>
          </a:p>
          <a:p>
            <a:r>
              <a:rPr lang="en-US" altLang="en-US"/>
              <a:t>Measurement model	p</a:t>
            </a:r>
            <a:r>
              <a:rPr lang="en-US" altLang="en-US" baseline="-25000"/>
              <a:t>M</a:t>
            </a:r>
            <a:r>
              <a:rPr lang="en-US" altLang="en-US"/>
              <a:t>(I</a:t>
            </a:r>
            <a:r>
              <a:rPr lang="en-US" altLang="en-US" baseline="-25000"/>
              <a:t>L</a:t>
            </a:r>
            <a:r>
              <a:rPr lang="en-US" altLang="en-US"/>
              <a:t>, I</a:t>
            </a:r>
            <a:r>
              <a:rPr lang="en-US" altLang="en-US" baseline="-25000"/>
              <a:t>R</a:t>
            </a:r>
            <a:r>
              <a:rPr lang="en-US" altLang="en-US"/>
              <a:t>| </a:t>
            </a:r>
            <a:r>
              <a:rPr lang="en-US" altLang="en-US" b="1" i="1"/>
              <a:t>d</a:t>
            </a:r>
            <a:r>
              <a:rPr lang="en-US" altLang="en-US"/>
              <a:t>)</a:t>
            </a:r>
          </a:p>
          <a:p>
            <a:r>
              <a:rPr lang="en-US" altLang="en-US"/>
              <a:t>Posterior model</a:t>
            </a:r>
          </a:p>
          <a:p>
            <a:pPr algn="ctr"/>
            <a:r>
              <a:rPr lang="en-US" altLang="en-US"/>
              <a:t>p</a:t>
            </a:r>
            <a:r>
              <a:rPr lang="en-US" altLang="en-US" baseline="-25000"/>
              <a:t>M</a:t>
            </a:r>
            <a:r>
              <a:rPr lang="en-US" altLang="en-US"/>
              <a:t>(</a:t>
            </a:r>
            <a:r>
              <a:rPr lang="en-US" altLang="en-US" b="1" i="1"/>
              <a:t>d</a:t>
            </a:r>
            <a:r>
              <a:rPr lang="en-US" altLang="en-US"/>
              <a:t> | I</a:t>
            </a:r>
            <a:r>
              <a:rPr lang="en-US" altLang="en-US" baseline="-25000"/>
              <a:t>L</a:t>
            </a:r>
            <a:r>
              <a:rPr lang="en-US" altLang="en-US"/>
              <a:t>, I</a:t>
            </a:r>
            <a:r>
              <a:rPr lang="en-US" altLang="en-US" baseline="-25000"/>
              <a:t>R</a:t>
            </a:r>
            <a:r>
              <a:rPr lang="en-US" altLang="en-US"/>
              <a:t>)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t> p</a:t>
            </a:r>
            <a:r>
              <a:rPr lang="en-US" altLang="en-US" baseline="-25000"/>
              <a:t>P</a:t>
            </a:r>
            <a:r>
              <a:rPr lang="en-US" altLang="en-US"/>
              <a:t>(</a:t>
            </a:r>
            <a:r>
              <a:rPr lang="en-US" altLang="en-US" b="1" i="1"/>
              <a:t>d</a:t>
            </a:r>
            <a:r>
              <a:rPr lang="en-US" altLang="en-US"/>
              <a:t>) p</a:t>
            </a:r>
            <a:r>
              <a:rPr lang="en-US" altLang="en-US" baseline="-25000"/>
              <a:t>M</a:t>
            </a:r>
            <a:r>
              <a:rPr lang="en-US" altLang="en-US"/>
              <a:t>(I</a:t>
            </a:r>
            <a:r>
              <a:rPr lang="en-US" altLang="en-US" baseline="-25000"/>
              <a:t>L</a:t>
            </a:r>
            <a:r>
              <a:rPr lang="en-US" altLang="en-US"/>
              <a:t>, I</a:t>
            </a:r>
            <a:r>
              <a:rPr lang="en-US" altLang="en-US" baseline="-25000"/>
              <a:t>R</a:t>
            </a:r>
            <a:r>
              <a:rPr lang="en-US" altLang="en-US"/>
              <a:t>| </a:t>
            </a:r>
            <a:r>
              <a:rPr lang="en-US" altLang="en-US" b="1" i="1"/>
              <a:t>d</a:t>
            </a:r>
            <a:r>
              <a:rPr lang="en-US" altLang="en-US"/>
              <a:t>)</a:t>
            </a:r>
          </a:p>
          <a:p>
            <a:r>
              <a:rPr lang="en-US" altLang="en-US"/>
              <a:t>Maximum a Posteriori (MAP estimate):</a:t>
            </a:r>
          </a:p>
          <a:p>
            <a:r>
              <a:rPr lang="en-US" altLang="en-US"/>
              <a:t>	maximize p</a:t>
            </a:r>
            <a:r>
              <a:rPr lang="en-US" altLang="en-US" baseline="-25000"/>
              <a:t>M</a:t>
            </a:r>
            <a:r>
              <a:rPr lang="en-US" altLang="en-US"/>
              <a:t>(</a:t>
            </a:r>
            <a:r>
              <a:rPr lang="en-US" altLang="en-US" b="1" i="1"/>
              <a:t>d</a:t>
            </a:r>
            <a:r>
              <a:rPr lang="en-US" altLang="en-US"/>
              <a:t> | I</a:t>
            </a:r>
            <a:r>
              <a:rPr lang="en-US" altLang="en-US" baseline="-25000"/>
              <a:t>L</a:t>
            </a:r>
            <a:r>
              <a:rPr lang="en-US" altLang="en-US"/>
              <a:t>, I</a:t>
            </a:r>
            <a:r>
              <a:rPr lang="en-US" altLang="en-US" baseline="-25000"/>
              <a:t>R</a:t>
            </a:r>
            <a:r>
              <a:rPr lang="en-US" altLang="en-US"/>
              <a:t>)</a:t>
            </a:r>
          </a:p>
          <a:p>
            <a:endParaRPr lang="en-US" altLang="en-US"/>
          </a:p>
        </p:txBody>
      </p:sp>
    </p:spTree>
    <p:extLst>
      <p:ext uri="{BB962C8B-B14F-4D97-AF65-F5344CB8AC3E}">
        <p14:creationId xmlns:p14="http://schemas.microsoft.com/office/powerpoint/2010/main" val="208913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32D0F74-5867-4961-80A8-1C3F429CE0E2}" type="slidenum">
              <a:rPr lang="en-US" altLang="en-US"/>
              <a:pPr/>
              <a:t>53</a:t>
            </a:fld>
            <a:endParaRPr lang="en-US" altLang="en-US"/>
          </a:p>
        </p:txBody>
      </p:sp>
      <p:sp>
        <p:nvSpPr>
          <p:cNvPr id="268290" name="Rectangle 2"/>
          <p:cNvSpPr>
            <a:spLocks noGrp="1" noChangeArrowheads="1"/>
          </p:cNvSpPr>
          <p:nvPr>
            <p:ph type="title"/>
          </p:nvPr>
        </p:nvSpPr>
        <p:spPr/>
        <p:txBody>
          <a:bodyPr>
            <a:normAutofit fontScale="90000"/>
          </a:bodyPr>
          <a:lstStyle/>
          <a:p>
            <a:r>
              <a:rPr lang="en-US" altLang="en-US"/>
              <a:t>Measurement model</a:t>
            </a:r>
          </a:p>
        </p:txBody>
      </p:sp>
      <p:sp>
        <p:nvSpPr>
          <p:cNvPr id="268291" name="Rectangle 3"/>
          <p:cNvSpPr>
            <a:spLocks noGrp="1" noChangeArrowheads="1"/>
          </p:cNvSpPr>
          <p:nvPr>
            <p:ph type="body" idx="1"/>
          </p:nvPr>
        </p:nvSpPr>
        <p:spPr/>
        <p:txBody>
          <a:bodyPr/>
          <a:lstStyle/>
          <a:p>
            <a:r>
              <a:rPr lang="en-US" altLang="en-US" dirty="0"/>
              <a:t>Likelihood of intensity correspondence</a:t>
            </a:r>
          </a:p>
          <a:p>
            <a:endParaRPr lang="en-US" altLang="en-US" dirty="0"/>
          </a:p>
          <a:p>
            <a:endParaRPr lang="en-US" altLang="en-US" dirty="0"/>
          </a:p>
          <a:p>
            <a:endParaRPr lang="en-US" altLang="en-US" dirty="0"/>
          </a:p>
          <a:p>
            <a:endParaRPr lang="en-US" altLang="en-US" dirty="0"/>
          </a:p>
          <a:p>
            <a:r>
              <a:rPr lang="en-US" altLang="en-US" dirty="0"/>
              <a:t>Corresponds to Gaussian </a:t>
            </a:r>
            <a:r>
              <a:rPr lang="en-US" altLang="en-US" dirty="0" smtClean="0"/>
              <a:t>for </a:t>
            </a:r>
            <a:r>
              <a:rPr lang="en-US" altLang="en-US" dirty="0"/>
              <a:t>quadratic </a:t>
            </a:r>
            <a:r>
              <a:rPr lang="en-US" altLang="en-US" i="1" dirty="0">
                <a:latin typeface="Symbol" panose="05050102010706020507" pitchFamily="18" charset="2"/>
              </a:rPr>
              <a:t>r</a:t>
            </a:r>
            <a:endParaRPr lang="en-US" altLang="en-US" i="1" dirty="0"/>
          </a:p>
        </p:txBody>
      </p:sp>
      <p:pic>
        <p:nvPicPr>
          <p:cNvPr id="268292" name="Picture 4" descr="Edittex"/>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548063" y="2441575"/>
            <a:ext cx="551021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782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48524B3-80ED-4516-8548-D46981FC37D5}" type="slidenum">
              <a:rPr lang="en-US" altLang="en-US"/>
              <a:pPr/>
              <a:t>54</a:t>
            </a:fld>
            <a:endParaRPr lang="en-US" altLang="en-US"/>
          </a:p>
        </p:txBody>
      </p:sp>
      <p:sp>
        <p:nvSpPr>
          <p:cNvPr id="266242" name="Rectangle 2"/>
          <p:cNvSpPr>
            <a:spLocks noGrp="1" noChangeArrowheads="1"/>
          </p:cNvSpPr>
          <p:nvPr>
            <p:ph type="title"/>
          </p:nvPr>
        </p:nvSpPr>
        <p:spPr/>
        <p:txBody>
          <a:bodyPr>
            <a:normAutofit fontScale="90000"/>
          </a:bodyPr>
          <a:lstStyle/>
          <a:p>
            <a:r>
              <a:rPr lang="en-US" altLang="en-US"/>
              <a:t>Markov Random Field</a:t>
            </a:r>
          </a:p>
        </p:txBody>
      </p:sp>
      <p:sp>
        <p:nvSpPr>
          <p:cNvPr id="266243" name="Rectangle 3"/>
          <p:cNvSpPr>
            <a:spLocks noGrp="1" noChangeArrowheads="1"/>
          </p:cNvSpPr>
          <p:nvPr>
            <p:ph type="body" idx="1"/>
          </p:nvPr>
        </p:nvSpPr>
        <p:spPr/>
        <p:txBody>
          <a:bodyPr>
            <a:normAutofit lnSpcReduction="10000"/>
          </a:bodyPr>
          <a:lstStyle/>
          <a:p>
            <a:r>
              <a:rPr lang="en-US" altLang="en-US"/>
              <a:t>Probability distribution on disparity field </a:t>
            </a:r>
            <a:r>
              <a:rPr lang="en-US" altLang="en-US" i="1"/>
              <a:t>d</a:t>
            </a:r>
            <a:r>
              <a:rPr lang="en-US" altLang="en-US"/>
              <a:t>(</a:t>
            </a:r>
            <a:r>
              <a:rPr lang="en-US" altLang="en-US" i="1"/>
              <a:t>x</a:t>
            </a:r>
            <a:r>
              <a:rPr lang="en-US" altLang="en-US"/>
              <a:t>,</a:t>
            </a:r>
            <a:r>
              <a:rPr lang="en-US" altLang="en-US" i="1"/>
              <a:t>y</a:t>
            </a:r>
            <a:r>
              <a:rPr lang="en-US" altLang="en-US"/>
              <a:t>)</a:t>
            </a:r>
          </a:p>
          <a:p>
            <a:endParaRPr lang="en-US" altLang="en-US"/>
          </a:p>
          <a:p>
            <a:endParaRPr lang="en-US" altLang="en-US"/>
          </a:p>
          <a:p>
            <a:endParaRPr lang="en-US" altLang="en-US"/>
          </a:p>
          <a:p>
            <a:endParaRPr lang="en-US" altLang="en-US"/>
          </a:p>
          <a:p>
            <a:endParaRPr lang="en-US" altLang="en-US"/>
          </a:p>
          <a:p>
            <a:endParaRPr lang="en-US" altLang="en-US"/>
          </a:p>
          <a:p>
            <a:r>
              <a:rPr lang="en-US" altLang="en-US"/>
              <a:t>Enforces </a:t>
            </a:r>
            <a:r>
              <a:rPr lang="en-US" altLang="en-US" i="1"/>
              <a:t>smoothness</a:t>
            </a:r>
            <a:r>
              <a:rPr lang="en-US" altLang="en-US"/>
              <a:t> or </a:t>
            </a:r>
            <a:r>
              <a:rPr lang="en-US" altLang="en-US" i="1"/>
              <a:t>coherence</a:t>
            </a:r>
            <a:r>
              <a:rPr lang="en-US" altLang="en-US"/>
              <a:t> on field</a:t>
            </a:r>
          </a:p>
        </p:txBody>
      </p:sp>
      <p:pic>
        <p:nvPicPr>
          <p:cNvPr id="266244" name="Picture 4" descr="Edittex"/>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674938"/>
            <a:ext cx="6521450"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5" name="Picture 5" descr="SSDDiffuseDi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200400"/>
            <a:ext cx="2000250" cy="77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98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C35D201-C2FA-4A43-9439-8235F0019E5D}" type="slidenum">
              <a:rPr lang="en-US" altLang="en-US"/>
              <a:pPr/>
              <a:t>55</a:t>
            </a:fld>
            <a:endParaRPr lang="en-US" altLang="en-US"/>
          </a:p>
        </p:txBody>
      </p:sp>
      <p:sp>
        <p:nvSpPr>
          <p:cNvPr id="270338" name="Rectangle 2"/>
          <p:cNvSpPr>
            <a:spLocks noGrp="1" noChangeArrowheads="1"/>
          </p:cNvSpPr>
          <p:nvPr>
            <p:ph type="title"/>
          </p:nvPr>
        </p:nvSpPr>
        <p:spPr/>
        <p:txBody>
          <a:bodyPr>
            <a:normAutofit fontScale="90000"/>
          </a:bodyPr>
          <a:lstStyle/>
          <a:p>
            <a:r>
              <a:rPr lang="en-US" altLang="en-US"/>
              <a:t>MAP estimate</a:t>
            </a:r>
          </a:p>
        </p:txBody>
      </p:sp>
      <p:sp>
        <p:nvSpPr>
          <p:cNvPr id="270339" name="Rectangle 3"/>
          <p:cNvSpPr>
            <a:spLocks noGrp="1" noChangeArrowheads="1"/>
          </p:cNvSpPr>
          <p:nvPr>
            <p:ph type="body" idx="1"/>
          </p:nvPr>
        </p:nvSpPr>
        <p:spPr/>
        <p:txBody>
          <a:bodyPr/>
          <a:lstStyle/>
          <a:p>
            <a:r>
              <a:rPr lang="en-US" altLang="en-US"/>
              <a:t>Maximize posterior likelihood</a:t>
            </a:r>
          </a:p>
          <a:p>
            <a:endParaRPr lang="en-US" altLang="en-US"/>
          </a:p>
          <a:p>
            <a:endParaRPr lang="en-US" altLang="en-US"/>
          </a:p>
          <a:p>
            <a:endParaRPr lang="en-US" altLang="en-US"/>
          </a:p>
          <a:p>
            <a:endParaRPr lang="en-US" altLang="en-US"/>
          </a:p>
          <a:p>
            <a:endParaRPr lang="en-US" altLang="en-US"/>
          </a:p>
          <a:p>
            <a:r>
              <a:rPr lang="en-US" altLang="en-US"/>
              <a:t>Equivalent to </a:t>
            </a:r>
            <a:r>
              <a:rPr lang="en-US" altLang="en-US" i="1"/>
              <a:t>regularization</a:t>
            </a:r>
            <a:r>
              <a:rPr lang="en-US" altLang="en-US"/>
              <a:t> (energy minimization with smoothness constraints)</a:t>
            </a:r>
            <a:endParaRPr lang="en-US" altLang="en-US" i="1"/>
          </a:p>
        </p:txBody>
      </p:sp>
      <p:pic>
        <p:nvPicPr>
          <p:cNvPr id="270340" name="Picture 4" descr="Edittex"/>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546350"/>
            <a:ext cx="7024688"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30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EB50396-691A-4CE1-AAF1-B58CCF9D38FA}" type="slidenum">
              <a:rPr lang="en-US" altLang="en-US"/>
              <a:pPr/>
              <a:t>56</a:t>
            </a:fld>
            <a:endParaRPr lang="en-US" altLang="en-US"/>
          </a:p>
        </p:txBody>
      </p:sp>
      <p:sp>
        <p:nvSpPr>
          <p:cNvPr id="272386" name="Rectangle 2"/>
          <p:cNvSpPr>
            <a:spLocks noGrp="1" noChangeArrowheads="1"/>
          </p:cNvSpPr>
          <p:nvPr>
            <p:ph type="title"/>
          </p:nvPr>
        </p:nvSpPr>
        <p:spPr/>
        <p:txBody>
          <a:bodyPr>
            <a:normAutofit fontScale="90000"/>
          </a:bodyPr>
          <a:lstStyle/>
          <a:p>
            <a:r>
              <a:rPr lang="en-US" altLang="en-US" dirty="0"/>
              <a:t>Why </a:t>
            </a:r>
            <a:r>
              <a:rPr lang="en-US" altLang="en-US" dirty="0" smtClean="0"/>
              <a:t>probabilistic estimation?</a:t>
            </a:r>
            <a:endParaRPr lang="en-US" altLang="en-US" dirty="0"/>
          </a:p>
        </p:txBody>
      </p:sp>
      <p:sp>
        <p:nvSpPr>
          <p:cNvPr id="272387" name="Rectangle 3"/>
          <p:cNvSpPr>
            <a:spLocks noGrp="1" noChangeArrowheads="1"/>
          </p:cNvSpPr>
          <p:nvPr>
            <p:ph type="body" idx="1"/>
          </p:nvPr>
        </p:nvSpPr>
        <p:spPr/>
        <p:txBody>
          <a:bodyPr>
            <a:normAutofit lnSpcReduction="10000"/>
          </a:bodyPr>
          <a:lstStyle/>
          <a:p>
            <a:r>
              <a:rPr lang="en-US" altLang="en-US"/>
              <a:t>Principled way of determining cost function</a:t>
            </a:r>
          </a:p>
          <a:p>
            <a:r>
              <a:rPr lang="en-US" altLang="en-US"/>
              <a:t>Explicit model of noise and prior knowledge</a:t>
            </a:r>
          </a:p>
          <a:p>
            <a:r>
              <a:rPr lang="en-US" altLang="en-US"/>
              <a:t>Admits a wider variety of optimization algorithms:</a:t>
            </a:r>
          </a:p>
          <a:p>
            <a:pPr lvl="1"/>
            <a:r>
              <a:rPr lang="en-US" altLang="en-US"/>
              <a:t>gradient descent (local minimization)</a:t>
            </a:r>
          </a:p>
          <a:p>
            <a:pPr lvl="1"/>
            <a:r>
              <a:rPr lang="en-US" altLang="en-US"/>
              <a:t>stochastic optimization (Gibbs Sampler)</a:t>
            </a:r>
          </a:p>
          <a:p>
            <a:pPr lvl="1"/>
            <a:r>
              <a:rPr lang="en-US" altLang="en-US"/>
              <a:t>mean-field optimization</a:t>
            </a:r>
          </a:p>
          <a:p>
            <a:pPr lvl="1"/>
            <a:r>
              <a:rPr lang="en-US" altLang="en-US"/>
              <a:t>graph theoretic (actually deterministic) [Zabih]</a:t>
            </a:r>
          </a:p>
          <a:p>
            <a:pPr lvl="1"/>
            <a:r>
              <a:rPr lang="en-US" altLang="en-US"/>
              <a:t>[loopy] belief propagation</a:t>
            </a:r>
          </a:p>
          <a:p>
            <a:pPr lvl="1"/>
            <a:r>
              <a:rPr lang="en-US" altLang="en-US"/>
              <a:t>large stochastic flips [Swendsen-Wang]</a:t>
            </a:r>
          </a:p>
        </p:txBody>
      </p:sp>
    </p:spTree>
    <p:extLst>
      <p:ext uri="{BB962C8B-B14F-4D97-AF65-F5344CB8AC3E}">
        <p14:creationId xmlns:p14="http://schemas.microsoft.com/office/powerpoint/2010/main" val="4254598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2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2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2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2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23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Methods for Extracting Depth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stereo imagery is not available, we can rely on other image characteristics to infer depth information</a:t>
            </a:r>
          </a:p>
          <a:p>
            <a:endParaRPr lang="en-US" dirty="0"/>
          </a:p>
          <a:p>
            <a:r>
              <a:rPr lang="en-US" dirty="0" smtClean="0"/>
              <a:t>Depth from</a:t>
            </a:r>
          </a:p>
          <a:p>
            <a:pPr lvl="1"/>
            <a:r>
              <a:rPr lang="en-US" dirty="0" smtClean="0"/>
              <a:t>Texture</a:t>
            </a:r>
          </a:p>
          <a:p>
            <a:pPr lvl="1"/>
            <a:r>
              <a:rPr lang="en-US" dirty="0" smtClean="0"/>
              <a:t>Shading </a:t>
            </a:r>
          </a:p>
          <a:p>
            <a:pPr lvl="1"/>
            <a:r>
              <a:rPr lang="en-US" dirty="0" smtClean="0"/>
              <a:t>Motion </a:t>
            </a:r>
          </a:p>
          <a:p>
            <a:pPr lvl="1"/>
            <a:r>
              <a:rPr lang="en-US" dirty="0" smtClean="0"/>
              <a:t>Focus</a:t>
            </a:r>
          </a:p>
          <a:p>
            <a:pPr lvl="1"/>
            <a:r>
              <a:rPr lang="en-US" dirty="0" smtClean="0"/>
              <a:t>Visual Cues (and Scene Understanding)</a:t>
            </a:r>
            <a:endParaRPr lang="en-US" dirty="0"/>
          </a:p>
        </p:txBody>
      </p:sp>
    </p:spTree>
    <p:extLst>
      <p:ext uri="{BB962C8B-B14F-4D97-AF65-F5344CB8AC3E}">
        <p14:creationId xmlns:p14="http://schemas.microsoft.com/office/powerpoint/2010/main" val="10932369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Appendix</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417022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Line 2"/>
          <p:cNvSpPr>
            <a:spLocks noChangeShapeType="1"/>
          </p:cNvSpPr>
          <p:nvPr/>
        </p:nvSpPr>
        <p:spPr bwMode="auto">
          <a:xfrm flipH="1" flipV="1">
            <a:off x="8849737" y="1150504"/>
            <a:ext cx="2116137" cy="12255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099" name="Line 3"/>
          <p:cNvSpPr>
            <a:spLocks noChangeShapeType="1"/>
          </p:cNvSpPr>
          <p:nvPr/>
        </p:nvSpPr>
        <p:spPr bwMode="auto">
          <a:xfrm flipV="1">
            <a:off x="8146473" y="928254"/>
            <a:ext cx="1524000" cy="1371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0" name="Rectangle 4"/>
          <p:cNvSpPr>
            <a:spLocks noGrp="1" noChangeArrowheads="1"/>
          </p:cNvSpPr>
          <p:nvPr>
            <p:ph type="title"/>
          </p:nvPr>
        </p:nvSpPr>
        <p:spPr/>
        <p:txBody>
          <a:bodyPr>
            <a:normAutofit fontScale="90000"/>
          </a:bodyPr>
          <a:lstStyle/>
          <a:p>
            <a:r>
              <a:rPr lang="en-US" altLang="en-US" dirty="0" smtClean="0"/>
              <a:t>Stereo </a:t>
            </a:r>
            <a:endParaRPr lang="en-US" altLang="en-US" dirty="0"/>
          </a:p>
        </p:txBody>
      </p:sp>
      <p:sp>
        <p:nvSpPr>
          <p:cNvPr id="388101" name="Freeform 5"/>
          <p:cNvSpPr>
            <a:spLocks/>
          </p:cNvSpPr>
          <p:nvPr/>
        </p:nvSpPr>
        <p:spPr bwMode="auto">
          <a:xfrm>
            <a:off x="7613073" y="1385454"/>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270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2" name="Freeform 6"/>
          <p:cNvSpPr>
            <a:spLocks/>
          </p:cNvSpPr>
          <p:nvPr/>
        </p:nvSpPr>
        <p:spPr bwMode="auto">
          <a:xfrm flipH="1">
            <a:off x="10280073" y="1385454"/>
            <a:ext cx="1219200" cy="1752600"/>
          </a:xfrm>
          <a:custGeom>
            <a:avLst/>
            <a:gdLst>
              <a:gd name="T0" fmla="*/ 0 w 768"/>
              <a:gd name="T1" fmla="*/ 0 h 1104"/>
              <a:gd name="T2" fmla="*/ 0 w 768"/>
              <a:gd name="T3" fmla="*/ 720 h 1104"/>
              <a:gd name="T4" fmla="*/ 768 w 768"/>
              <a:gd name="T5" fmla="*/ 1104 h 1104"/>
              <a:gd name="T6" fmla="*/ 768 w 768"/>
              <a:gd name="T7" fmla="*/ 384 h 1104"/>
              <a:gd name="T8" fmla="*/ 0 w 768"/>
              <a:gd name="T9" fmla="*/ 0 h 1104"/>
            </a:gdLst>
            <a:ahLst/>
            <a:cxnLst>
              <a:cxn ang="0">
                <a:pos x="T0" y="T1"/>
              </a:cxn>
              <a:cxn ang="0">
                <a:pos x="T2" y="T3"/>
              </a:cxn>
              <a:cxn ang="0">
                <a:pos x="T4" y="T5"/>
              </a:cxn>
              <a:cxn ang="0">
                <a:pos x="T6" y="T7"/>
              </a:cxn>
              <a:cxn ang="0">
                <a:pos x="T8" y="T9"/>
              </a:cxn>
            </a:cxnLst>
            <a:rect l="0" t="0" r="r" b="b"/>
            <a:pathLst>
              <a:path w="768" h="1104">
                <a:moveTo>
                  <a:pt x="0" y="0"/>
                </a:moveTo>
                <a:lnTo>
                  <a:pt x="0" y="720"/>
                </a:lnTo>
                <a:lnTo>
                  <a:pt x="768" y="1104"/>
                </a:lnTo>
                <a:lnTo>
                  <a:pt x="768" y="384"/>
                </a:lnTo>
                <a:lnTo>
                  <a:pt x="0" y="0"/>
                </a:lnTo>
                <a:close/>
              </a:path>
            </a:pathLst>
          </a:custGeom>
          <a:noFill/>
          <a:ln w="12700" cap="flat" cmpd="sng">
            <a:solidFill>
              <a:schemeClr val="tx2"/>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3" name="Oval 7"/>
          <p:cNvSpPr>
            <a:spLocks noChangeArrowheads="1"/>
          </p:cNvSpPr>
          <p:nvPr/>
        </p:nvSpPr>
        <p:spPr bwMode="auto">
          <a:xfrm>
            <a:off x="7460673" y="2757054"/>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4" name="Oval 8"/>
          <p:cNvSpPr>
            <a:spLocks noChangeArrowheads="1"/>
          </p:cNvSpPr>
          <p:nvPr/>
        </p:nvSpPr>
        <p:spPr bwMode="auto">
          <a:xfrm>
            <a:off x="8070273" y="2299854"/>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5" name="Oval 9"/>
          <p:cNvSpPr>
            <a:spLocks noChangeArrowheads="1"/>
          </p:cNvSpPr>
          <p:nvPr/>
        </p:nvSpPr>
        <p:spPr bwMode="auto">
          <a:xfrm>
            <a:off x="10965873" y="2376054"/>
            <a:ext cx="76200" cy="762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6" name="Oval 10"/>
          <p:cNvSpPr>
            <a:spLocks noChangeArrowheads="1"/>
          </p:cNvSpPr>
          <p:nvPr/>
        </p:nvSpPr>
        <p:spPr bwMode="auto">
          <a:xfrm>
            <a:off x="11556423" y="2738004"/>
            <a:ext cx="76200" cy="762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7" name="Oval 11"/>
          <p:cNvSpPr>
            <a:spLocks noChangeArrowheads="1"/>
          </p:cNvSpPr>
          <p:nvPr/>
        </p:nvSpPr>
        <p:spPr bwMode="auto">
          <a:xfrm>
            <a:off x="9156123" y="1280679"/>
            <a:ext cx="114300" cy="114300"/>
          </a:xfrm>
          <a:prstGeom prst="ellipse">
            <a:avLst/>
          </a:prstGeom>
          <a:solidFill>
            <a:srgbClr val="FF00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8" name="Rectangle 12"/>
          <p:cNvSpPr>
            <a:spLocks noChangeArrowheads="1"/>
          </p:cNvSpPr>
          <p:nvPr/>
        </p:nvSpPr>
        <p:spPr bwMode="auto">
          <a:xfrm>
            <a:off x="429637" y="1385454"/>
            <a:ext cx="5410200" cy="114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r>
              <a:rPr lang="en-US" altLang="en-US" dirty="0" smtClean="0"/>
              <a:t>Binocular Reconstruction: Estimating depth from stereo</a:t>
            </a:r>
            <a:endParaRPr lang="en-US" altLang="en-US" dirty="0"/>
          </a:p>
        </p:txBody>
      </p:sp>
      <p:sp>
        <p:nvSpPr>
          <p:cNvPr id="388109" name="Rectangle 13"/>
          <p:cNvSpPr>
            <a:spLocks noChangeArrowheads="1"/>
          </p:cNvSpPr>
          <p:nvPr/>
        </p:nvSpPr>
        <p:spPr bwMode="auto">
          <a:xfrm>
            <a:off x="-37954" y="3041072"/>
            <a:ext cx="8229600" cy="284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457200" lvl="1" indent="0">
              <a:buNone/>
            </a:pPr>
            <a:r>
              <a:rPr lang="en-US" altLang="en-US" dirty="0" smtClean="0"/>
              <a:t>Common Approaches: </a:t>
            </a:r>
          </a:p>
          <a:p>
            <a:pPr marL="1257300" lvl="2" indent="-342900">
              <a:buFont typeface="+mj-lt"/>
              <a:buAutoNum type="arabicPeriod"/>
            </a:pPr>
            <a:r>
              <a:rPr lang="en-US" altLang="en-US" u="sng" dirty="0" smtClean="0"/>
              <a:t>Simple Triangulation: </a:t>
            </a:r>
            <a:r>
              <a:rPr lang="en-US" altLang="en-US" dirty="0"/>
              <a:t>Gives reconstruction as intersection of two </a:t>
            </a:r>
            <a:r>
              <a:rPr lang="en-US" altLang="en-US" dirty="0" smtClean="0"/>
              <a:t>rays</a:t>
            </a:r>
          </a:p>
          <a:p>
            <a:pPr lvl="3"/>
            <a:r>
              <a:rPr lang="en-US" altLang="en-US" dirty="0" smtClean="0"/>
              <a:t>Requires </a:t>
            </a:r>
            <a:r>
              <a:rPr lang="en-US" altLang="en-US" b="1" i="1" dirty="0" smtClean="0"/>
              <a:t>camera origins </a:t>
            </a:r>
            <a:r>
              <a:rPr lang="en-US" altLang="en-US" dirty="0" smtClean="0"/>
              <a:t>and pixel correspondences (enough information to characterize both rays)</a:t>
            </a:r>
          </a:p>
          <a:p>
            <a:pPr marL="1257300" lvl="2" indent="-342900">
              <a:buFont typeface="+mj-lt"/>
              <a:buAutoNum type="arabicPeriod"/>
            </a:pPr>
            <a:r>
              <a:rPr lang="en-US" altLang="en-US" u="sng" dirty="0" smtClean="0"/>
              <a:t>Inverse Transformation Approach</a:t>
            </a:r>
            <a:r>
              <a:rPr lang="en-US" altLang="en-US" dirty="0" smtClean="0"/>
              <a:t>: Project both image coordinates to the 3-D scene using Each Cameras projection matrix</a:t>
            </a:r>
          </a:p>
          <a:p>
            <a:pPr lvl="3"/>
            <a:r>
              <a:rPr lang="en-US" altLang="en-US" dirty="0" smtClean="0"/>
              <a:t>Requires pixel correspondence and </a:t>
            </a:r>
            <a:r>
              <a:rPr lang="en-US" altLang="en-US" b="1" i="1" dirty="0" smtClean="0"/>
              <a:t>projection matrix </a:t>
            </a:r>
            <a:r>
              <a:rPr lang="en-US" altLang="en-US" dirty="0" smtClean="0"/>
              <a:t>of each camera (intrinsic and extrinsic parameters)</a:t>
            </a:r>
          </a:p>
          <a:p>
            <a:pPr marL="1257300" lvl="2" indent="-342900">
              <a:buFont typeface="+mj-lt"/>
              <a:buAutoNum type="arabicPeriod"/>
            </a:pPr>
            <a:endParaRPr lang="en-US" altLang="en-US" dirty="0"/>
          </a:p>
        </p:txBody>
      </p:sp>
    </p:spTree>
    <p:extLst>
      <p:ext uri="{BB962C8B-B14F-4D97-AF65-F5344CB8AC3E}">
        <p14:creationId xmlns:p14="http://schemas.microsoft.com/office/powerpoint/2010/main" val="241692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8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8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81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810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810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8810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8810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81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animBg="1"/>
      <p:bldP spid="388099" grpId="0" animBg="1"/>
      <p:bldP spid="388107" grpId="0" animBg="1"/>
      <p:bldP spid="38810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Triangulation</a:t>
            </a:r>
            <a:endParaRPr lang="en-US" dirty="0"/>
          </a:p>
        </p:txBody>
      </p:sp>
      <p:sp>
        <p:nvSpPr>
          <p:cNvPr id="3" name="Content Placeholder 2"/>
          <p:cNvSpPr>
            <a:spLocks noGrp="1"/>
          </p:cNvSpPr>
          <p:nvPr>
            <p:ph idx="1"/>
          </p:nvPr>
        </p:nvSpPr>
        <p:spPr>
          <a:xfrm>
            <a:off x="609600" y="1600201"/>
            <a:ext cx="5130553" cy="4099828"/>
          </a:xfrm>
        </p:spPr>
        <p:txBody>
          <a:bodyPr>
            <a:normAutofit fontScale="85000" lnSpcReduction="20000"/>
          </a:bodyPr>
          <a:lstStyle/>
          <a:p>
            <a:r>
              <a:rPr lang="en-US" dirty="0" smtClean="0"/>
              <a:t>Recall, camera projection matrix P, determines </a:t>
            </a:r>
            <a:r>
              <a:rPr lang="en-US" dirty="0" err="1" smtClean="0"/>
              <a:t>homography</a:t>
            </a:r>
            <a:r>
              <a:rPr lang="en-US" dirty="0" smtClean="0"/>
              <a:t> from point in 3-d scene to image plane.</a:t>
            </a:r>
          </a:p>
          <a:p>
            <a:endParaRPr lang="en-US" dirty="0" smtClean="0"/>
          </a:p>
          <a:p>
            <a:r>
              <a:rPr lang="en-US" dirty="0" smtClean="0"/>
              <a:t>Conceptually The reverse map projects a point from the image plane, to a line in 3-d</a:t>
            </a:r>
          </a:p>
          <a:p>
            <a:endParaRPr lang="en-US" dirty="0"/>
          </a:p>
          <a:p>
            <a:r>
              <a:rPr lang="en-US" dirty="0" smtClean="0"/>
              <a:t>Since these vectors rarely intersect in practice, it is common to find the point nearest to the two lines</a:t>
            </a:r>
            <a:endParaRPr lang="en-US" dirty="0"/>
          </a:p>
        </p:txBody>
      </p:sp>
      <p:pic>
        <p:nvPicPr>
          <p:cNvPr id="4" name="Picture 3"/>
          <p:cNvPicPr>
            <a:picLocks noChangeAspect="1"/>
          </p:cNvPicPr>
          <p:nvPr/>
        </p:nvPicPr>
        <p:blipFill>
          <a:blip r:embed="rId2"/>
          <a:stretch>
            <a:fillRect/>
          </a:stretch>
        </p:blipFill>
        <p:spPr>
          <a:xfrm>
            <a:off x="5832952" y="1338383"/>
            <a:ext cx="6761685" cy="3008149"/>
          </a:xfrm>
          <a:prstGeom prst="rect">
            <a:avLst/>
          </a:prstGeom>
        </p:spPr>
      </p:pic>
    </p:spTree>
    <p:extLst>
      <p:ext uri="{BB962C8B-B14F-4D97-AF65-F5344CB8AC3E}">
        <p14:creationId xmlns:p14="http://schemas.microsoft.com/office/powerpoint/2010/main" val="2178609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Triangulation</a:t>
            </a:r>
            <a:endParaRPr lang="en-US" dirty="0"/>
          </a:p>
        </p:txBody>
      </p:sp>
      <p:sp>
        <p:nvSpPr>
          <p:cNvPr id="3" name="Content Placeholder 2"/>
          <p:cNvSpPr>
            <a:spLocks noGrp="1"/>
          </p:cNvSpPr>
          <p:nvPr>
            <p:ph idx="1"/>
          </p:nvPr>
        </p:nvSpPr>
        <p:spPr>
          <a:xfrm>
            <a:off x="609600" y="1600200"/>
            <a:ext cx="5130553" cy="4725443"/>
          </a:xfrm>
        </p:spPr>
        <p:txBody>
          <a:bodyPr>
            <a:normAutofit fontScale="70000" lnSpcReduction="20000"/>
          </a:bodyPr>
          <a:lstStyle/>
          <a:p>
            <a:r>
              <a:rPr lang="en-US" dirty="0" smtClean="0"/>
              <a:t>The ray v can be determined using the information contained in Camera Matrix or simply using two points c</a:t>
            </a:r>
            <a:r>
              <a:rPr lang="en-US" baseline="-25000" dirty="0" smtClean="0"/>
              <a:t>j</a:t>
            </a:r>
            <a:r>
              <a:rPr lang="en-US" dirty="0" smtClean="0"/>
              <a:t> and x</a:t>
            </a:r>
            <a:r>
              <a:rPr lang="en-US" baseline="-25000" dirty="0" smtClean="0"/>
              <a:t>j</a:t>
            </a:r>
          </a:p>
          <a:p>
            <a:endParaRPr lang="en-US" dirty="0"/>
          </a:p>
          <a:p>
            <a:r>
              <a:rPr lang="en-US" dirty="0" smtClean="0"/>
              <a:t>The nearest point to p on ray v</a:t>
            </a:r>
            <a:r>
              <a:rPr lang="en-US" baseline="-25000" dirty="0" smtClean="0"/>
              <a:t>j</a:t>
            </a:r>
            <a:r>
              <a:rPr lang="en-US" dirty="0" smtClean="0"/>
              <a:t> is q</a:t>
            </a:r>
            <a:r>
              <a:rPr lang="en-US" baseline="-25000" dirty="0" smtClean="0"/>
              <a:t>j</a:t>
            </a:r>
          </a:p>
          <a:p>
            <a:endParaRPr lang="en-US" dirty="0"/>
          </a:p>
          <a:p>
            <a:r>
              <a:rPr lang="en-US" dirty="0" smtClean="0"/>
              <a:t>This point can be characterized by a distance and directional vector d</a:t>
            </a:r>
            <a:r>
              <a:rPr lang="en-US" baseline="-25000" dirty="0" smtClean="0"/>
              <a:t>j</a:t>
            </a:r>
            <a:r>
              <a:rPr lang="en-US" dirty="0" smtClean="0"/>
              <a:t> v</a:t>
            </a:r>
            <a:r>
              <a:rPr lang="en-US" baseline="-25000" dirty="0" smtClean="0"/>
              <a:t>j</a:t>
            </a:r>
            <a:r>
              <a:rPr lang="en-US" dirty="0" smtClean="0"/>
              <a:t>, and minimizes the following “error” (deviation from true p).</a:t>
            </a:r>
          </a:p>
          <a:p>
            <a:endParaRPr lang="en-US" dirty="0"/>
          </a:p>
          <a:p>
            <a:r>
              <a:rPr lang="en-US" dirty="0" smtClean="0"/>
              <a:t>The squared error r</a:t>
            </a:r>
            <a:r>
              <a:rPr lang="en-US" baseline="-25000" dirty="0" smtClean="0"/>
              <a:t>j</a:t>
            </a:r>
            <a:r>
              <a:rPr lang="en-US" dirty="0" smtClean="0"/>
              <a:t> can be computed, and thus value for p that minimizes this error can be computed using a least squares projection</a:t>
            </a:r>
          </a:p>
          <a:p>
            <a:endParaRPr lang="en-US" dirty="0"/>
          </a:p>
          <a:p>
            <a:endParaRPr lang="en-US" dirty="0"/>
          </a:p>
        </p:txBody>
      </p:sp>
      <p:pic>
        <p:nvPicPr>
          <p:cNvPr id="4" name="Picture 3"/>
          <p:cNvPicPr>
            <a:picLocks noChangeAspect="1"/>
          </p:cNvPicPr>
          <p:nvPr/>
        </p:nvPicPr>
        <p:blipFill>
          <a:blip r:embed="rId2"/>
          <a:stretch>
            <a:fillRect/>
          </a:stretch>
        </p:blipFill>
        <p:spPr>
          <a:xfrm>
            <a:off x="6078746" y="1336334"/>
            <a:ext cx="6316503" cy="2810096"/>
          </a:xfrm>
          <a:prstGeom prst="rect">
            <a:avLst/>
          </a:prstGeom>
        </p:spPr>
      </p:pic>
      <p:pic>
        <p:nvPicPr>
          <p:cNvPr id="5" name="Picture 4"/>
          <p:cNvPicPr>
            <a:picLocks noChangeAspect="1"/>
          </p:cNvPicPr>
          <p:nvPr/>
        </p:nvPicPr>
        <p:blipFill>
          <a:blip r:embed="rId3"/>
          <a:stretch>
            <a:fillRect/>
          </a:stretch>
        </p:blipFill>
        <p:spPr>
          <a:xfrm>
            <a:off x="5844599" y="2905190"/>
            <a:ext cx="1560111" cy="405177"/>
          </a:xfrm>
          <a:prstGeom prst="rect">
            <a:avLst/>
          </a:prstGeom>
        </p:spPr>
      </p:pic>
      <p:pic>
        <p:nvPicPr>
          <p:cNvPr id="6" name="Picture 5"/>
          <p:cNvPicPr>
            <a:picLocks noChangeAspect="1"/>
          </p:cNvPicPr>
          <p:nvPr/>
        </p:nvPicPr>
        <p:blipFill>
          <a:blip r:embed="rId4"/>
          <a:stretch>
            <a:fillRect/>
          </a:stretch>
        </p:blipFill>
        <p:spPr>
          <a:xfrm>
            <a:off x="5871712" y="4488681"/>
            <a:ext cx="2656937" cy="573832"/>
          </a:xfrm>
          <a:prstGeom prst="rect">
            <a:avLst/>
          </a:prstGeom>
        </p:spPr>
      </p:pic>
      <p:pic>
        <p:nvPicPr>
          <p:cNvPr id="7" name="Picture 6"/>
          <p:cNvPicPr>
            <a:picLocks noChangeAspect="1"/>
          </p:cNvPicPr>
          <p:nvPr/>
        </p:nvPicPr>
        <p:blipFill>
          <a:blip r:embed="rId5"/>
          <a:stretch>
            <a:fillRect/>
          </a:stretch>
        </p:blipFill>
        <p:spPr>
          <a:xfrm>
            <a:off x="4042913" y="5611661"/>
            <a:ext cx="3603372" cy="915090"/>
          </a:xfrm>
          <a:prstGeom prst="rect">
            <a:avLst/>
          </a:prstGeom>
        </p:spPr>
      </p:pic>
      <p:cxnSp>
        <p:nvCxnSpPr>
          <p:cNvPr id="9" name="Straight Arrow Connector 8"/>
          <p:cNvCxnSpPr/>
          <p:nvPr/>
        </p:nvCxnSpPr>
        <p:spPr>
          <a:xfrm flipH="1" flipV="1">
            <a:off x="7286445" y="3403342"/>
            <a:ext cx="1299713" cy="875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6" idx="0"/>
          </p:cNvCxnSpPr>
          <p:nvPr/>
        </p:nvCxnSpPr>
        <p:spPr>
          <a:xfrm flipH="1">
            <a:off x="7200181" y="4297907"/>
            <a:ext cx="1403230" cy="1907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867242" y="4139509"/>
            <a:ext cx="2794958" cy="9230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r>
              <a:rPr lang="en-US" dirty="0" smtClean="0"/>
              <a:t>inimum is when d</a:t>
            </a:r>
            <a:r>
              <a:rPr lang="en-US" baseline="-25000" dirty="0" smtClean="0"/>
              <a:t>j</a:t>
            </a:r>
            <a:r>
              <a:rPr lang="en-US" dirty="0" smtClean="0"/>
              <a:t> is projection of v</a:t>
            </a:r>
            <a:r>
              <a:rPr lang="en-US" baseline="-25000" dirty="0" smtClean="0"/>
              <a:t>j</a:t>
            </a:r>
            <a:r>
              <a:rPr lang="en-US" dirty="0" smtClean="0"/>
              <a:t> onto (p-c</a:t>
            </a:r>
            <a:r>
              <a:rPr lang="en-US" baseline="-25000" dirty="0" smtClean="0"/>
              <a:t>j</a:t>
            </a:r>
            <a:r>
              <a:rPr lang="en-US" dirty="0" smtClean="0"/>
              <a:t>) </a:t>
            </a:r>
            <a:endParaRPr lang="en-US" dirty="0"/>
          </a:p>
        </p:txBody>
      </p:sp>
    </p:spTree>
    <p:extLst>
      <p:ext uri="{BB962C8B-B14F-4D97-AF65-F5344CB8AC3E}">
        <p14:creationId xmlns:p14="http://schemas.microsoft.com/office/powerpoint/2010/main" val="22491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Triangulation Solution</a:t>
            </a:r>
            <a:endParaRPr lang="en-US" dirty="0"/>
          </a:p>
        </p:txBody>
      </p:sp>
      <p:sp>
        <p:nvSpPr>
          <p:cNvPr id="3" name="Content Placeholder 2"/>
          <p:cNvSpPr>
            <a:spLocks noGrp="1"/>
          </p:cNvSpPr>
          <p:nvPr>
            <p:ph idx="1"/>
          </p:nvPr>
        </p:nvSpPr>
        <p:spPr/>
        <p:txBody>
          <a:bodyPr/>
          <a:lstStyle/>
          <a:p>
            <a:r>
              <a:rPr lang="en-US" dirty="0"/>
              <a:t>Observe: Here we solved for p without using the projection matrix. Only using camera centers c and vectors (corresponding to points x) v</a:t>
            </a:r>
            <a:r>
              <a:rPr lang="en-US" dirty="0" smtClean="0"/>
              <a:t>.</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6659670" y="2716245"/>
            <a:ext cx="7119692" cy="3167420"/>
          </a:xfrm>
          <a:prstGeom prst="rect">
            <a:avLst/>
          </a:prstGeom>
        </p:spPr>
      </p:pic>
      <p:pic>
        <p:nvPicPr>
          <p:cNvPr id="5" name="Picture 4"/>
          <p:cNvPicPr>
            <a:picLocks noChangeAspect="1"/>
          </p:cNvPicPr>
          <p:nvPr/>
        </p:nvPicPr>
        <p:blipFill>
          <a:blip r:embed="rId3"/>
          <a:stretch>
            <a:fillRect/>
          </a:stretch>
        </p:blipFill>
        <p:spPr>
          <a:xfrm>
            <a:off x="1982564" y="3874402"/>
            <a:ext cx="4113436" cy="1044623"/>
          </a:xfrm>
          <a:prstGeom prst="rect">
            <a:avLst/>
          </a:prstGeom>
        </p:spPr>
      </p:pic>
    </p:spTree>
    <p:extLst>
      <p:ext uri="{BB962C8B-B14F-4D97-AF65-F5344CB8AC3E}">
        <p14:creationId xmlns:p14="http://schemas.microsoft.com/office/powerpoint/2010/main" val="2568052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 F p = 0&#10;\]&#10;\end{document}&#10;"/>
  <p:tag name="EXTERNALNAME" val="Edittex"/>
  <p:tag name="BLEND" val="False"/>
  <p:tag name="TRANSPARENT" val="False"/>
  <p:tag name="BITMAPFORMAT" val="bmpmono"/>
  <p:tag name="DEBUGINTERACTIVE" val="True"/>
  <p:tag name="ORIGWIDTH" val="268.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x,y;d) = \sum_{(x',y') \in N(x,y)} [I_L(x'+d,y') - I_R(x',y')]^2&#10;\]&#10;\end{document}&#10;"/>
  <p:tag name="EXTERNALNAME" val="Edittex"/>
  <p:tag name="BLEND" val="False"/>
  <p:tag name="TRANSPARENT" val="False"/>
  <p:tag name="BITMAPFORMAT" val="bmpmono"/>
  <p:tag name="DEBUGINTERACTIVE" val="True"/>
  <p:tag name="ORIGWIDTH" val="4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x,y;d) = \sum_{(x',y') \in N(x,y)} [I_L(x'+d,y') - I_R(x',y')]^2&#10;\]&#10;\end{document}&#10;"/>
  <p:tag name="EXTERNALNAME" val="Edittex"/>
  <p:tag name="BLEND" val="False"/>
  <p:tag name="TRANSPARENT" val="False"/>
  <p:tag name="BITMAPFORMAT" val="bmpmono"/>
  <p:tag name="DEBUGINTERACTIVE" val="True"/>
  <p:tag name="ORIGWIDTH" val="4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vec #1{\mbox{\bf #1}}&#10;\def\green {}&#10;    \begin{eqnarray*}&#10;  E_{\mbox{\tiny total}}(\vec{d}) &amp;=&amp;&#10;      E_{\mbox{\tiny data}}(\vec{d}) + \lambda&#10;      E_{\mbox{\tiny smoothness}}(\vec{d}) \\&#10;  E_{\mbox{\tiny data}}(\vec{d}) &amp;=&amp;&#10;    \sum_{x,y} f_{x,y} ( d_{x,y} ) \\&#10;  E_{\mbox{\tiny smoothness}}(\vec{d}) &amp;=&amp;&#10;     \sum_{x,y} \rho( d_{x,y}-d_{x-1,y} ) \\ &amp;&amp; + &#10;     \sum_{x,y} \rho( d_{x,y}-d_{x,y-1} )&#10;\\&#10;\end{eqnarray*}&#10;\end{document}&#10;"/>
  <p:tag name="EXTERNALNAME" val="Edittex"/>
  <p:tag name="BLEND" val="False"/>
  <p:tag name="TRANSPARENT" val="False"/>
  <p:tag name="BITMAPFORMAT" val="bmpmono"/>
  <p:tag name="DEBUGINTERACTIVE" val="True"/>
  <p:tag name="ORIGWIDTH" val="430.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vec #1{\mbox{\bf #1}}&#10;\def\green {}&#10;    \begin{eqnarray*}&#10;  E_{\mbox{\tiny total}}(\vec{d}) &amp;=&amp;&#10;      E_{\mbox{\tiny data}}(\vec{d}) + \lambda&#10;      E_{\mbox{\tiny smoothness}}(\vec{d}) \\&#10;  E_{\mbox{\tiny data}}(\vec{d}) &amp;=&amp;&#10;    \sum_{x,y} f_{x,y} ( d_{x,y} ) \\&#10;  E_{\mbox{\tiny smoothness}}(\vec{d}) &amp;=&amp;&#10;     \sum_{x,y} \rho( d_{x,y}-d_{x-1,y} ) \\ &amp;&amp; + &#10;     \sum_{x,y} \rho( d_{x,y}-d_{x,y-1} )&#10;\\&#10;\end{eqnarray*}&#10;\end{document}&#10;"/>
  <p:tag name="EXTERNALNAME" val="Edittex"/>
  <p:tag name="BLEND" val="False"/>
  <p:tag name="TRANSPARENT" val="False"/>
  <p:tag name="BITMAPFORMAT" val="bmpmono"/>
  <p:tag name="DEBUGINTERACTIVE" val="True"/>
  <p:tag name="ORIGWIDTH" val="430.7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vec #1{\mbox{\bf #1}}&#10; \[ p_M(I_L,I_R|\vec{d}) = \frac{1}{Z_M} e^{-E_0(x,y;d)} \]&#10;\vspace*{-0.25in}&#10;\[&#10;E_0(x,y;d) = \rho(I_L(x'+d,y') - I_R(x',y'))&#10;\]&#10;\end{document}&#10;"/>
  <p:tag name="EXTERNALNAME" val="Edittex"/>
  <p:tag name="BLEND" val="False"/>
  <p:tag name="TRANSPARENT" val="False"/>
  <p:tag name="BITMAPFORMAT" val="bmpmono"/>
  <p:tag name="DEBUGINTERACTIVE" val="True"/>
  <p:tag name="ORIGWIDTH" val="392.8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vec #1{\mbox{\bf #1}}&#10;    \[ p_P(d_{x,y}|\vec{d}) = &#10;  p_P(d_{x,y}|\{d_{x',y'},(x',y')\in {\cal N}(x,y)\}) \]&#10;\vspace*{-0.25in}&#10;    \[ p_P(\vec{d}) = \frac{1}{Z_P} e^{-E_P(\vec{d})} \]&#10;\vspace*{-0.25in}&#10;    \[ E_P(\vec{d})  = \sum_{x,y} \rho_P (  d_{x+1,y}&#10;    -d_{x,y} )&#10;    + \rho_P ( d_{x,y+1}-d_{x,y} ) \]&#10;                   &#10;\end{document}&#10;"/>
  <p:tag name="EXTERNALNAME" val="Edittex"/>
  <p:tag name="BLEND" val="False"/>
  <p:tag name="TRANSPARENT" val="False"/>
  <p:tag name="BITMAPFORMAT" val="bmpmono"/>
  <p:tag name="DEBUGINTERACTIVE" val="True"/>
  <p:tag name="ORIGWIDTH" val="464.87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vec #1{\mbox{\bf #1}}&#10;\def\green {}&#10;    \begin{eqnarray*}&#10;      E(\vec{d}) &amp;=&amp; - \log p(\vec{d}|I_L,I_R) \\[.2in]&#10;      &amp;=&amp; \;\;\sum_{x,y} {\green \rho_P(} d_{x+1,y}-d_{x,y} {\green )}&#10;      + {\green \rho_P(} d_{x,y+1}-d_{x,y} {\green )} \\[.1in]&#10;      &amp; &amp; \!\!\! + \sum_{x,y} {\green \rho_M(} I_L(x+d_{x,y},y)-I_R(x,y)&#10;      {\green )}&#10;    \end{eqnarray*}&#10;\end{document}&#10;"/>
  <p:tag name="EXTERNALNAME" val="Edittex"/>
  <p:tag name="BLEND" val="False"/>
  <p:tag name="TRANSPARENT" val="False"/>
  <p:tag name="BITMAPFORMAT" val="bmpmono"/>
  <p:tag name="DEBUGINTERACTIVE" val="True"/>
  <p:tag name="ORIGWIDTH" val="500.875"/>
</p:tagLst>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14447</TotalTime>
  <Words>2239</Words>
  <Application>Microsoft Office PowerPoint</Application>
  <PresentationFormat>Widescreen</PresentationFormat>
  <Paragraphs>457</Paragraphs>
  <Slides>58</Slides>
  <Notes>12</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4</vt:i4>
      </vt:variant>
      <vt:variant>
        <vt:lpstr>Slide Titles</vt:lpstr>
      </vt:variant>
      <vt:variant>
        <vt:i4>58</vt:i4>
      </vt:variant>
    </vt:vector>
  </HeadingPairs>
  <TitlesOfParts>
    <vt:vector size="73" baseType="lpstr">
      <vt:lpstr>55 Helvetica Roman</vt:lpstr>
      <vt:lpstr>Arial</vt:lpstr>
      <vt:lpstr>Calibri</vt:lpstr>
      <vt:lpstr>Calibri Light</vt:lpstr>
      <vt:lpstr>Cambria Math</vt:lpstr>
      <vt:lpstr>Georgia</vt:lpstr>
      <vt:lpstr>Symbol</vt:lpstr>
      <vt:lpstr>Times New Roman</vt:lpstr>
      <vt:lpstr>Wingdings 2</vt:lpstr>
      <vt:lpstr>georgetown-powerpoint-template-white</vt:lpstr>
      <vt:lpstr>HDOfficeLightV0</vt:lpstr>
      <vt:lpstr>Equation</vt:lpstr>
      <vt:lpstr>Microsoft Equation 3.0</vt:lpstr>
      <vt:lpstr>Artwork</vt:lpstr>
      <vt:lpstr>Image</vt:lpstr>
      <vt:lpstr>COSC160: Data Structures</vt:lpstr>
      <vt:lpstr>Outline</vt:lpstr>
      <vt:lpstr>Outline</vt:lpstr>
      <vt:lpstr>Goals of Stereo Matching</vt:lpstr>
      <vt:lpstr>Stereo</vt:lpstr>
      <vt:lpstr>Stereo </vt:lpstr>
      <vt:lpstr>Triangulation</vt:lpstr>
      <vt:lpstr>Triangulation</vt:lpstr>
      <vt:lpstr>Simple Triangulation Solution</vt:lpstr>
      <vt:lpstr>Algebraic Approach</vt:lpstr>
      <vt:lpstr>Notes about reconstruction</vt:lpstr>
      <vt:lpstr>Outline</vt:lpstr>
      <vt:lpstr>Epipoles</vt:lpstr>
      <vt:lpstr>Epipoles</vt:lpstr>
      <vt:lpstr>Image Rectification</vt:lpstr>
      <vt:lpstr>Stereo correspondence</vt:lpstr>
      <vt:lpstr>Image Warping for Image Rectification</vt:lpstr>
      <vt:lpstr>Rectification</vt:lpstr>
      <vt:lpstr>Deriving the Epipolar Constraint</vt:lpstr>
      <vt:lpstr>Deriving the Epipolar Constraint</vt:lpstr>
      <vt:lpstr>Thus the Epipolar constraint</vt:lpstr>
      <vt:lpstr>Fundamental matrix</vt:lpstr>
      <vt:lpstr>Stereo image rectification</vt:lpstr>
      <vt:lpstr>Stereo image rectification</vt:lpstr>
      <vt:lpstr>Stereo: epipolar geometry</vt:lpstr>
      <vt:lpstr>Rectification: Examples</vt:lpstr>
      <vt:lpstr>Rectification: Examples</vt:lpstr>
      <vt:lpstr>Outline</vt:lpstr>
      <vt:lpstr>Stereo Matching</vt:lpstr>
      <vt:lpstr>Your basic stereo algorithm</vt:lpstr>
      <vt:lpstr>Stereo matching algorithms</vt:lpstr>
      <vt:lpstr>Matching criteria</vt:lpstr>
      <vt:lpstr>Parameterize using disparity d</vt:lpstr>
      <vt:lpstr>Stereo matching as energy minimization</vt:lpstr>
      <vt:lpstr>Outline</vt:lpstr>
      <vt:lpstr>Dynamic Programming Solution</vt:lpstr>
      <vt:lpstr>Ordering Constraint</vt:lpstr>
      <vt:lpstr>Finding the optimal path</vt:lpstr>
      <vt:lpstr>Pseudo-code for DP Stereo Correspondence</vt:lpstr>
      <vt:lpstr>Dynamic programming</vt:lpstr>
      <vt:lpstr>Outline</vt:lpstr>
      <vt:lpstr>Graph cuts</vt:lpstr>
      <vt:lpstr>Stereo as a graph problem [Boykov, 1999]</vt:lpstr>
      <vt:lpstr>Graph definition</vt:lpstr>
      <vt:lpstr>Stereo matching by graph cuts</vt:lpstr>
      <vt:lpstr>Computing a multiway cut</vt:lpstr>
      <vt:lpstr>Stereo results</vt:lpstr>
      <vt:lpstr>Results with window search</vt:lpstr>
      <vt:lpstr>Better methods exist...</vt:lpstr>
      <vt:lpstr>Outline</vt:lpstr>
      <vt:lpstr>Other Approaches</vt:lpstr>
      <vt:lpstr>Example: Bayesian inference</vt:lpstr>
      <vt:lpstr>Measurement model</vt:lpstr>
      <vt:lpstr>Markov Random Field</vt:lpstr>
      <vt:lpstr>MAP estimate</vt:lpstr>
      <vt:lpstr>Why probabilistic estimation?</vt:lpstr>
      <vt:lpstr>Other Methods for Extracting Depth Information</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182</cp:revision>
  <dcterms:created xsi:type="dcterms:W3CDTF">2014-11-11T01:34:56Z</dcterms:created>
  <dcterms:modified xsi:type="dcterms:W3CDTF">2017-09-28T18:47:26Z</dcterms:modified>
</cp:coreProperties>
</file>