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7" r:id="rId2"/>
  </p:sldMasterIdLst>
  <p:notesMasterIdLst>
    <p:notesMasterId r:id="rId40"/>
  </p:notesMasterIdLst>
  <p:sldIdLst>
    <p:sldId id="256" r:id="rId3"/>
    <p:sldId id="331" r:id="rId4"/>
    <p:sldId id="343" r:id="rId5"/>
    <p:sldId id="344" r:id="rId6"/>
    <p:sldId id="348" r:id="rId7"/>
    <p:sldId id="349" r:id="rId8"/>
    <p:sldId id="350" r:id="rId9"/>
    <p:sldId id="351" r:id="rId10"/>
    <p:sldId id="352" r:id="rId11"/>
    <p:sldId id="346" r:id="rId12"/>
    <p:sldId id="353" r:id="rId13"/>
    <p:sldId id="354" r:id="rId14"/>
    <p:sldId id="355" r:id="rId15"/>
    <p:sldId id="356" r:id="rId16"/>
    <p:sldId id="357" r:id="rId17"/>
    <p:sldId id="358" r:id="rId18"/>
    <p:sldId id="382" r:id="rId19"/>
    <p:sldId id="375" r:id="rId20"/>
    <p:sldId id="370" r:id="rId21"/>
    <p:sldId id="379" r:id="rId22"/>
    <p:sldId id="380" r:id="rId23"/>
    <p:sldId id="359" r:id="rId24"/>
    <p:sldId id="360" r:id="rId25"/>
    <p:sldId id="361" r:id="rId26"/>
    <p:sldId id="362" r:id="rId27"/>
    <p:sldId id="363" r:id="rId28"/>
    <p:sldId id="364" r:id="rId29"/>
    <p:sldId id="365" r:id="rId30"/>
    <p:sldId id="366" r:id="rId31"/>
    <p:sldId id="367" r:id="rId32"/>
    <p:sldId id="368" r:id="rId33"/>
    <p:sldId id="369" r:id="rId34"/>
    <p:sldId id="378" r:id="rId35"/>
    <p:sldId id="376" r:id="rId36"/>
    <p:sldId id="377" r:id="rId37"/>
    <p:sldId id="371" r:id="rId38"/>
    <p:sldId id="372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remy bolton" initials="jb" lastIdx="1" clrIdx="0">
    <p:extLst>
      <p:ext uri="{19B8F6BF-5375-455C-9EA6-DF929625EA0E}">
        <p15:presenceInfo xmlns:p15="http://schemas.microsoft.com/office/powerpoint/2012/main" userId="c26485519c023e1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2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8156A6-61D7-46F7-A636-803E0056D08B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55468E-81E9-416B-AFCA-2BB763249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53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U_Texture_White_Cov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40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74575" y="907540"/>
            <a:ext cx="5459028" cy="1330933"/>
          </a:xfrm>
        </p:spPr>
        <p:txBody>
          <a:bodyPr>
            <a:normAutofit/>
          </a:bodyPr>
          <a:lstStyle>
            <a:lvl1pPr algn="l">
              <a:defRPr sz="3700">
                <a:solidFill>
                  <a:srgbClr val="002D5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74575" y="2311305"/>
            <a:ext cx="5459029" cy="762263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5194C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114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4020B41-DB8D-4C2C-8A78-690736C61387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339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4020B41-DB8D-4C2C-8A78-690736C61387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627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U_Texture_White_Bac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" y="1"/>
            <a:ext cx="12191188" cy="685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8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103632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914400"/>
            <a:ext cx="508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08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7BA1051A-8A50-4132-8DDB-F99ACF167C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7216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A35FF-6CDC-4946-A328-24B81EBFE93B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E7D5-A61D-4411-B16B-F82DEAE3A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463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0B41-DB8D-4C2C-8A78-690736C61387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723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0B41-DB8D-4C2C-8A78-690736C61387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769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0B41-DB8D-4C2C-8A78-690736C61387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7509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0B41-DB8D-4C2C-8A78-690736C61387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7360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0B41-DB8D-4C2C-8A78-690736C61387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23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4020B41-DB8D-4C2C-8A78-690736C61387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7363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0B41-DB8D-4C2C-8A78-690736C61387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373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0B41-DB8D-4C2C-8A78-690736C61387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9526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0B41-DB8D-4C2C-8A78-690736C61387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5486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0B41-DB8D-4C2C-8A78-690736C61387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3060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0B41-DB8D-4C2C-8A78-690736C61387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108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4020B41-DB8D-4C2C-8A78-690736C61387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530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4020B41-DB8D-4C2C-8A78-690736C61387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97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4020B41-DB8D-4C2C-8A78-690736C61387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028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4020B41-DB8D-4C2C-8A78-690736C61387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981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4020B41-DB8D-4C2C-8A78-690736C61387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058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4020B41-DB8D-4C2C-8A78-690736C61387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10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4020B41-DB8D-4C2C-8A78-690736C61387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281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U_Texture_White_Interior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1" y="19136"/>
            <a:ext cx="12191188" cy="685754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51615"/>
            <a:ext cx="10972800" cy="657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099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0525" y="6331823"/>
            <a:ext cx="5241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002D50"/>
                </a:solidFill>
                <a:latin typeface="55 Helvetica Roman"/>
                <a:cs typeface="55 Helvetica Roman"/>
              </a:defRPr>
            </a:lvl1pPr>
          </a:lstStyle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09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709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3800" b="0" i="1" kern="1200">
          <a:solidFill>
            <a:srgbClr val="002D50"/>
          </a:solidFill>
          <a:latin typeface="Georgia"/>
          <a:ea typeface="+mj-ea"/>
          <a:cs typeface="Georg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chemeClr val="tx1"/>
          </a:solidFill>
          <a:latin typeface="55 Helvetica Roman"/>
          <a:ea typeface="+mn-ea"/>
          <a:cs typeface="55 Helvetica Roma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chemeClr val="tx1"/>
          </a:solidFill>
          <a:latin typeface="55 Helvetica Roman"/>
          <a:ea typeface="+mn-ea"/>
          <a:cs typeface="55 Helvetica Roma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tx1"/>
          </a:solidFill>
          <a:latin typeface="55 Helvetica Roman"/>
          <a:ea typeface="+mn-ea"/>
          <a:cs typeface="55 Helvetica Roma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55 Helvetica Roman"/>
          <a:ea typeface="+mn-ea"/>
          <a:cs typeface="55 Helvetica Roma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solidFill>
            <a:schemeClr val="tx1"/>
          </a:solidFill>
          <a:latin typeface="55 Helvetica Roman"/>
          <a:ea typeface="+mn-ea"/>
          <a:cs typeface="55 Helvetica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86B75A-687E-405C-8A0B-8D00578BA2C3}" type="datetime1">
              <a:rPr lang="en-US" smtClean="0"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058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4jd6dNrJRh4" TargetMode="External"/><Relationship Id="rId2" Type="http://schemas.openxmlformats.org/officeDocument/2006/relationships/hyperlink" Target="https://youtu.be/nUDIoN-_Hxs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2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3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COSC579: </a:t>
            </a:r>
            <a:r>
              <a:rPr lang="en-US" sz="3200" smtClean="0"/>
              <a:t>Image Morphing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Jeremy Bolton, PhD</a:t>
            </a:r>
          </a:p>
          <a:p>
            <a:r>
              <a:rPr lang="en-US" dirty="0" smtClean="0"/>
              <a:t>Assistant Teaching Professor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83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Facilitating Seamless </a:t>
            </a:r>
            <a:r>
              <a:rPr lang="en-US" dirty="0"/>
              <a:t>T</a:t>
            </a:r>
            <a:r>
              <a:rPr lang="en-US" dirty="0" smtClean="0"/>
              <a:t>ransition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idea.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Slowly cross-fade or cross-dissolve via interpolation, one image into another using some time index t, which is a sampling of the values between 0 and 1.</a:t>
            </a:r>
          </a:p>
          <a:p>
            <a:pPr lvl="2"/>
            <a:r>
              <a:rPr lang="en-US" dirty="0" smtClean="0"/>
              <a:t>Monotonic</a:t>
            </a:r>
          </a:p>
          <a:p>
            <a:pPr lvl="2"/>
            <a:r>
              <a:rPr lang="en-US" dirty="0" smtClean="0"/>
              <a:t>Uniform  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altLang="en-US" dirty="0" err="1" smtClean="0"/>
              <a:t>Image</a:t>
            </a:r>
            <a:r>
              <a:rPr lang="en-US" altLang="en-US" baseline="-25000" dirty="0" err="1" smtClean="0"/>
              <a:t>halfway</a:t>
            </a:r>
            <a:r>
              <a:rPr lang="en-US" altLang="en-US" dirty="0" smtClean="0"/>
              <a:t> </a:t>
            </a:r>
            <a:r>
              <a:rPr lang="en-US" altLang="en-US" dirty="0"/>
              <a:t>= (1-t)*Image</a:t>
            </a:r>
            <a:r>
              <a:rPr lang="en-US" altLang="en-US" baseline="-25000" dirty="0"/>
              <a:t>1</a:t>
            </a:r>
            <a:r>
              <a:rPr lang="en-US" altLang="en-US" dirty="0"/>
              <a:t> + t*image</a:t>
            </a:r>
            <a:r>
              <a:rPr lang="en-US" altLang="en-US" baseline="-25000" dirty="0"/>
              <a:t>2</a:t>
            </a:r>
            <a:endParaRPr lang="en-US" alt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4510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7" name="Oval 3"/>
          <p:cNvSpPr>
            <a:spLocks noChangeArrowheads="1"/>
          </p:cNvSpPr>
          <p:nvPr/>
        </p:nvSpPr>
        <p:spPr bwMode="auto">
          <a:xfrm>
            <a:off x="5867400" y="26670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6148" name="Text Box 4"/>
          <p:cNvSpPr txBox="1">
            <a:spLocks noChangeArrowheads="1"/>
          </p:cNvSpPr>
          <p:nvPr/>
        </p:nvSpPr>
        <p:spPr bwMode="auto">
          <a:xfrm>
            <a:off x="5943600" y="2743201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i="1">
                <a:latin typeface="Arial" panose="020B0604020202020204" pitchFamily="34" charset="0"/>
              </a:rPr>
              <a:t>P</a:t>
            </a:r>
          </a:p>
        </p:txBody>
      </p:sp>
      <p:sp>
        <p:nvSpPr>
          <p:cNvPr id="646149" name="Oval 5"/>
          <p:cNvSpPr>
            <a:spLocks noChangeArrowheads="1"/>
          </p:cNvSpPr>
          <p:nvPr/>
        </p:nvSpPr>
        <p:spPr bwMode="auto">
          <a:xfrm>
            <a:off x="8093075" y="1411288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6150" name="Text Box 6"/>
          <p:cNvSpPr txBox="1">
            <a:spLocks noChangeArrowheads="1"/>
          </p:cNvSpPr>
          <p:nvPr/>
        </p:nvSpPr>
        <p:spPr bwMode="auto">
          <a:xfrm>
            <a:off x="8153400" y="1524001"/>
            <a:ext cx="36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i="1">
                <a:latin typeface="Arial" panose="020B0604020202020204" pitchFamily="34" charset="0"/>
              </a:rPr>
              <a:t>Q</a:t>
            </a:r>
          </a:p>
        </p:txBody>
      </p:sp>
      <p:sp>
        <p:nvSpPr>
          <p:cNvPr id="646151" name="Line 7"/>
          <p:cNvSpPr>
            <a:spLocks noChangeShapeType="1"/>
          </p:cNvSpPr>
          <p:nvPr/>
        </p:nvSpPr>
        <p:spPr bwMode="auto">
          <a:xfrm flipV="1">
            <a:off x="5943600" y="1447800"/>
            <a:ext cx="2209800" cy="1219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6152" name="Text Box 8"/>
          <p:cNvSpPr txBox="1">
            <a:spLocks noChangeArrowheads="1"/>
          </p:cNvSpPr>
          <p:nvPr/>
        </p:nvSpPr>
        <p:spPr bwMode="auto">
          <a:xfrm>
            <a:off x="5715000" y="1828801"/>
            <a:ext cx="1104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</a:rPr>
              <a:t>v</a:t>
            </a:r>
            <a:r>
              <a:rPr lang="en-US" altLang="en-US">
                <a:latin typeface="Arial" panose="020B0604020202020204" pitchFamily="34" charset="0"/>
              </a:rPr>
              <a:t> </a:t>
            </a:r>
            <a:r>
              <a:rPr lang="en-US" altLang="en-US">
                <a:solidFill>
                  <a:schemeClr val="accent2"/>
                </a:solidFill>
                <a:latin typeface="Arial" panose="020B0604020202020204" pitchFamily="34" charset="0"/>
              </a:rPr>
              <a:t>= </a:t>
            </a:r>
            <a:r>
              <a:rPr lang="en-US" altLang="en-US" i="1">
                <a:solidFill>
                  <a:schemeClr val="accent2"/>
                </a:solidFill>
                <a:latin typeface="Arial" panose="020B0604020202020204" pitchFamily="34" charset="0"/>
              </a:rPr>
              <a:t>Q - P</a:t>
            </a:r>
          </a:p>
        </p:txBody>
      </p:sp>
      <p:sp>
        <p:nvSpPr>
          <p:cNvPr id="646153" name="Oval 9"/>
          <p:cNvSpPr>
            <a:spLocks noChangeArrowheads="1"/>
          </p:cNvSpPr>
          <p:nvPr/>
        </p:nvSpPr>
        <p:spPr bwMode="auto">
          <a:xfrm>
            <a:off x="7086600" y="1981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6154" name="Line 10"/>
          <p:cNvSpPr>
            <a:spLocks noChangeShapeType="1"/>
          </p:cNvSpPr>
          <p:nvPr/>
        </p:nvSpPr>
        <p:spPr bwMode="auto">
          <a:xfrm flipH="1">
            <a:off x="6400800" y="2133600"/>
            <a:ext cx="76200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6155" name="Text Box 11"/>
          <p:cNvSpPr txBox="1">
            <a:spLocks noChangeArrowheads="1"/>
          </p:cNvSpPr>
          <p:nvPr/>
        </p:nvSpPr>
        <p:spPr bwMode="auto">
          <a:xfrm>
            <a:off x="5562600" y="4343400"/>
            <a:ext cx="19113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i="1">
                <a:latin typeface="Arial" panose="020B0604020202020204" pitchFamily="34" charset="0"/>
              </a:rPr>
              <a:t>P</a:t>
            </a:r>
            <a:r>
              <a:rPr lang="en-US" altLang="en-US">
                <a:latin typeface="Arial" panose="020B0604020202020204" pitchFamily="34" charset="0"/>
              </a:rPr>
              <a:t> + 0.5v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=  </a:t>
            </a:r>
            <a:r>
              <a:rPr lang="en-US" altLang="en-US" i="1">
                <a:latin typeface="Arial" panose="020B0604020202020204" pitchFamily="34" charset="0"/>
              </a:rPr>
              <a:t>P</a:t>
            </a:r>
            <a:r>
              <a:rPr lang="en-US" altLang="en-US">
                <a:latin typeface="Arial" panose="020B0604020202020204" pitchFamily="34" charset="0"/>
              </a:rPr>
              <a:t> + 0.5(</a:t>
            </a:r>
            <a:r>
              <a:rPr lang="en-US" altLang="en-US" i="1">
                <a:latin typeface="Arial" panose="020B0604020202020204" pitchFamily="34" charset="0"/>
              </a:rPr>
              <a:t>Q – P</a:t>
            </a:r>
            <a:r>
              <a:rPr lang="en-US" altLang="en-US">
                <a:latin typeface="Arial" panose="020B0604020202020204" pitchFamily="34" charset="0"/>
              </a:rPr>
              <a:t>)</a:t>
            </a:r>
          </a:p>
          <a:p>
            <a:pPr eaLnBrk="1" hangingPunct="1"/>
            <a:r>
              <a:rPr lang="en-US" altLang="en-US">
                <a:solidFill>
                  <a:schemeClr val="accent2"/>
                </a:solidFill>
                <a:latin typeface="Arial" panose="020B0604020202020204" pitchFamily="34" charset="0"/>
              </a:rPr>
              <a:t>=  0.5</a:t>
            </a:r>
            <a:r>
              <a:rPr lang="en-US" altLang="en-US" i="1">
                <a:solidFill>
                  <a:schemeClr val="accent2"/>
                </a:solidFill>
                <a:latin typeface="Arial" panose="020B0604020202020204" pitchFamily="34" charset="0"/>
              </a:rPr>
              <a:t>P</a:t>
            </a:r>
            <a:r>
              <a:rPr lang="en-US" altLang="en-US">
                <a:solidFill>
                  <a:schemeClr val="accent2"/>
                </a:solidFill>
                <a:latin typeface="Arial" panose="020B0604020202020204" pitchFamily="34" charset="0"/>
              </a:rPr>
              <a:t> + 0.5 </a:t>
            </a:r>
            <a:r>
              <a:rPr lang="en-US" altLang="en-US" i="1">
                <a:solidFill>
                  <a:schemeClr val="accent2"/>
                </a:solidFill>
                <a:latin typeface="Arial" panose="020B0604020202020204" pitchFamily="34" charset="0"/>
              </a:rPr>
              <a:t>Q</a:t>
            </a:r>
          </a:p>
        </p:txBody>
      </p:sp>
      <p:sp>
        <p:nvSpPr>
          <p:cNvPr id="646156" name="Oval 12"/>
          <p:cNvSpPr>
            <a:spLocks noChangeArrowheads="1"/>
          </p:cNvSpPr>
          <p:nvPr/>
        </p:nvSpPr>
        <p:spPr bwMode="auto">
          <a:xfrm>
            <a:off x="9144000" y="914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6157" name="Line 13"/>
          <p:cNvSpPr>
            <a:spLocks noChangeShapeType="1"/>
          </p:cNvSpPr>
          <p:nvPr/>
        </p:nvSpPr>
        <p:spPr bwMode="auto">
          <a:xfrm>
            <a:off x="9144000" y="1219200"/>
            <a:ext cx="15240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6158" name="Rectangle 14"/>
          <p:cNvSpPr>
            <a:spLocks noChangeArrowheads="1"/>
          </p:cNvSpPr>
          <p:nvPr/>
        </p:nvSpPr>
        <p:spPr bwMode="auto">
          <a:xfrm>
            <a:off x="8305800" y="4038601"/>
            <a:ext cx="21336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i="1">
                <a:latin typeface="Arial" panose="020B0604020202020204" pitchFamily="34" charset="0"/>
              </a:rPr>
              <a:t>P</a:t>
            </a:r>
            <a:r>
              <a:rPr lang="en-US" altLang="en-US">
                <a:latin typeface="Arial" panose="020B0604020202020204" pitchFamily="34" charset="0"/>
              </a:rPr>
              <a:t> + 1.5v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=  </a:t>
            </a:r>
            <a:r>
              <a:rPr lang="en-US" altLang="en-US" i="1">
                <a:latin typeface="Arial" panose="020B0604020202020204" pitchFamily="34" charset="0"/>
              </a:rPr>
              <a:t>P</a:t>
            </a:r>
            <a:r>
              <a:rPr lang="en-US" altLang="en-US">
                <a:latin typeface="Arial" panose="020B0604020202020204" pitchFamily="34" charset="0"/>
              </a:rPr>
              <a:t> + 1.5(</a:t>
            </a:r>
            <a:r>
              <a:rPr lang="en-US" altLang="en-US" i="1">
                <a:latin typeface="Arial" panose="020B0604020202020204" pitchFamily="34" charset="0"/>
              </a:rPr>
              <a:t>Q – P</a:t>
            </a:r>
            <a:r>
              <a:rPr lang="en-US" altLang="en-US">
                <a:latin typeface="Arial" panose="020B0604020202020204" pitchFamily="34" charset="0"/>
              </a:rPr>
              <a:t>)</a:t>
            </a:r>
          </a:p>
          <a:p>
            <a:pPr eaLnBrk="1" hangingPunct="1"/>
            <a:r>
              <a:rPr lang="en-US" altLang="en-US">
                <a:solidFill>
                  <a:schemeClr val="accent2"/>
                </a:solidFill>
                <a:latin typeface="Arial" panose="020B0604020202020204" pitchFamily="34" charset="0"/>
              </a:rPr>
              <a:t>=  -0.5</a:t>
            </a:r>
            <a:r>
              <a:rPr lang="en-US" altLang="en-US" i="1">
                <a:solidFill>
                  <a:schemeClr val="accent2"/>
                </a:solidFill>
                <a:latin typeface="Arial" panose="020B0604020202020204" pitchFamily="34" charset="0"/>
              </a:rPr>
              <a:t>P</a:t>
            </a:r>
            <a:r>
              <a:rPr lang="en-US" altLang="en-US">
                <a:solidFill>
                  <a:schemeClr val="accent2"/>
                </a:solidFill>
                <a:latin typeface="Arial" panose="020B0604020202020204" pitchFamily="34" charset="0"/>
              </a:rPr>
              <a:t> + 1.5 </a:t>
            </a:r>
            <a:r>
              <a:rPr lang="en-US" altLang="en-US" i="1">
                <a:solidFill>
                  <a:schemeClr val="accent2"/>
                </a:solidFill>
                <a:latin typeface="Arial" panose="020B0604020202020204" pitchFamily="34" charset="0"/>
              </a:rPr>
              <a:t>Q</a:t>
            </a:r>
          </a:p>
          <a:p>
            <a:pPr eaLnBrk="1" hangingPunct="1"/>
            <a:r>
              <a:rPr lang="en-US" altLang="en-US" i="1">
                <a:solidFill>
                  <a:schemeClr val="accent2"/>
                </a:solidFill>
                <a:latin typeface="Arial" panose="020B0604020202020204" pitchFamily="34" charset="0"/>
              </a:rPr>
              <a:t>(extrapolation)</a:t>
            </a:r>
          </a:p>
        </p:txBody>
      </p:sp>
      <p:sp>
        <p:nvSpPr>
          <p:cNvPr id="646159" name="Text Box 15"/>
          <p:cNvSpPr txBox="1">
            <a:spLocks noChangeArrowheads="1"/>
          </p:cNvSpPr>
          <p:nvPr/>
        </p:nvSpPr>
        <p:spPr bwMode="auto">
          <a:xfrm>
            <a:off x="1981200" y="4876801"/>
            <a:ext cx="32004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000">
                <a:solidFill>
                  <a:schemeClr val="accent2"/>
                </a:solidFill>
                <a:latin typeface="Arial" panose="020B0604020202020204" pitchFamily="34" charset="0"/>
              </a:rPr>
              <a:t>Linear Interpolation</a:t>
            </a:r>
          </a:p>
          <a:p>
            <a:pPr eaLnBrk="1" hangingPunct="1"/>
            <a:r>
              <a:rPr lang="en-US" altLang="en-US" sz="2000">
                <a:solidFill>
                  <a:schemeClr val="accent2"/>
                </a:solidFill>
                <a:latin typeface="Arial" panose="020B0604020202020204" pitchFamily="34" charset="0"/>
              </a:rPr>
              <a:t>(Affine Combination):</a:t>
            </a:r>
          </a:p>
          <a:p>
            <a:pPr eaLnBrk="1" hangingPunct="1"/>
            <a:r>
              <a:rPr lang="en-US" altLang="en-US" sz="2000">
                <a:solidFill>
                  <a:schemeClr val="accent2"/>
                </a:solidFill>
                <a:latin typeface="Arial" panose="020B0604020202020204" pitchFamily="34" charset="0"/>
              </a:rPr>
              <a:t>New point </a:t>
            </a:r>
            <a:r>
              <a:rPr lang="en-US" altLang="en-US" sz="2000" i="1">
                <a:solidFill>
                  <a:schemeClr val="accent2"/>
                </a:solidFill>
                <a:latin typeface="Arial" panose="020B0604020202020204" pitchFamily="34" charset="0"/>
              </a:rPr>
              <a:t>aP + bQ,</a:t>
            </a:r>
          </a:p>
          <a:p>
            <a:pPr eaLnBrk="1" hangingPunct="1"/>
            <a:r>
              <a:rPr lang="en-US" altLang="en-US" sz="2000">
                <a:solidFill>
                  <a:schemeClr val="accent2"/>
                </a:solidFill>
                <a:latin typeface="Arial" panose="020B0604020202020204" pitchFamily="34" charset="0"/>
              </a:rPr>
              <a:t>defined only when a</a:t>
            </a:r>
            <a:r>
              <a:rPr lang="en-US" altLang="en-US" sz="2000" i="1">
                <a:solidFill>
                  <a:schemeClr val="accent2"/>
                </a:solidFill>
                <a:latin typeface="Arial" panose="020B0604020202020204" pitchFamily="34" charset="0"/>
              </a:rPr>
              <a:t>+b</a:t>
            </a:r>
            <a:r>
              <a:rPr lang="en-US" altLang="en-US" sz="2000">
                <a:solidFill>
                  <a:schemeClr val="accent2"/>
                </a:solidFill>
                <a:latin typeface="Arial" panose="020B0604020202020204" pitchFamily="34" charset="0"/>
              </a:rPr>
              <a:t> = 1</a:t>
            </a:r>
          </a:p>
          <a:p>
            <a:pPr eaLnBrk="1" hangingPunct="1"/>
            <a:r>
              <a:rPr lang="en-US" altLang="en-US" sz="2000">
                <a:solidFill>
                  <a:schemeClr val="accent2"/>
                </a:solidFill>
                <a:latin typeface="Arial" panose="020B0604020202020204" pitchFamily="34" charset="0"/>
              </a:rPr>
              <a:t>So aP+bQ = aP+(1-a)Q</a:t>
            </a:r>
          </a:p>
        </p:txBody>
      </p:sp>
      <p:sp>
        <p:nvSpPr>
          <p:cNvPr id="646161" name="Rectangle 1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Averaging Points</a:t>
            </a:r>
          </a:p>
        </p:txBody>
      </p:sp>
      <p:sp>
        <p:nvSpPr>
          <p:cNvPr id="646165" name="Rectangle 21"/>
          <p:cNvSpPr>
            <a:spLocks noGrp="1" noChangeArrowheads="1"/>
          </p:cNvSpPr>
          <p:nvPr>
            <p:ph type="body" idx="1"/>
          </p:nvPr>
        </p:nvSpPr>
        <p:spPr>
          <a:xfrm>
            <a:off x="5257800" y="5259388"/>
            <a:ext cx="5410200" cy="1598612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/>
              <a:t>P and Q can be anything:</a:t>
            </a:r>
          </a:p>
          <a:p>
            <a:pPr lvl="1"/>
            <a:r>
              <a:rPr lang="en-US" altLang="en-US"/>
              <a:t>points on a plane (2D) or in space (3D)</a:t>
            </a:r>
          </a:p>
          <a:p>
            <a:pPr lvl="1"/>
            <a:r>
              <a:rPr lang="en-US" altLang="en-US"/>
              <a:t>Colors in RGB or HSV (3D)</a:t>
            </a:r>
          </a:p>
          <a:p>
            <a:pPr lvl="1"/>
            <a:r>
              <a:rPr lang="en-US" altLang="en-US"/>
              <a:t>Whole images (m-by-n D)… etc.</a:t>
            </a:r>
          </a:p>
        </p:txBody>
      </p:sp>
      <p:sp>
        <p:nvSpPr>
          <p:cNvPr id="646162" name="Text Box 18"/>
          <p:cNvSpPr txBox="1">
            <a:spLocks noChangeArrowheads="1"/>
          </p:cNvSpPr>
          <p:nvPr/>
        </p:nvSpPr>
        <p:spPr bwMode="auto">
          <a:xfrm>
            <a:off x="2117725" y="1901826"/>
            <a:ext cx="23701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latin typeface="Arial" panose="020B0604020202020204" pitchFamily="34" charset="0"/>
              </a:rPr>
              <a:t>What’s the average</a:t>
            </a:r>
          </a:p>
          <a:p>
            <a:r>
              <a:rPr lang="en-US" altLang="en-US" sz="2000">
                <a:latin typeface="Arial" panose="020B0604020202020204" pitchFamily="34" charset="0"/>
              </a:rPr>
              <a:t>of P and Q?</a:t>
            </a:r>
          </a:p>
        </p:txBody>
      </p:sp>
    </p:spTree>
    <p:extLst>
      <p:ext uri="{BB962C8B-B14F-4D97-AF65-F5344CB8AC3E}">
        <p14:creationId xmlns:p14="http://schemas.microsoft.com/office/powerpoint/2010/main" val="127446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6151" grpId="0" animBg="1"/>
      <p:bldP spid="646152" grpId="0"/>
      <p:bldP spid="646153" grpId="0" animBg="1"/>
      <p:bldP spid="646154" grpId="0" animBg="1"/>
      <p:bldP spid="646155" grpId="0"/>
      <p:bldP spid="646156" grpId="0" animBg="1"/>
      <p:bldP spid="646157" grpId="0" animBg="1"/>
      <p:bldP spid="646158" grpId="0"/>
      <p:bldP spid="646159" grpId="0"/>
      <p:bldP spid="64616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Idea #1: Cross-Dissolve</a:t>
            </a:r>
          </a:p>
        </p:txBody>
      </p:sp>
      <p:sp>
        <p:nvSpPr>
          <p:cNvPr id="6451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09800" y="3429000"/>
            <a:ext cx="7772400" cy="2743200"/>
          </a:xfrm>
        </p:spPr>
        <p:txBody>
          <a:bodyPr/>
          <a:lstStyle/>
          <a:p>
            <a:r>
              <a:rPr lang="en-US" altLang="en-US"/>
              <a:t>Interpolate whole images:</a:t>
            </a:r>
          </a:p>
          <a:p>
            <a:r>
              <a:rPr lang="en-US" altLang="en-US"/>
              <a:t>	Image</a:t>
            </a:r>
            <a:r>
              <a:rPr lang="en-US" altLang="en-US" baseline="-25000"/>
              <a:t>halfway</a:t>
            </a:r>
            <a:r>
              <a:rPr lang="en-US" altLang="en-US"/>
              <a:t> = (1-t)*Image</a:t>
            </a:r>
            <a:r>
              <a:rPr lang="en-US" altLang="en-US" baseline="-25000"/>
              <a:t>1</a:t>
            </a:r>
            <a:r>
              <a:rPr lang="en-US" altLang="en-US"/>
              <a:t> + t*image</a:t>
            </a:r>
            <a:r>
              <a:rPr lang="en-US" altLang="en-US" baseline="-25000"/>
              <a:t>2</a:t>
            </a:r>
            <a:endParaRPr lang="en-US" altLang="en-US"/>
          </a:p>
          <a:p>
            <a:r>
              <a:rPr lang="en-US" altLang="en-US"/>
              <a:t>This is called </a:t>
            </a:r>
            <a:r>
              <a:rPr lang="en-US" altLang="en-US" b="1"/>
              <a:t>cross-dissolve</a:t>
            </a:r>
            <a:r>
              <a:rPr lang="en-US" altLang="en-US"/>
              <a:t> in film industry</a:t>
            </a:r>
          </a:p>
          <a:p>
            <a:endParaRPr lang="en-US" altLang="en-US"/>
          </a:p>
          <a:p>
            <a:r>
              <a:rPr lang="en-US" altLang="en-US"/>
              <a:t>But what is the images are not aligned?</a:t>
            </a:r>
          </a:p>
        </p:txBody>
      </p:sp>
      <p:pic>
        <p:nvPicPr>
          <p:cNvPr id="645125" name="Picture 5" descr="i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1" y="914400"/>
            <a:ext cx="2422525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26" name="Picture 6" descr="floo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914400"/>
            <a:ext cx="2422525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31" name="Picture 11" descr="floo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914400"/>
            <a:ext cx="2422525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30" name="Picture 10" descr="b2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914401"/>
            <a:ext cx="2413000" cy="197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29" name="Picture 9" descr="b5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914401"/>
            <a:ext cx="2413000" cy="197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28" name="Picture 8" descr="b7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914401"/>
            <a:ext cx="2413000" cy="197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32" name="Picture 12" descr="i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914400"/>
            <a:ext cx="2422525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31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2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Idea #2: Align, then cross-disolve</a:t>
            </a:r>
          </a:p>
        </p:txBody>
      </p:sp>
      <p:sp>
        <p:nvSpPr>
          <p:cNvPr id="64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5410200"/>
            <a:ext cx="7772400" cy="990600"/>
          </a:xfrm>
        </p:spPr>
        <p:txBody>
          <a:bodyPr/>
          <a:lstStyle/>
          <a:p>
            <a:r>
              <a:rPr lang="en-US" altLang="en-US"/>
              <a:t>Align first, then cross-dissolve</a:t>
            </a:r>
          </a:p>
          <a:p>
            <a:pPr lvl="1"/>
            <a:r>
              <a:rPr lang="en-US" altLang="en-US"/>
              <a:t>Alignment using global warp – picture still valid</a:t>
            </a:r>
          </a:p>
        </p:txBody>
      </p:sp>
      <p:pic>
        <p:nvPicPr>
          <p:cNvPr id="649229" name="Picture 13" descr="IMG_82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350" y="995364"/>
            <a:ext cx="4159250" cy="311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9230" name="Picture 14" descr="Picture 0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995364"/>
            <a:ext cx="4159250" cy="311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9232" name="Picture 16" descr="wim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1" y="1266825"/>
            <a:ext cx="5256213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9231" name="Picture 15" descr="blend7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1" y="1276350"/>
            <a:ext cx="5256213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9235" name="Picture 19" descr="blend5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1" y="1276350"/>
            <a:ext cx="5256213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9234" name="Picture 18" descr="blend2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051" y="1276350"/>
            <a:ext cx="5256213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9233" name="Picture 17" descr="wim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638" y="1276350"/>
            <a:ext cx="5256212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45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921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Dog Averaging</a:t>
            </a:r>
          </a:p>
        </p:txBody>
      </p:sp>
      <p:sp>
        <p:nvSpPr>
          <p:cNvPr id="65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2743200"/>
            <a:ext cx="7772400" cy="3429000"/>
          </a:xfrm>
        </p:spPr>
        <p:txBody>
          <a:bodyPr>
            <a:normAutofit lnSpcReduction="10000"/>
          </a:bodyPr>
          <a:lstStyle/>
          <a:p>
            <a:r>
              <a:rPr lang="en-US" altLang="en-US"/>
              <a:t>What to do?</a:t>
            </a:r>
          </a:p>
          <a:p>
            <a:pPr lvl="1"/>
            <a:r>
              <a:rPr lang="en-US" altLang="en-US"/>
              <a:t>Cross-dissolve doesn’t work</a:t>
            </a:r>
          </a:p>
          <a:p>
            <a:pPr lvl="1"/>
            <a:r>
              <a:rPr lang="en-US" altLang="en-US"/>
              <a:t>Global alignment doesn’t work</a:t>
            </a:r>
          </a:p>
          <a:p>
            <a:pPr lvl="2"/>
            <a:r>
              <a:rPr lang="en-US" altLang="en-US"/>
              <a:t>Cannot be done with a global transformation (e.g. affine)</a:t>
            </a:r>
          </a:p>
          <a:p>
            <a:pPr lvl="1"/>
            <a:r>
              <a:rPr lang="en-US" altLang="en-US"/>
              <a:t>Any ideas?</a:t>
            </a:r>
          </a:p>
          <a:p>
            <a:r>
              <a:rPr lang="en-US" altLang="en-US"/>
              <a:t>Feature matching!</a:t>
            </a:r>
          </a:p>
          <a:p>
            <a:pPr lvl="1"/>
            <a:r>
              <a:rPr lang="en-US" altLang="en-US"/>
              <a:t>Nose to nose, tail to tail, etc.</a:t>
            </a:r>
          </a:p>
          <a:p>
            <a:pPr lvl="1"/>
            <a:r>
              <a:rPr lang="en-US" altLang="en-US"/>
              <a:t>This is a local (non-parametric) warp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pic>
        <p:nvPicPr>
          <p:cNvPr id="65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2" t="21048" r="6572" b="50000"/>
          <a:stretch>
            <a:fillRect/>
          </a:stretch>
        </p:blipFill>
        <p:spPr bwMode="auto">
          <a:xfrm>
            <a:off x="2971800" y="1066800"/>
            <a:ext cx="57912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203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024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76200"/>
            <a:ext cx="8458200" cy="838200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Idea #3: Local warp, then cross-dissolve</a:t>
            </a:r>
          </a:p>
        </p:txBody>
      </p:sp>
      <p:sp>
        <p:nvSpPr>
          <p:cNvPr id="65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4267200"/>
            <a:ext cx="7772400" cy="2362200"/>
          </a:xfrm>
        </p:spPr>
        <p:txBody>
          <a:bodyPr>
            <a:normAutofit fontScale="92500" lnSpcReduction="10000"/>
          </a:bodyPr>
          <a:lstStyle/>
          <a:p>
            <a:pPr marL="457200" indent="-457200" algn="ctr">
              <a:lnSpc>
                <a:spcPct val="90000"/>
              </a:lnSpc>
            </a:pPr>
            <a:r>
              <a:rPr lang="en-US" altLang="en-US" dirty="0"/>
              <a:t>Morphing procedure: </a:t>
            </a:r>
          </a:p>
          <a:p>
            <a:pPr marL="457200" indent="-457200">
              <a:lnSpc>
                <a:spcPct val="90000"/>
              </a:lnSpc>
            </a:pPr>
            <a:r>
              <a:rPr lang="en-US" altLang="en-US" dirty="0"/>
              <a:t> </a:t>
            </a:r>
            <a:r>
              <a:rPr lang="en-US" altLang="en-US" i="1" dirty="0"/>
              <a:t>for every t,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en-US" altLang="en-US" dirty="0"/>
              <a:t>Find the average shape (the “mean dog</a:t>
            </a:r>
            <a:r>
              <a:rPr lang="en-US" altLang="en-US" dirty="0" smtClean="0"/>
              <a:t>”)</a:t>
            </a:r>
            <a:endParaRPr lang="en-US" altLang="en-US" dirty="0"/>
          </a:p>
          <a:p>
            <a:pPr marL="838200" lvl="1" indent="-381000">
              <a:lnSpc>
                <a:spcPct val="90000"/>
              </a:lnSpc>
            </a:pPr>
            <a:r>
              <a:rPr lang="en-US" altLang="en-US" dirty="0"/>
              <a:t>local warping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en-US" altLang="en-US" dirty="0"/>
              <a:t>Find the average color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altLang="en-US" dirty="0"/>
              <a:t>Cross-dissolve the warped images</a:t>
            </a:r>
          </a:p>
        </p:txBody>
      </p:sp>
      <p:pic>
        <p:nvPicPr>
          <p:cNvPr id="65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2" t="19524" r="5429" b="14952"/>
          <a:stretch>
            <a:fillRect/>
          </a:stretch>
        </p:blipFill>
        <p:spPr bwMode="auto">
          <a:xfrm>
            <a:off x="3200400" y="990600"/>
            <a:ext cx="58674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797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Local (non-parametric) Image Warping </a:t>
            </a:r>
          </a:p>
        </p:txBody>
      </p:sp>
      <p:sp>
        <p:nvSpPr>
          <p:cNvPr id="65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2667000"/>
            <a:ext cx="7772400" cy="3505200"/>
          </a:xfrm>
        </p:spPr>
        <p:txBody>
          <a:bodyPr/>
          <a:lstStyle/>
          <a:p>
            <a:r>
              <a:rPr lang="en-US" altLang="en-US" dirty="0"/>
              <a:t>Need to specify a more detailed warp function</a:t>
            </a:r>
          </a:p>
          <a:p>
            <a:pPr lvl="1"/>
            <a:r>
              <a:rPr lang="en-US" altLang="en-US" dirty="0"/>
              <a:t>Global warps were functions of a </a:t>
            </a:r>
            <a:r>
              <a:rPr lang="en-US" altLang="en-US" dirty="0" smtClean="0"/>
              <a:t>few </a:t>
            </a:r>
            <a:r>
              <a:rPr lang="en-US" altLang="en-US" dirty="0"/>
              <a:t>parameters</a:t>
            </a:r>
          </a:p>
          <a:p>
            <a:pPr lvl="1"/>
            <a:r>
              <a:rPr lang="en-US" altLang="en-US" dirty="0"/>
              <a:t>Non-parametric warps u(</a:t>
            </a:r>
            <a:r>
              <a:rPr lang="en-US" altLang="en-US" dirty="0" err="1"/>
              <a:t>x,y</a:t>
            </a:r>
            <a:r>
              <a:rPr lang="en-US" altLang="en-US" dirty="0"/>
              <a:t>) and v(</a:t>
            </a:r>
            <a:r>
              <a:rPr lang="en-US" altLang="en-US" dirty="0" err="1"/>
              <a:t>x,y</a:t>
            </a:r>
            <a:r>
              <a:rPr lang="en-US" altLang="en-US" dirty="0"/>
              <a:t>) can be defined independently for every single location </a:t>
            </a:r>
            <a:r>
              <a:rPr lang="en-US" altLang="en-US" dirty="0" err="1"/>
              <a:t>x,y</a:t>
            </a:r>
            <a:r>
              <a:rPr lang="en-US" altLang="en-US" dirty="0"/>
              <a:t>!</a:t>
            </a:r>
          </a:p>
          <a:p>
            <a:pPr lvl="1"/>
            <a:r>
              <a:rPr lang="en-US" altLang="en-US" dirty="0"/>
              <a:t>Once we know vector field </a:t>
            </a:r>
            <a:r>
              <a:rPr lang="en-US" altLang="en-US" dirty="0" err="1"/>
              <a:t>u,v</a:t>
            </a:r>
            <a:r>
              <a:rPr lang="en-US" altLang="en-US" dirty="0"/>
              <a:t> we can easily warp each pixel (use backward warping with interpolation)</a:t>
            </a:r>
          </a:p>
        </p:txBody>
      </p:sp>
      <p:pic>
        <p:nvPicPr>
          <p:cNvPr id="65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2" t="21048" r="68286" b="50000"/>
          <a:stretch>
            <a:fillRect/>
          </a:stretch>
        </p:blipFill>
        <p:spPr bwMode="auto">
          <a:xfrm>
            <a:off x="3810000" y="1066800"/>
            <a:ext cx="16764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22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00" t="21048" r="6572" b="50000"/>
          <a:stretch>
            <a:fillRect/>
          </a:stretch>
        </p:blipFill>
        <p:spPr bwMode="auto">
          <a:xfrm>
            <a:off x="5943600" y="1066800"/>
            <a:ext cx="1828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827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229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859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Morphing</a:t>
            </a:r>
            <a:endParaRPr lang="en-US" altLang="en-US" dirty="0"/>
          </a:p>
        </p:txBody>
      </p:sp>
      <p:sp>
        <p:nvSpPr>
          <p:cNvPr id="7618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676399" y="4267200"/>
            <a:ext cx="8843639" cy="1272466"/>
          </a:xfrm>
        </p:spPr>
        <p:txBody>
          <a:bodyPr>
            <a:normAutofit fontScale="55000" lnSpcReduction="20000"/>
          </a:bodyPr>
          <a:lstStyle/>
          <a:p>
            <a:r>
              <a:rPr lang="en-US" altLang="en-US" dirty="0" smtClean="0"/>
              <a:t>How can we define a warp between images of two different scenes? What’s our goal?</a:t>
            </a:r>
          </a:p>
          <a:p>
            <a:endParaRPr lang="en-US" altLang="en-US" dirty="0"/>
          </a:p>
          <a:p>
            <a:r>
              <a:rPr lang="en-US" altLang="en-US" dirty="0" smtClean="0"/>
              <a:t>Identify correspondences so as to achieve desired effect</a:t>
            </a:r>
          </a:p>
          <a:p>
            <a:pPr lvl="1"/>
            <a:r>
              <a:rPr lang="en-US" altLang="en-US" dirty="0" smtClean="0"/>
              <a:t>Is there a single </a:t>
            </a:r>
            <a:r>
              <a:rPr lang="en-US" altLang="en-US" dirty="0" err="1" smtClean="0"/>
              <a:t>homography</a:t>
            </a:r>
            <a:r>
              <a:rPr lang="en-US" altLang="en-US" dirty="0" smtClean="0"/>
              <a:t> that will map each pixel correctly in this instance?</a:t>
            </a:r>
          </a:p>
          <a:p>
            <a:pPr lvl="1"/>
            <a:r>
              <a:rPr lang="en-US" altLang="en-US" dirty="0" smtClean="0"/>
              <a:t>Will a global warping scheme work?</a:t>
            </a:r>
            <a:endParaRPr lang="en-US" altLang="en-US" dirty="0"/>
          </a:p>
          <a:p>
            <a:endParaRPr lang="en-US" altLang="en-US" dirty="0"/>
          </a:p>
        </p:txBody>
      </p:sp>
      <p:sp>
        <p:nvSpPr>
          <p:cNvPr id="761870" name="Text Box 14"/>
          <p:cNvSpPr txBox="1">
            <a:spLocks noChangeArrowheads="1"/>
          </p:cNvSpPr>
          <p:nvPr/>
        </p:nvSpPr>
        <p:spPr bwMode="auto">
          <a:xfrm>
            <a:off x="5562600" y="2438400"/>
            <a:ext cx="1143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i="1"/>
              <a:t>T</a:t>
            </a:r>
            <a:r>
              <a:rPr lang="en-US" altLang="en-US"/>
              <a:t>(</a:t>
            </a:r>
            <a:r>
              <a:rPr lang="en-US" altLang="en-US" i="1"/>
              <a:t>x,y</a:t>
            </a:r>
            <a:r>
              <a:rPr lang="en-US" altLang="en-US"/>
              <a:t>)</a:t>
            </a:r>
          </a:p>
        </p:txBody>
      </p:sp>
      <p:sp>
        <p:nvSpPr>
          <p:cNvPr id="761875" name="AutoShape 19"/>
          <p:cNvSpPr>
            <a:spLocks noChangeArrowheads="1"/>
          </p:cNvSpPr>
          <p:nvPr/>
        </p:nvSpPr>
        <p:spPr bwMode="auto">
          <a:xfrm>
            <a:off x="5916614" y="2195514"/>
            <a:ext cx="636587" cy="319087"/>
          </a:xfrm>
          <a:prstGeom prst="rightArrow">
            <a:avLst>
              <a:gd name="adj1" fmla="val 50000"/>
              <a:gd name="adj2" fmla="val 49876"/>
            </a:avLst>
          </a:prstGeom>
          <a:solidFill>
            <a:srgbClr val="FFFF00"/>
          </a:solidFill>
          <a:ln w="28575">
            <a:solidFill>
              <a:schemeClr val="accent1"/>
            </a:solidFill>
            <a:miter lim="800000"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i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761876" name="Text Box 20"/>
          <p:cNvSpPr txBox="1">
            <a:spLocks noChangeArrowheads="1"/>
          </p:cNvSpPr>
          <p:nvPr/>
        </p:nvSpPr>
        <p:spPr bwMode="auto">
          <a:xfrm>
            <a:off x="6019800" y="1766888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/>
              <a:t>?</a:t>
            </a:r>
          </a:p>
        </p:txBody>
      </p:sp>
      <p:pic>
        <p:nvPicPr>
          <p:cNvPr id="27" name="Picture 4" descr="CatWMor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2" r="71613" b="56638"/>
          <a:stretch>
            <a:fillRect/>
          </a:stretch>
        </p:blipFill>
        <p:spPr bwMode="auto">
          <a:xfrm>
            <a:off x="3429000" y="1628775"/>
            <a:ext cx="2133600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CatWMor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41" t="2655" r="36774" b="56250"/>
          <a:stretch>
            <a:fillRect/>
          </a:stretch>
        </p:blipFill>
        <p:spPr bwMode="auto">
          <a:xfrm>
            <a:off x="6838950" y="1697670"/>
            <a:ext cx="2057400" cy="150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4336002" y="2297352"/>
            <a:ext cx="106532" cy="1154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761118" y="2692323"/>
            <a:ext cx="106532" cy="1154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7238815" y="1766888"/>
            <a:ext cx="106532" cy="1154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8367759" y="1766888"/>
            <a:ext cx="106532" cy="1154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045813" y="1937898"/>
            <a:ext cx="106532" cy="1154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630722" y="1921231"/>
            <a:ext cx="106532" cy="1154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86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2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Morphing = Object Averaging</a:t>
            </a:r>
          </a:p>
        </p:txBody>
      </p:sp>
      <p:sp>
        <p:nvSpPr>
          <p:cNvPr id="64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3352800"/>
            <a:ext cx="7772400" cy="32766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/>
              <a:t>The aim is to find “an average” between two objects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Not an average of two </a:t>
            </a:r>
            <a:r>
              <a:rPr lang="en-US" altLang="en-US" u="sng"/>
              <a:t>images of objects</a:t>
            </a:r>
            <a:r>
              <a:rPr lang="en-US" altLang="en-US"/>
              <a:t>…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…but an image of the </a:t>
            </a:r>
            <a:r>
              <a:rPr lang="en-US" altLang="en-US" u="sng"/>
              <a:t>average object</a:t>
            </a:r>
            <a:r>
              <a:rPr lang="en-US" altLang="en-US"/>
              <a:t>!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How can we make a smooth transition in time?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Do a “weighted average” over time t</a:t>
            </a:r>
          </a:p>
          <a:p>
            <a:pPr>
              <a:lnSpc>
                <a:spcPct val="90000"/>
              </a:lnSpc>
            </a:pPr>
            <a:r>
              <a:rPr lang="en-US" altLang="en-US"/>
              <a:t>How do we know what the average object looks like?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We haven’t a clue!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But we can often fake something reasonable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Usually required user/artist input</a:t>
            </a:r>
          </a:p>
        </p:txBody>
      </p:sp>
      <p:pic>
        <p:nvPicPr>
          <p:cNvPr id="644100" name="Picture 4" descr="CatWMor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2" r="71613" b="56638"/>
          <a:stretch>
            <a:fillRect/>
          </a:stretch>
        </p:blipFill>
        <p:spPr bwMode="auto">
          <a:xfrm>
            <a:off x="2438400" y="1385889"/>
            <a:ext cx="2133600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4101" name="Picture 5" descr="CatWMor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67" t="1382" r="1747" b="57523"/>
          <a:stretch>
            <a:fillRect/>
          </a:stretch>
        </p:blipFill>
        <p:spPr bwMode="auto">
          <a:xfrm>
            <a:off x="4876801" y="1411289"/>
            <a:ext cx="2068513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4102" name="Picture 6" descr="CatWMor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41" t="2655" r="36774" b="56250"/>
          <a:stretch>
            <a:fillRect/>
          </a:stretch>
        </p:blipFill>
        <p:spPr bwMode="auto">
          <a:xfrm>
            <a:off x="7162800" y="1389064"/>
            <a:ext cx="2057400" cy="150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4103" name="Picture 7" descr="CatWMor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67" t="54037" r="2582" b="4037"/>
          <a:stretch>
            <a:fillRect/>
          </a:stretch>
        </p:blipFill>
        <p:spPr bwMode="auto">
          <a:xfrm>
            <a:off x="4911726" y="1397000"/>
            <a:ext cx="1946275" cy="149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4104" name="Picture 8" descr="catwoma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20814"/>
            <a:ext cx="1828800" cy="147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2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4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4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409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83456"/>
            <a:ext cx="10972800" cy="657459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Image Morphing</a:t>
            </a:r>
          </a:p>
        </p:txBody>
      </p:sp>
      <p:sp>
        <p:nvSpPr>
          <p:cNvPr id="625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20195"/>
            <a:ext cx="10972800" cy="1944938"/>
          </a:xfrm>
        </p:spPr>
        <p:txBody>
          <a:bodyPr>
            <a:normAutofit fontScale="92500" lnSpcReduction="10000"/>
          </a:bodyPr>
          <a:lstStyle/>
          <a:p>
            <a:pPr marL="533400" indent="-533400"/>
            <a:r>
              <a:rPr lang="en-US" altLang="en-US" dirty="0"/>
              <a:t>We know how to warp one image into the other, but how do we create a morphing sequence?</a:t>
            </a:r>
          </a:p>
          <a:p>
            <a:pPr marL="914400" lvl="1" indent="-457200">
              <a:buFontTx/>
              <a:buAutoNum type="arabicPeriod"/>
            </a:pPr>
            <a:r>
              <a:rPr lang="en-US" altLang="en-US" dirty="0"/>
              <a:t>Create an intermediate shape (by interpolation)</a:t>
            </a:r>
          </a:p>
          <a:p>
            <a:pPr marL="914400" lvl="1" indent="-457200">
              <a:buFontTx/>
              <a:buAutoNum type="arabicPeriod"/>
            </a:pPr>
            <a:r>
              <a:rPr lang="en-US" altLang="en-US" dirty="0"/>
              <a:t>Warp both images towards it</a:t>
            </a:r>
          </a:p>
          <a:p>
            <a:pPr marL="914400" lvl="1" indent="-457200">
              <a:buFontTx/>
              <a:buAutoNum type="arabicPeriod"/>
            </a:pPr>
            <a:r>
              <a:rPr lang="en-US" altLang="en-US" dirty="0"/>
              <a:t>Cross-dissolve the colors in the newly warped images</a:t>
            </a:r>
          </a:p>
        </p:txBody>
      </p:sp>
      <p:pic>
        <p:nvPicPr>
          <p:cNvPr id="625668" name="Picture 4" descr="CatWMor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3987800"/>
            <a:ext cx="5905500" cy="287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30046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566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36056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Multi-Image Vision: Example Morphing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/>
              <a:t>Finding Correspondences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/>
              <a:t>Global vs Local Warping</a:t>
            </a:r>
          </a:p>
          <a:p>
            <a:pPr marL="1371600" lvl="2" indent="-571500">
              <a:buFont typeface="+mj-lt"/>
              <a:buAutoNum type="romanUcPeriod"/>
            </a:pPr>
            <a:r>
              <a:rPr lang="en-US" dirty="0" smtClean="0"/>
              <a:t>Mesh</a:t>
            </a:r>
          </a:p>
          <a:p>
            <a:pPr marL="1371600" lvl="2" indent="-571500">
              <a:buFont typeface="+mj-lt"/>
              <a:buAutoNum type="romanUcPeriod"/>
            </a:pPr>
            <a:r>
              <a:rPr lang="en-US" dirty="0" smtClean="0"/>
              <a:t>Delaunay triangulation</a:t>
            </a:r>
            <a:endParaRPr lang="en-US" dirty="0"/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/>
              <a:t>Intermediate Warp Representations</a:t>
            </a:r>
          </a:p>
          <a:p>
            <a:pPr marL="1371600" lvl="2" indent="-571500">
              <a:buFont typeface="+mj-lt"/>
              <a:buAutoNum type="romanUcPeriod"/>
            </a:pPr>
            <a:r>
              <a:rPr lang="en-US" dirty="0" smtClean="0"/>
              <a:t>Linear Interpolation 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/>
              <a:t>Morphing</a:t>
            </a:r>
          </a:p>
        </p:txBody>
      </p:sp>
    </p:spTree>
    <p:extLst>
      <p:ext uri="{BB962C8B-B14F-4D97-AF65-F5344CB8AC3E}">
        <p14:creationId xmlns:p14="http://schemas.microsoft.com/office/powerpoint/2010/main" val="182337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Creating a Warp Sequence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148" y="1284956"/>
            <a:ext cx="8072091" cy="538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51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Creating a Warp Sequence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45404" y="1171254"/>
            <a:ext cx="8893805" cy="5686746"/>
            <a:chOff x="445404" y="1171254"/>
            <a:chExt cx="8893805" cy="568674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5404" y="1255379"/>
              <a:ext cx="8723659" cy="5602621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917915" y="1171254"/>
              <a:ext cx="3421294" cy="2363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314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Image Warping – non-parametric</a:t>
            </a:r>
          </a:p>
        </p:txBody>
      </p:sp>
      <p:sp>
        <p:nvSpPr>
          <p:cNvPr id="622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Move control points to specify a spline warp</a:t>
            </a:r>
          </a:p>
          <a:p>
            <a:r>
              <a:rPr lang="en-US" altLang="en-US"/>
              <a:t>Spline produces a smooth vector field</a:t>
            </a:r>
          </a:p>
        </p:txBody>
      </p:sp>
      <p:pic>
        <p:nvPicPr>
          <p:cNvPr id="622596" name="Picture 4" descr="CatWomanWar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195" y="2845085"/>
            <a:ext cx="6973888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25419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Warp specification - dense</a:t>
            </a:r>
          </a:p>
        </p:txBody>
      </p:sp>
      <p:sp>
        <p:nvSpPr>
          <p:cNvPr id="629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/>
            <a:r>
              <a:rPr lang="en-US" altLang="en-US" dirty="0"/>
              <a:t>How can we specify the warp?</a:t>
            </a:r>
          </a:p>
          <a:p>
            <a:pPr marL="914400" lvl="1" indent="-457200">
              <a:buNone/>
            </a:pPr>
            <a:r>
              <a:rPr lang="en-US" altLang="en-US" dirty="0"/>
              <a:t>Specify corresponding </a:t>
            </a:r>
            <a:r>
              <a:rPr lang="en-US" altLang="en-US" i="1" dirty="0"/>
              <a:t>spline control points</a:t>
            </a:r>
            <a:endParaRPr lang="en-US" altLang="en-US" dirty="0"/>
          </a:p>
          <a:p>
            <a:pPr marL="1295400" lvl="2" indent="-381000">
              <a:buFontTx/>
              <a:buChar char="•"/>
            </a:pPr>
            <a:r>
              <a:rPr lang="en-US" altLang="en-US" i="1" dirty="0"/>
              <a:t>interpolate</a:t>
            </a:r>
            <a:r>
              <a:rPr lang="en-US" altLang="en-US" dirty="0"/>
              <a:t> to a complete warping function</a:t>
            </a:r>
          </a:p>
        </p:txBody>
      </p:sp>
      <p:pic>
        <p:nvPicPr>
          <p:cNvPr id="629764" name="Picture 4" descr="CatWSp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1" y="3295650"/>
            <a:ext cx="6170613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9765" name="Text Box 5"/>
          <p:cNvSpPr txBox="1">
            <a:spLocks noChangeArrowheads="1"/>
          </p:cNvSpPr>
          <p:nvPr/>
        </p:nvSpPr>
        <p:spPr bwMode="auto">
          <a:xfrm>
            <a:off x="1446089" y="5967990"/>
            <a:ext cx="693762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dirty="0">
                <a:latin typeface="Arial" panose="020B0604020202020204" pitchFamily="34" charset="0"/>
              </a:rPr>
              <a:t>But we </a:t>
            </a:r>
            <a:r>
              <a:rPr lang="en-US" altLang="en-US" dirty="0" smtClean="0">
                <a:latin typeface="Arial" panose="020B0604020202020204" pitchFamily="34" charset="0"/>
              </a:rPr>
              <a:t>want to </a:t>
            </a:r>
            <a:r>
              <a:rPr lang="en-US" altLang="en-US" dirty="0">
                <a:latin typeface="Arial" panose="020B0604020202020204" pitchFamily="34" charset="0"/>
              </a:rPr>
              <a:t>specify only a few points, not </a:t>
            </a:r>
            <a:r>
              <a:rPr lang="en-US" altLang="en-US" dirty="0" smtClean="0">
                <a:latin typeface="Arial" panose="020B0604020202020204" pitchFamily="34" charset="0"/>
              </a:rPr>
              <a:t>an entire grid.</a:t>
            </a:r>
          </a:p>
          <a:p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54315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976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Warp specification - sparse</a:t>
            </a:r>
          </a:p>
        </p:txBody>
      </p:sp>
      <p:sp>
        <p:nvSpPr>
          <p:cNvPr id="65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/>
            <a:r>
              <a:rPr lang="en-US" altLang="en-US"/>
              <a:t>How can we specify the warp?</a:t>
            </a:r>
          </a:p>
          <a:p>
            <a:pPr marL="914400" lvl="1" indent="-457200">
              <a:buNone/>
            </a:pPr>
            <a:r>
              <a:rPr lang="en-US" altLang="en-US"/>
              <a:t>Specify corresponding </a:t>
            </a:r>
            <a:r>
              <a:rPr lang="en-US" altLang="en-US" i="1"/>
              <a:t>points</a:t>
            </a:r>
            <a:endParaRPr lang="en-US" altLang="en-US"/>
          </a:p>
          <a:p>
            <a:pPr marL="1295400" lvl="2" indent="-381000">
              <a:buFontTx/>
              <a:buChar char="•"/>
            </a:pPr>
            <a:r>
              <a:rPr lang="en-US" altLang="en-US" i="1"/>
              <a:t>interpolate</a:t>
            </a:r>
            <a:r>
              <a:rPr lang="en-US" altLang="en-US"/>
              <a:t> to a complete warping function</a:t>
            </a:r>
          </a:p>
          <a:p>
            <a:pPr marL="1295400" lvl="2" indent="-381000">
              <a:buFontTx/>
              <a:buChar char="•"/>
            </a:pPr>
            <a:r>
              <a:rPr lang="en-US" altLang="en-US"/>
              <a:t>How do we do it?</a:t>
            </a:r>
            <a:br>
              <a:rPr lang="en-US" altLang="en-US"/>
            </a:br>
            <a:endParaRPr lang="en-US" altLang="en-US"/>
          </a:p>
        </p:txBody>
      </p:sp>
      <p:pic>
        <p:nvPicPr>
          <p:cNvPr id="653316" name="Picture 4" descr="CatWPoi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38" y="3254376"/>
            <a:ext cx="6481762" cy="238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3317" name="Text Box 5"/>
          <p:cNvSpPr txBox="1">
            <a:spLocks noChangeArrowheads="1"/>
          </p:cNvSpPr>
          <p:nvPr/>
        </p:nvSpPr>
        <p:spPr bwMode="auto">
          <a:xfrm>
            <a:off x="2514600" y="6019800"/>
            <a:ext cx="46730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Arial" panose="020B0604020202020204" pitchFamily="34" charset="0"/>
              </a:rPr>
              <a:t>How do we go from feature points to pixels?</a:t>
            </a:r>
          </a:p>
        </p:txBody>
      </p:sp>
    </p:spTree>
    <p:extLst>
      <p:ext uri="{BB962C8B-B14F-4D97-AF65-F5344CB8AC3E}">
        <p14:creationId xmlns:p14="http://schemas.microsoft.com/office/powerpoint/2010/main" val="43204112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33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Triangular Mesh</a:t>
            </a:r>
          </a:p>
        </p:txBody>
      </p:sp>
      <p:sp>
        <p:nvSpPr>
          <p:cNvPr id="65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3276600"/>
            <a:ext cx="7772400" cy="3581400"/>
          </a:xfrm>
        </p:spPr>
        <p:txBody>
          <a:bodyPr>
            <a:normAutofit fontScale="92500"/>
          </a:bodyPr>
          <a:lstStyle/>
          <a:p>
            <a:pPr marL="457200" indent="-457200">
              <a:buFontTx/>
              <a:buAutoNum type="arabicPeriod"/>
            </a:pPr>
            <a:r>
              <a:rPr lang="en-US" altLang="en-US" dirty="0"/>
              <a:t>Input correspondences at key feature points</a:t>
            </a:r>
          </a:p>
          <a:p>
            <a:pPr marL="457200" indent="-457200">
              <a:buFontTx/>
              <a:buAutoNum type="arabicPeriod"/>
            </a:pPr>
            <a:r>
              <a:rPr lang="en-US" altLang="en-US" dirty="0"/>
              <a:t>Define a triangular mesh over the points</a:t>
            </a:r>
          </a:p>
          <a:p>
            <a:pPr marL="838200" lvl="1" indent="-381000"/>
            <a:r>
              <a:rPr lang="en-US" altLang="en-US" dirty="0"/>
              <a:t>Same mesh in both images!</a:t>
            </a:r>
          </a:p>
          <a:p>
            <a:pPr marL="838200" lvl="1" indent="-381000"/>
            <a:r>
              <a:rPr lang="en-US" altLang="en-US" dirty="0"/>
              <a:t>Now we have triangle-to-triangle correspondences</a:t>
            </a:r>
          </a:p>
          <a:p>
            <a:pPr marL="457200" indent="-457200">
              <a:buFontTx/>
              <a:buAutoNum type="arabicPeriod"/>
            </a:pPr>
            <a:r>
              <a:rPr lang="en-US" altLang="en-US" dirty="0"/>
              <a:t>Warp each triangle separately from source to destination</a:t>
            </a:r>
          </a:p>
          <a:p>
            <a:pPr marL="838200" lvl="1" indent="-381000"/>
            <a:r>
              <a:rPr lang="en-US" altLang="en-US" dirty="0"/>
              <a:t>How do we warp a triangle?</a:t>
            </a:r>
          </a:p>
          <a:p>
            <a:pPr marL="838200" lvl="1" indent="-381000"/>
            <a:r>
              <a:rPr lang="en-US" altLang="en-US" dirty="0"/>
              <a:t>3 points = affine warp</a:t>
            </a:r>
            <a:r>
              <a:rPr lang="en-US" altLang="en-US" dirty="0" smtClean="0"/>
              <a:t>!</a:t>
            </a:r>
            <a:endParaRPr lang="en-US" altLang="en-US" dirty="0"/>
          </a:p>
        </p:txBody>
      </p:sp>
      <p:pic>
        <p:nvPicPr>
          <p:cNvPr id="654340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2" t="28667" r="8858" b="22571"/>
          <a:stretch>
            <a:fillRect/>
          </a:stretch>
        </p:blipFill>
        <p:spPr bwMode="auto">
          <a:xfrm>
            <a:off x="3200400" y="838200"/>
            <a:ext cx="5638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279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433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Triangulations</a:t>
            </a:r>
          </a:p>
        </p:txBody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914400"/>
            <a:ext cx="7772400" cy="2546350"/>
          </a:xfrm>
        </p:spPr>
        <p:txBody>
          <a:bodyPr>
            <a:normAutofit lnSpcReduction="10000"/>
          </a:bodyPr>
          <a:lstStyle/>
          <a:p>
            <a:r>
              <a:rPr lang="en-US" altLang="en-US"/>
              <a:t>A </a:t>
            </a:r>
            <a:r>
              <a:rPr lang="en-US" altLang="en-US" i="1"/>
              <a:t>triangulation</a:t>
            </a:r>
            <a:r>
              <a:rPr lang="en-US" altLang="en-US"/>
              <a:t> of set of points in the plane is a </a:t>
            </a:r>
            <a:r>
              <a:rPr lang="en-US" altLang="en-US" i="1"/>
              <a:t>partition</a:t>
            </a:r>
            <a:r>
              <a:rPr lang="en-US" altLang="en-US"/>
              <a:t> of the convex hull to triangles whose vertices are the points, and do not contain other points.</a:t>
            </a:r>
          </a:p>
          <a:p>
            <a:r>
              <a:rPr lang="en-US" altLang="en-US"/>
              <a:t>There are an exponential number of triangulations of a point set.</a:t>
            </a:r>
          </a:p>
        </p:txBody>
      </p:sp>
      <p:sp>
        <p:nvSpPr>
          <p:cNvPr id="656389" name="Freeform 5"/>
          <p:cNvSpPr>
            <a:spLocks/>
          </p:cNvSpPr>
          <p:nvPr/>
        </p:nvSpPr>
        <p:spPr bwMode="auto">
          <a:xfrm>
            <a:off x="3499757" y="4164698"/>
            <a:ext cx="615043" cy="727296"/>
          </a:xfrm>
          <a:custGeom>
            <a:avLst/>
            <a:gdLst>
              <a:gd name="T0" fmla="*/ 0 w 384"/>
              <a:gd name="T1" fmla="*/ 0 h 576"/>
              <a:gd name="T2" fmla="*/ 384 w 384"/>
              <a:gd name="T3" fmla="*/ 288 h 576"/>
              <a:gd name="T4" fmla="*/ 384 w 384"/>
              <a:gd name="T5" fmla="*/ 576 h 576"/>
              <a:gd name="T6" fmla="*/ 0 w 384"/>
              <a:gd name="T7" fmla="*/ 0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4" h="576">
                <a:moveTo>
                  <a:pt x="0" y="0"/>
                </a:moveTo>
                <a:lnTo>
                  <a:pt x="384" y="288"/>
                </a:lnTo>
                <a:lnTo>
                  <a:pt x="384" y="576"/>
                </a:lnTo>
                <a:lnTo>
                  <a:pt x="0" y="0"/>
                </a:lnTo>
                <a:close/>
              </a:path>
            </a:pathLst>
          </a:custGeom>
          <a:solidFill>
            <a:srgbClr val="66CCFF"/>
          </a:soli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656390" name="Freeform 6"/>
          <p:cNvSpPr>
            <a:spLocks/>
          </p:cNvSpPr>
          <p:nvPr/>
        </p:nvSpPr>
        <p:spPr bwMode="auto">
          <a:xfrm>
            <a:off x="2743200" y="4843467"/>
            <a:ext cx="1447800" cy="381000"/>
          </a:xfrm>
          <a:custGeom>
            <a:avLst/>
            <a:gdLst>
              <a:gd name="T0" fmla="*/ 912 w 912"/>
              <a:gd name="T1" fmla="*/ 96 h 240"/>
              <a:gd name="T2" fmla="*/ 384 w 912"/>
              <a:gd name="T3" fmla="*/ 240 h 240"/>
              <a:gd name="T4" fmla="*/ 0 w 912"/>
              <a:gd name="T5" fmla="*/ 0 h 240"/>
              <a:gd name="T6" fmla="*/ 912 w 912"/>
              <a:gd name="T7" fmla="*/ 96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12" h="240">
                <a:moveTo>
                  <a:pt x="912" y="96"/>
                </a:moveTo>
                <a:lnTo>
                  <a:pt x="384" y="240"/>
                </a:lnTo>
                <a:lnTo>
                  <a:pt x="0" y="0"/>
                </a:lnTo>
                <a:lnTo>
                  <a:pt x="912" y="96"/>
                </a:lnTo>
                <a:close/>
              </a:path>
            </a:pathLst>
          </a:custGeom>
          <a:solidFill>
            <a:srgbClr val="66CCFF"/>
          </a:soli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56391" name="Freeform 7"/>
          <p:cNvSpPr>
            <a:spLocks/>
          </p:cNvSpPr>
          <p:nvPr/>
        </p:nvSpPr>
        <p:spPr bwMode="auto">
          <a:xfrm>
            <a:off x="2794907" y="4373566"/>
            <a:ext cx="685800" cy="369888"/>
          </a:xfrm>
          <a:custGeom>
            <a:avLst/>
            <a:gdLst>
              <a:gd name="T0" fmla="*/ 0 w 432"/>
              <a:gd name="T1" fmla="*/ 336 h 336"/>
              <a:gd name="T2" fmla="*/ 96 w 432"/>
              <a:gd name="T3" fmla="*/ 0 h 336"/>
              <a:gd name="T4" fmla="*/ 432 w 432"/>
              <a:gd name="T5" fmla="*/ 144 h 336"/>
              <a:gd name="T6" fmla="*/ 0 w 432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2" h="336">
                <a:moveTo>
                  <a:pt x="0" y="336"/>
                </a:moveTo>
                <a:lnTo>
                  <a:pt x="96" y="0"/>
                </a:lnTo>
                <a:lnTo>
                  <a:pt x="432" y="144"/>
                </a:lnTo>
                <a:lnTo>
                  <a:pt x="0" y="336"/>
                </a:ln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56392" name="Freeform 8"/>
          <p:cNvSpPr>
            <a:spLocks/>
          </p:cNvSpPr>
          <p:nvPr/>
        </p:nvSpPr>
        <p:spPr bwMode="auto">
          <a:xfrm>
            <a:off x="2895600" y="4114802"/>
            <a:ext cx="685800" cy="369888"/>
          </a:xfrm>
          <a:custGeom>
            <a:avLst/>
            <a:gdLst>
              <a:gd name="T0" fmla="*/ 0 w 432"/>
              <a:gd name="T1" fmla="*/ 144 h 288"/>
              <a:gd name="T2" fmla="*/ 432 w 432"/>
              <a:gd name="T3" fmla="*/ 0 h 288"/>
              <a:gd name="T4" fmla="*/ 336 w 432"/>
              <a:gd name="T5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" h="288">
                <a:moveTo>
                  <a:pt x="0" y="144"/>
                </a:moveTo>
                <a:lnTo>
                  <a:pt x="432" y="0"/>
                </a:lnTo>
                <a:lnTo>
                  <a:pt x="336" y="288"/>
                </a:lnTo>
              </a:path>
            </a:pathLst>
          </a:custGeom>
          <a:solidFill>
            <a:srgbClr val="66FF33"/>
          </a:soli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56393" name="Freeform 9"/>
          <p:cNvSpPr>
            <a:spLocks/>
          </p:cNvSpPr>
          <p:nvPr/>
        </p:nvSpPr>
        <p:spPr bwMode="auto">
          <a:xfrm>
            <a:off x="3390900" y="4164698"/>
            <a:ext cx="723900" cy="777192"/>
          </a:xfrm>
          <a:custGeom>
            <a:avLst/>
            <a:gdLst>
              <a:gd name="T0" fmla="*/ 0 w 480"/>
              <a:gd name="T1" fmla="*/ 288 h 576"/>
              <a:gd name="T2" fmla="*/ 96 w 480"/>
              <a:gd name="T3" fmla="*/ 0 h 576"/>
              <a:gd name="T4" fmla="*/ 480 w 480"/>
              <a:gd name="T5" fmla="*/ 576 h 576"/>
              <a:gd name="T6" fmla="*/ 0 w 480"/>
              <a:gd name="T7" fmla="*/ 288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0" h="576">
                <a:moveTo>
                  <a:pt x="0" y="288"/>
                </a:moveTo>
                <a:lnTo>
                  <a:pt x="96" y="0"/>
                </a:lnTo>
                <a:lnTo>
                  <a:pt x="480" y="576"/>
                </a:lnTo>
                <a:lnTo>
                  <a:pt x="0" y="288"/>
                </a:ln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656394" name="Freeform 10"/>
          <p:cNvSpPr>
            <a:spLocks/>
          </p:cNvSpPr>
          <p:nvPr/>
        </p:nvSpPr>
        <p:spPr bwMode="auto">
          <a:xfrm>
            <a:off x="2743200" y="4572002"/>
            <a:ext cx="1447800" cy="369888"/>
          </a:xfrm>
          <a:custGeom>
            <a:avLst/>
            <a:gdLst>
              <a:gd name="T0" fmla="*/ 0 w 912"/>
              <a:gd name="T1" fmla="*/ 192 h 288"/>
              <a:gd name="T2" fmla="*/ 432 w 912"/>
              <a:gd name="T3" fmla="*/ 0 h 288"/>
              <a:gd name="T4" fmla="*/ 912 w 912"/>
              <a:gd name="T5" fmla="*/ 288 h 288"/>
              <a:gd name="T6" fmla="*/ 0 w 912"/>
              <a:gd name="T7" fmla="*/ 192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12" h="288">
                <a:moveTo>
                  <a:pt x="0" y="192"/>
                </a:moveTo>
                <a:lnTo>
                  <a:pt x="432" y="0"/>
                </a:lnTo>
                <a:lnTo>
                  <a:pt x="912" y="288"/>
                </a:lnTo>
                <a:lnTo>
                  <a:pt x="0" y="192"/>
                </a:lnTo>
                <a:close/>
              </a:path>
            </a:pathLst>
          </a:custGeom>
          <a:solidFill>
            <a:srgbClr val="66FF33"/>
          </a:soli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656395" name="Group 11"/>
          <p:cNvGrpSpPr>
            <a:grpSpLocks/>
          </p:cNvGrpSpPr>
          <p:nvPr/>
        </p:nvGrpSpPr>
        <p:grpSpPr bwMode="auto">
          <a:xfrm>
            <a:off x="2667000" y="3854452"/>
            <a:ext cx="1600200" cy="1662113"/>
            <a:chOff x="1344" y="2524"/>
            <a:chExt cx="1008" cy="1047"/>
          </a:xfrm>
        </p:grpSpPr>
        <p:sp>
          <p:nvSpPr>
            <p:cNvPr id="656396" name="Oval 12"/>
            <p:cNvSpPr>
              <a:spLocks noChangeArrowheads="1"/>
            </p:cNvSpPr>
            <p:nvPr/>
          </p:nvSpPr>
          <p:spPr bwMode="auto">
            <a:xfrm>
              <a:off x="1872" y="2524"/>
              <a:ext cx="96" cy="32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56397" name="Oval 13"/>
            <p:cNvSpPr>
              <a:spLocks noChangeArrowheads="1"/>
            </p:cNvSpPr>
            <p:nvPr/>
          </p:nvSpPr>
          <p:spPr bwMode="auto">
            <a:xfrm>
              <a:off x="1776" y="2812"/>
              <a:ext cx="96" cy="32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56398" name="Oval 14"/>
            <p:cNvSpPr>
              <a:spLocks noChangeArrowheads="1"/>
            </p:cNvSpPr>
            <p:nvPr/>
          </p:nvSpPr>
          <p:spPr bwMode="auto">
            <a:xfrm>
              <a:off x="1440" y="2668"/>
              <a:ext cx="96" cy="32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56399" name="Oval 15"/>
            <p:cNvSpPr>
              <a:spLocks noChangeArrowheads="1"/>
            </p:cNvSpPr>
            <p:nvPr/>
          </p:nvSpPr>
          <p:spPr bwMode="auto">
            <a:xfrm>
              <a:off x="2256" y="2812"/>
              <a:ext cx="96" cy="32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56400" name="Oval 16"/>
            <p:cNvSpPr>
              <a:spLocks noChangeArrowheads="1"/>
            </p:cNvSpPr>
            <p:nvPr/>
          </p:nvSpPr>
          <p:spPr bwMode="auto">
            <a:xfrm>
              <a:off x="1344" y="3004"/>
              <a:ext cx="96" cy="32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56401" name="Oval 17"/>
            <p:cNvSpPr>
              <a:spLocks noChangeArrowheads="1"/>
            </p:cNvSpPr>
            <p:nvPr/>
          </p:nvSpPr>
          <p:spPr bwMode="auto">
            <a:xfrm>
              <a:off x="1728" y="3244"/>
              <a:ext cx="96" cy="32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56402" name="Oval 18"/>
            <p:cNvSpPr>
              <a:spLocks noChangeArrowheads="1"/>
            </p:cNvSpPr>
            <p:nvPr/>
          </p:nvSpPr>
          <p:spPr bwMode="auto">
            <a:xfrm>
              <a:off x="2256" y="3100"/>
              <a:ext cx="96" cy="32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656403" name="Freeform 19"/>
          <p:cNvSpPr>
            <a:spLocks/>
          </p:cNvSpPr>
          <p:nvPr/>
        </p:nvSpPr>
        <p:spPr bwMode="auto">
          <a:xfrm>
            <a:off x="5486400" y="4343402"/>
            <a:ext cx="685800" cy="369888"/>
          </a:xfrm>
          <a:custGeom>
            <a:avLst/>
            <a:gdLst>
              <a:gd name="T0" fmla="*/ 96 w 432"/>
              <a:gd name="T1" fmla="*/ 0 h 336"/>
              <a:gd name="T2" fmla="*/ 432 w 432"/>
              <a:gd name="T3" fmla="*/ 144 h 336"/>
              <a:gd name="T4" fmla="*/ 0 w 432"/>
              <a:gd name="T5" fmla="*/ 336 h 336"/>
              <a:gd name="T6" fmla="*/ 96 w 432"/>
              <a:gd name="T7" fmla="*/ 0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2" h="336">
                <a:moveTo>
                  <a:pt x="96" y="0"/>
                </a:moveTo>
                <a:lnTo>
                  <a:pt x="432" y="144"/>
                </a:lnTo>
                <a:lnTo>
                  <a:pt x="0" y="336"/>
                </a:lnTo>
                <a:lnTo>
                  <a:pt x="96" y="0"/>
                </a:lnTo>
                <a:close/>
              </a:path>
            </a:pathLst>
          </a:custGeom>
          <a:solidFill>
            <a:srgbClr val="66FF33"/>
          </a:soli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56404" name="Freeform 20"/>
          <p:cNvSpPr>
            <a:spLocks/>
          </p:cNvSpPr>
          <p:nvPr/>
        </p:nvSpPr>
        <p:spPr bwMode="auto">
          <a:xfrm>
            <a:off x="5486400" y="4572002"/>
            <a:ext cx="685800" cy="369888"/>
          </a:xfrm>
          <a:custGeom>
            <a:avLst/>
            <a:gdLst>
              <a:gd name="T0" fmla="*/ 0 w 432"/>
              <a:gd name="T1" fmla="*/ 192 h 432"/>
              <a:gd name="T2" fmla="*/ 432 w 432"/>
              <a:gd name="T3" fmla="*/ 0 h 432"/>
              <a:gd name="T4" fmla="*/ 384 w 432"/>
              <a:gd name="T5" fmla="*/ 432 h 432"/>
              <a:gd name="T6" fmla="*/ 0 w 432"/>
              <a:gd name="T7" fmla="*/ 192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2" h="432">
                <a:moveTo>
                  <a:pt x="0" y="192"/>
                </a:moveTo>
                <a:lnTo>
                  <a:pt x="432" y="0"/>
                </a:lnTo>
                <a:lnTo>
                  <a:pt x="384" y="432"/>
                </a:lnTo>
                <a:lnTo>
                  <a:pt x="0" y="192"/>
                </a:ln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56405" name="Freeform 21"/>
          <p:cNvSpPr>
            <a:spLocks/>
          </p:cNvSpPr>
          <p:nvPr/>
        </p:nvSpPr>
        <p:spPr bwMode="auto">
          <a:xfrm>
            <a:off x="6096000" y="4572002"/>
            <a:ext cx="838200" cy="369888"/>
          </a:xfrm>
          <a:custGeom>
            <a:avLst/>
            <a:gdLst>
              <a:gd name="T0" fmla="*/ 0 w 528"/>
              <a:gd name="T1" fmla="*/ 432 h 432"/>
              <a:gd name="T2" fmla="*/ 48 w 528"/>
              <a:gd name="T3" fmla="*/ 0 h 432"/>
              <a:gd name="T4" fmla="*/ 528 w 528"/>
              <a:gd name="T5" fmla="*/ 288 h 432"/>
              <a:gd name="T6" fmla="*/ 0 w 528"/>
              <a:gd name="T7" fmla="*/ 432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8" h="432">
                <a:moveTo>
                  <a:pt x="0" y="432"/>
                </a:moveTo>
                <a:lnTo>
                  <a:pt x="48" y="0"/>
                </a:lnTo>
                <a:lnTo>
                  <a:pt x="528" y="288"/>
                </a:lnTo>
                <a:lnTo>
                  <a:pt x="0" y="432"/>
                </a:lnTo>
                <a:close/>
              </a:path>
            </a:pathLst>
          </a:custGeom>
          <a:solidFill>
            <a:srgbClr val="66CCFF"/>
          </a:soli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56406" name="Freeform 22"/>
          <p:cNvSpPr>
            <a:spLocks/>
          </p:cNvSpPr>
          <p:nvPr/>
        </p:nvSpPr>
        <p:spPr bwMode="auto">
          <a:xfrm>
            <a:off x="6172200" y="4540252"/>
            <a:ext cx="762000" cy="369888"/>
          </a:xfrm>
          <a:custGeom>
            <a:avLst/>
            <a:gdLst>
              <a:gd name="T0" fmla="*/ 480 w 480"/>
              <a:gd name="T1" fmla="*/ 288 h 288"/>
              <a:gd name="T2" fmla="*/ 0 w 480"/>
              <a:gd name="T3" fmla="*/ 0 h 288"/>
              <a:gd name="T4" fmla="*/ 480 w 480"/>
              <a:gd name="T5" fmla="*/ 0 h 288"/>
              <a:gd name="T6" fmla="*/ 480 w 480"/>
              <a:gd name="T7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0" h="288">
                <a:moveTo>
                  <a:pt x="480" y="288"/>
                </a:moveTo>
                <a:lnTo>
                  <a:pt x="0" y="0"/>
                </a:lnTo>
                <a:lnTo>
                  <a:pt x="480" y="0"/>
                </a:lnTo>
                <a:lnTo>
                  <a:pt x="480" y="288"/>
                </a:lnTo>
                <a:close/>
              </a:path>
            </a:pathLst>
          </a:custGeom>
          <a:solidFill>
            <a:srgbClr val="66FF33"/>
          </a:soli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56407" name="Freeform 23"/>
          <p:cNvSpPr>
            <a:spLocks/>
          </p:cNvSpPr>
          <p:nvPr/>
        </p:nvSpPr>
        <p:spPr bwMode="auto">
          <a:xfrm>
            <a:off x="6172200" y="4114802"/>
            <a:ext cx="762000" cy="369888"/>
          </a:xfrm>
          <a:custGeom>
            <a:avLst/>
            <a:gdLst>
              <a:gd name="T0" fmla="*/ 480 w 480"/>
              <a:gd name="T1" fmla="*/ 288 h 288"/>
              <a:gd name="T2" fmla="*/ 0 w 480"/>
              <a:gd name="T3" fmla="*/ 288 h 288"/>
              <a:gd name="T4" fmla="*/ 96 w 480"/>
              <a:gd name="T5" fmla="*/ 0 h 288"/>
              <a:gd name="T6" fmla="*/ 480 w 480"/>
              <a:gd name="T7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0" h="288">
                <a:moveTo>
                  <a:pt x="480" y="288"/>
                </a:moveTo>
                <a:lnTo>
                  <a:pt x="0" y="288"/>
                </a:lnTo>
                <a:lnTo>
                  <a:pt x="96" y="0"/>
                </a:lnTo>
                <a:lnTo>
                  <a:pt x="480" y="288"/>
                </a:lnTo>
                <a:close/>
              </a:path>
            </a:pathLst>
          </a:custGeom>
          <a:solidFill>
            <a:srgbClr val="66CCFF"/>
          </a:soli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56408" name="Freeform 24"/>
          <p:cNvSpPr>
            <a:spLocks/>
          </p:cNvSpPr>
          <p:nvPr/>
        </p:nvSpPr>
        <p:spPr bwMode="auto">
          <a:xfrm>
            <a:off x="5638800" y="4114802"/>
            <a:ext cx="685800" cy="369888"/>
          </a:xfrm>
          <a:custGeom>
            <a:avLst/>
            <a:gdLst>
              <a:gd name="T0" fmla="*/ 432 w 432"/>
              <a:gd name="T1" fmla="*/ 0 h 288"/>
              <a:gd name="T2" fmla="*/ 336 w 432"/>
              <a:gd name="T3" fmla="*/ 288 h 288"/>
              <a:gd name="T4" fmla="*/ 0 w 432"/>
              <a:gd name="T5" fmla="*/ 144 h 288"/>
              <a:gd name="T6" fmla="*/ 432 w 432"/>
              <a:gd name="T7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2" h="288">
                <a:moveTo>
                  <a:pt x="432" y="0"/>
                </a:moveTo>
                <a:lnTo>
                  <a:pt x="336" y="288"/>
                </a:lnTo>
                <a:lnTo>
                  <a:pt x="0" y="144"/>
                </a:lnTo>
                <a:lnTo>
                  <a:pt x="432" y="0"/>
                </a:ln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656409" name="Group 25"/>
          <p:cNvGrpSpPr>
            <a:grpSpLocks/>
          </p:cNvGrpSpPr>
          <p:nvPr/>
        </p:nvGrpSpPr>
        <p:grpSpPr bwMode="auto">
          <a:xfrm>
            <a:off x="5410200" y="3740151"/>
            <a:ext cx="1600200" cy="1662113"/>
            <a:chOff x="1344" y="2524"/>
            <a:chExt cx="1008" cy="1047"/>
          </a:xfrm>
        </p:grpSpPr>
        <p:sp>
          <p:nvSpPr>
            <p:cNvPr id="656410" name="Oval 26"/>
            <p:cNvSpPr>
              <a:spLocks noChangeArrowheads="1"/>
            </p:cNvSpPr>
            <p:nvPr/>
          </p:nvSpPr>
          <p:spPr bwMode="auto">
            <a:xfrm>
              <a:off x="1872" y="2524"/>
              <a:ext cx="96" cy="32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56411" name="Oval 27"/>
            <p:cNvSpPr>
              <a:spLocks noChangeArrowheads="1"/>
            </p:cNvSpPr>
            <p:nvPr/>
          </p:nvSpPr>
          <p:spPr bwMode="auto">
            <a:xfrm>
              <a:off x="1776" y="2812"/>
              <a:ext cx="96" cy="32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56412" name="Oval 28"/>
            <p:cNvSpPr>
              <a:spLocks noChangeArrowheads="1"/>
            </p:cNvSpPr>
            <p:nvPr/>
          </p:nvSpPr>
          <p:spPr bwMode="auto">
            <a:xfrm>
              <a:off x="1440" y="2668"/>
              <a:ext cx="96" cy="32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56413" name="Oval 29"/>
            <p:cNvSpPr>
              <a:spLocks noChangeArrowheads="1"/>
            </p:cNvSpPr>
            <p:nvPr/>
          </p:nvSpPr>
          <p:spPr bwMode="auto">
            <a:xfrm>
              <a:off x="2256" y="2812"/>
              <a:ext cx="96" cy="32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56414" name="Oval 30"/>
            <p:cNvSpPr>
              <a:spLocks noChangeArrowheads="1"/>
            </p:cNvSpPr>
            <p:nvPr/>
          </p:nvSpPr>
          <p:spPr bwMode="auto">
            <a:xfrm>
              <a:off x="1344" y="3004"/>
              <a:ext cx="96" cy="32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56415" name="Oval 31"/>
            <p:cNvSpPr>
              <a:spLocks noChangeArrowheads="1"/>
            </p:cNvSpPr>
            <p:nvPr/>
          </p:nvSpPr>
          <p:spPr bwMode="auto">
            <a:xfrm>
              <a:off x="1728" y="3244"/>
              <a:ext cx="96" cy="32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56416" name="Oval 32"/>
            <p:cNvSpPr>
              <a:spLocks noChangeArrowheads="1"/>
            </p:cNvSpPr>
            <p:nvPr/>
          </p:nvSpPr>
          <p:spPr bwMode="auto">
            <a:xfrm>
              <a:off x="2256" y="3100"/>
              <a:ext cx="96" cy="32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656417" name="Freeform 33"/>
          <p:cNvSpPr>
            <a:spLocks/>
          </p:cNvSpPr>
          <p:nvPr/>
        </p:nvSpPr>
        <p:spPr bwMode="auto">
          <a:xfrm>
            <a:off x="8115300" y="4540252"/>
            <a:ext cx="1447800" cy="306387"/>
          </a:xfrm>
          <a:custGeom>
            <a:avLst/>
            <a:gdLst>
              <a:gd name="T0" fmla="*/ 0 w 912"/>
              <a:gd name="T1" fmla="*/ 192 h 192"/>
              <a:gd name="T2" fmla="*/ 432 w 912"/>
              <a:gd name="T3" fmla="*/ 0 h 192"/>
              <a:gd name="T4" fmla="*/ 912 w 912"/>
              <a:gd name="T5" fmla="*/ 0 h 192"/>
              <a:gd name="T6" fmla="*/ 0 w 912"/>
              <a:gd name="T7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12" h="192">
                <a:moveTo>
                  <a:pt x="0" y="192"/>
                </a:moveTo>
                <a:lnTo>
                  <a:pt x="432" y="0"/>
                </a:lnTo>
                <a:lnTo>
                  <a:pt x="912" y="0"/>
                </a:lnTo>
                <a:lnTo>
                  <a:pt x="0" y="192"/>
                </a:lnTo>
                <a:close/>
              </a:path>
            </a:pathLst>
          </a:custGeom>
          <a:solidFill>
            <a:srgbClr val="66FF33"/>
          </a:soli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656418" name="Freeform 34"/>
          <p:cNvSpPr>
            <a:spLocks/>
          </p:cNvSpPr>
          <p:nvPr/>
        </p:nvSpPr>
        <p:spPr bwMode="auto">
          <a:xfrm>
            <a:off x="8001000" y="4620989"/>
            <a:ext cx="1447800" cy="369888"/>
          </a:xfrm>
          <a:custGeom>
            <a:avLst/>
            <a:gdLst>
              <a:gd name="T0" fmla="*/ 0 w 912"/>
              <a:gd name="T1" fmla="*/ 192 h 288"/>
              <a:gd name="T2" fmla="*/ 912 w 912"/>
              <a:gd name="T3" fmla="*/ 288 h 288"/>
              <a:gd name="T4" fmla="*/ 912 w 912"/>
              <a:gd name="T5" fmla="*/ 0 h 288"/>
              <a:gd name="T6" fmla="*/ 0 w 912"/>
              <a:gd name="T7" fmla="*/ 192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12" h="288">
                <a:moveTo>
                  <a:pt x="0" y="192"/>
                </a:moveTo>
                <a:lnTo>
                  <a:pt x="912" y="288"/>
                </a:lnTo>
                <a:lnTo>
                  <a:pt x="912" y="0"/>
                </a:lnTo>
                <a:lnTo>
                  <a:pt x="0" y="192"/>
                </a:lnTo>
                <a:close/>
              </a:path>
            </a:pathLst>
          </a:custGeom>
          <a:solidFill>
            <a:srgbClr val="66CCFF"/>
          </a:soli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56419" name="Freeform 35"/>
          <p:cNvSpPr>
            <a:spLocks/>
          </p:cNvSpPr>
          <p:nvPr/>
        </p:nvSpPr>
        <p:spPr bwMode="auto">
          <a:xfrm>
            <a:off x="8001000" y="4876802"/>
            <a:ext cx="1447800" cy="381000"/>
          </a:xfrm>
          <a:custGeom>
            <a:avLst/>
            <a:gdLst>
              <a:gd name="T0" fmla="*/ 0 w 912"/>
              <a:gd name="T1" fmla="*/ 0 h 240"/>
              <a:gd name="T2" fmla="*/ 912 w 912"/>
              <a:gd name="T3" fmla="*/ 96 h 240"/>
              <a:gd name="T4" fmla="*/ 384 w 912"/>
              <a:gd name="T5" fmla="*/ 240 h 240"/>
              <a:gd name="T6" fmla="*/ 0 w 912"/>
              <a:gd name="T7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12" h="240">
                <a:moveTo>
                  <a:pt x="0" y="0"/>
                </a:moveTo>
                <a:lnTo>
                  <a:pt x="912" y="96"/>
                </a:lnTo>
                <a:lnTo>
                  <a:pt x="384" y="24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56420" name="Freeform 36"/>
          <p:cNvSpPr>
            <a:spLocks/>
          </p:cNvSpPr>
          <p:nvPr/>
        </p:nvSpPr>
        <p:spPr bwMode="auto">
          <a:xfrm>
            <a:off x="8014607" y="4181080"/>
            <a:ext cx="810986" cy="661874"/>
          </a:xfrm>
          <a:custGeom>
            <a:avLst/>
            <a:gdLst>
              <a:gd name="T0" fmla="*/ 0 w 528"/>
              <a:gd name="T1" fmla="*/ 480 h 480"/>
              <a:gd name="T2" fmla="*/ 96 w 528"/>
              <a:gd name="T3" fmla="*/ 144 h 480"/>
              <a:gd name="T4" fmla="*/ 528 w 528"/>
              <a:gd name="T5" fmla="*/ 0 h 480"/>
              <a:gd name="T6" fmla="*/ 0 w 528"/>
              <a:gd name="T7" fmla="*/ 48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8" h="480">
                <a:moveTo>
                  <a:pt x="0" y="480"/>
                </a:moveTo>
                <a:lnTo>
                  <a:pt x="96" y="144"/>
                </a:lnTo>
                <a:lnTo>
                  <a:pt x="528" y="0"/>
                </a:lnTo>
                <a:lnTo>
                  <a:pt x="0" y="480"/>
                </a:lnTo>
                <a:close/>
              </a:path>
            </a:pathLst>
          </a:custGeom>
          <a:solidFill>
            <a:srgbClr val="66FF33"/>
          </a:soli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656421" name="Freeform 37"/>
          <p:cNvSpPr>
            <a:spLocks/>
          </p:cNvSpPr>
          <p:nvPr/>
        </p:nvSpPr>
        <p:spPr bwMode="auto">
          <a:xfrm>
            <a:off x="8077200" y="4114801"/>
            <a:ext cx="762000" cy="715963"/>
          </a:xfrm>
          <a:custGeom>
            <a:avLst/>
            <a:gdLst>
              <a:gd name="T0" fmla="*/ 0 w 528"/>
              <a:gd name="T1" fmla="*/ 480 h 480"/>
              <a:gd name="T2" fmla="*/ 528 w 528"/>
              <a:gd name="T3" fmla="*/ 0 h 480"/>
              <a:gd name="T4" fmla="*/ 432 w 528"/>
              <a:gd name="T5" fmla="*/ 288 h 480"/>
              <a:gd name="T6" fmla="*/ 0 w 528"/>
              <a:gd name="T7" fmla="*/ 48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8" h="480">
                <a:moveTo>
                  <a:pt x="0" y="480"/>
                </a:moveTo>
                <a:lnTo>
                  <a:pt x="528" y="0"/>
                </a:lnTo>
                <a:lnTo>
                  <a:pt x="432" y="288"/>
                </a:lnTo>
                <a:lnTo>
                  <a:pt x="0" y="480"/>
                </a:lnTo>
                <a:close/>
              </a:path>
            </a:pathLst>
          </a:custGeom>
          <a:solidFill>
            <a:srgbClr val="66CCFF"/>
          </a:soli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656422" name="Freeform 38"/>
          <p:cNvSpPr>
            <a:spLocks/>
          </p:cNvSpPr>
          <p:nvPr/>
        </p:nvSpPr>
        <p:spPr bwMode="auto">
          <a:xfrm>
            <a:off x="8686800" y="4147460"/>
            <a:ext cx="762000" cy="369888"/>
          </a:xfrm>
          <a:custGeom>
            <a:avLst/>
            <a:gdLst>
              <a:gd name="T0" fmla="*/ 96 w 480"/>
              <a:gd name="T1" fmla="*/ 0 h 288"/>
              <a:gd name="T2" fmla="*/ 0 w 480"/>
              <a:gd name="T3" fmla="*/ 288 h 288"/>
              <a:gd name="T4" fmla="*/ 480 w 480"/>
              <a:gd name="T5" fmla="*/ 288 h 288"/>
              <a:gd name="T6" fmla="*/ 96 w 480"/>
              <a:gd name="T7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0" h="288">
                <a:moveTo>
                  <a:pt x="96" y="0"/>
                </a:moveTo>
                <a:lnTo>
                  <a:pt x="0" y="288"/>
                </a:lnTo>
                <a:lnTo>
                  <a:pt x="480" y="288"/>
                </a:lnTo>
                <a:lnTo>
                  <a:pt x="96" y="0"/>
                </a:ln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656423" name="Group 39"/>
          <p:cNvGrpSpPr>
            <a:grpSpLocks/>
          </p:cNvGrpSpPr>
          <p:nvPr/>
        </p:nvGrpSpPr>
        <p:grpSpPr bwMode="auto">
          <a:xfrm>
            <a:off x="7962900" y="3785395"/>
            <a:ext cx="1600200" cy="1662113"/>
            <a:chOff x="1344" y="2524"/>
            <a:chExt cx="1008" cy="1047"/>
          </a:xfrm>
        </p:grpSpPr>
        <p:sp>
          <p:nvSpPr>
            <p:cNvPr id="656424" name="Oval 40"/>
            <p:cNvSpPr>
              <a:spLocks noChangeArrowheads="1"/>
            </p:cNvSpPr>
            <p:nvPr/>
          </p:nvSpPr>
          <p:spPr bwMode="auto">
            <a:xfrm>
              <a:off x="1872" y="2524"/>
              <a:ext cx="96" cy="32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56425" name="Oval 41"/>
            <p:cNvSpPr>
              <a:spLocks noChangeArrowheads="1"/>
            </p:cNvSpPr>
            <p:nvPr/>
          </p:nvSpPr>
          <p:spPr bwMode="auto">
            <a:xfrm>
              <a:off x="1776" y="2812"/>
              <a:ext cx="96" cy="32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56426" name="Oval 42"/>
            <p:cNvSpPr>
              <a:spLocks noChangeArrowheads="1"/>
            </p:cNvSpPr>
            <p:nvPr/>
          </p:nvSpPr>
          <p:spPr bwMode="auto">
            <a:xfrm>
              <a:off x="1440" y="2668"/>
              <a:ext cx="96" cy="32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56427" name="Oval 43"/>
            <p:cNvSpPr>
              <a:spLocks noChangeArrowheads="1"/>
            </p:cNvSpPr>
            <p:nvPr/>
          </p:nvSpPr>
          <p:spPr bwMode="auto">
            <a:xfrm>
              <a:off x="2256" y="2812"/>
              <a:ext cx="96" cy="32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56428" name="Oval 44"/>
            <p:cNvSpPr>
              <a:spLocks noChangeArrowheads="1"/>
            </p:cNvSpPr>
            <p:nvPr/>
          </p:nvSpPr>
          <p:spPr bwMode="auto">
            <a:xfrm>
              <a:off x="1344" y="3004"/>
              <a:ext cx="96" cy="32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56429" name="Oval 45"/>
            <p:cNvSpPr>
              <a:spLocks noChangeArrowheads="1"/>
            </p:cNvSpPr>
            <p:nvPr/>
          </p:nvSpPr>
          <p:spPr bwMode="auto">
            <a:xfrm>
              <a:off x="1728" y="3244"/>
              <a:ext cx="96" cy="32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56430" name="Oval 46"/>
            <p:cNvSpPr>
              <a:spLocks noChangeArrowheads="1"/>
            </p:cNvSpPr>
            <p:nvPr/>
          </p:nvSpPr>
          <p:spPr bwMode="auto">
            <a:xfrm>
              <a:off x="2256" y="3100"/>
              <a:ext cx="96" cy="32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42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Line 2"/>
          <p:cNvSpPr>
            <a:spLocks noChangeShapeType="1"/>
          </p:cNvSpPr>
          <p:nvPr/>
        </p:nvSpPr>
        <p:spPr bwMode="auto">
          <a:xfrm>
            <a:off x="5886451" y="4324351"/>
            <a:ext cx="1095375" cy="7524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61507" name="Line 3"/>
          <p:cNvSpPr>
            <a:spLocks noChangeShapeType="1"/>
          </p:cNvSpPr>
          <p:nvPr/>
        </p:nvSpPr>
        <p:spPr bwMode="auto">
          <a:xfrm>
            <a:off x="6115051" y="3600451"/>
            <a:ext cx="866775" cy="1476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6150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An O(</a:t>
            </a:r>
            <a:r>
              <a:rPr lang="en-US" altLang="en-US" i="1"/>
              <a:t>n</a:t>
            </a:r>
            <a:r>
              <a:rPr lang="en-US" altLang="en-US" baseline="30000"/>
              <a:t>3</a:t>
            </a:r>
            <a:r>
              <a:rPr lang="en-US" altLang="en-US"/>
              <a:t>) Triangulation Algorithm</a:t>
            </a:r>
          </a:p>
        </p:txBody>
      </p:sp>
      <p:sp>
        <p:nvSpPr>
          <p:cNvPr id="66150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Repeat until impossible:</a:t>
            </a:r>
          </a:p>
          <a:p>
            <a:pPr lvl="1"/>
            <a:r>
              <a:rPr lang="en-US" altLang="en-US"/>
              <a:t>Select two sites.</a:t>
            </a:r>
          </a:p>
          <a:p>
            <a:pPr lvl="1"/>
            <a:r>
              <a:rPr lang="en-US" altLang="en-US"/>
              <a:t>If the edge connecting them does not intersect previous edges, keep it.</a:t>
            </a:r>
          </a:p>
        </p:txBody>
      </p:sp>
      <p:sp>
        <p:nvSpPr>
          <p:cNvPr id="661510" name="Line 6"/>
          <p:cNvSpPr>
            <a:spLocks noChangeShapeType="1"/>
          </p:cNvSpPr>
          <p:nvPr/>
        </p:nvSpPr>
        <p:spPr bwMode="auto">
          <a:xfrm>
            <a:off x="6143625" y="3638550"/>
            <a:ext cx="838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61511" name="Line 7"/>
          <p:cNvSpPr>
            <a:spLocks noChangeShapeType="1"/>
          </p:cNvSpPr>
          <p:nvPr/>
        </p:nvSpPr>
        <p:spPr bwMode="auto">
          <a:xfrm flipH="1" flipV="1">
            <a:off x="5915025" y="432435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61512" name="Line 8"/>
          <p:cNvSpPr>
            <a:spLocks noChangeShapeType="1"/>
          </p:cNvSpPr>
          <p:nvPr/>
        </p:nvSpPr>
        <p:spPr bwMode="auto">
          <a:xfrm flipV="1">
            <a:off x="5076825" y="3638550"/>
            <a:ext cx="10668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61513" name="Line 9"/>
          <p:cNvSpPr>
            <a:spLocks noChangeShapeType="1"/>
          </p:cNvSpPr>
          <p:nvPr/>
        </p:nvSpPr>
        <p:spPr bwMode="auto">
          <a:xfrm flipH="1">
            <a:off x="5915026" y="3609976"/>
            <a:ext cx="180975" cy="714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61514" name="Line 10"/>
          <p:cNvSpPr>
            <a:spLocks noChangeShapeType="1"/>
          </p:cNvSpPr>
          <p:nvPr/>
        </p:nvSpPr>
        <p:spPr bwMode="auto">
          <a:xfrm flipH="1">
            <a:off x="5934076" y="4333875"/>
            <a:ext cx="1057275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61515" name="Line 11"/>
          <p:cNvSpPr>
            <a:spLocks noChangeShapeType="1"/>
          </p:cNvSpPr>
          <p:nvPr/>
        </p:nvSpPr>
        <p:spPr bwMode="auto">
          <a:xfrm>
            <a:off x="6981825" y="432435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61516" name="Line 12"/>
          <p:cNvSpPr>
            <a:spLocks noChangeShapeType="1"/>
          </p:cNvSpPr>
          <p:nvPr/>
        </p:nvSpPr>
        <p:spPr bwMode="auto">
          <a:xfrm flipH="1" flipV="1">
            <a:off x="4867276" y="4867275"/>
            <a:ext cx="1057275" cy="114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61517" name="Line 13"/>
          <p:cNvSpPr>
            <a:spLocks noChangeShapeType="1"/>
          </p:cNvSpPr>
          <p:nvPr/>
        </p:nvSpPr>
        <p:spPr bwMode="auto">
          <a:xfrm flipV="1">
            <a:off x="4848225" y="4019550"/>
            <a:ext cx="2286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61518" name="Line 14"/>
          <p:cNvSpPr>
            <a:spLocks noChangeShapeType="1"/>
          </p:cNvSpPr>
          <p:nvPr/>
        </p:nvSpPr>
        <p:spPr bwMode="auto">
          <a:xfrm flipH="1">
            <a:off x="5762625" y="5010150"/>
            <a:ext cx="152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61519" name="Line 15"/>
          <p:cNvSpPr>
            <a:spLocks noChangeShapeType="1"/>
          </p:cNvSpPr>
          <p:nvPr/>
        </p:nvSpPr>
        <p:spPr bwMode="auto">
          <a:xfrm>
            <a:off x="4838701" y="4829176"/>
            <a:ext cx="923925" cy="638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61520" name="Line 16"/>
          <p:cNvSpPr>
            <a:spLocks noChangeShapeType="1"/>
          </p:cNvSpPr>
          <p:nvPr/>
        </p:nvSpPr>
        <p:spPr bwMode="auto">
          <a:xfrm>
            <a:off x="5076825" y="3962400"/>
            <a:ext cx="838200" cy="3619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61521" name="Line 17"/>
          <p:cNvSpPr>
            <a:spLocks noChangeShapeType="1"/>
          </p:cNvSpPr>
          <p:nvPr/>
        </p:nvSpPr>
        <p:spPr bwMode="auto">
          <a:xfrm flipH="1">
            <a:off x="5838825" y="4324350"/>
            <a:ext cx="11430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61522" name="Line 18"/>
          <p:cNvSpPr>
            <a:spLocks noChangeShapeType="1"/>
          </p:cNvSpPr>
          <p:nvPr/>
        </p:nvSpPr>
        <p:spPr bwMode="auto">
          <a:xfrm flipH="1">
            <a:off x="5762625" y="5086350"/>
            <a:ext cx="12192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61523" name="Line 19"/>
          <p:cNvSpPr>
            <a:spLocks noChangeShapeType="1"/>
          </p:cNvSpPr>
          <p:nvPr/>
        </p:nvSpPr>
        <p:spPr bwMode="auto">
          <a:xfrm flipH="1">
            <a:off x="4838701" y="4324351"/>
            <a:ext cx="2143125" cy="542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61524" name="Line 20"/>
          <p:cNvSpPr>
            <a:spLocks noChangeShapeType="1"/>
          </p:cNvSpPr>
          <p:nvPr/>
        </p:nvSpPr>
        <p:spPr bwMode="auto">
          <a:xfrm flipV="1">
            <a:off x="4857750" y="4314825"/>
            <a:ext cx="10287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661525" name="Group 21"/>
          <p:cNvGrpSpPr>
            <a:grpSpLocks/>
          </p:cNvGrpSpPr>
          <p:nvPr/>
        </p:nvGrpSpPr>
        <p:grpSpPr bwMode="auto">
          <a:xfrm>
            <a:off x="4752976" y="3346452"/>
            <a:ext cx="2360613" cy="2354263"/>
            <a:chOff x="3636" y="2168"/>
            <a:chExt cx="1487" cy="1483"/>
          </a:xfrm>
        </p:grpSpPr>
        <p:sp>
          <p:nvSpPr>
            <p:cNvPr id="661526" name="Oval 22"/>
            <p:cNvSpPr>
              <a:spLocks noChangeArrowheads="1"/>
            </p:cNvSpPr>
            <p:nvPr/>
          </p:nvSpPr>
          <p:spPr bwMode="auto">
            <a:xfrm>
              <a:off x="4421" y="2168"/>
              <a:ext cx="140" cy="32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61527" name="Oval 23"/>
            <p:cNvSpPr>
              <a:spLocks noChangeArrowheads="1"/>
            </p:cNvSpPr>
            <p:nvPr/>
          </p:nvSpPr>
          <p:spPr bwMode="auto">
            <a:xfrm>
              <a:off x="4280" y="2626"/>
              <a:ext cx="141" cy="32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61528" name="Oval 24"/>
            <p:cNvSpPr>
              <a:spLocks noChangeArrowheads="1"/>
            </p:cNvSpPr>
            <p:nvPr/>
          </p:nvSpPr>
          <p:spPr bwMode="auto">
            <a:xfrm>
              <a:off x="3780" y="2389"/>
              <a:ext cx="141" cy="32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61529" name="Oval 25"/>
            <p:cNvSpPr>
              <a:spLocks noChangeArrowheads="1"/>
            </p:cNvSpPr>
            <p:nvPr/>
          </p:nvSpPr>
          <p:spPr bwMode="auto">
            <a:xfrm>
              <a:off x="4983" y="2626"/>
              <a:ext cx="140" cy="32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61530" name="Oval 26"/>
            <p:cNvSpPr>
              <a:spLocks noChangeArrowheads="1"/>
            </p:cNvSpPr>
            <p:nvPr/>
          </p:nvSpPr>
          <p:spPr bwMode="auto">
            <a:xfrm>
              <a:off x="3636" y="2947"/>
              <a:ext cx="140" cy="32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61531" name="Oval 27"/>
            <p:cNvSpPr>
              <a:spLocks noChangeArrowheads="1"/>
            </p:cNvSpPr>
            <p:nvPr/>
          </p:nvSpPr>
          <p:spPr bwMode="auto">
            <a:xfrm>
              <a:off x="4206" y="3324"/>
              <a:ext cx="140" cy="32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61532" name="Oval 28"/>
            <p:cNvSpPr>
              <a:spLocks noChangeArrowheads="1"/>
            </p:cNvSpPr>
            <p:nvPr/>
          </p:nvSpPr>
          <p:spPr bwMode="auto">
            <a:xfrm>
              <a:off x="4983" y="3099"/>
              <a:ext cx="140" cy="32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61533" name="Oval 29"/>
            <p:cNvSpPr>
              <a:spLocks noChangeArrowheads="1"/>
            </p:cNvSpPr>
            <p:nvPr/>
          </p:nvSpPr>
          <p:spPr bwMode="auto">
            <a:xfrm>
              <a:off x="4320" y="3033"/>
              <a:ext cx="141" cy="32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5387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1506" grpId="0" animBg="1"/>
      <p:bldP spid="661506" grpId="1" animBg="1"/>
      <p:bldP spid="661507" grpId="0" animBg="1"/>
      <p:bldP spid="661510" grpId="0" animBg="1"/>
      <p:bldP spid="661511" grpId="0" animBg="1"/>
      <p:bldP spid="661512" grpId="0" animBg="1"/>
      <p:bldP spid="661513" grpId="0" animBg="1"/>
      <p:bldP spid="661514" grpId="0" animBg="1"/>
      <p:bldP spid="661515" grpId="0" animBg="1"/>
      <p:bldP spid="661516" grpId="0" animBg="1"/>
      <p:bldP spid="661517" grpId="0" animBg="1"/>
      <p:bldP spid="661518" grpId="0" animBg="1"/>
      <p:bldP spid="661519" grpId="0" animBg="1"/>
      <p:bldP spid="661520" grpId="0" animBg="1"/>
      <p:bldP spid="661521" grpId="0" animBg="1"/>
      <p:bldP spid="661522" grpId="0" animBg="1"/>
      <p:bldP spid="661523" grpId="0" animBg="1"/>
      <p:bldP spid="66152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“Quality” Triangulations</a:t>
            </a:r>
          </a:p>
        </p:txBody>
      </p:sp>
      <p:sp>
        <p:nvSpPr>
          <p:cNvPr id="66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371600"/>
            <a:ext cx="7848600" cy="2362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/>
              <a:t>Let </a:t>
            </a:r>
            <a:r>
              <a:rPr lang="en-US" altLang="en-US">
                <a:sym typeface="Symbol" panose="05050102010706020507" pitchFamily="18" charset="2"/>
              </a:rPr>
              <a:t>(</a:t>
            </a:r>
            <a:r>
              <a:rPr lang="en-US" altLang="en-US" i="1">
                <a:sym typeface="Symbol" panose="05050102010706020507" pitchFamily="18" charset="2"/>
              </a:rPr>
              <a:t>T</a:t>
            </a:r>
            <a:r>
              <a:rPr lang="en-US" altLang="en-US">
                <a:sym typeface="Symbol" panose="05050102010706020507" pitchFamily="18" charset="2"/>
              </a:rPr>
              <a:t>) = </a:t>
            </a:r>
            <a:r>
              <a:rPr lang="en-US" altLang="en-US"/>
              <a:t>(</a:t>
            </a:r>
            <a:r>
              <a:rPr lang="en-US" altLang="en-US">
                <a:sym typeface="Symbol" panose="05050102010706020507" pitchFamily="18" charset="2"/>
              </a:rPr>
              <a:t></a:t>
            </a:r>
            <a:r>
              <a:rPr lang="en-US" altLang="en-US" baseline="-25000"/>
              <a:t>1</a:t>
            </a:r>
            <a:r>
              <a:rPr lang="en-US" altLang="en-US"/>
              <a:t>, </a:t>
            </a:r>
            <a:r>
              <a:rPr lang="en-US" altLang="en-US">
                <a:sym typeface="Symbol" panose="05050102010706020507" pitchFamily="18" charset="2"/>
              </a:rPr>
              <a:t></a:t>
            </a:r>
            <a:r>
              <a:rPr lang="en-US" altLang="en-US" baseline="-25000"/>
              <a:t>2</a:t>
            </a:r>
            <a:r>
              <a:rPr lang="en-US" altLang="en-US"/>
              <a:t> ,.., </a:t>
            </a:r>
            <a:r>
              <a:rPr lang="en-US" altLang="en-US">
                <a:sym typeface="Symbol" panose="05050102010706020507" pitchFamily="18" charset="2"/>
              </a:rPr>
              <a:t></a:t>
            </a:r>
            <a:r>
              <a:rPr lang="en-US" altLang="en-US" baseline="-25000"/>
              <a:t>3t</a:t>
            </a:r>
            <a:r>
              <a:rPr lang="en-US" altLang="en-US"/>
              <a:t>) be the vector of angles in the triangulation </a:t>
            </a:r>
            <a:r>
              <a:rPr lang="en-US" altLang="en-US" i="1"/>
              <a:t>T </a:t>
            </a:r>
            <a:r>
              <a:rPr lang="en-US" altLang="en-US"/>
              <a:t>in increasing order.</a:t>
            </a:r>
          </a:p>
          <a:p>
            <a:pPr>
              <a:lnSpc>
                <a:spcPct val="90000"/>
              </a:lnSpc>
            </a:pPr>
            <a:r>
              <a:rPr lang="en-US" altLang="en-US"/>
              <a:t>A triangulation </a:t>
            </a:r>
            <a:r>
              <a:rPr lang="en-US" altLang="en-US" i="1"/>
              <a:t>T</a:t>
            </a:r>
            <a:r>
              <a:rPr lang="en-US" altLang="en-US" baseline="-25000"/>
              <a:t>1</a:t>
            </a:r>
            <a:r>
              <a:rPr lang="en-US" altLang="en-US"/>
              <a:t> will be “better” than </a:t>
            </a:r>
            <a:r>
              <a:rPr lang="en-US" altLang="en-US" i="1"/>
              <a:t>T</a:t>
            </a:r>
            <a:r>
              <a:rPr lang="en-US" altLang="en-US" baseline="-25000"/>
              <a:t>2</a:t>
            </a:r>
            <a:r>
              <a:rPr lang="en-US" altLang="en-US"/>
              <a:t> if </a:t>
            </a:r>
            <a:r>
              <a:rPr lang="en-US" altLang="en-US">
                <a:sym typeface="Symbol" panose="05050102010706020507" pitchFamily="18" charset="2"/>
              </a:rPr>
              <a:t>(</a:t>
            </a:r>
            <a:r>
              <a:rPr lang="en-US" altLang="en-US" i="1">
                <a:sym typeface="Symbol" panose="05050102010706020507" pitchFamily="18" charset="2"/>
              </a:rPr>
              <a:t>T</a:t>
            </a:r>
            <a:r>
              <a:rPr lang="en-US" altLang="en-US" baseline="-25000">
                <a:sym typeface="Symbol" panose="05050102010706020507" pitchFamily="18" charset="2"/>
              </a:rPr>
              <a:t>1</a:t>
            </a:r>
            <a:r>
              <a:rPr lang="en-US" altLang="en-US">
                <a:sym typeface="Symbol" panose="05050102010706020507" pitchFamily="18" charset="2"/>
              </a:rPr>
              <a:t>) &gt; (</a:t>
            </a:r>
            <a:r>
              <a:rPr lang="en-US" altLang="en-US" i="1">
                <a:sym typeface="Symbol" panose="05050102010706020507" pitchFamily="18" charset="2"/>
              </a:rPr>
              <a:t>T</a:t>
            </a:r>
            <a:r>
              <a:rPr lang="en-US" altLang="en-US" baseline="-25000">
                <a:sym typeface="Symbol" panose="05050102010706020507" pitchFamily="18" charset="2"/>
              </a:rPr>
              <a:t>2</a:t>
            </a:r>
            <a:r>
              <a:rPr lang="en-US" altLang="en-US">
                <a:sym typeface="Symbol" panose="05050102010706020507" pitchFamily="18" charset="2"/>
              </a:rPr>
              <a:t>) lexicographically.</a:t>
            </a:r>
          </a:p>
          <a:p>
            <a:pPr>
              <a:lnSpc>
                <a:spcPct val="90000"/>
              </a:lnSpc>
            </a:pPr>
            <a:r>
              <a:rPr lang="en-US" altLang="en-US">
                <a:sym typeface="Symbol" panose="05050102010706020507" pitchFamily="18" charset="2"/>
              </a:rPr>
              <a:t>The Delaunay triangulation is the “best” 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sym typeface="Symbol" panose="05050102010706020507" pitchFamily="18" charset="2"/>
              </a:rPr>
              <a:t>Maximizes smallest angles</a:t>
            </a:r>
          </a:p>
        </p:txBody>
      </p:sp>
      <p:sp>
        <p:nvSpPr>
          <p:cNvPr id="664581" name="Freeform 5"/>
          <p:cNvSpPr>
            <a:spLocks/>
          </p:cNvSpPr>
          <p:nvPr/>
        </p:nvSpPr>
        <p:spPr bwMode="auto">
          <a:xfrm>
            <a:off x="3235678" y="4266920"/>
            <a:ext cx="1003297" cy="655543"/>
          </a:xfrm>
          <a:custGeom>
            <a:avLst/>
            <a:gdLst>
              <a:gd name="T0" fmla="*/ 96 w 432"/>
              <a:gd name="T1" fmla="*/ 0 h 336"/>
              <a:gd name="T2" fmla="*/ 432 w 432"/>
              <a:gd name="T3" fmla="*/ 144 h 336"/>
              <a:gd name="T4" fmla="*/ 0 w 432"/>
              <a:gd name="T5" fmla="*/ 336 h 336"/>
              <a:gd name="T6" fmla="*/ 96 w 432"/>
              <a:gd name="T7" fmla="*/ 0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2" h="336">
                <a:moveTo>
                  <a:pt x="96" y="0"/>
                </a:moveTo>
                <a:lnTo>
                  <a:pt x="432" y="144"/>
                </a:lnTo>
                <a:lnTo>
                  <a:pt x="0" y="336"/>
                </a:lnTo>
                <a:lnTo>
                  <a:pt x="96" y="0"/>
                </a:lnTo>
                <a:close/>
              </a:path>
            </a:pathLst>
          </a:custGeom>
          <a:solidFill>
            <a:srgbClr val="66FF33"/>
          </a:soli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664582" name="Freeform 6"/>
          <p:cNvSpPr>
            <a:spLocks/>
          </p:cNvSpPr>
          <p:nvPr/>
        </p:nvSpPr>
        <p:spPr bwMode="auto">
          <a:xfrm>
            <a:off x="3235678" y="4594693"/>
            <a:ext cx="1022868" cy="682017"/>
          </a:xfrm>
          <a:custGeom>
            <a:avLst/>
            <a:gdLst>
              <a:gd name="T0" fmla="*/ 0 w 432"/>
              <a:gd name="T1" fmla="*/ 192 h 432"/>
              <a:gd name="T2" fmla="*/ 432 w 432"/>
              <a:gd name="T3" fmla="*/ 0 h 432"/>
              <a:gd name="T4" fmla="*/ 384 w 432"/>
              <a:gd name="T5" fmla="*/ 432 h 432"/>
              <a:gd name="T6" fmla="*/ 0 w 432"/>
              <a:gd name="T7" fmla="*/ 192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2" h="432">
                <a:moveTo>
                  <a:pt x="0" y="192"/>
                </a:moveTo>
                <a:lnTo>
                  <a:pt x="432" y="0"/>
                </a:lnTo>
                <a:lnTo>
                  <a:pt x="384" y="432"/>
                </a:lnTo>
                <a:lnTo>
                  <a:pt x="0" y="192"/>
                </a:ln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664583" name="Freeform 7"/>
          <p:cNvSpPr>
            <a:spLocks/>
          </p:cNvSpPr>
          <p:nvPr/>
        </p:nvSpPr>
        <p:spPr bwMode="auto">
          <a:xfrm>
            <a:off x="4193516" y="4594693"/>
            <a:ext cx="1160240" cy="627811"/>
          </a:xfrm>
          <a:custGeom>
            <a:avLst/>
            <a:gdLst>
              <a:gd name="T0" fmla="*/ 0 w 528"/>
              <a:gd name="T1" fmla="*/ 432 h 432"/>
              <a:gd name="T2" fmla="*/ 48 w 528"/>
              <a:gd name="T3" fmla="*/ 0 h 432"/>
              <a:gd name="T4" fmla="*/ 528 w 528"/>
              <a:gd name="T5" fmla="*/ 288 h 432"/>
              <a:gd name="T6" fmla="*/ 0 w 528"/>
              <a:gd name="T7" fmla="*/ 432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8" h="432">
                <a:moveTo>
                  <a:pt x="0" y="432"/>
                </a:moveTo>
                <a:lnTo>
                  <a:pt x="48" y="0"/>
                </a:lnTo>
                <a:lnTo>
                  <a:pt x="528" y="288"/>
                </a:lnTo>
                <a:lnTo>
                  <a:pt x="0" y="432"/>
                </a:lnTo>
                <a:close/>
              </a:path>
            </a:pathLst>
          </a:custGeom>
          <a:solidFill>
            <a:srgbClr val="66CCFF"/>
          </a:soli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664584" name="Freeform 8"/>
          <p:cNvSpPr>
            <a:spLocks/>
          </p:cNvSpPr>
          <p:nvPr/>
        </p:nvSpPr>
        <p:spPr bwMode="auto">
          <a:xfrm>
            <a:off x="4208747" y="4530161"/>
            <a:ext cx="1114778" cy="368113"/>
          </a:xfrm>
          <a:custGeom>
            <a:avLst/>
            <a:gdLst>
              <a:gd name="T0" fmla="*/ 480 w 480"/>
              <a:gd name="T1" fmla="*/ 288 h 288"/>
              <a:gd name="T2" fmla="*/ 0 w 480"/>
              <a:gd name="T3" fmla="*/ 0 h 288"/>
              <a:gd name="T4" fmla="*/ 480 w 480"/>
              <a:gd name="T5" fmla="*/ 0 h 288"/>
              <a:gd name="T6" fmla="*/ 480 w 480"/>
              <a:gd name="T7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0" h="288">
                <a:moveTo>
                  <a:pt x="480" y="288"/>
                </a:moveTo>
                <a:lnTo>
                  <a:pt x="0" y="0"/>
                </a:lnTo>
                <a:lnTo>
                  <a:pt x="480" y="0"/>
                </a:lnTo>
                <a:lnTo>
                  <a:pt x="480" y="288"/>
                </a:lnTo>
                <a:close/>
              </a:path>
            </a:pathLst>
          </a:custGeom>
          <a:solidFill>
            <a:srgbClr val="66FF33"/>
          </a:soli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64585" name="Freeform 9"/>
          <p:cNvSpPr>
            <a:spLocks/>
          </p:cNvSpPr>
          <p:nvPr/>
        </p:nvSpPr>
        <p:spPr bwMode="auto">
          <a:xfrm>
            <a:off x="4238976" y="3873594"/>
            <a:ext cx="1114779" cy="624191"/>
          </a:xfrm>
          <a:custGeom>
            <a:avLst/>
            <a:gdLst>
              <a:gd name="T0" fmla="*/ 480 w 480"/>
              <a:gd name="T1" fmla="*/ 288 h 288"/>
              <a:gd name="T2" fmla="*/ 0 w 480"/>
              <a:gd name="T3" fmla="*/ 288 h 288"/>
              <a:gd name="T4" fmla="*/ 96 w 480"/>
              <a:gd name="T5" fmla="*/ 0 h 288"/>
              <a:gd name="T6" fmla="*/ 480 w 480"/>
              <a:gd name="T7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0" h="288">
                <a:moveTo>
                  <a:pt x="480" y="288"/>
                </a:moveTo>
                <a:lnTo>
                  <a:pt x="0" y="288"/>
                </a:lnTo>
                <a:lnTo>
                  <a:pt x="96" y="0"/>
                </a:lnTo>
                <a:lnTo>
                  <a:pt x="480" y="288"/>
                </a:lnTo>
                <a:close/>
              </a:path>
            </a:pathLst>
          </a:custGeom>
          <a:solidFill>
            <a:srgbClr val="66CCFF"/>
          </a:soli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664586" name="Freeform 10"/>
          <p:cNvSpPr>
            <a:spLocks/>
          </p:cNvSpPr>
          <p:nvPr/>
        </p:nvSpPr>
        <p:spPr bwMode="auto">
          <a:xfrm>
            <a:off x="3427597" y="3815603"/>
            <a:ext cx="1014772" cy="715122"/>
          </a:xfrm>
          <a:custGeom>
            <a:avLst/>
            <a:gdLst>
              <a:gd name="T0" fmla="*/ 432 w 432"/>
              <a:gd name="T1" fmla="*/ 0 h 288"/>
              <a:gd name="T2" fmla="*/ 336 w 432"/>
              <a:gd name="T3" fmla="*/ 288 h 288"/>
              <a:gd name="T4" fmla="*/ 0 w 432"/>
              <a:gd name="T5" fmla="*/ 144 h 288"/>
              <a:gd name="T6" fmla="*/ 432 w 432"/>
              <a:gd name="T7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2" h="288">
                <a:moveTo>
                  <a:pt x="432" y="0"/>
                </a:moveTo>
                <a:lnTo>
                  <a:pt x="336" y="288"/>
                </a:lnTo>
                <a:lnTo>
                  <a:pt x="0" y="144"/>
                </a:lnTo>
                <a:lnTo>
                  <a:pt x="432" y="0"/>
                </a:ln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grpSp>
        <p:nvGrpSpPr>
          <p:cNvPr id="664587" name="Group 11"/>
          <p:cNvGrpSpPr>
            <a:grpSpLocks/>
          </p:cNvGrpSpPr>
          <p:nvPr/>
        </p:nvGrpSpPr>
        <p:grpSpPr bwMode="auto">
          <a:xfrm>
            <a:off x="3124202" y="3349158"/>
            <a:ext cx="2341033" cy="2334746"/>
            <a:chOff x="1344" y="2585"/>
            <a:chExt cx="1008" cy="926"/>
          </a:xfrm>
        </p:grpSpPr>
        <p:sp>
          <p:nvSpPr>
            <p:cNvPr id="664588" name="Oval 12"/>
            <p:cNvSpPr>
              <a:spLocks noChangeArrowheads="1"/>
            </p:cNvSpPr>
            <p:nvPr/>
          </p:nvSpPr>
          <p:spPr bwMode="auto">
            <a:xfrm>
              <a:off x="1872" y="2585"/>
              <a:ext cx="96" cy="20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64589" name="Oval 13"/>
            <p:cNvSpPr>
              <a:spLocks noChangeArrowheads="1"/>
            </p:cNvSpPr>
            <p:nvPr/>
          </p:nvSpPr>
          <p:spPr bwMode="auto">
            <a:xfrm>
              <a:off x="1776" y="2873"/>
              <a:ext cx="96" cy="20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64590" name="Oval 14"/>
            <p:cNvSpPr>
              <a:spLocks noChangeArrowheads="1"/>
            </p:cNvSpPr>
            <p:nvPr/>
          </p:nvSpPr>
          <p:spPr bwMode="auto">
            <a:xfrm>
              <a:off x="1440" y="2729"/>
              <a:ext cx="96" cy="20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64591" name="Oval 15"/>
            <p:cNvSpPr>
              <a:spLocks noChangeArrowheads="1"/>
            </p:cNvSpPr>
            <p:nvPr/>
          </p:nvSpPr>
          <p:spPr bwMode="auto">
            <a:xfrm>
              <a:off x="2256" y="2873"/>
              <a:ext cx="96" cy="20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64592" name="Oval 16"/>
            <p:cNvSpPr>
              <a:spLocks noChangeArrowheads="1"/>
            </p:cNvSpPr>
            <p:nvPr/>
          </p:nvSpPr>
          <p:spPr bwMode="auto">
            <a:xfrm>
              <a:off x="1344" y="3065"/>
              <a:ext cx="96" cy="20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64593" name="Oval 17"/>
            <p:cNvSpPr>
              <a:spLocks noChangeArrowheads="1"/>
            </p:cNvSpPr>
            <p:nvPr/>
          </p:nvSpPr>
          <p:spPr bwMode="auto">
            <a:xfrm>
              <a:off x="1728" y="3305"/>
              <a:ext cx="96" cy="20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64594" name="Oval 18"/>
            <p:cNvSpPr>
              <a:spLocks noChangeArrowheads="1"/>
            </p:cNvSpPr>
            <p:nvPr/>
          </p:nvSpPr>
          <p:spPr bwMode="auto">
            <a:xfrm>
              <a:off x="2256" y="3161"/>
              <a:ext cx="96" cy="20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664595" name="Freeform 19"/>
          <p:cNvSpPr>
            <a:spLocks/>
          </p:cNvSpPr>
          <p:nvPr/>
        </p:nvSpPr>
        <p:spPr bwMode="auto">
          <a:xfrm>
            <a:off x="7025923" y="4693024"/>
            <a:ext cx="2118078" cy="368113"/>
          </a:xfrm>
          <a:custGeom>
            <a:avLst/>
            <a:gdLst>
              <a:gd name="T0" fmla="*/ 0 w 912"/>
              <a:gd name="T1" fmla="*/ 192 h 192"/>
              <a:gd name="T2" fmla="*/ 432 w 912"/>
              <a:gd name="T3" fmla="*/ 0 h 192"/>
              <a:gd name="T4" fmla="*/ 912 w 912"/>
              <a:gd name="T5" fmla="*/ 0 h 192"/>
              <a:gd name="T6" fmla="*/ 0 w 912"/>
              <a:gd name="T7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12" h="192">
                <a:moveTo>
                  <a:pt x="0" y="192"/>
                </a:moveTo>
                <a:lnTo>
                  <a:pt x="432" y="0"/>
                </a:lnTo>
                <a:lnTo>
                  <a:pt x="912" y="0"/>
                </a:lnTo>
                <a:lnTo>
                  <a:pt x="0" y="192"/>
                </a:lnTo>
                <a:close/>
              </a:path>
            </a:pathLst>
          </a:custGeom>
          <a:solidFill>
            <a:srgbClr val="66FF33"/>
          </a:soli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64596" name="Freeform 20"/>
          <p:cNvSpPr>
            <a:spLocks/>
          </p:cNvSpPr>
          <p:nvPr/>
        </p:nvSpPr>
        <p:spPr bwMode="auto">
          <a:xfrm>
            <a:off x="6914444" y="4791356"/>
            <a:ext cx="2118078" cy="368113"/>
          </a:xfrm>
          <a:custGeom>
            <a:avLst/>
            <a:gdLst>
              <a:gd name="T0" fmla="*/ 0 w 912"/>
              <a:gd name="T1" fmla="*/ 192 h 288"/>
              <a:gd name="T2" fmla="*/ 912 w 912"/>
              <a:gd name="T3" fmla="*/ 288 h 288"/>
              <a:gd name="T4" fmla="*/ 912 w 912"/>
              <a:gd name="T5" fmla="*/ 0 h 288"/>
              <a:gd name="T6" fmla="*/ 0 w 912"/>
              <a:gd name="T7" fmla="*/ 192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12" h="288">
                <a:moveTo>
                  <a:pt x="0" y="192"/>
                </a:moveTo>
                <a:lnTo>
                  <a:pt x="912" y="288"/>
                </a:lnTo>
                <a:lnTo>
                  <a:pt x="912" y="0"/>
                </a:lnTo>
                <a:lnTo>
                  <a:pt x="0" y="192"/>
                </a:lnTo>
                <a:close/>
              </a:path>
            </a:pathLst>
          </a:custGeom>
          <a:solidFill>
            <a:srgbClr val="66CCFF"/>
          </a:soli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64597" name="Freeform 21"/>
          <p:cNvSpPr>
            <a:spLocks/>
          </p:cNvSpPr>
          <p:nvPr/>
        </p:nvSpPr>
        <p:spPr bwMode="auto">
          <a:xfrm>
            <a:off x="6914444" y="5078787"/>
            <a:ext cx="2118078" cy="368113"/>
          </a:xfrm>
          <a:custGeom>
            <a:avLst/>
            <a:gdLst>
              <a:gd name="T0" fmla="*/ 0 w 912"/>
              <a:gd name="T1" fmla="*/ 0 h 240"/>
              <a:gd name="T2" fmla="*/ 912 w 912"/>
              <a:gd name="T3" fmla="*/ 96 h 240"/>
              <a:gd name="T4" fmla="*/ 384 w 912"/>
              <a:gd name="T5" fmla="*/ 240 h 240"/>
              <a:gd name="T6" fmla="*/ 0 w 912"/>
              <a:gd name="T7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12" h="240">
                <a:moveTo>
                  <a:pt x="0" y="0"/>
                </a:moveTo>
                <a:lnTo>
                  <a:pt x="912" y="96"/>
                </a:lnTo>
                <a:lnTo>
                  <a:pt x="384" y="24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64598" name="Freeform 22"/>
          <p:cNvSpPr>
            <a:spLocks/>
          </p:cNvSpPr>
          <p:nvPr/>
        </p:nvSpPr>
        <p:spPr bwMode="auto">
          <a:xfrm>
            <a:off x="6910631" y="4093930"/>
            <a:ext cx="1160477" cy="894090"/>
          </a:xfrm>
          <a:custGeom>
            <a:avLst/>
            <a:gdLst>
              <a:gd name="T0" fmla="*/ 0 w 528"/>
              <a:gd name="T1" fmla="*/ 480 h 480"/>
              <a:gd name="T2" fmla="*/ 96 w 528"/>
              <a:gd name="T3" fmla="*/ 144 h 480"/>
              <a:gd name="T4" fmla="*/ 528 w 528"/>
              <a:gd name="T5" fmla="*/ 0 h 480"/>
              <a:gd name="T6" fmla="*/ 0 w 528"/>
              <a:gd name="T7" fmla="*/ 48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8" h="480">
                <a:moveTo>
                  <a:pt x="0" y="480"/>
                </a:moveTo>
                <a:lnTo>
                  <a:pt x="96" y="144"/>
                </a:lnTo>
                <a:lnTo>
                  <a:pt x="528" y="0"/>
                </a:lnTo>
                <a:lnTo>
                  <a:pt x="0" y="480"/>
                </a:lnTo>
                <a:close/>
              </a:path>
            </a:pathLst>
          </a:custGeom>
          <a:solidFill>
            <a:srgbClr val="66FF33"/>
          </a:soli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664599" name="Freeform 23"/>
          <p:cNvSpPr>
            <a:spLocks/>
          </p:cNvSpPr>
          <p:nvPr/>
        </p:nvSpPr>
        <p:spPr bwMode="auto">
          <a:xfrm>
            <a:off x="6927546" y="4010455"/>
            <a:ext cx="1247406" cy="1040538"/>
          </a:xfrm>
          <a:custGeom>
            <a:avLst/>
            <a:gdLst>
              <a:gd name="T0" fmla="*/ 0 w 528"/>
              <a:gd name="T1" fmla="*/ 480 h 480"/>
              <a:gd name="T2" fmla="*/ 528 w 528"/>
              <a:gd name="T3" fmla="*/ 0 h 480"/>
              <a:gd name="T4" fmla="*/ 432 w 528"/>
              <a:gd name="T5" fmla="*/ 288 h 480"/>
              <a:gd name="T6" fmla="*/ 0 w 528"/>
              <a:gd name="T7" fmla="*/ 48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8" h="480">
                <a:moveTo>
                  <a:pt x="0" y="480"/>
                </a:moveTo>
                <a:lnTo>
                  <a:pt x="528" y="0"/>
                </a:lnTo>
                <a:lnTo>
                  <a:pt x="432" y="288"/>
                </a:lnTo>
                <a:lnTo>
                  <a:pt x="0" y="480"/>
                </a:lnTo>
                <a:close/>
              </a:path>
            </a:pathLst>
          </a:custGeom>
          <a:solidFill>
            <a:srgbClr val="66CCFF"/>
          </a:soli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664600" name="Freeform 24"/>
          <p:cNvSpPr>
            <a:spLocks/>
          </p:cNvSpPr>
          <p:nvPr/>
        </p:nvSpPr>
        <p:spPr bwMode="auto">
          <a:xfrm>
            <a:off x="7948182" y="4091829"/>
            <a:ext cx="1170520" cy="569680"/>
          </a:xfrm>
          <a:custGeom>
            <a:avLst/>
            <a:gdLst>
              <a:gd name="T0" fmla="*/ 96 w 480"/>
              <a:gd name="T1" fmla="*/ 0 h 288"/>
              <a:gd name="T2" fmla="*/ 0 w 480"/>
              <a:gd name="T3" fmla="*/ 288 h 288"/>
              <a:gd name="T4" fmla="*/ 480 w 480"/>
              <a:gd name="T5" fmla="*/ 288 h 288"/>
              <a:gd name="T6" fmla="*/ 96 w 480"/>
              <a:gd name="T7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0" h="288">
                <a:moveTo>
                  <a:pt x="96" y="0"/>
                </a:moveTo>
                <a:lnTo>
                  <a:pt x="0" y="288"/>
                </a:lnTo>
                <a:lnTo>
                  <a:pt x="480" y="288"/>
                </a:lnTo>
                <a:lnTo>
                  <a:pt x="96" y="0"/>
                </a:ln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grpSp>
        <p:nvGrpSpPr>
          <p:cNvPr id="664601" name="Group 25"/>
          <p:cNvGrpSpPr>
            <a:grpSpLocks/>
          </p:cNvGrpSpPr>
          <p:nvPr/>
        </p:nvGrpSpPr>
        <p:grpSpPr bwMode="auto">
          <a:xfrm>
            <a:off x="6721929" y="3608855"/>
            <a:ext cx="2341033" cy="2334746"/>
            <a:chOff x="1344" y="2585"/>
            <a:chExt cx="1008" cy="926"/>
          </a:xfrm>
        </p:grpSpPr>
        <p:sp>
          <p:nvSpPr>
            <p:cNvPr id="664602" name="Oval 26"/>
            <p:cNvSpPr>
              <a:spLocks noChangeArrowheads="1"/>
            </p:cNvSpPr>
            <p:nvPr/>
          </p:nvSpPr>
          <p:spPr bwMode="auto">
            <a:xfrm>
              <a:off x="1872" y="2585"/>
              <a:ext cx="96" cy="20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64603" name="Oval 27"/>
            <p:cNvSpPr>
              <a:spLocks noChangeArrowheads="1"/>
            </p:cNvSpPr>
            <p:nvPr/>
          </p:nvSpPr>
          <p:spPr bwMode="auto">
            <a:xfrm>
              <a:off x="1852" y="2873"/>
              <a:ext cx="96" cy="20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64604" name="Oval 28"/>
            <p:cNvSpPr>
              <a:spLocks noChangeArrowheads="1"/>
            </p:cNvSpPr>
            <p:nvPr/>
          </p:nvSpPr>
          <p:spPr bwMode="auto">
            <a:xfrm>
              <a:off x="1440" y="2729"/>
              <a:ext cx="96" cy="20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64605" name="Oval 29"/>
            <p:cNvSpPr>
              <a:spLocks noChangeArrowheads="1"/>
            </p:cNvSpPr>
            <p:nvPr/>
          </p:nvSpPr>
          <p:spPr bwMode="auto">
            <a:xfrm>
              <a:off x="2256" y="2873"/>
              <a:ext cx="96" cy="20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64606" name="Oval 30"/>
            <p:cNvSpPr>
              <a:spLocks noChangeArrowheads="1"/>
            </p:cNvSpPr>
            <p:nvPr/>
          </p:nvSpPr>
          <p:spPr bwMode="auto">
            <a:xfrm>
              <a:off x="1344" y="3065"/>
              <a:ext cx="96" cy="20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64607" name="Oval 31"/>
            <p:cNvSpPr>
              <a:spLocks noChangeArrowheads="1"/>
            </p:cNvSpPr>
            <p:nvPr/>
          </p:nvSpPr>
          <p:spPr bwMode="auto">
            <a:xfrm>
              <a:off x="1728" y="3305"/>
              <a:ext cx="96" cy="20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64608" name="Oval 32"/>
            <p:cNvSpPr>
              <a:spLocks noChangeArrowheads="1"/>
            </p:cNvSpPr>
            <p:nvPr/>
          </p:nvSpPr>
          <p:spPr bwMode="auto">
            <a:xfrm>
              <a:off x="2256" y="3161"/>
              <a:ext cx="96" cy="20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664609" name="Text Box 33"/>
          <p:cNvSpPr txBox="1">
            <a:spLocks noChangeArrowheads="1"/>
          </p:cNvSpPr>
          <p:nvPr/>
        </p:nvSpPr>
        <p:spPr bwMode="auto">
          <a:xfrm>
            <a:off x="3810000" y="5943601"/>
            <a:ext cx="69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rtl="1"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good</a:t>
            </a:r>
          </a:p>
        </p:txBody>
      </p:sp>
      <p:sp>
        <p:nvSpPr>
          <p:cNvPr id="664610" name="Text Box 34"/>
          <p:cNvSpPr txBox="1">
            <a:spLocks noChangeArrowheads="1"/>
          </p:cNvSpPr>
          <p:nvPr/>
        </p:nvSpPr>
        <p:spPr bwMode="auto">
          <a:xfrm>
            <a:off x="7543800" y="5943601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rtl="1"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bad</a:t>
            </a:r>
          </a:p>
        </p:txBody>
      </p:sp>
    </p:spTree>
    <p:extLst>
      <p:ext uri="{BB962C8B-B14F-4D97-AF65-F5344CB8AC3E}">
        <p14:creationId xmlns:p14="http://schemas.microsoft.com/office/powerpoint/2010/main" val="393535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Improving a Triangulation</a:t>
            </a: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914400"/>
            <a:ext cx="7772400" cy="1397000"/>
          </a:xfrm>
        </p:spPr>
        <p:txBody>
          <a:bodyPr>
            <a:normAutofit fontScale="92500"/>
          </a:bodyPr>
          <a:lstStyle/>
          <a:p>
            <a:r>
              <a:rPr lang="en-US" altLang="en-US"/>
              <a:t>In any convex quadrangle, an </a:t>
            </a:r>
            <a:r>
              <a:rPr lang="en-US" altLang="en-US" i="1"/>
              <a:t>edge flip</a:t>
            </a:r>
            <a:r>
              <a:rPr lang="en-US" altLang="en-US"/>
              <a:t> is possible. If this flip </a:t>
            </a:r>
            <a:r>
              <a:rPr lang="en-US" altLang="en-US" i="1"/>
              <a:t>improves</a:t>
            </a:r>
            <a:r>
              <a:rPr lang="en-US" altLang="en-US"/>
              <a:t> the triangulation locally, it also improves the global triangulation.</a:t>
            </a:r>
          </a:p>
        </p:txBody>
      </p:sp>
      <p:sp>
        <p:nvSpPr>
          <p:cNvPr id="666628" name="Freeform 4"/>
          <p:cNvSpPr>
            <a:spLocks/>
          </p:cNvSpPr>
          <p:nvPr/>
        </p:nvSpPr>
        <p:spPr bwMode="auto">
          <a:xfrm>
            <a:off x="4038600" y="2971799"/>
            <a:ext cx="1219200" cy="1616529"/>
          </a:xfrm>
          <a:custGeom>
            <a:avLst/>
            <a:gdLst>
              <a:gd name="T0" fmla="*/ 0 w 672"/>
              <a:gd name="T1" fmla="*/ 288 h 912"/>
              <a:gd name="T2" fmla="*/ 624 w 672"/>
              <a:gd name="T3" fmla="*/ 0 h 912"/>
              <a:gd name="T4" fmla="*/ 672 w 672"/>
              <a:gd name="T5" fmla="*/ 912 h 912"/>
              <a:gd name="T6" fmla="*/ 144 w 672"/>
              <a:gd name="T7" fmla="*/ 768 h 912"/>
              <a:gd name="T8" fmla="*/ 0 w 672"/>
              <a:gd name="T9" fmla="*/ 288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2" h="912">
                <a:moveTo>
                  <a:pt x="0" y="288"/>
                </a:moveTo>
                <a:lnTo>
                  <a:pt x="624" y="0"/>
                </a:lnTo>
                <a:lnTo>
                  <a:pt x="672" y="912"/>
                </a:lnTo>
                <a:lnTo>
                  <a:pt x="144" y="768"/>
                </a:lnTo>
                <a:lnTo>
                  <a:pt x="0" y="288"/>
                </a:lnTo>
                <a:close/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666629" name="Line 5"/>
          <p:cNvSpPr>
            <a:spLocks noChangeShapeType="1"/>
          </p:cNvSpPr>
          <p:nvPr/>
        </p:nvSpPr>
        <p:spPr bwMode="auto">
          <a:xfrm>
            <a:off x="4038600" y="3429000"/>
            <a:ext cx="1066800" cy="990600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66630" name="Freeform 6"/>
          <p:cNvSpPr>
            <a:spLocks/>
          </p:cNvSpPr>
          <p:nvPr/>
        </p:nvSpPr>
        <p:spPr bwMode="auto">
          <a:xfrm>
            <a:off x="6477000" y="2971800"/>
            <a:ext cx="1219200" cy="1447800"/>
          </a:xfrm>
          <a:custGeom>
            <a:avLst/>
            <a:gdLst>
              <a:gd name="T0" fmla="*/ 0 w 672"/>
              <a:gd name="T1" fmla="*/ 288 h 912"/>
              <a:gd name="T2" fmla="*/ 624 w 672"/>
              <a:gd name="T3" fmla="*/ 0 h 912"/>
              <a:gd name="T4" fmla="*/ 672 w 672"/>
              <a:gd name="T5" fmla="*/ 912 h 912"/>
              <a:gd name="T6" fmla="*/ 144 w 672"/>
              <a:gd name="T7" fmla="*/ 768 h 912"/>
              <a:gd name="T8" fmla="*/ 0 w 672"/>
              <a:gd name="T9" fmla="*/ 288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2" h="912">
                <a:moveTo>
                  <a:pt x="0" y="288"/>
                </a:moveTo>
                <a:lnTo>
                  <a:pt x="624" y="0"/>
                </a:lnTo>
                <a:lnTo>
                  <a:pt x="672" y="912"/>
                </a:lnTo>
                <a:lnTo>
                  <a:pt x="144" y="768"/>
                </a:lnTo>
                <a:lnTo>
                  <a:pt x="0" y="288"/>
                </a:lnTo>
                <a:close/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666631" name="Line 7"/>
          <p:cNvSpPr>
            <a:spLocks noChangeShapeType="1"/>
          </p:cNvSpPr>
          <p:nvPr/>
        </p:nvSpPr>
        <p:spPr bwMode="auto">
          <a:xfrm flipV="1">
            <a:off x="6858000" y="2971800"/>
            <a:ext cx="762000" cy="1219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66632" name="Line 8"/>
          <p:cNvSpPr>
            <a:spLocks noChangeShapeType="1"/>
          </p:cNvSpPr>
          <p:nvPr/>
        </p:nvSpPr>
        <p:spPr bwMode="auto">
          <a:xfrm>
            <a:off x="5638800" y="36576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66633" name="Rectangle 9"/>
          <p:cNvSpPr>
            <a:spLocks noChangeArrowheads="1"/>
          </p:cNvSpPr>
          <p:nvPr/>
        </p:nvSpPr>
        <p:spPr bwMode="auto">
          <a:xfrm>
            <a:off x="2209800" y="47244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If an edge flip improves the triangulation, the first edge is called </a:t>
            </a:r>
            <a:r>
              <a:rPr lang="en-US" altLang="en-US" i="1"/>
              <a:t>illegal</a:t>
            </a:r>
            <a:r>
              <a:rPr lang="en-US" alt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240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Morphing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500 years of female portraits</a:t>
            </a:r>
          </a:p>
          <a:p>
            <a:pPr lvl="1"/>
            <a:r>
              <a:rPr lang="en-US" dirty="0">
                <a:hlinkClick r:id="rId2"/>
              </a:rPr>
              <a:t>https://youtu.be/nUDIoN-_</a:t>
            </a:r>
            <a:r>
              <a:rPr lang="en-US" dirty="0" smtClean="0">
                <a:hlinkClick r:id="rId2"/>
              </a:rPr>
              <a:t>Hxs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Michael Jackson</a:t>
            </a:r>
          </a:p>
          <a:p>
            <a:pPr lvl="1"/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youtu.be/4jd6dNrJRh4</a:t>
            </a:r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17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Illegal Edges</a:t>
            </a:r>
          </a:p>
        </p:txBody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0750" y="1247775"/>
            <a:ext cx="7772400" cy="1295400"/>
          </a:xfrm>
        </p:spPr>
        <p:txBody>
          <a:bodyPr/>
          <a:lstStyle/>
          <a:p>
            <a:r>
              <a:rPr lang="en-US" altLang="en-US" sz="2000" b="1"/>
              <a:t>Lemma:</a:t>
            </a:r>
            <a:r>
              <a:rPr lang="en-US" altLang="en-US" sz="2000"/>
              <a:t> An edge </a:t>
            </a:r>
            <a:r>
              <a:rPr lang="en-US" altLang="en-US" sz="2000" i="1"/>
              <a:t>pq</a:t>
            </a:r>
            <a:r>
              <a:rPr lang="en-US" altLang="en-US" sz="2000"/>
              <a:t> is illegal iff one of its opposite vertices is inside the circle defined by the other three vertices.</a:t>
            </a:r>
          </a:p>
          <a:p>
            <a:r>
              <a:rPr lang="en-US" altLang="en-US" sz="2000" b="1"/>
              <a:t>Proof:</a:t>
            </a:r>
            <a:r>
              <a:rPr lang="en-US" altLang="en-US" sz="2000"/>
              <a:t> By Thales’ theorem.</a:t>
            </a:r>
          </a:p>
          <a:p>
            <a:endParaRPr lang="en-US" altLang="en-US" sz="2000"/>
          </a:p>
        </p:txBody>
      </p:sp>
      <p:sp>
        <p:nvSpPr>
          <p:cNvPr id="667652" name="Freeform 4"/>
          <p:cNvSpPr>
            <a:spLocks/>
          </p:cNvSpPr>
          <p:nvPr/>
        </p:nvSpPr>
        <p:spPr bwMode="auto">
          <a:xfrm>
            <a:off x="4095750" y="2733674"/>
            <a:ext cx="1085850" cy="1485903"/>
          </a:xfrm>
          <a:custGeom>
            <a:avLst/>
            <a:gdLst>
              <a:gd name="T0" fmla="*/ 0 w 672"/>
              <a:gd name="T1" fmla="*/ 288 h 912"/>
              <a:gd name="T2" fmla="*/ 624 w 672"/>
              <a:gd name="T3" fmla="*/ 0 h 912"/>
              <a:gd name="T4" fmla="*/ 672 w 672"/>
              <a:gd name="T5" fmla="*/ 912 h 912"/>
              <a:gd name="T6" fmla="*/ 144 w 672"/>
              <a:gd name="T7" fmla="*/ 768 h 912"/>
              <a:gd name="T8" fmla="*/ 0 w 672"/>
              <a:gd name="T9" fmla="*/ 288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2" h="912">
                <a:moveTo>
                  <a:pt x="0" y="288"/>
                </a:moveTo>
                <a:lnTo>
                  <a:pt x="624" y="0"/>
                </a:lnTo>
                <a:lnTo>
                  <a:pt x="672" y="912"/>
                </a:lnTo>
                <a:lnTo>
                  <a:pt x="144" y="768"/>
                </a:lnTo>
                <a:lnTo>
                  <a:pt x="0" y="288"/>
                </a:lnTo>
                <a:close/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667653" name="Line 5"/>
          <p:cNvSpPr>
            <a:spLocks noChangeShapeType="1"/>
          </p:cNvSpPr>
          <p:nvPr/>
        </p:nvSpPr>
        <p:spPr bwMode="auto">
          <a:xfrm>
            <a:off x="4114800" y="3190875"/>
            <a:ext cx="1066800" cy="990600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67654" name="Freeform 6"/>
          <p:cNvSpPr>
            <a:spLocks/>
          </p:cNvSpPr>
          <p:nvPr/>
        </p:nvSpPr>
        <p:spPr bwMode="auto">
          <a:xfrm>
            <a:off x="6675438" y="2733675"/>
            <a:ext cx="1096962" cy="1485902"/>
          </a:xfrm>
          <a:custGeom>
            <a:avLst/>
            <a:gdLst>
              <a:gd name="T0" fmla="*/ 0 w 672"/>
              <a:gd name="T1" fmla="*/ 288 h 912"/>
              <a:gd name="T2" fmla="*/ 624 w 672"/>
              <a:gd name="T3" fmla="*/ 0 h 912"/>
              <a:gd name="T4" fmla="*/ 672 w 672"/>
              <a:gd name="T5" fmla="*/ 912 h 912"/>
              <a:gd name="T6" fmla="*/ 144 w 672"/>
              <a:gd name="T7" fmla="*/ 768 h 912"/>
              <a:gd name="T8" fmla="*/ 0 w 672"/>
              <a:gd name="T9" fmla="*/ 288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2" h="912">
                <a:moveTo>
                  <a:pt x="0" y="288"/>
                </a:moveTo>
                <a:lnTo>
                  <a:pt x="624" y="0"/>
                </a:lnTo>
                <a:lnTo>
                  <a:pt x="672" y="912"/>
                </a:lnTo>
                <a:lnTo>
                  <a:pt x="144" y="768"/>
                </a:lnTo>
                <a:lnTo>
                  <a:pt x="0" y="288"/>
                </a:lnTo>
                <a:close/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667655" name="Line 7"/>
          <p:cNvSpPr>
            <a:spLocks noChangeShapeType="1"/>
          </p:cNvSpPr>
          <p:nvPr/>
        </p:nvSpPr>
        <p:spPr bwMode="auto">
          <a:xfrm flipV="1">
            <a:off x="6934200" y="2733675"/>
            <a:ext cx="762000" cy="1219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67656" name="Rectangle 8"/>
          <p:cNvSpPr>
            <a:spLocks noChangeArrowheads="1"/>
          </p:cNvSpPr>
          <p:nvPr/>
        </p:nvSpPr>
        <p:spPr bwMode="auto">
          <a:xfrm>
            <a:off x="2190750" y="44577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 dirty="0"/>
              <a:t>Theorem:</a:t>
            </a:r>
            <a:r>
              <a:rPr lang="en-US" altLang="en-US" sz="2000" dirty="0"/>
              <a:t> A Delaunay triangulation does not contain illegal edges.</a:t>
            </a:r>
          </a:p>
          <a:p>
            <a:r>
              <a:rPr lang="en-US" altLang="en-US" sz="2000" b="1" dirty="0"/>
              <a:t>Corollary:</a:t>
            </a:r>
            <a:r>
              <a:rPr lang="en-US" altLang="en-US" sz="2000" dirty="0"/>
              <a:t> A triangle is Delaunay </a:t>
            </a:r>
            <a:r>
              <a:rPr lang="en-US" altLang="en-US" sz="2000" dirty="0" err="1"/>
              <a:t>iff</a:t>
            </a:r>
            <a:r>
              <a:rPr lang="en-US" altLang="en-US" sz="2000" dirty="0"/>
              <a:t> the circle through its vertices is empty of other sites.</a:t>
            </a:r>
            <a:endParaRPr lang="he-IL" altLang="en-US" sz="2000" dirty="0">
              <a:cs typeface="Arial" panose="020B0604020202020204" pitchFamily="34" charset="0"/>
            </a:endParaRPr>
          </a:p>
          <a:p>
            <a:r>
              <a:rPr lang="en-US" altLang="en-US" sz="2000" b="1" dirty="0"/>
              <a:t>Corollary:</a:t>
            </a:r>
            <a:r>
              <a:rPr lang="en-US" altLang="en-US" sz="2000" dirty="0"/>
              <a:t> The Delaunay triangulation is not unique if more than three sites are co-circular.</a:t>
            </a:r>
            <a:endParaRPr lang="en-US" altLang="en-US" sz="2000" dirty="0">
              <a:cs typeface="Arial" panose="020B0604020202020204" pitchFamily="34" charset="0"/>
            </a:endParaRPr>
          </a:p>
        </p:txBody>
      </p:sp>
      <p:sp>
        <p:nvSpPr>
          <p:cNvPr id="667657" name="Oval 9"/>
          <p:cNvSpPr>
            <a:spLocks noChangeArrowheads="1"/>
          </p:cNvSpPr>
          <p:nvPr/>
        </p:nvSpPr>
        <p:spPr bwMode="auto">
          <a:xfrm>
            <a:off x="4095750" y="2781297"/>
            <a:ext cx="1483178" cy="1592957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667658" name="Oval 10"/>
          <p:cNvSpPr>
            <a:spLocks noChangeArrowheads="1"/>
          </p:cNvSpPr>
          <p:nvPr/>
        </p:nvSpPr>
        <p:spPr bwMode="auto">
          <a:xfrm>
            <a:off x="6914356" y="2794340"/>
            <a:ext cx="1716087" cy="155507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667659" name="Oval 11"/>
          <p:cNvSpPr>
            <a:spLocks noChangeArrowheads="1"/>
          </p:cNvSpPr>
          <p:nvPr/>
        </p:nvSpPr>
        <p:spPr bwMode="auto">
          <a:xfrm>
            <a:off x="5029200" y="2474001"/>
            <a:ext cx="152400" cy="519351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67660" name="Text Box 12"/>
          <p:cNvSpPr txBox="1">
            <a:spLocks noChangeArrowheads="1"/>
          </p:cNvSpPr>
          <p:nvPr/>
        </p:nvSpPr>
        <p:spPr bwMode="auto">
          <a:xfrm>
            <a:off x="3810000" y="2886076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 eaLnBrk="1" hangingPunct="1">
              <a:spcBef>
                <a:spcPct val="50000"/>
              </a:spcBef>
            </a:pPr>
            <a:r>
              <a:rPr lang="en-US" altLang="en-US" i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667661" name="Text Box 13"/>
          <p:cNvSpPr txBox="1">
            <a:spLocks noChangeArrowheads="1"/>
          </p:cNvSpPr>
          <p:nvPr/>
        </p:nvSpPr>
        <p:spPr bwMode="auto">
          <a:xfrm>
            <a:off x="5105400" y="4105276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 eaLnBrk="1" hangingPunct="1">
              <a:spcBef>
                <a:spcPct val="50000"/>
              </a:spcBef>
            </a:pPr>
            <a:r>
              <a:rPr lang="en-US" altLang="en-US" i="1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</a:p>
        </p:txBody>
      </p:sp>
      <p:sp>
        <p:nvSpPr>
          <p:cNvPr id="667662" name="Oval 14"/>
          <p:cNvSpPr>
            <a:spLocks noChangeArrowheads="1"/>
          </p:cNvSpPr>
          <p:nvPr/>
        </p:nvSpPr>
        <p:spPr bwMode="auto">
          <a:xfrm>
            <a:off x="5105400" y="3921801"/>
            <a:ext cx="152400" cy="519351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67663" name="Oval 15"/>
          <p:cNvSpPr>
            <a:spLocks noChangeArrowheads="1"/>
          </p:cNvSpPr>
          <p:nvPr/>
        </p:nvSpPr>
        <p:spPr bwMode="auto">
          <a:xfrm>
            <a:off x="4267200" y="3672564"/>
            <a:ext cx="152400" cy="519351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67664" name="Oval 16"/>
          <p:cNvSpPr>
            <a:spLocks noChangeArrowheads="1"/>
          </p:cNvSpPr>
          <p:nvPr/>
        </p:nvSpPr>
        <p:spPr bwMode="auto">
          <a:xfrm>
            <a:off x="4038600" y="2931201"/>
            <a:ext cx="152400" cy="519351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67665" name="Oval 17"/>
          <p:cNvSpPr>
            <a:spLocks noChangeArrowheads="1"/>
          </p:cNvSpPr>
          <p:nvPr/>
        </p:nvSpPr>
        <p:spPr bwMode="auto">
          <a:xfrm>
            <a:off x="6858000" y="3693201"/>
            <a:ext cx="152400" cy="519351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67666" name="Oval 18"/>
          <p:cNvSpPr>
            <a:spLocks noChangeArrowheads="1"/>
          </p:cNvSpPr>
          <p:nvPr/>
        </p:nvSpPr>
        <p:spPr bwMode="auto">
          <a:xfrm>
            <a:off x="6629400" y="2931201"/>
            <a:ext cx="152400" cy="519351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67667" name="Oval 19"/>
          <p:cNvSpPr>
            <a:spLocks noChangeArrowheads="1"/>
          </p:cNvSpPr>
          <p:nvPr/>
        </p:nvSpPr>
        <p:spPr bwMode="auto">
          <a:xfrm>
            <a:off x="7620000" y="2474001"/>
            <a:ext cx="152400" cy="519351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67668" name="Oval 20"/>
          <p:cNvSpPr>
            <a:spLocks noChangeArrowheads="1"/>
          </p:cNvSpPr>
          <p:nvPr/>
        </p:nvSpPr>
        <p:spPr bwMode="auto">
          <a:xfrm>
            <a:off x="7696200" y="3921801"/>
            <a:ext cx="152400" cy="519351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29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000"/>
              <a:t>Naïve Delaunay Algorithm</a:t>
            </a:r>
          </a:p>
        </p:txBody>
      </p:sp>
      <p:sp>
        <p:nvSpPr>
          <p:cNvPr id="67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323975"/>
            <a:ext cx="7772400" cy="1828800"/>
          </a:xfrm>
        </p:spPr>
        <p:txBody>
          <a:bodyPr/>
          <a:lstStyle/>
          <a:p>
            <a:r>
              <a:rPr lang="en-US" altLang="en-US" sz="2000"/>
              <a:t>Start with an arbitrary triangulation. Flip any illegal edge until no more exist.</a:t>
            </a:r>
          </a:p>
          <a:p>
            <a:r>
              <a:rPr lang="en-US" altLang="en-US" sz="2000"/>
              <a:t>Could take a long time to terminate.</a:t>
            </a:r>
          </a:p>
        </p:txBody>
      </p:sp>
      <p:sp>
        <p:nvSpPr>
          <p:cNvPr id="670725" name="Freeform 5"/>
          <p:cNvSpPr>
            <a:spLocks/>
          </p:cNvSpPr>
          <p:nvPr/>
        </p:nvSpPr>
        <p:spPr bwMode="auto">
          <a:xfrm>
            <a:off x="2420584" y="3576286"/>
            <a:ext cx="1759307" cy="377825"/>
          </a:xfrm>
          <a:custGeom>
            <a:avLst/>
            <a:gdLst>
              <a:gd name="T0" fmla="*/ 0 w 912"/>
              <a:gd name="T1" fmla="*/ 192 h 192"/>
              <a:gd name="T2" fmla="*/ 432 w 912"/>
              <a:gd name="T3" fmla="*/ 0 h 192"/>
              <a:gd name="T4" fmla="*/ 912 w 912"/>
              <a:gd name="T5" fmla="*/ 0 h 192"/>
              <a:gd name="T6" fmla="*/ 0 w 912"/>
              <a:gd name="T7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12" h="192">
                <a:moveTo>
                  <a:pt x="0" y="192"/>
                </a:moveTo>
                <a:lnTo>
                  <a:pt x="432" y="0"/>
                </a:lnTo>
                <a:lnTo>
                  <a:pt x="912" y="0"/>
                </a:lnTo>
                <a:lnTo>
                  <a:pt x="0" y="192"/>
                </a:lnTo>
                <a:close/>
              </a:path>
            </a:pathLst>
          </a:custGeom>
          <a:solidFill>
            <a:srgbClr val="66FF33"/>
          </a:soli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670726" name="Freeform 6"/>
          <p:cNvSpPr>
            <a:spLocks/>
          </p:cNvSpPr>
          <p:nvPr/>
        </p:nvSpPr>
        <p:spPr bwMode="auto">
          <a:xfrm>
            <a:off x="2325307" y="3610857"/>
            <a:ext cx="1803704" cy="496513"/>
          </a:xfrm>
          <a:custGeom>
            <a:avLst/>
            <a:gdLst>
              <a:gd name="T0" fmla="*/ 0 w 912"/>
              <a:gd name="T1" fmla="*/ 192 h 288"/>
              <a:gd name="T2" fmla="*/ 912 w 912"/>
              <a:gd name="T3" fmla="*/ 288 h 288"/>
              <a:gd name="T4" fmla="*/ 912 w 912"/>
              <a:gd name="T5" fmla="*/ 0 h 288"/>
              <a:gd name="T6" fmla="*/ 0 w 912"/>
              <a:gd name="T7" fmla="*/ 192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12" h="288">
                <a:moveTo>
                  <a:pt x="0" y="192"/>
                </a:moveTo>
                <a:lnTo>
                  <a:pt x="912" y="288"/>
                </a:lnTo>
                <a:lnTo>
                  <a:pt x="912" y="0"/>
                </a:lnTo>
                <a:lnTo>
                  <a:pt x="0" y="192"/>
                </a:lnTo>
                <a:close/>
              </a:path>
            </a:pathLst>
          </a:custGeom>
          <a:solidFill>
            <a:srgbClr val="66CCFF"/>
          </a:soli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670727" name="Freeform 7"/>
          <p:cNvSpPr>
            <a:spLocks/>
          </p:cNvSpPr>
          <p:nvPr/>
        </p:nvSpPr>
        <p:spPr bwMode="auto">
          <a:xfrm>
            <a:off x="2420584" y="3968927"/>
            <a:ext cx="1746783" cy="433388"/>
          </a:xfrm>
          <a:custGeom>
            <a:avLst/>
            <a:gdLst>
              <a:gd name="T0" fmla="*/ 0 w 912"/>
              <a:gd name="T1" fmla="*/ 0 h 240"/>
              <a:gd name="T2" fmla="*/ 912 w 912"/>
              <a:gd name="T3" fmla="*/ 96 h 240"/>
              <a:gd name="T4" fmla="*/ 384 w 912"/>
              <a:gd name="T5" fmla="*/ 240 h 240"/>
              <a:gd name="T6" fmla="*/ 0 w 912"/>
              <a:gd name="T7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12" h="240">
                <a:moveTo>
                  <a:pt x="0" y="0"/>
                </a:moveTo>
                <a:lnTo>
                  <a:pt x="912" y="96"/>
                </a:lnTo>
                <a:lnTo>
                  <a:pt x="384" y="24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670728" name="Freeform 8"/>
          <p:cNvSpPr>
            <a:spLocks/>
          </p:cNvSpPr>
          <p:nvPr/>
        </p:nvSpPr>
        <p:spPr bwMode="auto">
          <a:xfrm>
            <a:off x="2315781" y="3123646"/>
            <a:ext cx="1055637" cy="753911"/>
          </a:xfrm>
          <a:custGeom>
            <a:avLst/>
            <a:gdLst>
              <a:gd name="T0" fmla="*/ 0 w 528"/>
              <a:gd name="T1" fmla="*/ 480 h 480"/>
              <a:gd name="T2" fmla="*/ 96 w 528"/>
              <a:gd name="T3" fmla="*/ 144 h 480"/>
              <a:gd name="T4" fmla="*/ 528 w 528"/>
              <a:gd name="T5" fmla="*/ 0 h 480"/>
              <a:gd name="T6" fmla="*/ 0 w 528"/>
              <a:gd name="T7" fmla="*/ 48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8" h="480">
                <a:moveTo>
                  <a:pt x="0" y="480"/>
                </a:moveTo>
                <a:lnTo>
                  <a:pt x="96" y="144"/>
                </a:lnTo>
                <a:lnTo>
                  <a:pt x="528" y="0"/>
                </a:lnTo>
                <a:lnTo>
                  <a:pt x="0" y="480"/>
                </a:lnTo>
                <a:close/>
              </a:path>
            </a:pathLst>
          </a:custGeom>
          <a:solidFill>
            <a:srgbClr val="66FF33"/>
          </a:soli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670729" name="Freeform 9"/>
          <p:cNvSpPr>
            <a:spLocks/>
          </p:cNvSpPr>
          <p:nvPr/>
        </p:nvSpPr>
        <p:spPr bwMode="auto">
          <a:xfrm>
            <a:off x="2280256" y="3091039"/>
            <a:ext cx="1111072" cy="832203"/>
          </a:xfrm>
          <a:custGeom>
            <a:avLst/>
            <a:gdLst>
              <a:gd name="T0" fmla="*/ 0 w 528"/>
              <a:gd name="T1" fmla="*/ 480 h 480"/>
              <a:gd name="T2" fmla="*/ 528 w 528"/>
              <a:gd name="T3" fmla="*/ 0 h 480"/>
              <a:gd name="T4" fmla="*/ 432 w 528"/>
              <a:gd name="T5" fmla="*/ 288 h 480"/>
              <a:gd name="T6" fmla="*/ 0 w 528"/>
              <a:gd name="T7" fmla="*/ 48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8" h="480">
                <a:moveTo>
                  <a:pt x="0" y="480"/>
                </a:moveTo>
                <a:lnTo>
                  <a:pt x="528" y="0"/>
                </a:lnTo>
                <a:lnTo>
                  <a:pt x="432" y="288"/>
                </a:lnTo>
                <a:lnTo>
                  <a:pt x="0" y="480"/>
                </a:lnTo>
                <a:close/>
              </a:path>
            </a:pathLst>
          </a:custGeom>
          <a:solidFill>
            <a:srgbClr val="66CCFF"/>
          </a:soli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670730" name="Freeform 10"/>
          <p:cNvSpPr>
            <a:spLocks/>
          </p:cNvSpPr>
          <p:nvPr/>
        </p:nvSpPr>
        <p:spPr bwMode="auto">
          <a:xfrm>
            <a:off x="3198006" y="3172685"/>
            <a:ext cx="969361" cy="369182"/>
          </a:xfrm>
          <a:custGeom>
            <a:avLst/>
            <a:gdLst>
              <a:gd name="T0" fmla="*/ 96 w 480"/>
              <a:gd name="T1" fmla="*/ 0 h 288"/>
              <a:gd name="T2" fmla="*/ 0 w 480"/>
              <a:gd name="T3" fmla="*/ 288 h 288"/>
              <a:gd name="T4" fmla="*/ 480 w 480"/>
              <a:gd name="T5" fmla="*/ 288 h 288"/>
              <a:gd name="T6" fmla="*/ 96 w 480"/>
              <a:gd name="T7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0" h="288">
                <a:moveTo>
                  <a:pt x="96" y="0"/>
                </a:moveTo>
                <a:lnTo>
                  <a:pt x="0" y="288"/>
                </a:lnTo>
                <a:lnTo>
                  <a:pt x="480" y="288"/>
                </a:lnTo>
                <a:lnTo>
                  <a:pt x="96" y="0"/>
                </a:ln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670731" name="Group 11"/>
          <p:cNvGrpSpPr>
            <a:grpSpLocks/>
          </p:cNvGrpSpPr>
          <p:nvPr/>
        </p:nvGrpSpPr>
        <p:grpSpPr bwMode="auto">
          <a:xfrm>
            <a:off x="2227265" y="2831748"/>
            <a:ext cx="2036762" cy="1932341"/>
            <a:chOff x="3181" y="2362"/>
            <a:chExt cx="1475" cy="1565"/>
          </a:xfrm>
        </p:grpSpPr>
        <p:sp>
          <p:nvSpPr>
            <p:cNvPr id="670732" name="Oval 12"/>
            <p:cNvSpPr>
              <a:spLocks noChangeArrowheads="1"/>
            </p:cNvSpPr>
            <p:nvPr/>
          </p:nvSpPr>
          <p:spPr bwMode="auto">
            <a:xfrm>
              <a:off x="3954" y="2362"/>
              <a:ext cx="140" cy="421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70733" name="Oval 13"/>
            <p:cNvSpPr>
              <a:spLocks noChangeArrowheads="1"/>
            </p:cNvSpPr>
            <p:nvPr/>
          </p:nvSpPr>
          <p:spPr bwMode="auto">
            <a:xfrm>
              <a:off x="3813" y="2819"/>
              <a:ext cx="141" cy="42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70734" name="Oval 14"/>
            <p:cNvSpPr>
              <a:spLocks noChangeArrowheads="1"/>
            </p:cNvSpPr>
            <p:nvPr/>
          </p:nvSpPr>
          <p:spPr bwMode="auto">
            <a:xfrm>
              <a:off x="3321" y="2591"/>
              <a:ext cx="141" cy="421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70735" name="Oval 15"/>
            <p:cNvSpPr>
              <a:spLocks noChangeArrowheads="1"/>
            </p:cNvSpPr>
            <p:nvPr/>
          </p:nvSpPr>
          <p:spPr bwMode="auto">
            <a:xfrm>
              <a:off x="4516" y="2819"/>
              <a:ext cx="140" cy="421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70736" name="Oval 16"/>
            <p:cNvSpPr>
              <a:spLocks noChangeArrowheads="1"/>
            </p:cNvSpPr>
            <p:nvPr/>
          </p:nvSpPr>
          <p:spPr bwMode="auto">
            <a:xfrm>
              <a:off x="3181" y="3124"/>
              <a:ext cx="140" cy="421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70737" name="Oval 17"/>
            <p:cNvSpPr>
              <a:spLocks noChangeArrowheads="1"/>
            </p:cNvSpPr>
            <p:nvPr/>
          </p:nvSpPr>
          <p:spPr bwMode="auto">
            <a:xfrm>
              <a:off x="3743" y="3506"/>
              <a:ext cx="140" cy="421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70738" name="Oval 18"/>
            <p:cNvSpPr>
              <a:spLocks noChangeArrowheads="1"/>
            </p:cNvSpPr>
            <p:nvPr/>
          </p:nvSpPr>
          <p:spPr bwMode="auto">
            <a:xfrm>
              <a:off x="4516" y="3277"/>
              <a:ext cx="140" cy="421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670740" name="Freeform 20"/>
          <p:cNvSpPr>
            <a:spLocks/>
          </p:cNvSpPr>
          <p:nvPr/>
        </p:nvSpPr>
        <p:spPr bwMode="auto">
          <a:xfrm>
            <a:off x="5362575" y="3771902"/>
            <a:ext cx="1866900" cy="369888"/>
          </a:xfrm>
          <a:custGeom>
            <a:avLst/>
            <a:gdLst>
              <a:gd name="T0" fmla="*/ 0 w 1176"/>
              <a:gd name="T1" fmla="*/ 246 h 372"/>
              <a:gd name="T2" fmla="*/ 558 w 1176"/>
              <a:gd name="T3" fmla="*/ 0 h 372"/>
              <a:gd name="T4" fmla="*/ 1176 w 1176"/>
              <a:gd name="T5" fmla="*/ 372 h 372"/>
              <a:gd name="T6" fmla="*/ 0 w 1176"/>
              <a:gd name="T7" fmla="*/ 246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76" h="372">
                <a:moveTo>
                  <a:pt x="0" y="246"/>
                </a:moveTo>
                <a:lnTo>
                  <a:pt x="558" y="0"/>
                </a:lnTo>
                <a:lnTo>
                  <a:pt x="1176" y="372"/>
                </a:lnTo>
                <a:lnTo>
                  <a:pt x="0" y="246"/>
                </a:lnTo>
                <a:close/>
              </a:path>
            </a:pathLst>
          </a:custGeom>
          <a:solidFill>
            <a:srgbClr val="EF3B5D"/>
          </a:soli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70741" name="Freeform 21"/>
          <p:cNvSpPr>
            <a:spLocks/>
          </p:cNvSpPr>
          <p:nvPr/>
        </p:nvSpPr>
        <p:spPr bwMode="auto">
          <a:xfrm>
            <a:off x="6229350" y="3781427"/>
            <a:ext cx="1009650" cy="369888"/>
          </a:xfrm>
          <a:custGeom>
            <a:avLst/>
            <a:gdLst>
              <a:gd name="T0" fmla="*/ 0 w 636"/>
              <a:gd name="T1" fmla="*/ 0 h 354"/>
              <a:gd name="T2" fmla="*/ 636 w 636"/>
              <a:gd name="T3" fmla="*/ 0 h 354"/>
              <a:gd name="T4" fmla="*/ 636 w 636"/>
              <a:gd name="T5" fmla="*/ 354 h 354"/>
              <a:gd name="T6" fmla="*/ 0 w 636"/>
              <a:gd name="T7" fmla="*/ 0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6" h="354">
                <a:moveTo>
                  <a:pt x="0" y="0"/>
                </a:moveTo>
                <a:lnTo>
                  <a:pt x="636" y="0"/>
                </a:lnTo>
                <a:lnTo>
                  <a:pt x="636" y="354"/>
                </a:lnTo>
                <a:lnTo>
                  <a:pt x="0" y="0"/>
                </a:lnTo>
                <a:close/>
              </a:path>
            </a:pathLst>
          </a:custGeom>
          <a:solidFill>
            <a:srgbClr val="800080"/>
          </a:soli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70742" name="Freeform 22"/>
          <p:cNvSpPr>
            <a:spLocks/>
          </p:cNvSpPr>
          <p:nvPr/>
        </p:nvSpPr>
        <p:spPr bwMode="auto">
          <a:xfrm>
            <a:off x="5376863" y="4160839"/>
            <a:ext cx="1841500" cy="369888"/>
          </a:xfrm>
          <a:custGeom>
            <a:avLst/>
            <a:gdLst>
              <a:gd name="T0" fmla="*/ 0 w 912"/>
              <a:gd name="T1" fmla="*/ 0 h 240"/>
              <a:gd name="T2" fmla="*/ 912 w 912"/>
              <a:gd name="T3" fmla="*/ 96 h 240"/>
              <a:gd name="T4" fmla="*/ 384 w 912"/>
              <a:gd name="T5" fmla="*/ 240 h 240"/>
              <a:gd name="T6" fmla="*/ 0 w 912"/>
              <a:gd name="T7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12" h="240">
                <a:moveTo>
                  <a:pt x="0" y="0"/>
                </a:moveTo>
                <a:lnTo>
                  <a:pt x="912" y="96"/>
                </a:lnTo>
                <a:lnTo>
                  <a:pt x="384" y="24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70743" name="Freeform 23"/>
          <p:cNvSpPr>
            <a:spLocks/>
          </p:cNvSpPr>
          <p:nvPr/>
        </p:nvSpPr>
        <p:spPr bwMode="auto">
          <a:xfrm>
            <a:off x="5424824" y="3477987"/>
            <a:ext cx="1065212" cy="369888"/>
          </a:xfrm>
          <a:custGeom>
            <a:avLst/>
            <a:gdLst>
              <a:gd name="T0" fmla="*/ 0 w 528"/>
              <a:gd name="T1" fmla="*/ 480 h 480"/>
              <a:gd name="T2" fmla="*/ 96 w 528"/>
              <a:gd name="T3" fmla="*/ 144 h 480"/>
              <a:gd name="T4" fmla="*/ 528 w 528"/>
              <a:gd name="T5" fmla="*/ 0 h 480"/>
              <a:gd name="T6" fmla="*/ 0 w 528"/>
              <a:gd name="T7" fmla="*/ 48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8" h="480">
                <a:moveTo>
                  <a:pt x="0" y="480"/>
                </a:moveTo>
                <a:lnTo>
                  <a:pt x="96" y="144"/>
                </a:lnTo>
                <a:lnTo>
                  <a:pt x="528" y="0"/>
                </a:lnTo>
                <a:lnTo>
                  <a:pt x="0" y="480"/>
                </a:lnTo>
                <a:close/>
              </a:path>
            </a:pathLst>
          </a:custGeom>
          <a:solidFill>
            <a:srgbClr val="66FF33"/>
          </a:soli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70744" name="Freeform 24"/>
          <p:cNvSpPr>
            <a:spLocks/>
          </p:cNvSpPr>
          <p:nvPr/>
        </p:nvSpPr>
        <p:spPr bwMode="auto">
          <a:xfrm>
            <a:off x="5414963" y="3476443"/>
            <a:ext cx="1065212" cy="369888"/>
          </a:xfrm>
          <a:custGeom>
            <a:avLst/>
            <a:gdLst>
              <a:gd name="T0" fmla="*/ 0 w 528"/>
              <a:gd name="T1" fmla="*/ 480 h 480"/>
              <a:gd name="T2" fmla="*/ 528 w 528"/>
              <a:gd name="T3" fmla="*/ 0 h 480"/>
              <a:gd name="T4" fmla="*/ 432 w 528"/>
              <a:gd name="T5" fmla="*/ 288 h 480"/>
              <a:gd name="T6" fmla="*/ 0 w 528"/>
              <a:gd name="T7" fmla="*/ 48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8" h="480">
                <a:moveTo>
                  <a:pt x="0" y="480"/>
                </a:moveTo>
                <a:lnTo>
                  <a:pt x="528" y="0"/>
                </a:lnTo>
                <a:lnTo>
                  <a:pt x="432" y="288"/>
                </a:lnTo>
                <a:lnTo>
                  <a:pt x="0" y="480"/>
                </a:lnTo>
                <a:close/>
              </a:path>
            </a:pathLst>
          </a:custGeom>
          <a:solidFill>
            <a:srgbClr val="66CCFF"/>
          </a:soli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70745" name="Freeform 25"/>
          <p:cNvSpPr>
            <a:spLocks/>
          </p:cNvSpPr>
          <p:nvPr/>
        </p:nvSpPr>
        <p:spPr bwMode="auto">
          <a:xfrm>
            <a:off x="6285101" y="3397737"/>
            <a:ext cx="969962" cy="369888"/>
          </a:xfrm>
          <a:custGeom>
            <a:avLst/>
            <a:gdLst>
              <a:gd name="T0" fmla="*/ 96 w 480"/>
              <a:gd name="T1" fmla="*/ 0 h 288"/>
              <a:gd name="T2" fmla="*/ 0 w 480"/>
              <a:gd name="T3" fmla="*/ 288 h 288"/>
              <a:gd name="T4" fmla="*/ 480 w 480"/>
              <a:gd name="T5" fmla="*/ 288 h 288"/>
              <a:gd name="T6" fmla="*/ 96 w 480"/>
              <a:gd name="T7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0" h="288">
                <a:moveTo>
                  <a:pt x="96" y="0"/>
                </a:moveTo>
                <a:lnTo>
                  <a:pt x="0" y="288"/>
                </a:lnTo>
                <a:lnTo>
                  <a:pt x="480" y="288"/>
                </a:lnTo>
                <a:lnTo>
                  <a:pt x="96" y="0"/>
                </a:ln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670746" name="Group 26"/>
          <p:cNvGrpSpPr>
            <a:grpSpLocks/>
          </p:cNvGrpSpPr>
          <p:nvPr/>
        </p:nvGrpSpPr>
        <p:grpSpPr bwMode="auto">
          <a:xfrm>
            <a:off x="5278438" y="2957514"/>
            <a:ext cx="2036762" cy="1931988"/>
            <a:chOff x="3181" y="2362"/>
            <a:chExt cx="1475" cy="1565"/>
          </a:xfrm>
        </p:grpSpPr>
        <p:sp>
          <p:nvSpPr>
            <p:cNvPr id="670747" name="Oval 27"/>
            <p:cNvSpPr>
              <a:spLocks noChangeArrowheads="1"/>
            </p:cNvSpPr>
            <p:nvPr/>
          </p:nvSpPr>
          <p:spPr bwMode="auto">
            <a:xfrm>
              <a:off x="3954" y="2362"/>
              <a:ext cx="140" cy="421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70748" name="Oval 28"/>
            <p:cNvSpPr>
              <a:spLocks noChangeArrowheads="1"/>
            </p:cNvSpPr>
            <p:nvPr/>
          </p:nvSpPr>
          <p:spPr bwMode="auto">
            <a:xfrm>
              <a:off x="3813" y="2819"/>
              <a:ext cx="141" cy="42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70749" name="Oval 29"/>
            <p:cNvSpPr>
              <a:spLocks noChangeArrowheads="1"/>
            </p:cNvSpPr>
            <p:nvPr/>
          </p:nvSpPr>
          <p:spPr bwMode="auto">
            <a:xfrm>
              <a:off x="3321" y="2591"/>
              <a:ext cx="141" cy="421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70750" name="Oval 30"/>
            <p:cNvSpPr>
              <a:spLocks noChangeArrowheads="1"/>
            </p:cNvSpPr>
            <p:nvPr/>
          </p:nvSpPr>
          <p:spPr bwMode="auto">
            <a:xfrm>
              <a:off x="4516" y="2819"/>
              <a:ext cx="140" cy="421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70751" name="Oval 31"/>
            <p:cNvSpPr>
              <a:spLocks noChangeArrowheads="1"/>
            </p:cNvSpPr>
            <p:nvPr/>
          </p:nvSpPr>
          <p:spPr bwMode="auto">
            <a:xfrm>
              <a:off x="3181" y="3124"/>
              <a:ext cx="140" cy="421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70752" name="Oval 32"/>
            <p:cNvSpPr>
              <a:spLocks noChangeArrowheads="1"/>
            </p:cNvSpPr>
            <p:nvPr/>
          </p:nvSpPr>
          <p:spPr bwMode="auto">
            <a:xfrm>
              <a:off x="3743" y="3506"/>
              <a:ext cx="140" cy="421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70753" name="Oval 33"/>
            <p:cNvSpPr>
              <a:spLocks noChangeArrowheads="1"/>
            </p:cNvSpPr>
            <p:nvPr/>
          </p:nvSpPr>
          <p:spPr bwMode="auto">
            <a:xfrm>
              <a:off x="4516" y="3277"/>
              <a:ext cx="140" cy="421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670755" name="Freeform 35"/>
          <p:cNvSpPr>
            <a:spLocks/>
          </p:cNvSpPr>
          <p:nvPr/>
        </p:nvSpPr>
        <p:spPr bwMode="auto">
          <a:xfrm>
            <a:off x="3763963" y="5457827"/>
            <a:ext cx="876300" cy="369888"/>
          </a:xfrm>
          <a:custGeom>
            <a:avLst/>
            <a:gdLst>
              <a:gd name="T0" fmla="*/ 0 w 552"/>
              <a:gd name="T1" fmla="*/ 240 h 534"/>
              <a:gd name="T2" fmla="*/ 552 w 552"/>
              <a:gd name="T3" fmla="*/ 0 h 534"/>
              <a:gd name="T4" fmla="*/ 498 w 552"/>
              <a:gd name="T5" fmla="*/ 534 h 534"/>
              <a:gd name="T6" fmla="*/ 0 w 552"/>
              <a:gd name="T7" fmla="*/ 240 h 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2" h="534">
                <a:moveTo>
                  <a:pt x="0" y="240"/>
                </a:moveTo>
                <a:lnTo>
                  <a:pt x="552" y="0"/>
                </a:lnTo>
                <a:lnTo>
                  <a:pt x="498" y="534"/>
                </a:lnTo>
                <a:lnTo>
                  <a:pt x="0" y="240"/>
                </a:lnTo>
                <a:close/>
              </a:path>
            </a:pathLst>
          </a:custGeom>
          <a:solidFill>
            <a:schemeClr val="hlink"/>
          </a:soli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70756" name="Freeform 36"/>
          <p:cNvSpPr>
            <a:spLocks/>
          </p:cNvSpPr>
          <p:nvPr/>
        </p:nvSpPr>
        <p:spPr bwMode="auto">
          <a:xfrm>
            <a:off x="4545013" y="5457827"/>
            <a:ext cx="1076325" cy="369888"/>
          </a:xfrm>
          <a:custGeom>
            <a:avLst/>
            <a:gdLst>
              <a:gd name="T0" fmla="*/ 0 w 678"/>
              <a:gd name="T1" fmla="*/ 540 h 540"/>
              <a:gd name="T2" fmla="*/ 66 w 678"/>
              <a:gd name="T3" fmla="*/ 0 h 540"/>
              <a:gd name="T4" fmla="*/ 678 w 678"/>
              <a:gd name="T5" fmla="*/ 360 h 540"/>
              <a:gd name="T6" fmla="*/ 0 w 678"/>
              <a:gd name="T7" fmla="*/ 540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78" h="540">
                <a:moveTo>
                  <a:pt x="0" y="540"/>
                </a:moveTo>
                <a:lnTo>
                  <a:pt x="66" y="0"/>
                </a:lnTo>
                <a:lnTo>
                  <a:pt x="678" y="360"/>
                </a:lnTo>
                <a:lnTo>
                  <a:pt x="0" y="540"/>
                </a:lnTo>
                <a:close/>
              </a:path>
            </a:pathLst>
          </a:custGeom>
          <a:solidFill>
            <a:srgbClr val="FFCCFF"/>
          </a:soli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70757" name="Freeform 37"/>
          <p:cNvSpPr>
            <a:spLocks/>
          </p:cNvSpPr>
          <p:nvPr/>
        </p:nvSpPr>
        <p:spPr bwMode="auto">
          <a:xfrm>
            <a:off x="4628391" y="5311926"/>
            <a:ext cx="1009650" cy="369888"/>
          </a:xfrm>
          <a:custGeom>
            <a:avLst/>
            <a:gdLst>
              <a:gd name="T0" fmla="*/ 0 w 636"/>
              <a:gd name="T1" fmla="*/ 0 h 354"/>
              <a:gd name="T2" fmla="*/ 636 w 636"/>
              <a:gd name="T3" fmla="*/ 0 h 354"/>
              <a:gd name="T4" fmla="*/ 636 w 636"/>
              <a:gd name="T5" fmla="*/ 354 h 354"/>
              <a:gd name="T6" fmla="*/ 0 w 636"/>
              <a:gd name="T7" fmla="*/ 0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6" h="354">
                <a:moveTo>
                  <a:pt x="0" y="0"/>
                </a:moveTo>
                <a:lnTo>
                  <a:pt x="636" y="0"/>
                </a:lnTo>
                <a:lnTo>
                  <a:pt x="636" y="354"/>
                </a:lnTo>
                <a:lnTo>
                  <a:pt x="0" y="0"/>
                </a:lnTo>
                <a:close/>
              </a:path>
            </a:pathLst>
          </a:custGeom>
          <a:solidFill>
            <a:srgbClr val="800080"/>
          </a:soli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70758" name="Freeform 38"/>
          <p:cNvSpPr>
            <a:spLocks/>
          </p:cNvSpPr>
          <p:nvPr/>
        </p:nvSpPr>
        <p:spPr bwMode="auto">
          <a:xfrm>
            <a:off x="3759023" y="5155213"/>
            <a:ext cx="1065212" cy="369888"/>
          </a:xfrm>
          <a:custGeom>
            <a:avLst/>
            <a:gdLst>
              <a:gd name="T0" fmla="*/ 0 w 528"/>
              <a:gd name="T1" fmla="*/ 480 h 480"/>
              <a:gd name="T2" fmla="*/ 96 w 528"/>
              <a:gd name="T3" fmla="*/ 144 h 480"/>
              <a:gd name="T4" fmla="*/ 528 w 528"/>
              <a:gd name="T5" fmla="*/ 0 h 480"/>
              <a:gd name="T6" fmla="*/ 0 w 528"/>
              <a:gd name="T7" fmla="*/ 48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8" h="480">
                <a:moveTo>
                  <a:pt x="0" y="480"/>
                </a:moveTo>
                <a:lnTo>
                  <a:pt x="96" y="144"/>
                </a:lnTo>
                <a:lnTo>
                  <a:pt x="528" y="0"/>
                </a:lnTo>
                <a:lnTo>
                  <a:pt x="0" y="480"/>
                </a:lnTo>
                <a:close/>
              </a:path>
            </a:pathLst>
          </a:custGeom>
          <a:solidFill>
            <a:srgbClr val="66FF33"/>
          </a:soli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70759" name="Freeform 39"/>
          <p:cNvSpPr>
            <a:spLocks/>
          </p:cNvSpPr>
          <p:nvPr/>
        </p:nvSpPr>
        <p:spPr bwMode="auto">
          <a:xfrm>
            <a:off x="3645842" y="5235921"/>
            <a:ext cx="1065212" cy="369888"/>
          </a:xfrm>
          <a:custGeom>
            <a:avLst/>
            <a:gdLst>
              <a:gd name="T0" fmla="*/ 0 w 528"/>
              <a:gd name="T1" fmla="*/ 480 h 480"/>
              <a:gd name="T2" fmla="*/ 528 w 528"/>
              <a:gd name="T3" fmla="*/ 0 h 480"/>
              <a:gd name="T4" fmla="*/ 432 w 528"/>
              <a:gd name="T5" fmla="*/ 288 h 480"/>
              <a:gd name="T6" fmla="*/ 0 w 528"/>
              <a:gd name="T7" fmla="*/ 48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8" h="480">
                <a:moveTo>
                  <a:pt x="0" y="480"/>
                </a:moveTo>
                <a:lnTo>
                  <a:pt x="528" y="0"/>
                </a:lnTo>
                <a:lnTo>
                  <a:pt x="432" y="288"/>
                </a:lnTo>
                <a:lnTo>
                  <a:pt x="0" y="480"/>
                </a:lnTo>
                <a:close/>
              </a:path>
            </a:pathLst>
          </a:custGeom>
          <a:solidFill>
            <a:srgbClr val="66CCFF"/>
          </a:soli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70760" name="Freeform 40"/>
          <p:cNvSpPr>
            <a:spLocks/>
          </p:cNvSpPr>
          <p:nvPr/>
        </p:nvSpPr>
        <p:spPr bwMode="auto">
          <a:xfrm>
            <a:off x="4648200" y="4894264"/>
            <a:ext cx="969962" cy="369888"/>
          </a:xfrm>
          <a:custGeom>
            <a:avLst/>
            <a:gdLst>
              <a:gd name="T0" fmla="*/ 96 w 480"/>
              <a:gd name="T1" fmla="*/ 0 h 288"/>
              <a:gd name="T2" fmla="*/ 0 w 480"/>
              <a:gd name="T3" fmla="*/ 288 h 288"/>
              <a:gd name="T4" fmla="*/ 480 w 480"/>
              <a:gd name="T5" fmla="*/ 288 h 288"/>
              <a:gd name="T6" fmla="*/ 96 w 480"/>
              <a:gd name="T7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0" h="288">
                <a:moveTo>
                  <a:pt x="96" y="0"/>
                </a:moveTo>
                <a:lnTo>
                  <a:pt x="0" y="288"/>
                </a:lnTo>
                <a:lnTo>
                  <a:pt x="480" y="288"/>
                </a:lnTo>
                <a:lnTo>
                  <a:pt x="96" y="0"/>
                </a:ln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670761" name="Group 41"/>
          <p:cNvGrpSpPr>
            <a:grpSpLocks/>
          </p:cNvGrpSpPr>
          <p:nvPr/>
        </p:nvGrpSpPr>
        <p:grpSpPr bwMode="auto">
          <a:xfrm>
            <a:off x="3678238" y="4633914"/>
            <a:ext cx="2036762" cy="1931988"/>
            <a:chOff x="3181" y="2362"/>
            <a:chExt cx="1475" cy="1565"/>
          </a:xfrm>
        </p:grpSpPr>
        <p:sp>
          <p:nvSpPr>
            <p:cNvPr id="670762" name="Oval 42"/>
            <p:cNvSpPr>
              <a:spLocks noChangeArrowheads="1"/>
            </p:cNvSpPr>
            <p:nvPr/>
          </p:nvSpPr>
          <p:spPr bwMode="auto">
            <a:xfrm>
              <a:off x="3954" y="2362"/>
              <a:ext cx="140" cy="421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70763" name="Oval 43"/>
            <p:cNvSpPr>
              <a:spLocks noChangeArrowheads="1"/>
            </p:cNvSpPr>
            <p:nvPr/>
          </p:nvSpPr>
          <p:spPr bwMode="auto">
            <a:xfrm>
              <a:off x="3813" y="2819"/>
              <a:ext cx="141" cy="42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70764" name="Oval 44"/>
            <p:cNvSpPr>
              <a:spLocks noChangeArrowheads="1"/>
            </p:cNvSpPr>
            <p:nvPr/>
          </p:nvSpPr>
          <p:spPr bwMode="auto">
            <a:xfrm>
              <a:off x="3321" y="2591"/>
              <a:ext cx="141" cy="421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70765" name="Oval 45"/>
            <p:cNvSpPr>
              <a:spLocks noChangeArrowheads="1"/>
            </p:cNvSpPr>
            <p:nvPr/>
          </p:nvSpPr>
          <p:spPr bwMode="auto">
            <a:xfrm>
              <a:off x="4516" y="2819"/>
              <a:ext cx="140" cy="421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70766" name="Oval 46"/>
            <p:cNvSpPr>
              <a:spLocks noChangeArrowheads="1"/>
            </p:cNvSpPr>
            <p:nvPr/>
          </p:nvSpPr>
          <p:spPr bwMode="auto">
            <a:xfrm>
              <a:off x="3181" y="3124"/>
              <a:ext cx="140" cy="421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70767" name="Oval 47"/>
            <p:cNvSpPr>
              <a:spLocks noChangeArrowheads="1"/>
            </p:cNvSpPr>
            <p:nvPr/>
          </p:nvSpPr>
          <p:spPr bwMode="auto">
            <a:xfrm>
              <a:off x="3743" y="3506"/>
              <a:ext cx="140" cy="421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70768" name="Oval 48"/>
            <p:cNvSpPr>
              <a:spLocks noChangeArrowheads="1"/>
            </p:cNvSpPr>
            <p:nvPr/>
          </p:nvSpPr>
          <p:spPr bwMode="auto">
            <a:xfrm>
              <a:off x="4516" y="3277"/>
              <a:ext cx="140" cy="421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670770" name="Freeform 50"/>
          <p:cNvSpPr>
            <a:spLocks/>
          </p:cNvSpPr>
          <p:nvPr/>
        </p:nvSpPr>
        <p:spPr bwMode="auto">
          <a:xfrm>
            <a:off x="7124700" y="5181602"/>
            <a:ext cx="866775" cy="369888"/>
          </a:xfrm>
          <a:custGeom>
            <a:avLst/>
            <a:gdLst>
              <a:gd name="T0" fmla="*/ 0 w 546"/>
              <a:gd name="T1" fmla="*/ 420 h 420"/>
              <a:gd name="T2" fmla="*/ 120 w 546"/>
              <a:gd name="T3" fmla="*/ 0 h 420"/>
              <a:gd name="T4" fmla="*/ 546 w 546"/>
              <a:gd name="T5" fmla="*/ 174 h 420"/>
              <a:gd name="T6" fmla="*/ 0 w 546"/>
              <a:gd name="T7" fmla="*/ 420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46" h="420">
                <a:moveTo>
                  <a:pt x="0" y="420"/>
                </a:moveTo>
                <a:lnTo>
                  <a:pt x="120" y="0"/>
                </a:lnTo>
                <a:lnTo>
                  <a:pt x="546" y="174"/>
                </a:lnTo>
                <a:lnTo>
                  <a:pt x="0" y="420"/>
                </a:lnTo>
                <a:close/>
              </a:path>
            </a:pathLst>
          </a:custGeom>
          <a:solidFill>
            <a:srgbClr val="EF3B5D"/>
          </a:soli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70771" name="Freeform 51"/>
          <p:cNvSpPr>
            <a:spLocks/>
          </p:cNvSpPr>
          <p:nvPr/>
        </p:nvSpPr>
        <p:spPr bwMode="auto">
          <a:xfrm>
            <a:off x="7315200" y="4895852"/>
            <a:ext cx="866775" cy="369888"/>
          </a:xfrm>
          <a:custGeom>
            <a:avLst/>
            <a:gdLst>
              <a:gd name="T0" fmla="*/ 0 w 546"/>
              <a:gd name="T1" fmla="*/ 180 h 354"/>
              <a:gd name="T2" fmla="*/ 546 w 546"/>
              <a:gd name="T3" fmla="*/ 0 h 354"/>
              <a:gd name="T4" fmla="*/ 426 w 546"/>
              <a:gd name="T5" fmla="*/ 354 h 354"/>
              <a:gd name="T6" fmla="*/ 0 w 546"/>
              <a:gd name="T7" fmla="*/ 180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46" h="354">
                <a:moveTo>
                  <a:pt x="0" y="180"/>
                </a:moveTo>
                <a:lnTo>
                  <a:pt x="546" y="0"/>
                </a:lnTo>
                <a:lnTo>
                  <a:pt x="426" y="354"/>
                </a:lnTo>
                <a:lnTo>
                  <a:pt x="0" y="180"/>
                </a:lnTo>
                <a:close/>
              </a:path>
            </a:pathLst>
          </a:custGeom>
          <a:solidFill>
            <a:srgbClr val="FFCCFF"/>
          </a:soli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70772" name="Freeform 52"/>
          <p:cNvSpPr>
            <a:spLocks/>
          </p:cNvSpPr>
          <p:nvPr/>
        </p:nvSpPr>
        <p:spPr bwMode="auto">
          <a:xfrm>
            <a:off x="7116763" y="5457827"/>
            <a:ext cx="876300" cy="369888"/>
          </a:xfrm>
          <a:custGeom>
            <a:avLst/>
            <a:gdLst>
              <a:gd name="T0" fmla="*/ 0 w 552"/>
              <a:gd name="T1" fmla="*/ 240 h 534"/>
              <a:gd name="T2" fmla="*/ 552 w 552"/>
              <a:gd name="T3" fmla="*/ 0 h 534"/>
              <a:gd name="T4" fmla="*/ 498 w 552"/>
              <a:gd name="T5" fmla="*/ 534 h 534"/>
              <a:gd name="T6" fmla="*/ 0 w 552"/>
              <a:gd name="T7" fmla="*/ 240 h 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2" h="534">
                <a:moveTo>
                  <a:pt x="0" y="240"/>
                </a:moveTo>
                <a:lnTo>
                  <a:pt x="552" y="0"/>
                </a:lnTo>
                <a:lnTo>
                  <a:pt x="498" y="534"/>
                </a:lnTo>
                <a:lnTo>
                  <a:pt x="0" y="240"/>
                </a:lnTo>
                <a:close/>
              </a:path>
            </a:pathLst>
          </a:custGeom>
          <a:solidFill>
            <a:schemeClr val="hlink"/>
          </a:soli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70773" name="Freeform 53"/>
          <p:cNvSpPr>
            <a:spLocks/>
          </p:cNvSpPr>
          <p:nvPr/>
        </p:nvSpPr>
        <p:spPr bwMode="auto">
          <a:xfrm>
            <a:off x="7897813" y="5457827"/>
            <a:ext cx="1076325" cy="369888"/>
          </a:xfrm>
          <a:custGeom>
            <a:avLst/>
            <a:gdLst>
              <a:gd name="T0" fmla="*/ 0 w 678"/>
              <a:gd name="T1" fmla="*/ 540 h 540"/>
              <a:gd name="T2" fmla="*/ 66 w 678"/>
              <a:gd name="T3" fmla="*/ 0 h 540"/>
              <a:gd name="T4" fmla="*/ 678 w 678"/>
              <a:gd name="T5" fmla="*/ 360 h 540"/>
              <a:gd name="T6" fmla="*/ 0 w 678"/>
              <a:gd name="T7" fmla="*/ 540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78" h="540">
                <a:moveTo>
                  <a:pt x="0" y="540"/>
                </a:moveTo>
                <a:lnTo>
                  <a:pt x="66" y="0"/>
                </a:lnTo>
                <a:lnTo>
                  <a:pt x="678" y="360"/>
                </a:lnTo>
                <a:lnTo>
                  <a:pt x="0" y="540"/>
                </a:lnTo>
                <a:close/>
              </a:path>
            </a:pathLst>
          </a:custGeom>
          <a:solidFill>
            <a:srgbClr val="FFCCFF"/>
          </a:soli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70774" name="Freeform 54"/>
          <p:cNvSpPr>
            <a:spLocks/>
          </p:cNvSpPr>
          <p:nvPr/>
        </p:nvSpPr>
        <p:spPr bwMode="auto">
          <a:xfrm>
            <a:off x="7981156" y="5358549"/>
            <a:ext cx="1009650" cy="369888"/>
          </a:xfrm>
          <a:custGeom>
            <a:avLst/>
            <a:gdLst>
              <a:gd name="T0" fmla="*/ 0 w 636"/>
              <a:gd name="T1" fmla="*/ 0 h 354"/>
              <a:gd name="T2" fmla="*/ 636 w 636"/>
              <a:gd name="T3" fmla="*/ 0 h 354"/>
              <a:gd name="T4" fmla="*/ 636 w 636"/>
              <a:gd name="T5" fmla="*/ 354 h 354"/>
              <a:gd name="T6" fmla="*/ 0 w 636"/>
              <a:gd name="T7" fmla="*/ 0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6" h="354">
                <a:moveTo>
                  <a:pt x="0" y="0"/>
                </a:moveTo>
                <a:lnTo>
                  <a:pt x="636" y="0"/>
                </a:lnTo>
                <a:lnTo>
                  <a:pt x="636" y="354"/>
                </a:lnTo>
                <a:lnTo>
                  <a:pt x="0" y="0"/>
                </a:lnTo>
                <a:close/>
              </a:path>
            </a:pathLst>
          </a:custGeom>
          <a:solidFill>
            <a:srgbClr val="800080"/>
          </a:soli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70775" name="Freeform 55"/>
          <p:cNvSpPr>
            <a:spLocks/>
          </p:cNvSpPr>
          <p:nvPr/>
        </p:nvSpPr>
        <p:spPr bwMode="auto">
          <a:xfrm>
            <a:off x="8001000" y="4894264"/>
            <a:ext cx="969962" cy="369888"/>
          </a:xfrm>
          <a:custGeom>
            <a:avLst/>
            <a:gdLst>
              <a:gd name="T0" fmla="*/ 96 w 480"/>
              <a:gd name="T1" fmla="*/ 0 h 288"/>
              <a:gd name="T2" fmla="*/ 0 w 480"/>
              <a:gd name="T3" fmla="*/ 288 h 288"/>
              <a:gd name="T4" fmla="*/ 480 w 480"/>
              <a:gd name="T5" fmla="*/ 288 h 288"/>
              <a:gd name="T6" fmla="*/ 96 w 480"/>
              <a:gd name="T7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0" h="288">
                <a:moveTo>
                  <a:pt x="96" y="0"/>
                </a:moveTo>
                <a:lnTo>
                  <a:pt x="0" y="288"/>
                </a:lnTo>
                <a:lnTo>
                  <a:pt x="480" y="288"/>
                </a:lnTo>
                <a:lnTo>
                  <a:pt x="96" y="0"/>
                </a:ln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670776" name="Group 56"/>
          <p:cNvGrpSpPr>
            <a:grpSpLocks/>
          </p:cNvGrpSpPr>
          <p:nvPr/>
        </p:nvGrpSpPr>
        <p:grpSpPr bwMode="auto">
          <a:xfrm>
            <a:off x="7031038" y="4633914"/>
            <a:ext cx="2036762" cy="1931988"/>
            <a:chOff x="3181" y="2362"/>
            <a:chExt cx="1475" cy="1565"/>
          </a:xfrm>
        </p:grpSpPr>
        <p:sp>
          <p:nvSpPr>
            <p:cNvPr id="670777" name="Oval 57"/>
            <p:cNvSpPr>
              <a:spLocks noChangeArrowheads="1"/>
            </p:cNvSpPr>
            <p:nvPr/>
          </p:nvSpPr>
          <p:spPr bwMode="auto">
            <a:xfrm>
              <a:off x="3954" y="2362"/>
              <a:ext cx="140" cy="421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70778" name="Oval 58"/>
            <p:cNvSpPr>
              <a:spLocks noChangeArrowheads="1"/>
            </p:cNvSpPr>
            <p:nvPr/>
          </p:nvSpPr>
          <p:spPr bwMode="auto">
            <a:xfrm>
              <a:off x="3813" y="2819"/>
              <a:ext cx="141" cy="42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70779" name="Oval 59"/>
            <p:cNvSpPr>
              <a:spLocks noChangeArrowheads="1"/>
            </p:cNvSpPr>
            <p:nvPr/>
          </p:nvSpPr>
          <p:spPr bwMode="auto">
            <a:xfrm>
              <a:off x="3321" y="2591"/>
              <a:ext cx="141" cy="421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70780" name="Oval 60"/>
            <p:cNvSpPr>
              <a:spLocks noChangeArrowheads="1"/>
            </p:cNvSpPr>
            <p:nvPr/>
          </p:nvSpPr>
          <p:spPr bwMode="auto">
            <a:xfrm>
              <a:off x="4516" y="2819"/>
              <a:ext cx="140" cy="421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70781" name="Oval 61"/>
            <p:cNvSpPr>
              <a:spLocks noChangeArrowheads="1"/>
            </p:cNvSpPr>
            <p:nvPr/>
          </p:nvSpPr>
          <p:spPr bwMode="auto">
            <a:xfrm>
              <a:off x="3181" y="3124"/>
              <a:ext cx="140" cy="421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70782" name="Oval 62"/>
            <p:cNvSpPr>
              <a:spLocks noChangeArrowheads="1"/>
            </p:cNvSpPr>
            <p:nvPr/>
          </p:nvSpPr>
          <p:spPr bwMode="auto">
            <a:xfrm>
              <a:off x="3743" y="3506"/>
              <a:ext cx="140" cy="421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70783" name="Oval 63"/>
            <p:cNvSpPr>
              <a:spLocks noChangeArrowheads="1"/>
            </p:cNvSpPr>
            <p:nvPr/>
          </p:nvSpPr>
          <p:spPr bwMode="auto">
            <a:xfrm>
              <a:off x="4516" y="3277"/>
              <a:ext cx="140" cy="421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7407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7" name="Line 3"/>
          <p:cNvSpPr>
            <a:spLocks noChangeShapeType="1"/>
          </p:cNvSpPr>
          <p:nvPr/>
        </p:nvSpPr>
        <p:spPr bwMode="auto">
          <a:xfrm>
            <a:off x="9831387" y="2790125"/>
            <a:ext cx="254000" cy="1066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717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000"/>
              <a:t>Delaunay Triangulation by Duality</a:t>
            </a:r>
          </a:p>
        </p:txBody>
      </p:sp>
      <p:sp>
        <p:nvSpPr>
          <p:cNvPr id="6717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07377" y="1347531"/>
            <a:ext cx="8678754" cy="29502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dirty="0"/>
              <a:t>General position assumption: There are no four co-circular points</a:t>
            </a:r>
            <a:r>
              <a:rPr lang="en-US" altLang="en-US" sz="2000" dirty="0" smtClean="0"/>
              <a:t>.</a:t>
            </a:r>
          </a:p>
          <a:p>
            <a:pPr>
              <a:lnSpc>
                <a:spcPct val="90000"/>
              </a:lnSpc>
            </a:pPr>
            <a:endParaRPr lang="en-US" altLang="en-US" sz="2000" dirty="0"/>
          </a:p>
          <a:p>
            <a:pPr>
              <a:lnSpc>
                <a:spcPct val="90000"/>
              </a:lnSpc>
            </a:pPr>
            <a:r>
              <a:rPr lang="en-US" altLang="en-US" sz="2000" dirty="0"/>
              <a:t>Draw the dual to the </a:t>
            </a:r>
            <a:r>
              <a:rPr lang="en-US" altLang="en-US" sz="2000" dirty="0" err="1"/>
              <a:t>Voronoi</a:t>
            </a:r>
            <a:r>
              <a:rPr lang="en-US" altLang="en-US" sz="2000" dirty="0"/>
              <a:t> diagram by connecting each two neighboring sites in the </a:t>
            </a:r>
            <a:r>
              <a:rPr lang="en-US" altLang="en-US" sz="2000" dirty="0" err="1"/>
              <a:t>Voronoi</a:t>
            </a:r>
            <a:r>
              <a:rPr lang="en-US" altLang="en-US" sz="2000" dirty="0"/>
              <a:t> diagram.</a:t>
            </a:r>
          </a:p>
          <a:p>
            <a:pPr>
              <a:lnSpc>
                <a:spcPct val="90000"/>
              </a:lnSpc>
            </a:pPr>
            <a:endParaRPr lang="en-US" altLang="en-US" sz="2000" i="1" dirty="0"/>
          </a:p>
          <a:p>
            <a:pPr>
              <a:lnSpc>
                <a:spcPct val="90000"/>
              </a:lnSpc>
            </a:pPr>
            <a:r>
              <a:rPr lang="en-US" altLang="en-US" sz="2000" b="1" dirty="0"/>
              <a:t>Corollary:</a:t>
            </a:r>
            <a:r>
              <a:rPr lang="en-US" altLang="en-US" sz="2000" dirty="0"/>
              <a:t> The DT may be constructed in O(</a:t>
            </a:r>
            <a:r>
              <a:rPr lang="en-US" altLang="en-US" sz="2000" i="1" dirty="0" err="1"/>
              <a:t>n</a:t>
            </a:r>
            <a:r>
              <a:rPr lang="en-US" altLang="en-US" sz="2000" dirty="0" err="1"/>
              <a:t>log</a:t>
            </a:r>
            <a:r>
              <a:rPr lang="en-US" altLang="en-US" sz="2000" i="1" dirty="0" err="1"/>
              <a:t>n</a:t>
            </a:r>
            <a:r>
              <a:rPr lang="en-US" altLang="en-US" sz="2000" dirty="0"/>
              <a:t>) time.</a:t>
            </a:r>
          </a:p>
          <a:p>
            <a:pPr>
              <a:lnSpc>
                <a:spcPct val="90000"/>
              </a:lnSpc>
            </a:pPr>
            <a:endParaRPr lang="en-US" altLang="en-US" sz="2000" dirty="0"/>
          </a:p>
          <a:p>
            <a:pPr>
              <a:lnSpc>
                <a:spcPct val="90000"/>
              </a:lnSpc>
            </a:pPr>
            <a:r>
              <a:rPr lang="en-US" altLang="en-US" sz="2000" dirty="0"/>
              <a:t>This is what </a:t>
            </a:r>
            <a:r>
              <a:rPr lang="en-US" altLang="en-US" sz="2000" dirty="0" err="1"/>
              <a:t>Matlab’s</a:t>
            </a:r>
            <a:r>
              <a:rPr lang="en-US" altLang="en-US" sz="2000" dirty="0"/>
              <a:t> </a:t>
            </a:r>
            <a:r>
              <a:rPr lang="en-US" altLang="en-US" sz="2000" dirty="0" err="1">
                <a:latin typeface="Courier" pitchFamily="49" charset="0"/>
              </a:rPr>
              <a:t>delaunay</a:t>
            </a:r>
            <a:r>
              <a:rPr lang="en-US" altLang="en-US" sz="2000" dirty="0"/>
              <a:t> function uses.</a:t>
            </a:r>
          </a:p>
        </p:txBody>
      </p:sp>
      <p:grpSp>
        <p:nvGrpSpPr>
          <p:cNvPr id="671750" name="Group 6"/>
          <p:cNvGrpSpPr>
            <a:grpSpLocks/>
          </p:cNvGrpSpPr>
          <p:nvPr/>
        </p:nvGrpSpPr>
        <p:grpSpPr bwMode="auto">
          <a:xfrm>
            <a:off x="8828087" y="1596325"/>
            <a:ext cx="2590800" cy="2514600"/>
            <a:chOff x="4032" y="1104"/>
            <a:chExt cx="1632" cy="1584"/>
          </a:xfrm>
        </p:grpSpPr>
        <p:sp>
          <p:nvSpPr>
            <p:cNvPr id="671751" name="Line 7"/>
            <p:cNvSpPr>
              <a:spLocks noChangeShapeType="1"/>
            </p:cNvSpPr>
            <p:nvPr/>
          </p:nvSpPr>
          <p:spPr bwMode="auto">
            <a:xfrm>
              <a:off x="4151" y="1460"/>
              <a:ext cx="239" cy="357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1752" name="Line 8"/>
            <p:cNvSpPr>
              <a:spLocks noChangeShapeType="1"/>
            </p:cNvSpPr>
            <p:nvPr/>
          </p:nvSpPr>
          <p:spPr bwMode="auto">
            <a:xfrm flipV="1">
              <a:off x="4390" y="1500"/>
              <a:ext cx="398" cy="317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1753" name="Line 9"/>
            <p:cNvSpPr>
              <a:spLocks noChangeShapeType="1"/>
            </p:cNvSpPr>
            <p:nvPr/>
          </p:nvSpPr>
          <p:spPr bwMode="auto">
            <a:xfrm flipH="1" flipV="1">
              <a:off x="4549" y="1183"/>
              <a:ext cx="239" cy="317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1754" name="Line 10"/>
            <p:cNvSpPr>
              <a:spLocks noChangeShapeType="1"/>
            </p:cNvSpPr>
            <p:nvPr/>
          </p:nvSpPr>
          <p:spPr bwMode="auto">
            <a:xfrm>
              <a:off x="4390" y="1817"/>
              <a:ext cx="0" cy="119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1755" name="Line 11"/>
            <p:cNvSpPr>
              <a:spLocks noChangeShapeType="1"/>
            </p:cNvSpPr>
            <p:nvPr/>
          </p:nvSpPr>
          <p:spPr bwMode="auto">
            <a:xfrm flipH="1">
              <a:off x="4032" y="1936"/>
              <a:ext cx="358" cy="277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1756" name="Line 12"/>
            <p:cNvSpPr>
              <a:spLocks noChangeShapeType="1"/>
            </p:cNvSpPr>
            <p:nvPr/>
          </p:nvSpPr>
          <p:spPr bwMode="auto">
            <a:xfrm>
              <a:off x="4390" y="1936"/>
              <a:ext cx="558" cy="277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1757" name="Line 13"/>
            <p:cNvSpPr>
              <a:spLocks noChangeShapeType="1"/>
            </p:cNvSpPr>
            <p:nvPr/>
          </p:nvSpPr>
          <p:spPr bwMode="auto">
            <a:xfrm>
              <a:off x="4788" y="1500"/>
              <a:ext cx="199" cy="79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1758" name="Line 14"/>
            <p:cNvSpPr>
              <a:spLocks noChangeShapeType="1"/>
            </p:cNvSpPr>
            <p:nvPr/>
          </p:nvSpPr>
          <p:spPr bwMode="auto">
            <a:xfrm flipV="1">
              <a:off x="4987" y="1104"/>
              <a:ext cx="438" cy="475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1759" name="Line 15"/>
            <p:cNvSpPr>
              <a:spLocks noChangeShapeType="1"/>
            </p:cNvSpPr>
            <p:nvPr/>
          </p:nvSpPr>
          <p:spPr bwMode="auto">
            <a:xfrm>
              <a:off x="4987" y="1579"/>
              <a:ext cx="120" cy="357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1760" name="Line 16"/>
            <p:cNvSpPr>
              <a:spLocks noChangeShapeType="1"/>
            </p:cNvSpPr>
            <p:nvPr/>
          </p:nvSpPr>
          <p:spPr bwMode="auto">
            <a:xfrm flipV="1">
              <a:off x="5107" y="1817"/>
              <a:ext cx="557" cy="119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1761" name="Line 17"/>
            <p:cNvSpPr>
              <a:spLocks noChangeShapeType="1"/>
            </p:cNvSpPr>
            <p:nvPr/>
          </p:nvSpPr>
          <p:spPr bwMode="auto">
            <a:xfrm flipH="1">
              <a:off x="4948" y="1936"/>
              <a:ext cx="159" cy="277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1762" name="Line 18"/>
            <p:cNvSpPr>
              <a:spLocks noChangeShapeType="1"/>
            </p:cNvSpPr>
            <p:nvPr/>
          </p:nvSpPr>
          <p:spPr bwMode="auto">
            <a:xfrm flipH="1">
              <a:off x="4430" y="2173"/>
              <a:ext cx="438" cy="396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1763" name="Line 19"/>
            <p:cNvSpPr>
              <a:spLocks noChangeShapeType="1"/>
            </p:cNvSpPr>
            <p:nvPr/>
          </p:nvSpPr>
          <p:spPr bwMode="auto">
            <a:xfrm>
              <a:off x="4948" y="2213"/>
              <a:ext cx="477" cy="475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71764" name="Group 20"/>
          <p:cNvGrpSpPr>
            <a:grpSpLocks/>
          </p:cNvGrpSpPr>
          <p:nvPr/>
        </p:nvGrpSpPr>
        <p:grpSpPr bwMode="auto">
          <a:xfrm>
            <a:off x="8942387" y="1780476"/>
            <a:ext cx="2038350" cy="1979613"/>
            <a:chOff x="3768" y="1556"/>
            <a:chExt cx="1284" cy="1247"/>
          </a:xfrm>
        </p:grpSpPr>
        <p:sp>
          <p:nvSpPr>
            <p:cNvPr id="671765" name="Freeform 21"/>
            <p:cNvSpPr>
              <a:spLocks/>
            </p:cNvSpPr>
            <p:nvPr/>
          </p:nvSpPr>
          <p:spPr bwMode="auto">
            <a:xfrm>
              <a:off x="3772" y="2156"/>
              <a:ext cx="564" cy="40"/>
            </a:xfrm>
            <a:custGeom>
              <a:avLst/>
              <a:gdLst>
                <a:gd name="T0" fmla="*/ 0 w 560"/>
                <a:gd name="T1" fmla="*/ 0 h 28"/>
                <a:gd name="T2" fmla="*/ 560 w 560"/>
                <a:gd name="T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60" h="28">
                  <a:moveTo>
                    <a:pt x="0" y="0"/>
                  </a:moveTo>
                  <a:lnTo>
                    <a:pt x="560" y="28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671766" name="Freeform 22"/>
            <p:cNvSpPr>
              <a:spLocks/>
            </p:cNvSpPr>
            <p:nvPr/>
          </p:nvSpPr>
          <p:spPr bwMode="auto">
            <a:xfrm>
              <a:off x="4169" y="2184"/>
              <a:ext cx="163" cy="324"/>
            </a:xfrm>
            <a:custGeom>
              <a:avLst/>
              <a:gdLst>
                <a:gd name="T0" fmla="*/ 0 w 156"/>
                <a:gd name="T1" fmla="*/ 360 h 360"/>
                <a:gd name="T2" fmla="*/ 156 w 156"/>
                <a:gd name="T3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6" h="360">
                  <a:moveTo>
                    <a:pt x="0" y="360"/>
                  </a:moveTo>
                  <a:lnTo>
                    <a:pt x="156" y="0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671767" name="Freeform 23"/>
            <p:cNvSpPr>
              <a:spLocks/>
            </p:cNvSpPr>
            <p:nvPr/>
          </p:nvSpPr>
          <p:spPr bwMode="auto">
            <a:xfrm>
              <a:off x="4176" y="2544"/>
              <a:ext cx="316" cy="233"/>
            </a:xfrm>
            <a:custGeom>
              <a:avLst/>
              <a:gdLst>
                <a:gd name="T0" fmla="*/ 0 w 316"/>
                <a:gd name="T1" fmla="*/ 0 h 324"/>
                <a:gd name="T2" fmla="*/ 316 w 316"/>
                <a:gd name="T3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16" h="324">
                  <a:moveTo>
                    <a:pt x="0" y="0"/>
                  </a:moveTo>
                  <a:lnTo>
                    <a:pt x="316" y="324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71768" name="Freeform 24"/>
            <p:cNvSpPr>
              <a:spLocks/>
            </p:cNvSpPr>
            <p:nvPr/>
          </p:nvSpPr>
          <p:spPr bwMode="auto">
            <a:xfrm>
              <a:off x="3768" y="2148"/>
              <a:ext cx="405" cy="378"/>
            </a:xfrm>
            <a:custGeom>
              <a:avLst/>
              <a:gdLst>
                <a:gd name="T0" fmla="*/ 0 w 408"/>
                <a:gd name="T1" fmla="*/ 0 h 396"/>
                <a:gd name="T2" fmla="*/ 408 w 408"/>
                <a:gd name="T3" fmla="*/ 396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8" h="396">
                  <a:moveTo>
                    <a:pt x="0" y="0"/>
                  </a:moveTo>
                  <a:lnTo>
                    <a:pt x="408" y="396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671769" name="Freeform 25"/>
            <p:cNvSpPr>
              <a:spLocks/>
            </p:cNvSpPr>
            <p:nvPr/>
          </p:nvSpPr>
          <p:spPr bwMode="auto">
            <a:xfrm>
              <a:off x="3772" y="1836"/>
              <a:ext cx="320" cy="233"/>
            </a:xfrm>
            <a:custGeom>
              <a:avLst/>
              <a:gdLst>
                <a:gd name="T0" fmla="*/ 0 w 320"/>
                <a:gd name="T1" fmla="*/ 324 h 324"/>
                <a:gd name="T2" fmla="*/ 320 w 320"/>
                <a:gd name="T3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0" h="324">
                  <a:moveTo>
                    <a:pt x="0" y="324"/>
                  </a:moveTo>
                  <a:lnTo>
                    <a:pt x="320" y="0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71770" name="Freeform 26"/>
            <p:cNvSpPr>
              <a:spLocks/>
            </p:cNvSpPr>
            <p:nvPr/>
          </p:nvSpPr>
          <p:spPr bwMode="auto">
            <a:xfrm>
              <a:off x="4096" y="1556"/>
              <a:ext cx="472" cy="233"/>
            </a:xfrm>
            <a:custGeom>
              <a:avLst/>
              <a:gdLst>
                <a:gd name="T0" fmla="*/ 0 w 472"/>
                <a:gd name="T1" fmla="*/ 280 h 280"/>
                <a:gd name="T2" fmla="*/ 472 w 472"/>
                <a:gd name="T3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72" h="280">
                  <a:moveTo>
                    <a:pt x="0" y="280"/>
                  </a:moveTo>
                  <a:lnTo>
                    <a:pt x="472" y="0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71771" name="Freeform 27"/>
            <p:cNvSpPr>
              <a:spLocks/>
            </p:cNvSpPr>
            <p:nvPr/>
          </p:nvSpPr>
          <p:spPr bwMode="auto">
            <a:xfrm>
              <a:off x="4080" y="1824"/>
              <a:ext cx="252" cy="329"/>
            </a:xfrm>
            <a:custGeom>
              <a:avLst/>
              <a:gdLst>
                <a:gd name="T0" fmla="*/ 0 w 248"/>
                <a:gd name="T1" fmla="*/ 0 h 368"/>
                <a:gd name="T2" fmla="*/ 248 w 248"/>
                <a:gd name="T3" fmla="*/ 368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48" h="368">
                  <a:moveTo>
                    <a:pt x="0" y="0"/>
                  </a:moveTo>
                  <a:lnTo>
                    <a:pt x="248" y="368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671772" name="Freeform 28"/>
            <p:cNvSpPr>
              <a:spLocks/>
            </p:cNvSpPr>
            <p:nvPr/>
          </p:nvSpPr>
          <p:spPr bwMode="auto">
            <a:xfrm>
              <a:off x="4339" y="1560"/>
              <a:ext cx="229" cy="593"/>
            </a:xfrm>
            <a:custGeom>
              <a:avLst/>
              <a:gdLst>
                <a:gd name="T0" fmla="*/ 0 w 236"/>
                <a:gd name="T1" fmla="*/ 636 h 636"/>
                <a:gd name="T2" fmla="*/ 236 w 236"/>
                <a:gd name="T3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36" h="636">
                  <a:moveTo>
                    <a:pt x="0" y="636"/>
                  </a:moveTo>
                  <a:lnTo>
                    <a:pt x="236" y="0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671773" name="Freeform 29"/>
            <p:cNvSpPr>
              <a:spLocks/>
            </p:cNvSpPr>
            <p:nvPr/>
          </p:nvSpPr>
          <p:spPr bwMode="auto">
            <a:xfrm>
              <a:off x="4336" y="1920"/>
              <a:ext cx="704" cy="233"/>
            </a:xfrm>
            <a:custGeom>
              <a:avLst/>
              <a:gdLst>
                <a:gd name="T0" fmla="*/ 0 w 704"/>
                <a:gd name="T1" fmla="*/ 272 h 272"/>
                <a:gd name="T2" fmla="*/ 704 w 704"/>
                <a:gd name="T3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04" h="272">
                  <a:moveTo>
                    <a:pt x="0" y="272"/>
                  </a:moveTo>
                  <a:lnTo>
                    <a:pt x="704" y="0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71774" name="Freeform 30"/>
            <p:cNvSpPr>
              <a:spLocks/>
            </p:cNvSpPr>
            <p:nvPr/>
          </p:nvSpPr>
          <p:spPr bwMode="auto">
            <a:xfrm>
              <a:off x="4328" y="2192"/>
              <a:ext cx="724" cy="233"/>
            </a:xfrm>
            <a:custGeom>
              <a:avLst/>
              <a:gdLst>
                <a:gd name="T0" fmla="*/ 0 w 724"/>
                <a:gd name="T1" fmla="*/ 0 h 280"/>
                <a:gd name="T2" fmla="*/ 724 w 724"/>
                <a:gd name="T3" fmla="*/ 28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4" h="280">
                  <a:moveTo>
                    <a:pt x="0" y="0"/>
                  </a:moveTo>
                  <a:lnTo>
                    <a:pt x="724" y="280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71775" name="Freeform 31"/>
            <p:cNvSpPr>
              <a:spLocks/>
            </p:cNvSpPr>
            <p:nvPr/>
          </p:nvSpPr>
          <p:spPr bwMode="auto">
            <a:xfrm>
              <a:off x="4480" y="2486"/>
              <a:ext cx="530" cy="317"/>
            </a:xfrm>
            <a:custGeom>
              <a:avLst/>
              <a:gdLst>
                <a:gd name="T0" fmla="*/ 0 w 560"/>
                <a:gd name="T1" fmla="*/ 396 h 396"/>
                <a:gd name="T2" fmla="*/ 560 w 560"/>
                <a:gd name="T3" fmla="*/ 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60" h="396">
                  <a:moveTo>
                    <a:pt x="0" y="396"/>
                  </a:moveTo>
                  <a:lnTo>
                    <a:pt x="560" y="0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671776" name="Line 32"/>
            <p:cNvSpPr>
              <a:spLocks noChangeShapeType="1"/>
            </p:cNvSpPr>
            <p:nvPr/>
          </p:nvSpPr>
          <p:spPr bwMode="auto">
            <a:xfrm>
              <a:off x="5040" y="1920"/>
              <a:ext cx="0" cy="52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71777" name="Freeform 33"/>
            <p:cNvSpPr>
              <a:spLocks/>
            </p:cNvSpPr>
            <p:nvPr/>
          </p:nvSpPr>
          <p:spPr bwMode="auto">
            <a:xfrm>
              <a:off x="4576" y="1556"/>
              <a:ext cx="451" cy="343"/>
            </a:xfrm>
            <a:custGeom>
              <a:avLst/>
              <a:gdLst>
                <a:gd name="T0" fmla="*/ 0 w 464"/>
                <a:gd name="T1" fmla="*/ 0 h 364"/>
                <a:gd name="T2" fmla="*/ 464 w 464"/>
                <a:gd name="T3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64" h="364">
                  <a:moveTo>
                    <a:pt x="0" y="0"/>
                  </a:moveTo>
                  <a:lnTo>
                    <a:pt x="464" y="364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</p:grpSp>
      <p:grpSp>
        <p:nvGrpSpPr>
          <p:cNvPr id="671778" name="Group 34"/>
          <p:cNvGrpSpPr>
            <a:grpSpLocks/>
          </p:cNvGrpSpPr>
          <p:nvPr/>
        </p:nvGrpSpPr>
        <p:grpSpPr bwMode="auto">
          <a:xfrm>
            <a:off x="8891587" y="1721739"/>
            <a:ext cx="2147888" cy="2200275"/>
            <a:chOff x="4072" y="1183"/>
            <a:chExt cx="1353" cy="1386"/>
          </a:xfrm>
        </p:grpSpPr>
        <p:sp>
          <p:nvSpPr>
            <p:cNvPr id="671779" name="Oval 35"/>
            <p:cNvSpPr>
              <a:spLocks noChangeArrowheads="1"/>
            </p:cNvSpPr>
            <p:nvPr/>
          </p:nvSpPr>
          <p:spPr bwMode="auto">
            <a:xfrm>
              <a:off x="4390" y="146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1780" name="Oval 36"/>
            <p:cNvSpPr>
              <a:spLocks noChangeArrowheads="1"/>
            </p:cNvSpPr>
            <p:nvPr/>
          </p:nvSpPr>
          <p:spPr bwMode="auto">
            <a:xfrm>
              <a:off x="4629" y="1817"/>
              <a:ext cx="80" cy="7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1781" name="Oval 37"/>
            <p:cNvSpPr>
              <a:spLocks noChangeArrowheads="1"/>
            </p:cNvSpPr>
            <p:nvPr/>
          </p:nvSpPr>
          <p:spPr bwMode="auto">
            <a:xfrm>
              <a:off x="4072" y="1777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1782" name="Oval 38"/>
            <p:cNvSpPr>
              <a:spLocks noChangeArrowheads="1"/>
            </p:cNvSpPr>
            <p:nvPr/>
          </p:nvSpPr>
          <p:spPr bwMode="auto">
            <a:xfrm>
              <a:off x="4470" y="2173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1783" name="Oval 39"/>
            <p:cNvSpPr>
              <a:spLocks noChangeArrowheads="1"/>
            </p:cNvSpPr>
            <p:nvPr/>
          </p:nvSpPr>
          <p:spPr bwMode="auto">
            <a:xfrm>
              <a:off x="5346" y="154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1784" name="Oval 40"/>
            <p:cNvSpPr>
              <a:spLocks noChangeArrowheads="1"/>
            </p:cNvSpPr>
            <p:nvPr/>
          </p:nvSpPr>
          <p:spPr bwMode="auto">
            <a:xfrm>
              <a:off x="4868" y="1183"/>
              <a:ext cx="80" cy="7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1785" name="Oval 41"/>
            <p:cNvSpPr>
              <a:spLocks noChangeArrowheads="1"/>
            </p:cNvSpPr>
            <p:nvPr/>
          </p:nvSpPr>
          <p:spPr bwMode="auto">
            <a:xfrm>
              <a:off x="5346" y="2094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1786" name="Oval 42"/>
            <p:cNvSpPr>
              <a:spLocks noChangeArrowheads="1"/>
            </p:cNvSpPr>
            <p:nvPr/>
          </p:nvSpPr>
          <p:spPr bwMode="auto">
            <a:xfrm>
              <a:off x="4788" y="2490"/>
              <a:ext cx="80" cy="7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2" name="Picture 2" descr="Voronoi-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697" y="4849665"/>
            <a:ext cx="1963657" cy="196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18115" y="4954331"/>
            <a:ext cx="79007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Open Sans"/>
              </a:rPr>
              <a:t>Given a set of points in a plane, a </a:t>
            </a:r>
            <a:r>
              <a:rPr lang="en-US" dirty="0" err="1">
                <a:solidFill>
                  <a:srgbClr val="333333"/>
                </a:solidFill>
                <a:latin typeface="Open Sans"/>
              </a:rPr>
              <a:t>Voronoi</a:t>
            </a:r>
            <a:r>
              <a:rPr lang="en-US" dirty="0">
                <a:solidFill>
                  <a:srgbClr val="333333"/>
                </a:solidFill>
                <a:latin typeface="Open Sans"/>
              </a:rPr>
              <a:t> diagram partitions the space such that the boundary lines are equidistant from neighboring points</a:t>
            </a:r>
            <a:r>
              <a:rPr lang="en-US" dirty="0" smtClean="0">
                <a:solidFill>
                  <a:srgbClr val="333333"/>
                </a:solidFill>
                <a:latin typeface="Open Sans"/>
              </a:rPr>
              <a:t>. Left is </a:t>
            </a:r>
            <a:r>
              <a:rPr lang="en-US" dirty="0">
                <a:solidFill>
                  <a:srgbClr val="333333"/>
                </a:solidFill>
                <a:latin typeface="Open Sans"/>
              </a:rPr>
              <a:t>an example of a </a:t>
            </a:r>
            <a:r>
              <a:rPr lang="en-US" dirty="0" err="1">
                <a:solidFill>
                  <a:srgbClr val="333333"/>
                </a:solidFill>
                <a:latin typeface="Open Sans"/>
              </a:rPr>
              <a:t>Voronoi</a:t>
            </a:r>
            <a:r>
              <a:rPr lang="en-US" dirty="0">
                <a:solidFill>
                  <a:srgbClr val="333333"/>
                </a:solidFill>
                <a:latin typeface="Open Sans"/>
              </a:rPr>
              <a:t> diagram calculated from the points shown as black dots. You will notice that every boundary line passes through the center of two points. If you connect the points in neighboring </a:t>
            </a:r>
            <a:r>
              <a:rPr lang="en-US" dirty="0" err="1">
                <a:solidFill>
                  <a:srgbClr val="333333"/>
                </a:solidFill>
                <a:latin typeface="Open Sans"/>
              </a:rPr>
              <a:t>Voronoi</a:t>
            </a:r>
            <a:r>
              <a:rPr lang="en-US" dirty="0">
                <a:solidFill>
                  <a:srgbClr val="333333"/>
                </a:solidFill>
                <a:latin typeface="Open Sans"/>
              </a:rPr>
              <a:t> regions, you get a Delaunay triangulation!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39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7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174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Voronoi</a:t>
            </a:r>
            <a:r>
              <a:rPr lang="en-US" dirty="0" smtClean="0"/>
              <a:t> (and Delaunay) Partitions in Python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OpenCV</a:t>
            </a:r>
            <a:r>
              <a:rPr lang="en-US" dirty="0" smtClean="0"/>
              <a:t>:</a:t>
            </a:r>
          </a:p>
          <a:p>
            <a:pPr lvl="1"/>
            <a:r>
              <a:rPr lang="en-US" dirty="0"/>
              <a:t>https://www.learnopencv.com/delaunay-triangulation-and-voronoi-diagram-using-opencv-c-python/</a:t>
            </a:r>
          </a:p>
        </p:txBody>
      </p:sp>
      <p:pic>
        <p:nvPicPr>
          <p:cNvPr id="9220" name="Picture 4" descr="opencv delaunay vornoi subdiv exam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14028"/>
            <a:ext cx="6235054" cy="272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96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Example: warping triangles</a:t>
            </a:r>
          </a:p>
        </p:txBody>
      </p:sp>
      <p:sp>
        <p:nvSpPr>
          <p:cNvPr id="76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4469" y="3622254"/>
            <a:ext cx="8153400" cy="3114232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dirty="0"/>
              <a:t>Given two triangles: ABC and A’B’C’ in </a:t>
            </a:r>
            <a:r>
              <a:rPr lang="en-US" altLang="en-US" dirty="0" smtClean="0"/>
              <a:t>2D</a:t>
            </a:r>
          </a:p>
          <a:p>
            <a:endParaRPr lang="en-US" altLang="en-US" dirty="0"/>
          </a:p>
          <a:p>
            <a:r>
              <a:rPr lang="en-US" altLang="en-US" dirty="0"/>
              <a:t>Need to find transform T to transfer all pixels from one to the other</a:t>
            </a:r>
            <a:r>
              <a:rPr lang="en-US" altLang="en-US" dirty="0" smtClean="0"/>
              <a:t>.</a:t>
            </a:r>
          </a:p>
          <a:p>
            <a:endParaRPr lang="en-US" altLang="en-US" dirty="0"/>
          </a:p>
          <a:p>
            <a:r>
              <a:rPr lang="en-US" altLang="en-US" dirty="0" smtClean="0"/>
              <a:t>Affine Assumption?</a:t>
            </a:r>
          </a:p>
          <a:p>
            <a:endParaRPr lang="en-US" altLang="en-US" dirty="0"/>
          </a:p>
          <a:p>
            <a:r>
              <a:rPr lang="en-US" altLang="en-US" dirty="0"/>
              <a:t>How can we compute the transformation </a:t>
            </a:r>
            <a:r>
              <a:rPr lang="en-US" altLang="en-US" dirty="0" smtClean="0"/>
              <a:t>matrix?</a:t>
            </a:r>
          </a:p>
          <a:p>
            <a:pPr lvl="1"/>
            <a:r>
              <a:rPr lang="en-US" altLang="en-US" dirty="0" smtClean="0"/>
              <a:t>Least Squares</a:t>
            </a:r>
            <a:endParaRPr lang="en-US" altLang="en-US" dirty="0"/>
          </a:p>
          <a:p>
            <a:endParaRPr lang="en-US" altLang="en-US" dirty="0"/>
          </a:p>
        </p:txBody>
      </p:sp>
      <p:sp>
        <p:nvSpPr>
          <p:cNvPr id="762884" name="AutoShape 4" descr="Denim"/>
          <p:cNvSpPr>
            <a:spLocks noChangeArrowheads="1"/>
          </p:cNvSpPr>
          <p:nvPr/>
        </p:nvSpPr>
        <p:spPr bwMode="auto">
          <a:xfrm>
            <a:off x="2819400" y="1331913"/>
            <a:ext cx="1676400" cy="1447800"/>
          </a:xfrm>
          <a:prstGeom prst="triangle">
            <a:avLst>
              <a:gd name="adj" fmla="val 5000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2885" name="AutoShape 5"/>
          <p:cNvSpPr>
            <a:spLocks noChangeArrowheads="1"/>
          </p:cNvSpPr>
          <p:nvPr/>
        </p:nvSpPr>
        <p:spPr bwMode="auto">
          <a:xfrm rot="-831458">
            <a:off x="7080250" y="1279526"/>
            <a:ext cx="2133600" cy="127317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2886" name="Text Box 6"/>
          <p:cNvSpPr txBox="1">
            <a:spLocks noChangeArrowheads="1"/>
          </p:cNvSpPr>
          <p:nvPr/>
        </p:nvSpPr>
        <p:spPr bwMode="auto">
          <a:xfrm>
            <a:off x="5410200" y="2170113"/>
            <a:ext cx="1143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b="1" i="1"/>
              <a:t>T</a:t>
            </a:r>
            <a:r>
              <a:rPr lang="en-US" altLang="en-US" b="1"/>
              <a:t>(</a:t>
            </a:r>
            <a:r>
              <a:rPr lang="en-US" altLang="en-US" b="1" i="1"/>
              <a:t>x,y</a:t>
            </a:r>
            <a:r>
              <a:rPr lang="en-US" altLang="en-US" b="1"/>
              <a:t>)</a:t>
            </a:r>
          </a:p>
        </p:txBody>
      </p:sp>
      <p:sp>
        <p:nvSpPr>
          <p:cNvPr id="762887" name="AutoShape 7"/>
          <p:cNvSpPr>
            <a:spLocks noChangeArrowheads="1"/>
          </p:cNvSpPr>
          <p:nvPr/>
        </p:nvSpPr>
        <p:spPr bwMode="auto">
          <a:xfrm>
            <a:off x="5688014" y="1927225"/>
            <a:ext cx="636587" cy="319088"/>
          </a:xfrm>
          <a:prstGeom prst="rightArrow">
            <a:avLst>
              <a:gd name="adj1" fmla="val 50000"/>
              <a:gd name="adj2" fmla="val 49876"/>
            </a:avLst>
          </a:prstGeom>
          <a:solidFill>
            <a:srgbClr val="FFFF00"/>
          </a:solidFill>
          <a:ln w="28575">
            <a:solidFill>
              <a:schemeClr val="accent1"/>
            </a:solidFill>
            <a:miter lim="800000"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i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762888" name="Text Box 8"/>
          <p:cNvSpPr txBox="1">
            <a:spLocks noChangeArrowheads="1"/>
          </p:cNvSpPr>
          <p:nvPr/>
        </p:nvSpPr>
        <p:spPr bwMode="auto">
          <a:xfrm>
            <a:off x="5791200" y="1498601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/>
              <a:t>?</a:t>
            </a:r>
          </a:p>
        </p:txBody>
      </p:sp>
      <p:sp>
        <p:nvSpPr>
          <p:cNvPr id="762889" name="Text Box 9"/>
          <p:cNvSpPr txBox="1">
            <a:spLocks noChangeArrowheads="1"/>
          </p:cNvSpPr>
          <p:nvPr/>
        </p:nvSpPr>
        <p:spPr bwMode="auto">
          <a:xfrm>
            <a:off x="2508250" y="2551113"/>
            <a:ext cx="3385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762890" name="Text Box 10"/>
          <p:cNvSpPr txBox="1">
            <a:spLocks noChangeArrowheads="1"/>
          </p:cNvSpPr>
          <p:nvPr/>
        </p:nvSpPr>
        <p:spPr bwMode="auto">
          <a:xfrm>
            <a:off x="3498850" y="950913"/>
            <a:ext cx="3385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762891" name="Text Box 11"/>
          <p:cNvSpPr txBox="1">
            <a:spLocks noChangeArrowheads="1"/>
          </p:cNvSpPr>
          <p:nvPr/>
        </p:nvSpPr>
        <p:spPr bwMode="auto">
          <a:xfrm>
            <a:off x="4471988" y="2551113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762892" name="Text Box 12"/>
          <p:cNvSpPr txBox="1">
            <a:spLocks noChangeArrowheads="1"/>
          </p:cNvSpPr>
          <p:nvPr/>
        </p:nvSpPr>
        <p:spPr bwMode="auto">
          <a:xfrm>
            <a:off x="6851651" y="2590800"/>
            <a:ext cx="372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Arial" panose="020B0604020202020204" pitchFamily="34" charset="0"/>
              </a:rPr>
              <a:t>A’</a:t>
            </a:r>
          </a:p>
        </p:txBody>
      </p:sp>
      <p:sp>
        <p:nvSpPr>
          <p:cNvPr id="762893" name="Text Box 13"/>
          <p:cNvSpPr txBox="1">
            <a:spLocks noChangeArrowheads="1"/>
          </p:cNvSpPr>
          <p:nvPr/>
        </p:nvSpPr>
        <p:spPr bwMode="auto">
          <a:xfrm>
            <a:off x="9220200" y="2246313"/>
            <a:ext cx="4026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Arial" panose="020B0604020202020204" pitchFamily="34" charset="0"/>
              </a:rPr>
              <a:t>C’</a:t>
            </a:r>
          </a:p>
        </p:txBody>
      </p:sp>
      <p:sp>
        <p:nvSpPr>
          <p:cNvPr id="762894" name="Text Box 14"/>
          <p:cNvSpPr txBox="1">
            <a:spLocks noChangeArrowheads="1"/>
          </p:cNvSpPr>
          <p:nvPr/>
        </p:nvSpPr>
        <p:spPr bwMode="auto">
          <a:xfrm>
            <a:off x="7848600" y="874713"/>
            <a:ext cx="3898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Arial" panose="020B0604020202020204" pitchFamily="34" charset="0"/>
              </a:rPr>
              <a:t>B’</a:t>
            </a:r>
          </a:p>
        </p:txBody>
      </p:sp>
      <p:sp>
        <p:nvSpPr>
          <p:cNvPr id="762895" name="Text Box 15"/>
          <p:cNvSpPr txBox="1">
            <a:spLocks noChangeArrowheads="1"/>
          </p:cNvSpPr>
          <p:nvPr/>
        </p:nvSpPr>
        <p:spPr bwMode="auto">
          <a:xfrm>
            <a:off x="3125788" y="2819401"/>
            <a:ext cx="989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latin typeface="Arial" panose="020B0604020202020204" pitchFamily="34" charset="0"/>
              </a:rPr>
              <a:t>Source</a:t>
            </a:r>
          </a:p>
        </p:txBody>
      </p:sp>
      <p:sp>
        <p:nvSpPr>
          <p:cNvPr id="762896" name="Text Box 16"/>
          <p:cNvSpPr txBox="1">
            <a:spLocks noChangeArrowheads="1"/>
          </p:cNvSpPr>
          <p:nvPr/>
        </p:nvSpPr>
        <p:spPr bwMode="auto">
          <a:xfrm>
            <a:off x="7620000" y="2819401"/>
            <a:ext cx="1455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latin typeface="Arial" panose="020B0604020202020204" pitchFamily="34" charset="0"/>
              </a:rPr>
              <a:t>Destination</a:t>
            </a:r>
          </a:p>
        </p:txBody>
      </p:sp>
      <p:graphicFrame>
        <p:nvGraphicFramePr>
          <p:cNvPr id="762899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1266346"/>
              </p:ext>
            </p:extLst>
          </p:nvPr>
        </p:nvGraphicFramePr>
        <p:xfrm>
          <a:off x="8851900" y="4241072"/>
          <a:ext cx="2730500" cy="141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Equation" r:id="rId4" imgW="1346040" imgH="698400" progId="Equation.3">
                  <p:embed/>
                </p:oleObj>
              </mc:Choice>
              <mc:Fallback>
                <p:oleObj name="Equation" r:id="rId4" imgW="1346040" imgH="698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1900" y="4241072"/>
                        <a:ext cx="2730500" cy="1416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216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288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HINT: warping triangles</a:t>
            </a:r>
          </a:p>
        </p:txBody>
      </p:sp>
      <p:sp>
        <p:nvSpPr>
          <p:cNvPr id="764932" name="AutoShape 4" descr="Denim"/>
          <p:cNvSpPr>
            <a:spLocks noChangeArrowheads="1"/>
          </p:cNvSpPr>
          <p:nvPr/>
        </p:nvSpPr>
        <p:spPr bwMode="auto">
          <a:xfrm>
            <a:off x="2819400" y="3144838"/>
            <a:ext cx="1676400" cy="1447800"/>
          </a:xfrm>
          <a:prstGeom prst="triangle">
            <a:avLst>
              <a:gd name="adj" fmla="val 5000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4933" name="AutoShape 5"/>
          <p:cNvSpPr>
            <a:spLocks noChangeArrowheads="1"/>
          </p:cNvSpPr>
          <p:nvPr/>
        </p:nvSpPr>
        <p:spPr bwMode="auto">
          <a:xfrm rot="-831458">
            <a:off x="7080250" y="3092451"/>
            <a:ext cx="2133600" cy="127317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4937" name="Text Box 9"/>
          <p:cNvSpPr txBox="1">
            <a:spLocks noChangeArrowheads="1"/>
          </p:cNvSpPr>
          <p:nvPr/>
        </p:nvSpPr>
        <p:spPr bwMode="auto">
          <a:xfrm>
            <a:off x="2508250" y="4364038"/>
            <a:ext cx="3385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764938" name="Text Box 10"/>
          <p:cNvSpPr txBox="1">
            <a:spLocks noChangeArrowheads="1"/>
          </p:cNvSpPr>
          <p:nvPr/>
        </p:nvSpPr>
        <p:spPr bwMode="auto">
          <a:xfrm>
            <a:off x="3498850" y="2763838"/>
            <a:ext cx="3385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764939" name="Text Box 11"/>
          <p:cNvSpPr txBox="1">
            <a:spLocks noChangeArrowheads="1"/>
          </p:cNvSpPr>
          <p:nvPr/>
        </p:nvSpPr>
        <p:spPr bwMode="auto">
          <a:xfrm>
            <a:off x="4471988" y="4364038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764940" name="Text Box 12"/>
          <p:cNvSpPr txBox="1">
            <a:spLocks noChangeArrowheads="1"/>
          </p:cNvSpPr>
          <p:nvPr/>
        </p:nvSpPr>
        <p:spPr bwMode="auto">
          <a:xfrm>
            <a:off x="6851651" y="4403725"/>
            <a:ext cx="372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Arial" panose="020B0604020202020204" pitchFamily="34" charset="0"/>
              </a:rPr>
              <a:t>A’</a:t>
            </a:r>
          </a:p>
        </p:txBody>
      </p:sp>
      <p:sp>
        <p:nvSpPr>
          <p:cNvPr id="764941" name="Text Box 13"/>
          <p:cNvSpPr txBox="1">
            <a:spLocks noChangeArrowheads="1"/>
          </p:cNvSpPr>
          <p:nvPr/>
        </p:nvSpPr>
        <p:spPr bwMode="auto">
          <a:xfrm>
            <a:off x="9220200" y="4059238"/>
            <a:ext cx="4026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Arial" panose="020B0604020202020204" pitchFamily="34" charset="0"/>
              </a:rPr>
              <a:t>C’</a:t>
            </a:r>
          </a:p>
        </p:txBody>
      </p:sp>
      <p:sp>
        <p:nvSpPr>
          <p:cNvPr id="764942" name="Text Box 14"/>
          <p:cNvSpPr txBox="1">
            <a:spLocks noChangeArrowheads="1"/>
          </p:cNvSpPr>
          <p:nvPr/>
        </p:nvSpPr>
        <p:spPr bwMode="auto">
          <a:xfrm>
            <a:off x="7848600" y="2687638"/>
            <a:ext cx="3898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Arial" panose="020B0604020202020204" pitchFamily="34" charset="0"/>
              </a:rPr>
              <a:t>B’</a:t>
            </a:r>
          </a:p>
        </p:txBody>
      </p:sp>
      <p:sp>
        <p:nvSpPr>
          <p:cNvPr id="764943" name="Text Box 15"/>
          <p:cNvSpPr txBox="1">
            <a:spLocks noChangeArrowheads="1"/>
          </p:cNvSpPr>
          <p:nvPr/>
        </p:nvSpPr>
        <p:spPr bwMode="auto">
          <a:xfrm>
            <a:off x="3125788" y="4632326"/>
            <a:ext cx="989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latin typeface="Arial" panose="020B0604020202020204" pitchFamily="34" charset="0"/>
              </a:rPr>
              <a:t>Source</a:t>
            </a:r>
          </a:p>
        </p:txBody>
      </p:sp>
      <p:sp>
        <p:nvSpPr>
          <p:cNvPr id="764944" name="Text Box 16"/>
          <p:cNvSpPr txBox="1">
            <a:spLocks noChangeArrowheads="1"/>
          </p:cNvSpPr>
          <p:nvPr/>
        </p:nvSpPr>
        <p:spPr bwMode="auto">
          <a:xfrm>
            <a:off x="7620000" y="4632326"/>
            <a:ext cx="1455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latin typeface="Arial" panose="020B0604020202020204" pitchFamily="34" charset="0"/>
              </a:rPr>
              <a:t>Destination</a:t>
            </a:r>
          </a:p>
        </p:txBody>
      </p:sp>
      <p:sp>
        <p:nvSpPr>
          <p:cNvPr id="764946" name="AutoShape 18"/>
          <p:cNvSpPr>
            <a:spLocks noChangeArrowheads="1"/>
          </p:cNvSpPr>
          <p:nvPr/>
        </p:nvSpPr>
        <p:spPr bwMode="auto">
          <a:xfrm>
            <a:off x="5486400" y="1295400"/>
            <a:ext cx="914400" cy="914400"/>
          </a:xfrm>
          <a:prstGeom prst="rtTriangl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4947" name="Text Box 19"/>
          <p:cNvSpPr txBox="1">
            <a:spLocks noChangeArrowheads="1"/>
          </p:cNvSpPr>
          <p:nvPr/>
        </p:nvSpPr>
        <p:spPr bwMode="auto">
          <a:xfrm>
            <a:off x="5060950" y="2133601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Arial" panose="020B0604020202020204" pitchFamily="34" charset="0"/>
              </a:rPr>
              <a:t>(0,0)</a:t>
            </a:r>
          </a:p>
        </p:txBody>
      </p:sp>
      <p:sp>
        <p:nvSpPr>
          <p:cNvPr id="764948" name="Text Box 20"/>
          <p:cNvSpPr txBox="1">
            <a:spLocks noChangeArrowheads="1"/>
          </p:cNvSpPr>
          <p:nvPr/>
        </p:nvSpPr>
        <p:spPr bwMode="auto">
          <a:xfrm>
            <a:off x="6096000" y="2133601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Arial" panose="020B0604020202020204" pitchFamily="34" charset="0"/>
              </a:rPr>
              <a:t>(1,0)</a:t>
            </a:r>
          </a:p>
        </p:txBody>
      </p:sp>
      <p:sp>
        <p:nvSpPr>
          <p:cNvPr id="764949" name="Text Box 21"/>
          <p:cNvSpPr txBox="1">
            <a:spLocks noChangeArrowheads="1"/>
          </p:cNvSpPr>
          <p:nvPr/>
        </p:nvSpPr>
        <p:spPr bwMode="auto">
          <a:xfrm>
            <a:off x="5137150" y="990601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Arial" panose="020B0604020202020204" pitchFamily="34" charset="0"/>
              </a:rPr>
              <a:t>(0,1)</a:t>
            </a:r>
          </a:p>
        </p:txBody>
      </p:sp>
      <p:sp>
        <p:nvSpPr>
          <p:cNvPr id="764950" name="AutoShape 22"/>
          <p:cNvSpPr>
            <a:spLocks noChangeArrowheads="1"/>
          </p:cNvSpPr>
          <p:nvPr/>
        </p:nvSpPr>
        <p:spPr bwMode="auto">
          <a:xfrm rot="-2077943">
            <a:off x="4316414" y="2940050"/>
            <a:ext cx="865187" cy="260350"/>
          </a:xfrm>
          <a:prstGeom prst="rightArrow">
            <a:avLst>
              <a:gd name="adj1" fmla="val 50000"/>
              <a:gd name="adj2" fmla="val 83079"/>
            </a:avLst>
          </a:prstGeom>
          <a:solidFill>
            <a:srgbClr val="FFFF00"/>
          </a:solidFill>
          <a:ln w="28575">
            <a:solidFill>
              <a:schemeClr val="accent1"/>
            </a:solidFill>
            <a:miter lim="800000"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i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764951" name="AutoShape 23"/>
          <p:cNvSpPr>
            <a:spLocks noChangeArrowheads="1"/>
          </p:cNvSpPr>
          <p:nvPr/>
        </p:nvSpPr>
        <p:spPr bwMode="auto">
          <a:xfrm rot="23454446">
            <a:off x="6831014" y="2787650"/>
            <a:ext cx="865187" cy="260350"/>
          </a:xfrm>
          <a:prstGeom prst="rightArrow">
            <a:avLst>
              <a:gd name="adj1" fmla="val 50000"/>
              <a:gd name="adj2" fmla="val 83079"/>
            </a:avLst>
          </a:prstGeom>
          <a:solidFill>
            <a:srgbClr val="FFFF00"/>
          </a:solidFill>
          <a:ln w="28575">
            <a:solidFill>
              <a:schemeClr val="accent1"/>
            </a:solidFill>
            <a:miter lim="800000"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i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764952" name="Text Box 24"/>
          <p:cNvSpPr txBox="1">
            <a:spLocks noChangeArrowheads="1"/>
          </p:cNvSpPr>
          <p:nvPr/>
        </p:nvSpPr>
        <p:spPr bwMode="auto">
          <a:xfrm>
            <a:off x="6594475" y="3144838"/>
            <a:ext cx="971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Arial" panose="020B0604020202020204" pitchFamily="34" charset="0"/>
              </a:rPr>
              <a:t>change</a:t>
            </a:r>
          </a:p>
          <a:p>
            <a:r>
              <a:rPr lang="en-US" altLang="en-US">
                <a:latin typeface="Arial" panose="020B0604020202020204" pitchFamily="34" charset="0"/>
              </a:rPr>
              <a:t>of basis</a:t>
            </a:r>
          </a:p>
        </p:txBody>
      </p:sp>
      <p:sp>
        <p:nvSpPr>
          <p:cNvPr id="764953" name="Text Box 25"/>
          <p:cNvSpPr txBox="1">
            <a:spLocks noChangeArrowheads="1"/>
          </p:cNvSpPr>
          <p:nvPr/>
        </p:nvSpPr>
        <p:spPr bwMode="auto">
          <a:xfrm>
            <a:off x="4718050" y="3221039"/>
            <a:ext cx="9969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Arial" panose="020B0604020202020204" pitchFamily="34" charset="0"/>
              </a:rPr>
              <a:t>Inverse </a:t>
            </a:r>
          </a:p>
          <a:p>
            <a:r>
              <a:rPr lang="en-US" altLang="en-US">
                <a:latin typeface="Arial" panose="020B0604020202020204" pitchFamily="34" charset="0"/>
              </a:rPr>
              <a:t>change</a:t>
            </a:r>
          </a:p>
          <a:p>
            <a:r>
              <a:rPr lang="en-US" altLang="en-US">
                <a:latin typeface="Arial" panose="020B0604020202020204" pitchFamily="34" charset="0"/>
              </a:rPr>
              <a:t>of basis</a:t>
            </a:r>
          </a:p>
        </p:txBody>
      </p:sp>
      <p:sp>
        <p:nvSpPr>
          <p:cNvPr id="764954" name="Rectangle 26"/>
          <p:cNvSpPr>
            <a:spLocks noChangeArrowheads="1"/>
          </p:cNvSpPr>
          <p:nvPr/>
        </p:nvSpPr>
        <p:spPr bwMode="auto">
          <a:xfrm>
            <a:off x="3733800" y="5103813"/>
            <a:ext cx="37240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dirty="0">
                <a:latin typeface="Arial" panose="020B0604020202020204" pitchFamily="34" charset="0"/>
              </a:rPr>
              <a:t>Don’t forget to move the origin too!</a:t>
            </a:r>
          </a:p>
        </p:txBody>
      </p:sp>
      <p:graphicFrame>
        <p:nvGraphicFramePr>
          <p:cNvPr id="764955" name="Object 27"/>
          <p:cNvGraphicFramePr>
            <a:graphicFrameLocks noGrp="1" noChangeAspect="1"/>
          </p:cNvGraphicFramePr>
          <p:nvPr>
            <p:ph sz="half" idx="2"/>
          </p:nvPr>
        </p:nvGraphicFramePr>
        <p:xfrm>
          <a:off x="7086600" y="2209800"/>
          <a:ext cx="509588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6" name="Equation" r:id="rId4" imgW="164880" imgH="215640" progId="Equation.3">
                  <p:embed/>
                </p:oleObj>
              </mc:Choice>
              <mc:Fallback>
                <p:oleObj name="Equation" r:id="rId4" imgW="164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2209800"/>
                        <a:ext cx="509588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4959" name="Object 31"/>
          <p:cNvGraphicFramePr>
            <a:graphicFrameLocks noChangeAspect="1"/>
          </p:cNvGraphicFramePr>
          <p:nvPr/>
        </p:nvGraphicFramePr>
        <p:xfrm>
          <a:off x="4149725" y="2343150"/>
          <a:ext cx="744538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7" name="Equation" r:id="rId6" imgW="241200" imgH="228600" progId="Equation.3">
                  <p:embed/>
                </p:oleObj>
              </mc:Choice>
              <mc:Fallback>
                <p:oleObj name="Equation" r:id="rId6" imgW="241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9725" y="2343150"/>
                        <a:ext cx="744538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8946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4952" grpId="0"/>
      <p:bldP spid="764953" grpId="0"/>
      <p:bldP spid="76495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Warp interpolation</a:t>
            </a:r>
          </a:p>
        </p:txBody>
      </p:sp>
      <p:sp>
        <p:nvSpPr>
          <p:cNvPr id="68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914400"/>
            <a:ext cx="7772400" cy="5943600"/>
          </a:xfrm>
        </p:spPr>
        <p:txBody>
          <a:bodyPr/>
          <a:lstStyle/>
          <a:p>
            <a:r>
              <a:rPr lang="en-US" altLang="en-US"/>
              <a:t>How do we create an intermediate warp at time t?</a:t>
            </a:r>
          </a:p>
          <a:p>
            <a:pPr lvl="1"/>
            <a:r>
              <a:rPr lang="en-US" altLang="en-US"/>
              <a:t>Assume t = [0,1]</a:t>
            </a:r>
          </a:p>
          <a:p>
            <a:pPr lvl="1"/>
            <a:r>
              <a:rPr lang="en-US" altLang="en-US"/>
              <a:t>Simple linear interpolation of each feature pair</a:t>
            </a:r>
          </a:p>
          <a:p>
            <a:pPr lvl="1"/>
            <a:r>
              <a:rPr lang="en-US" altLang="en-US"/>
              <a:t>(1-t)*p1+t*p0 for corresponding features p0 and p1</a:t>
            </a:r>
          </a:p>
        </p:txBody>
      </p:sp>
      <p:pic>
        <p:nvPicPr>
          <p:cNvPr id="689158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2" t="28667" r="8858" b="22571"/>
          <a:stretch>
            <a:fillRect/>
          </a:stretch>
        </p:blipFill>
        <p:spPr bwMode="auto">
          <a:xfrm>
            <a:off x="3200400" y="3352800"/>
            <a:ext cx="5638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613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915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Other Issues</a:t>
            </a:r>
          </a:p>
        </p:txBody>
      </p:sp>
      <p:sp>
        <p:nvSpPr>
          <p:cNvPr id="68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799" y="2819400"/>
            <a:ext cx="9067801" cy="33528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/>
              <a:t>Beware of folding</a:t>
            </a:r>
          </a:p>
          <a:p>
            <a:pPr lvl="1"/>
            <a:r>
              <a:rPr lang="en-US" altLang="en-US" dirty="0"/>
              <a:t>You are probably trying to do something </a:t>
            </a:r>
            <a:r>
              <a:rPr lang="en-US" altLang="en-US" dirty="0" smtClean="0"/>
              <a:t>“weird” (3D folding)</a:t>
            </a:r>
            <a:endParaRPr lang="en-US" altLang="en-US" dirty="0"/>
          </a:p>
          <a:p>
            <a:r>
              <a:rPr lang="en-US" altLang="en-US" dirty="0" smtClean="0"/>
              <a:t>Remember to interpolate an intermediate coordinate system (for each triangle)</a:t>
            </a:r>
          </a:p>
          <a:p>
            <a:pPr lvl="1"/>
            <a:r>
              <a:rPr lang="en-US" altLang="en-US" dirty="0" smtClean="0"/>
              <a:t>Map both images to the intermediate representation.</a:t>
            </a:r>
          </a:p>
          <a:p>
            <a:pPr lvl="1"/>
            <a:r>
              <a:rPr lang="en-US" altLang="en-US" dirty="0" smtClean="0"/>
              <a:t>Implement as an </a:t>
            </a:r>
            <a:r>
              <a:rPr lang="en-US" altLang="en-US" dirty="0" err="1" smtClean="0"/>
              <a:t>inverseWarp</a:t>
            </a:r>
            <a:r>
              <a:rPr lang="en-US" altLang="en-US" dirty="0" smtClean="0"/>
              <a:t> to avoid “holes”</a:t>
            </a:r>
          </a:p>
          <a:p>
            <a:pPr lvl="2"/>
            <a:r>
              <a:rPr lang="en-US" altLang="en-US" dirty="0" smtClean="0"/>
              <a:t>(inverse </a:t>
            </a:r>
            <a:r>
              <a:rPr lang="en-US" altLang="en-US" dirty="0" err="1" smtClean="0"/>
              <a:t>wrt</a:t>
            </a:r>
            <a:r>
              <a:rPr lang="en-US" altLang="en-US" dirty="0" smtClean="0"/>
              <a:t> the intermediate coordinate system)</a:t>
            </a:r>
            <a:endParaRPr lang="en-US" altLang="en-US" dirty="0"/>
          </a:p>
          <a:p>
            <a:r>
              <a:rPr lang="en-US" altLang="en-US" dirty="0" smtClean="0"/>
              <a:t>Extrapolation </a:t>
            </a:r>
            <a:r>
              <a:rPr lang="en-US" altLang="en-US" dirty="0"/>
              <a:t>can sometimes produce interesting </a:t>
            </a:r>
            <a:r>
              <a:rPr lang="en-US" altLang="en-US" dirty="0" smtClean="0"/>
              <a:t>effects</a:t>
            </a:r>
            <a:endParaRPr lang="en-US" altLang="en-US" dirty="0"/>
          </a:p>
        </p:txBody>
      </p:sp>
      <p:pic>
        <p:nvPicPr>
          <p:cNvPr id="688132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2" t="22571" r="7715" b="21048"/>
          <a:stretch>
            <a:fillRect/>
          </a:stretch>
        </p:blipFill>
        <p:spPr bwMode="auto">
          <a:xfrm>
            <a:off x="4191000" y="939800"/>
            <a:ext cx="3810000" cy="187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809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Morphing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 we use image warping techniques to “morph” one image into another?</a:t>
            </a:r>
          </a:p>
          <a:p>
            <a:endParaRPr lang="en-US" dirty="0"/>
          </a:p>
          <a:p>
            <a:r>
              <a:rPr lang="en-US" dirty="0" smtClean="0"/>
              <a:t>Yes, but some problems will be encountered</a:t>
            </a:r>
          </a:p>
          <a:p>
            <a:pPr lvl="1"/>
            <a:r>
              <a:rPr lang="en-US" dirty="0"/>
              <a:t>Morph is a seamless transition but a warp is a (instant) transformation: How can we seamlessly transition from one image to another?</a:t>
            </a:r>
          </a:p>
          <a:p>
            <a:pPr lvl="1"/>
            <a:r>
              <a:rPr lang="en-US" dirty="0" smtClean="0"/>
              <a:t>Point </a:t>
            </a:r>
            <a:r>
              <a:rPr lang="en-US" dirty="0"/>
              <a:t>correspondences: Finding point correspondences in two images of the same scene is hard </a:t>
            </a:r>
            <a:r>
              <a:rPr lang="en-US" dirty="0" smtClean="0"/>
              <a:t>enough! When the images are of different scenes … What </a:t>
            </a:r>
            <a:r>
              <a:rPr lang="en-US" dirty="0"/>
              <a:t>can be used as correspondences and how can we find them?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96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7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Recall:  Recovering </a:t>
            </a:r>
            <a:r>
              <a:rPr lang="en-US" altLang="en-US" dirty="0"/>
              <a:t>Transformations</a:t>
            </a:r>
          </a:p>
        </p:txBody>
      </p:sp>
      <p:sp>
        <p:nvSpPr>
          <p:cNvPr id="75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4572000"/>
            <a:ext cx="7772400" cy="2286000"/>
          </a:xfrm>
        </p:spPr>
        <p:txBody>
          <a:bodyPr/>
          <a:lstStyle/>
          <a:p>
            <a:r>
              <a:rPr lang="en-US" altLang="en-US" dirty="0"/>
              <a:t>What if we know </a:t>
            </a:r>
            <a:r>
              <a:rPr lang="en-US" altLang="en-US" i="1" dirty="0"/>
              <a:t>f</a:t>
            </a:r>
            <a:r>
              <a:rPr lang="en-US" altLang="en-US" dirty="0"/>
              <a:t> and </a:t>
            </a:r>
            <a:r>
              <a:rPr lang="en-US" altLang="en-US" i="1" dirty="0"/>
              <a:t>g</a:t>
            </a:r>
            <a:r>
              <a:rPr lang="en-US" altLang="en-US" dirty="0"/>
              <a:t> and want to recover the transform T?</a:t>
            </a:r>
          </a:p>
          <a:p>
            <a:pPr lvl="1"/>
            <a:r>
              <a:rPr lang="en-US" altLang="en-US" dirty="0" smtClean="0"/>
              <a:t>Assuming user provides correspondences</a:t>
            </a:r>
          </a:p>
          <a:p>
            <a:pPr lvl="2"/>
            <a:r>
              <a:rPr lang="en-US" altLang="en-US" dirty="0" smtClean="0"/>
              <a:t>How </a:t>
            </a:r>
            <a:r>
              <a:rPr lang="en-US" altLang="en-US" dirty="0"/>
              <a:t>many do we need?</a:t>
            </a:r>
          </a:p>
        </p:txBody>
      </p:sp>
      <p:pic>
        <p:nvPicPr>
          <p:cNvPr id="755718" name="Picture 6" descr="HHHIMG_11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1600201"/>
            <a:ext cx="2193925" cy="164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5719" name="Picture 7" descr="rotat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926" y="1447800"/>
            <a:ext cx="26320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55720" name="Group 8"/>
          <p:cNvGrpSpPr>
            <a:grpSpLocks/>
          </p:cNvGrpSpPr>
          <p:nvPr/>
        </p:nvGrpSpPr>
        <p:grpSpPr bwMode="auto">
          <a:xfrm>
            <a:off x="3276600" y="2971800"/>
            <a:ext cx="381000" cy="381000"/>
            <a:chOff x="1104" y="3312"/>
            <a:chExt cx="240" cy="240"/>
          </a:xfrm>
        </p:grpSpPr>
        <p:sp>
          <p:nvSpPr>
            <p:cNvPr id="755721" name="Line 9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5722" name="Line 10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55723" name="Group 11"/>
          <p:cNvGrpSpPr>
            <a:grpSpLocks/>
          </p:cNvGrpSpPr>
          <p:nvPr/>
        </p:nvGrpSpPr>
        <p:grpSpPr bwMode="auto">
          <a:xfrm>
            <a:off x="6781800" y="2971800"/>
            <a:ext cx="381000" cy="381000"/>
            <a:chOff x="1104" y="3312"/>
            <a:chExt cx="240" cy="240"/>
          </a:xfrm>
        </p:grpSpPr>
        <p:sp>
          <p:nvSpPr>
            <p:cNvPr id="755724" name="Line 12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5725" name="Line 13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55726" name="Text Box 14"/>
          <p:cNvSpPr txBox="1">
            <a:spLocks noChangeArrowheads="1"/>
          </p:cNvSpPr>
          <p:nvPr/>
        </p:nvSpPr>
        <p:spPr bwMode="auto">
          <a:xfrm>
            <a:off x="3276600" y="3276600"/>
            <a:ext cx="685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i="1"/>
              <a:t>x</a:t>
            </a:r>
            <a:endParaRPr lang="en-US" altLang="en-US"/>
          </a:p>
        </p:txBody>
      </p:sp>
      <p:sp>
        <p:nvSpPr>
          <p:cNvPr id="755727" name="Text Box 15"/>
          <p:cNvSpPr txBox="1">
            <a:spLocks noChangeArrowheads="1"/>
          </p:cNvSpPr>
          <p:nvPr/>
        </p:nvSpPr>
        <p:spPr bwMode="auto">
          <a:xfrm>
            <a:off x="6781800" y="3276600"/>
            <a:ext cx="685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i="1"/>
              <a:t>x’</a:t>
            </a:r>
            <a:endParaRPr lang="en-US" altLang="en-US"/>
          </a:p>
        </p:txBody>
      </p:sp>
      <p:sp>
        <p:nvSpPr>
          <p:cNvPr id="755729" name="Text Box 17"/>
          <p:cNvSpPr txBox="1">
            <a:spLocks noChangeArrowheads="1"/>
          </p:cNvSpPr>
          <p:nvPr/>
        </p:nvSpPr>
        <p:spPr bwMode="auto">
          <a:xfrm>
            <a:off x="5638800" y="2438400"/>
            <a:ext cx="1143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b="1" i="1"/>
              <a:t>T</a:t>
            </a:r>
            <a:r>
              <a:rPr lang="en-US" altLang="en-US" b="1"/>
              <a:t>(</a:t>
            </a:r>
            <a:r>
              <a:rPr lang="en-US" altLang="en-US" b="1" i="1"/>
              <a:t>x,y</a:t>
            </a:r>
            <a:r>
              <a:rPr lang="en-US" altLang="en-US" b="1"/>
              <a:t>)</a:t>
            </a:r>
          </a:p>
        </p:txBody>
      </p:sp>
      <p:sp>
        <p:nvSpPr>
          <p:cNvPr id="755732" name="Text Box 20"/>
          <p:cNvSpPr txBox="1">
            <a:spLocks noChangeArrowheads="1"/>
          </p:cNvSpPr>
          <p:nvPr/>
        </p:nvSpPr>
        <p:spPr bwMode="auto">
          <a:xfrm>
            <a:off x="2743200" y="2819400"/>
            <a:ext cx="685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i="1"/>
              <a:t>y</a:t>
            </a:r>
            <a:endParaRPr lang="en-US" altLang="en-US"/>
          </a:p>
        </p:txBody>
      </p:sp>
      <p:sp>
        <p:nvSpPr>
          <p:cNvPr id="755733" name="Text Box 21"/>
          <p:cNvSpPr txBox="1">
            <a:spLocks noChangeArrowheads="1"/>
          </p:cNvSpPr>
          <p:nvPr/>
        </p:nvSpPr>
        <p:spPr bwMode="auto">
          <a:xfrm>
            <a:off x="6248400" y="2819400"/>
            <a:ext cx="685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i="1"/>
              <a:t>y’</a:t>
            </a:r>
            <a:endParaRPr lang="en-US" altLang="en-US"/>
          </a:p>
        </p:txBody>
      </p:sp>
      <p:sp>
        <p:nvSpPr>
          <p:cNvPr id="755735" name="AutoShape 23"/>
          <p:cNvSpPr>
            <a:spLocks noChangeArrowheads="1"/>
          </p:cNvSpPr>
          <p:nvPr/>
        </p:nvSpPr>
        <p:spPr bwMode="auto">
          <a:xfrm>
            <a:off x="5916614" y="2195514"/>
            <a:ext cx="636587" cy="319087"/>
          </a:xfrm>
          <a:prstGeom prst="rightArrow">
            <a:avLst>
              <a:gd name="adj1" fmla="val 50000"/>
              <a:gd name="adj2" fmla="val 49876"/>
            </a:avLst>
          </a:prstGeom>
          <a:solidFill>
            <a:srgbClr val="FFFF00"/>
          </a:solidFill>
          <a:ln w="28575">
            <a:solidFill>
              <a:schemeClr val="accent1"/>
            </a:solidFill>
            <a:miter lim="800000"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i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755736" name="Text Box 24"/>
          <p:cNvSpPr txBox="1">
            <a:spLocks noChangeArrowheads="1"/>
          </p:cNvSpPr>
          <p:nvPr/>
        </p:nvSpPr>
        <p:spPr bwMode="auto">
          <a:xfrm>
            <a:off x="3962400" y="3429000"/>
            <a:ext cx="1066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i="1"/>
              <a:t>f</a:t>
            </a:r>
            <a:r>
              <a:rPr lang="en-US" altLang="en-US"/>
              <a:t>(</a:t>
            </a:r>
            <a:r>
              <a:rPr lang="en-US" altLang="en-US" i="1"/>
              <a:t>x,y</a:t>
            </a:r>
            <a:r>
              <a:rPr lang="en-US" altLang="en-US"/>
              <a:t>)</a:t>
            </a:r>
          </a:p>
        </p:txBody>
      </p:sp>
      <p:sp>
        <p:nvSpPr>
          <p:cNvPr id="755737" name="Text Box 25"/>
          <p:cNvSpPr txBox="1">
            <a:spLocks noChangeArrowheads="1"/>
          </p:cNvSpPr>
          <p:nvPr/>
        </p:nvSpPr>
        <p:spPr bwMode="auto">
          <a:xfrm>
            <a:off x="7467600" y="3429000"/>
            <a:ext cx="1371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i="1"/>
              <a:t>g</a:t>
            </a:r>
            <a:r>
              <a:rPr lang="en-US" altLang="en-US"/>
              <a:t>(</a:t>
            </a:r>
            <a:r>
              <a:rPr lang="en-US" altLang="en-US" i="1"/>
              <a:t>x’,y’</a:t>
            </a:r>
            <a:r>
              <a:rPr lang="en-US" altLang="en-US"/>
              <a:t>)</a:t>
            </a:r>
          </a:p>
        </p:txBody>
      </p:sp>
      <p:sp>
        <p:nvSpPr>
          <p:cNvPr id="755738" name="Text Box 26"/>
          <p:cNvSpPr txBox="1">
            <a:spLocks noChangeArrowheads="1"/>
          </p:cNvSpPr>
          <p:nvPr/>
        </p:nvSpPr>
        <p:spPr bwMode="auto">
          <a:xfrm>
            <a:off x="6019800" y="1766888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170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Translation: # correspondences?</a:t>
            </a:r>
          </a:p>
        </p:txBody>
      </p:sp>
      <p:sp>
        <p:nvSpPr>
          <p:cNvPr id="75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4267200"/>
            <a:ext cx="7772400" cy="1371600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/>
              <a:t>How many correspondences needed for translation?</a:t>
            </a:r>
          </a:p>
          <a:p>
            <a:r>
              <a:rPr lang="en-US" altLang="en-US"/>
              <a:t>How many Degrees of Freedom?</a:t>
            </a:r>
          </a:p>
          <a:p>
            <a:r>
              <a:rPr lang="en-US" altLang="en-US"/>
              <a:t>What is the transformation matrix?</a:t>
            </a:r>
          </a:p>
        </p:txBody>
      </p:sp>
      <p:pic>
        <p:nvPicPr>
          <p:cNvPr id="756740" name="Picture 4" descr="HHHIMG_11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1600201"/>
            <a:ext cx="2193925" cy="164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56742" name="Group 6"/>
          <p:cNvGrpSpPr>
            <a:grpSpLocks/>
          </p:cNvGrpSpPr>
          <p:nvPr/>
        </p:nvGrpSpPr>
        <p:grpSpPr bwMode="auto">
          <a:xfrm>
            <a:off x="3276600" y="2971800"/>
            <a:ext cx="381000" cy="381000"/>
            <a:chOff x="1104" y="3312"/>
            <a:chExt cx="240" cy="240"/>
          </a:xfrm>
        </p:grpSpPr>
        <p:sp>
          <p:nvSpPr>
            <p:cNvPr id="756743" name="Line 7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6744" name="Line 8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56745" name="Group 9"/>
          <p:cNvGrpSpPr>
            <a:grpSpLocks/>
          </p:cNvGrpSpPr>
          <p:nvPr/>
        </p:nvGrpSpPr>
        <p:grpSpPr bwMode="auto">
          <a:xfrm>
            <a:off x="6781800" y="2971800"/>
            <a:ext cx="381000" cy="381000"/>
            <a:chOff x="1104" y="3312"/>
            <a:chExt cx="240" cy="240"/>
          </a:xfrm>
        </p:grpSpPr>
        <p:sp>
          <p:nvSpPr>
            <p:cNvPr id="756746" name="Line 10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6747" name="Line 11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56748" name="Text Box 12"/>
          <p:cNvSpPr txBox="1">
            <a:spLocks noChangeArrowheads="1"/>
          </p:cNvSpPr>
          <p:nvPr/>
        </p:nvSpPr>
        <p:spPr bwMode="auto">
          <a:xfrm>
            <a:off x="3276600" y="3276600"/>
            <a:ext cx="685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i="1"/>
              <a:t>x</a:t>
            </a:r>
            <a:endParaRPr lang="en-US" altLang="en-US"/>
          </a:p>
        </p:txBody>
      </p:sp>
      <p:sp>
        <p:nvSpPr>
          <p:cNvPr id="756749" name="Text Box 13"/>
          <p:cNvSpPr txBox="1">
            <a:spLocks noChangeArrowheads="1"/>
          </p:cNvSpPr>
          <p:nvPr/>
        </p:nvSpPr>
        <p:spPr bwMode="auto">
          <a:xfrm>
            <a:off x="6781800" y="3276600"/>
            <a:ext cx="685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i="1"/>
              <a:t>x’</a:t>
            </a:r>
            <a:endParaRPr lang="en-US" altLang="en-US"/>
          </a:p>
        </p:txBody>
      </p:sp>
      <p:sp>
        <p:nvSpPr>
          <p:cNvPr id="756751" name="Text Box 15"/>
          <p:cNvSpPr txBox="1">
            <a:spLocks noChangeArrowheads="1"/>
          </p:cNvSpPr>
          <p:nvPr/>
        </p:nvSpPr>
        <p:spPr bwMode="auto">
          <a:xfrm>
            <a:off x="5562600" y="2438400"/>
            <a:ext cx="1143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i="1"/>
              <a:t>T</a:t>
            </a:r>
            <a:r>
              <a:rPr lang="en-US" altLang="en-US"/>
              <a:t>(</a:t>
            </a:r>
            <a:r>
              <a:rPr lang="en-US" altLang="en-US" i="1"/>
              <a:t>x,y</a:t>
            </a:r>
            <a:r>
              <a:rPr lang="en-US" altLang="en-US"/>
              <a:t>)</a:t>
            </a:r>
          </a:p>
        </p:txBody>
      </p:sp>
      <p:sp>
        <p:nvSpPr>
          <p:cNvPr id="756754" name="Text Box 18"/>
          <p:cNvSpPr txBox="1">
            <a:spLocks noChangeArrowheads="1"/>
          </p:cNvSpPr>
          <p:nvPr/>
        </p:nvSpPr>
        <p:spPr bwMode="auto">
          <a:xfrm>
            <a:off x="2743200" y="2819400"/>
            <a:ext cx="685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i="1"/>
              <a:t>y</a:t>
            </a:r>
            <a:endParaRPr lang="en-US" altLang="en-US"/>
          </a:p>
        </p:txBody>
      </p:sp>
      <p:sp>
        <p:nvSpPr>
          <p:cNvPr id="756755" name="Text Box 19"/>
          <p:cNvSpPr txBox="1">
            <a:spLocks noChangeArrowheads="1"/>
          </p:cNvSpPr>
          <p:nvPr/>
        </p:nvSpPr>
        <p:spPr bwMode="auto">
          <a:xfrm>
            <a:off x="6248400" y="2819400"/>
            <a:ext cx="685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i="1"/>
              <a:t>y’</a:t>
            </a:r>
            <a:endParaRPr lang="en-US" altLang="en-US"/>
          </a:p>
        </p:txBody>
      </p:sp>
      <p:pic>
        <p:nvPicPr>
          <p:cNvPr id="756756" name="Picture 20" descr="HHHIMG_11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1" y="1295401"/>
            <a:ext cx="2193925" cy="164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6757" name="Oval 21"/>
          <p:cNvSpPr>
            <a:spLocks noChangeAspect="1" noChangeArrowheads="1"/>
          </p:cNvSpPr>
          <p:nvPr/>
        </p:nvSpPr>
        <p:spPr bwMode="auto">
          <a:xfrm>
            <a:off x="7086601" y="2852738"/>
            <a:ext cx="119063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6758" name="Oval 22"/>
          <p:cNvSpPr>
            <a:spLocks noChangeAspect="1" noChangeArrowheads="1"/>
          </p:cNvSpPr>
          <p:nvPr/>
        </p:nvSpPr>
        <p:spPr bwMode="auto">
          <a:xfrm>
            <a:off x="3386138" y="31575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6759" name="AutoShape 23"/>
          <p:cNvSpPr>
            <a:spLocks noChangeArrowheads="1"/>
          </p:cNvSpPr>
          <p:nvPr/>
        </p:nvSpPr>
        <p:spPr bwMode="auto">
          <a:xfrm>
            <a:off x="5916614" y="2195514"/>
            <a:ext cx="636587" cy="319087"/>
          </a:xfrm>
          <a:prstGeom prst="rightArrow">
            <a:avLst>
              <a:gd name="adj1" fmla="val 50000"/>
              <a:gd name="adj2" fmla="val 49876"/>
            </a:avLst>
          </a:prstGeom>
          <a:solidFill>
            <a:srgbClr val="FFFF00"/>
          </a:solidFill>
          <a:ln w="28575">
            <a:solidFill>
              <a:schemeClr val="accent1"/>
            </a:solidFill>
            <a:miter lim="800000"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i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756760" name="Text Box 24"/>
          <p:cNvSpPr txBox="1">
            <a:spLocks noChangeArrowheads="1"/>
          </p:cNvSpPr>
          <p:nvPr/>
        </p:nvSpPr>
        <p:spPr bwMode="auto">
          <a:xfrm>
            <a:off x="6019800" y="1766888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/>
              <a:t>?</a:t>
            </a:r>
          </a:p>
        </p:txBody>
      </p:sp>
      <p:graphicFrame>
        <p:nvGraphicFramePr>
          <p:cNvPr id="756763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8859839"/>
              </p:ext>
            </p:extLst>
          </p:nvPr>
        </p:nvGraphicFramePr>
        <p:xfrm>
          <a:off x="7634539" y="4953000"/>
          <a:ext cx="2676525" cy="1376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Equation" r:id="rId4" imgW="1358640" imgH="698400" progId="Equation.3">
                  <p:embed/>
                </p:oleObj>
              </mc:Choice>
              <mc:Fallback>
                <p:oleObj name="Equation" r:id="rId4" imgW="1358640" imgH="698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4539" y="4953000"/>
                        <a:ext cx="2676525" cy="1376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166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6757" grpId="0" animBg="1"/>
      <p:bldP spid="75675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Euclidian: # correspondences?</a:t>
            </a:r>
          </a:p>
        </p:txBody>
      </p:sp>
      <p:sp>
        <p:nvSpPr>
          <p:cNvPr id="75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4267200"/>
            <a:ext cx="8458200" cy="1371600"/>
          </a:xfrm>
        </p:spPr>
        <p:txBody>
          <a:bodyPr>
            <a:normAutofit lnSpcReduction="10000"/>
          </a:bodyPr>
          <a:lstStyle/>
          <a:p>
            <a:r>
              <a:rPr lang="en-US" altLang="en-US"/>
              <a:t>How many correspondences needed for translation+rotation?</a:t>
            </a:r>
          </a:p>
          <a:p>
            <a:r>
              <a:rPr lang="en-US" altLang="en-US"/>
              <a:t>How many DOF?</a:t>
            </a:r>
          </a:p>
          <a:p>
            <a:endParaRPr lang="en-US" altLang="en-US"/>
          </a:p>
        </p:txBody>
      </p:sp>
      <p:pic>
        <p:nvPicPr>
          <p:cNvPr id="759812" name="Picture 4" descr="HHHIMG_11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1600201"/>
            <a:ext cx="2193925" cy="164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59813" name="Group 5"/>
          <p:cNvGrpSpPr>
            <a:grpSpLocks/>
          </p:cNvGrpSpPr>
          <p:nvPr/>
        </p:nvGrpSpPr>
        <p:grpSpPr bwMode="auto">
          <a:xfrm>
            <a:off x="3276600" y="2971800"/>
            <a:ext cx="381000" cy="381000"/>
            <a:chOff x="1104" y="3312"/>
            <a:chExt cx="240" cy="240"/>
          </a:xfrm>
        </p:grpSpPr>
        <p:sp>
          <p:nvSpPr>
            <p:cNvPr id="759814" name="Line 6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815" name="Line 7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59816" name="Group 8"/>
          <p:cNvGrpSpPr>
            <a:grpSpLocks/>
          </p:cNvGrpSpPr>
          <p:nvPr/>
        </p:nvGrpSpPr>
        <p:grpSpPr bwMode="auto">
          <a:xfrm>
            <a:off x="6781800" y="2971800"/>
            <a:ext cx="381000" cy="381000"/>
            <a:chOff x="1104" y="3312"/>
            <a:chExt cx="240" cy="240"/>
          </a:xfrm>
        </p:grpSpPr>
        <p:sp>
          <p:nvSpPr>
            <p:cNvPr id="759817" name="Line 9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818" name="Line 10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59819" name="Text Box 11"/>
          <p:cNvSpPr txBox="1">
            <a:spLocks noChangeArrowheads="1"/>
          </p:cNvSpPr>
          <p:nvPr/>
        </p:nvSpPr>
        <p:spPr bwMode="auto">
          <a:xfrm>
            <a:off x="3276600" y="3276600"/>
            <a:ext cx="685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i="1"/>
              <a:t>x</a:t>
            </a:r>
            <a:endParaRPr lang="en-US" altLang="en-US"/>
          </a:p>
        </p:txBody>
      </p:sp>
      <p:sp>
        <p:nvSpPr>
          <p:cNvPr id="759820" name="Text Box 12"/>
          <p:cNvSpPr txBox="1">
            <a:spLocks noChangeArrowheads="1"/>
          </p:cNvSpPr>
          <p:nvPr/>
        </p:nvSpPr>
        <p:spPr bwMode="auto">
          <a:xfrm>
            <a:off x="6781800" y="3276600"/>
            <a:ext cx="685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i="1"/>
              <a:t>x’</a:t>
            </a:r>
            <a:endParaRPr lang="en-US" altLang="en-US"/>
          </a:p>
        </p:txBody>
      </p:sp>
      <p:sp>
        <p:nvSpPr>
          <p:cNvPr id="759821" name="Text Box 13"/>
          <p:cNvSpPr txBox="1">
            <a:spLocks noChangeArrowheads="1"/>
          </p:cNvSpPr>
          <p:nvPr/>
        </p:nvSpPr>
        <p:spPr bwMode="auto">
          <a:xfrm>
            <a:off x="5562600" y="2438400"/>
            <a:ext cx="1143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i="1"/>
              <a:t>T</a:t>
            </a:r>
            <a:r>
              <a:rPr lang="en-US" altLang="en-US"/>
              <a:t>(</a:t>
            </a:r>
            <a:r>
              <a:rPr lang="en-US" altLang="en-US" i="1"/>
              <a:t>x,y</a:t>
            </a:r>
            <a:r>
              <a:rPr lang="en-US" altLang="en-US"/>
              <a:t>)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743200" y="2819400"/>
            <a:ext cx="685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i="1"/>
              <a:t>y</a:t>
            </a:r>
            <a:endParaRPr lang="en-US" altLang="en-US"/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6248400" y="2819400"/>
            <a:ext cx="685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i="1"/>
              <a:t>y’</a:t>
            </a:r>
            <a:endParaRPr lang="en-US" altLang="en-US"/>
          </a:p>
        </p:txBody>
      </p:sp>
      <p:pic>
        <p:nvPicPr>
          <p:cNvPr id="759824" name="Picture 16" descr="HHHIMG_11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2266">
            <a:off x="7010401" y="1371601"/>
            <a:ext cx="2193925" cy="164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9825" name="Oval 17"/>
          <p:cNvSpPr>
            <a:spLocks noChangeAspect="1" noChangeArrowheads="1"/>
          </p:cNvSpPr>
          <p:nvPr/>
        </p:nvSpPr>
        <p:spPr bwMode="auto">
          <a:xfrm>
            <a:off x="6815138" y="2590801"/>
            <a:ext cx="119062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9826" name="Oval 18"/>
          <p:cNvSpPr>
            <a:spLocks noChangeAspect="1" noChangeArrowheads="1"/>
          </p:cNvSpPr>
          <p:nvPr/>
        </p:nvSpPr>
        <p:spPr bwMode="auto">
          <a:xfrm>
            <a:off x="3386138" y="31575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9827" name="AutoShape 19"/>
          <p:cNvSpPr>
            <a:spLocks noChangeArrowheads="1"/>
          </p:cNvSpPr>
          <p:nvPr/>
        </p:nvSpPr>
        <p:spPr bwMode="auto">
          <a:xfrm>
            <a:off x="5916614" y="2195514"/>
            <a:ext cx="636587" cy="319087"/>
          </a:xfrm>
          <a:prstGeom prst="rightArrow">
            <a:avLst>
              <a:gd name="adj1" fmla="val 50000"/>
              <a:gd name="adj2" fmla="val 49876"/>
            </a:avLst>
          </a:prstGeom>
          <a:solidFill>
            <a:srgbClr val="FFFF00"/>
          </a:solidFill>
          <a:ln w="28575">
            <a:solidFill>
              <a:schemeClr val="accent1"/>
            </a:solidFill>
            <a:miter lim="800000"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i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759828" name="Text Box 20"/>
          <p:cNvSpPr txBox="1">
            <a:spLocks noChangeArrowheads="1"/>
          </p:cNvSpPr>
          <p:nvPr/>
        </p:nvSpPr>
        <p:spPr bwMode="auto">
          <a:xfrm>
            <a:off x="6019800" y="1766888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/>
              <a:t>?</a:t>
            </a:r>
          </a:p>
        </p:txBody>
      </p:sp>
      <p:sp>
        <p:nvSpPr>
          <p:cNvPr id="759830" name="Oval 22"/>
          <p:cNvSpPr>
            <a:spLocks noChangeAspect="1" noChangeArrowheads="1"/>
          </p:cNvSpPr>
          <p:nvPr/>
        </p:nvSpPr>
        <p:spPr bwMode="auto">
          <a:xfrm>
            <a:off x="7272338" y="10239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9831" name="Oval 23"/>
          <p:cNvSpPr>
            <a:spLocks noChangeAspect="1" noChangeArrowheads="1"/>
          </p:cNvSpPr>
          <p:nvPr/>
        </p:nvSpPr>
        <p:spPr bwMode="auto">
          <a:xfrm>
            <a:off x="3429001" y="1524001"/>
            <a:ext cx="119063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8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9825" grpId="0" animBg="1"/>
      <p:bldP spid="759826" grpId="0" animBg="1"/>
      <p:bldP spid="759830" grpId="0" animBg="1"/>
      <p:bldP spid="7598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0855" name="Picture 23" descr="aff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45888">
            <a:off x="7272338" y="1665288"/>
            <a:ext cx="1746250" cy="130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08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Affine: # correspondences?</a:t>
            </a:r>
          </a:p>
        </p:txBody>
      </p:sp>
      <p:sp>
        <p:nvSpPr>
          <p:cNvPr id="76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4267200"/>
            <a:ext cx="8458200" cy="1371600"/>
          </a:xfrm>
        </p:spPr>
        <p:txBody>
          <a:bodyPr/>
          <a:lstStyle/>
          <a:p>
            <a:r>
              <a:rPr lang="en-US" altLang="en-US"/>
              <a:t>How many correspondences needed for affine?</a:t>
            </a:r>
          </a:p>
          <a:p>
            <a:r>
              <a:rPr lang="en-US" altLang="en-US"/>
              <a:t>How many DOF?</a:t>
            </a:r>
          </a:p>
          <a:p>
            <a:endParaRPr lang="en-US" altLang="en-US"/>
          </a:p>
        </p:txBody>
      </p:sp>
      <p:pic>
        <p:nvPicPr>
          <p:cNvPr id="760836" name="Picture 4" descr="HHHIMG_11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1600201"/>
            <a:ext cx="2193925" cy="164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60837" name="Group 5"/>
          <p:cNvGrpSpPr>
            <a:grpSpLocks/>
          </p:cNvGrpSpPr>
          <p:nvPr/>
        </p:nvGrpSpPr>
        <p:grpSpPr bwMode="auto">
          <a:xfrm>
            <a:off x="3276600" y="2971800"/>
            <a:ext cx="381000" cy="381000"/>
            <a:chOff x="1104" y="3312"/>
            <a:chExt cx="240" cy="240"/>
          </a:xfrm>
        </p:grpSpPr>
        <p:sp>
          <p:nvSpPr>
            <p:cNvPr id="760838" name="Line 6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0839" name="Line 7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60840" name="Group 8"/>
          <p:cNvGrpSpPr>
            <a:grpSpLocks/>
          </p:cNvGrpSpPr>
          <p:nvPr/>
        </p:nvGrpSpPr>
        <p:grpSpPr bwMode="auto">
          <a:xfrm>
            <a:off x="6781800" y="2971800"/>
            <a:ext cx="381000" cy="381000"/>
            <a:chOff x="1104" y="3312"/>
            <a:chExt cx="240" cy="240"/>
          </a:xfrm>
        </p:grpSpPr>
        <p:sp>
          <p:nvSpPr>
            <p:cNvPr id="760841" name="Line 9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0842" name="Line 10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60843" name="Text Box 11"/>
          <p:cNvSpPr txBox="1">
            <a:spLocks noChangeArrowheads="1"/>
          </p:cNvSpPr>
          <p:nvPr/>
        </p:nvSpPr>
        <p:spPr bwMode="auto">
          <a:xfrm>
            <a:off x="3276600" y="3276600"/>
            <a:ext cx="685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i="1"/>
              <a:t>x</a:t>
            </a:r>
            <a:endParaRPr lang="en-US" altLang="en-US"/>
          </a:p>
        </p:txBody>
      </p:sp>
      <p:sp>
        <p:nvSpPr>
          <p:cNvPr id="760844" name="Text Box 12"/>
          <p:cNvSpPr txBox="1">
            <a:spLocks noChangeArrowheads="1"/>
          </p:cNvSpPr>
          <p:nvPr/>
        </p:nvSpPr>
        <p:spPr bwMode="auto">
          <a:xfrm>
            <a:off x="6781800" y="3276600"/>
            <a:ext cx="685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i="1"/>
              <a:t>x’</a:t>
            </a:r>
            <a:endParaRPr lang="en-US" altLang="en-US"/>
          </a:p>
        </p:txBody>
      </p:sp>
      <p:sp>
        <p:nvSpPr>
          <p:cNvPr id="760845" name="Text Box 13"/>
          <p:cNvSpPr txBox="1">
            <a:spLocks noChangeArrowheads="1"/>
          </p:cNvSpPr>
          <p:nvPr/>
        </p:nvSpPr>
        <p:spPr bwMode="auto">
          <a:xfrm>
            <a:off x="5562600" y="2438400"/>
            <a:ext cx="1143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i="1"/>
              <a:t>T</a:t>
            </a:r>
            <a:r>
              <a:rPr lang="en-US" altLang="en-US"/>
              <a:t>(</a:t>
            </a:r>
            <a:r>
              <a:rPr lang="en-US" altLang="en-US" i="1"/>
              <a:t>x,y</a:t>
            </a:r>
            <a:r>
              <a:rPr lang="en-US" altLang="en-US"/>
              <a:t>)</a:t>
            </a:r>
          </a:p>
        </p:txBody>
      </p:sp>
      <p:sp>
        <p:nvSpPr>
          <p:cNvPr id="760846" name="Text Box 14"/>
          <p:cNvSpPr txBox="1">
            <a:spLocks noChangeArrowheads="1"/>
          </p:cNvSpPr>
          <p:nvPr/>
        </p:nvSpPr>
        <p:spPr bwMode="auto">
          <a:xfrm>
            <a:off x="2743200" y="2819400"/>
            <a:ext cx="685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i="1"/>
              <a:t>y</a:t>
            </a:r>
            <a:endParaRPr lang="en-US" altLang="en-US"/>
          </a:p>
        </p:txBody>
      </p:sp>
      <p:sp>
        <p:nvSpPr>
          <p:cNvPr id="760847" name="Text Box 15"/>
          <p:cNvSpPr txBox="1">
            <a:spLocks noChangeArrowheads="1"/>
          </p:cNvSpPr>
          <p:nvPr/>
        </p:nvSpPr>
        <p:spPr bwMode="auto">
          <a:xfrm>
            <a:off x="6248400" y="2819400"/>
            <a:ext cx="685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i="1"/>
              <a:t>y’</a:t>
            </a:r>
            <a:endParaRPr lang="en-US" altLang="en-US"/>
          </a:p>
        </p:txBody>
      </p:sp>
      <p:sp>
        <p:nvSpPr>
          <p:cNvPr id="760849" name="Oval 17"/>
          <p:cNvSpPr>
            <a:spLocks noChangeAspect="1" noChangeArrowheads="1"/>
          </p:cNvSpPr>
          <p:nvPr/>
        </p:nvSpPr>
        <p:spPr bwMode="auto">
          <a:xfrm>
            <a:off x="7348538" y="30813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0850" name="Oval 18"/>
          <p:cNvSpPr>
            <a:spLocks noChangeAspect="1" noChangeArrowheads="1"/>
          </p:cNvSpPr>
          <p:nvPr/>
        </p:nvSpPr>
        <p:spPr bwMode="auto">
          <a:xfrm>
            <a:off x="3386138" y="31575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0851" name="AutoShape 19"/>
          <p:cNvSpPr>
            <a:spLocks noChangeArrowheads="1"/>
          </p:cNvSpPr>
          <p:nvPr/>
        </p:nvSpPr>
        <p:spPr bwMode="auto">
          <a:xfrm>
            <a:off x="5916614" y="2195514"/>
            <a:ext cx="636587" cy="319087"/>
          </a:xfrm>
          <a:prstGeom prst="rightArrow">
            <a:avLst>
              <a:gd name="adj1" fmla="val 50000"/>
              <a:gd name="adj2" fmla="val 49876"/>
            </a:avLst>
          </a:prstGeom>
          <a:solidFill>
            <a:srgbClr val="FFFF00"/>
          </a:solidFill>
          <a:ln w="28575">
            <a:solidFill>
              <a:schemeClr val="accent1"/>
            </a:solidFill>
            <a:miter lim="800000"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i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760852" name="Text Box 20"/>
          <p:cNvSpPr txBox="1">
            <a:spLocks noChangeArrowheads="1"/>
          </p:cNvSpPr>
          <p:nvPr/>
        </p:nvSpPr>
        <p:spPr bwMode="auto">
          <a:xfrm>
            <a:off x="6019800" y="1766888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/>
              <a:t>?</a:t>
            </a:r>
          </a:p>
        </p:txBody>
      </p:sp>
      <p:sp>
        <p:nvSpPr>
          <p:cNvPr id="760853" name="Oval 21"/>
          <p:cNvSpPr>
            <a:spLocks noChangeAspect="1" noChangeArrowheads="1"/>
          </p:cNvSpPr>
          <p:nvPr/>
        </p:nvSpPr>
        <p:spPr bwMode="auto">
          <a:xfrm>
            <a:off x="7315201" y="1752601"/>
            <a:ext cx="119063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0854" name="Oval 22"/>
          <p:cNvSpPr>
            <a:spLocks noChangeAspect="1" noChangeArrowheads="1"/>
          </p:cNvSpPr>
          <p:nvPr/>
        </p:nvSpPr>
        <p:spPr bwMode="auto">
          <a:xfrm>
            <a:off x="3429001" y="1524001"/>
            <a:ext cx="119063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0857" name="Oval 25"/>
          <p:cNvSpPr>
            <a:spLocks noChangeAspect="1" noChangeArrowheads="1"/>
          </p:cNvSpPr>
          <p:nvPr/>
        </p:nvSpPr>
        <p:spPr bwMode="auto">
          <a:xfrm>
            <a:off x="8872538" y="27765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0858" name="Oval 26"/>
          <p:cNvSpPr>
            <a:spLocks noChangeAspect="1" noChangeArrowheads="1"/>
          </p:cNvSpPr>
          <p:nvPr/>
        </p:nvSpPr>
        <p:spPr bwMode="auto">
          <a:xfrm>
            <a:off x="5519738" y="31575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46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0849" grpId="0" animBg="1"/>
      <p:bldP spid="760850" grpId="0" animBg="1"/>
      <p:bldP spid="760853" grpId="0" animBg="1"/>
      <p:bldP spid="760854" grpId="0" animBg="1"/>
      <p:bldP spid="760857" grpId="0" animBg="1"/>
      <p:bldP spid="76085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1881" name="Picture 25" descr="perspecti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905001"/>
            <a:ext cx="1563688" cy="100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1859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Projective: # correspondences?</a:t>
            </a:r>
          </a:p>
        </p:txBody>
      </p:sp>
      <p:sp>
        <p:nvSpPr>
          <p:cNvPr id="7618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676400" y="4267200"/>
            <a:ext cx="8458200" cy="1371600"/>
          </a:xfrm>
        </p:spPr>
        <p:txBody>
          <a:bodyPr>
            <a:normAutofit lnSpcReduction="10000"/>
          </a:bodyPr>
          <a:lstStyle/>
          <a:p>
            <a:r>
              <a:rPr lang="en-US" altLang="en-US"/>
              <a:t>How many correspondences needed for projective?</a:t>
            </a:r>
          </a:p>
          <a:p>
            <a:r>
              <a:rPr lang="en-US" altLang="en-US"/>
              <a:t>How many DOF?</a:t>
            </a:r>
          </a:p>
          <a:p>
            <a:endParaRPr lang="en-US" altLang="en-US"/>
          </a:p>
        </p:txBody>
      </p:sp>
      <p:pic>
        <p:nvPicPr>
          <p:cNvPr id="761861" name="Picture 5" descr="HHHIMG_11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1600201"/>
            <a:ext cx="2193925" cy="164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61862" name="Group 6"/>
          <p:cNvGrpSpPr>
            <a:grpSpLocks/>
          </p:cNvGrpSpPr>
          <p:nvPr/>
        </p:nvGrpSpPr>
        <p:grpSpPr bwMode="auto">
          <a:xfrm>
            <a:off x="3276600" y="2971800"/>
            <a:ext cx="381000" cy="381000"/>
            <a:chOff x="1104" y="3312"/>
            <a:chExt cx="240" cy="240"/>
          </a:xfrm>
        </p:grpSpPr>
        <p:sp>
          <p:nvSpPr>
            <p:cNvPr id="761863" name="Line 7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1864" name="Line 8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61865" name="Group 9"/>
          <p:cNvGrpSpPr>
            <a:grpSpLocks/>
          </p:cNvGrpSpPr>
          <p:nvPr/>
        </p:nvGrpSpPr>
        <p:grpSpPr bwMode="auto">
          <a:xfrm>
            <a:off x="6781800" y="2971800"/>
            <a:ext cx="381000" cy="381000"/>
            <a:chOff x="1104" y="3312"/>
            <a:chExt cx="240" cy="240"/>
          </a:xfrm>
        </p:grpSpPr>
        <p:sp>
          <p:nvSpPr>
            <p:cNvPr id="761866" name="Line 10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1867" name="Line 11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61868" name="Text Box 12"/>
          <p:cNvSpPr txBox="1">
            <a:spLocks noChangeArrowheads="1"/>
          </p:cNvSpPr>
          <p:nvPr/>
        </p:nvSpPr>
        <p:spPr bwMode="auto">
          <a:xfrm>
            <a:off x="3276600" y="3276600"/>
            <a:ext cx="685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i="1"/>
              <a:t>x</a:t>
            </a:r>
            <a:endParaRPr lang="en-US" altLang="en-US"/>
          </a:p>
        </p:txBody>
      </p:sp>
      <p:sp>
        <p:nvSpPr>
          <p:cNvPr id="761869" name="Text Box 13"/>
          <p:cNvSpPr txBox="1">
            <a:spLocks noChangeArrowheads="1"/>
          </p:cNvSpPr>
          <p:nvPr/>
        </p:nvSpPr>
        <p:spPr bwMode="auto">
          <a:xfrm>
            <a:off x="6781800" y="3276600"/>
            <a:ext cx="685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i="1"/>
              <a:t>x’</a:t>
            </a:r>
            <a:endParaRPr lang="en-US" altLang="en-US"/>
          </a:p>
        </p:txBody>
      </p:sp>
      <p:sp>
        <p:nvSpPr>
          <p:cNvPr id="761870" name="Text Box 14"/>
          <p:cNvSpPr txBox="1">
            <a:spLocks noChangeArrowheads="1"/>
          </p:cNvSpPr>
          <p:nvPr/>
        </p:nvSpPr>
        <p:spPr bwMode="auto">
          <a:xfrm>
            <a:off x="5562600" y="2438400"/>
            <a:ext cx="1143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i="1"/>
              <a:t>T</a:t>
            </a:r>
            <a:r>
              <a:rPr lang="en-US" altLang="en-US"/>
              <a:t>(</a:t>
            </a:r>
            <a:r>
              <a:rPr lang="en-US" altLang="en-US" i="1"/>
              <a:t>x,y</a:t>
            </a:r>
            <a:r>
              <a:rPr lang="en-US" altLang="en-US"/>
              <a:t>)</a:t>
            </a:r>
          </a:p>
        </p:txBody>
      </p:sp>
      <p:sp>
        <p:nvSpPr>
          <p:cNvPr id="761871" name="Text Box 15"/>
          <p:cNvSpPr txBox="1">
            <a:spLocks noChangeArrowheads="1"/>
          </p:cNvSpPr>
          <p:nvPr/>
        </p:nvSpPr>
        <p:spPr bwMode="auto">
          <a:xfrm>
            <a:off x="2743200" y="2819400"/>
            <a:ext cx="685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i="1"/>
              <a:t>y</a:t>
            </a:r>
            <a:endParaRPr lang="en-US" altLang="en-US"/>
          </a:p>
        </p:txBody>
      </p:sp>
      <p:sp>
        <p:nvSpPr>
          <p:cNvPr id="761872" name="Text Box 16"/>
          <p:cNvSpPr txBox="1">
            <a:spLocks noChangeArrowheads="1"/>
          </p:cNvSpPr>
          <p:nvPr/>
        </p:nvSpPr>
        <p:spPr bwMode="auto">
          <a:xfrm>
            <a:off x="6248400" y="2819400"/>
            <a:ext cx="685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i="1"/>
              <a:t>y’</a:t>
            </a:r>
            <a:endParaRPr lang="en-US" altLang="en-US"/>
          </a:p>
        </p:txBody>
      </p:sp>
      <p:sp>
        <p:nvSpPr>
          <p:cNvPr id="761873" name="Oval 17"/>
          <p:cNvSpPr>
            <a:spLocks noChangeAspect="1" noChangeArrowheads="1"/>
          </p:cNvSpPr>
          <p:nvPr/>
        </p:nvSpPr>
        <p:spPr bwMode="auto">
          <a:xfrm>
            <a:off x="7196138" y="2819401"/>
            <a:ext cx="119062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1874" name="Oval 18"/>
          <p:cNvSpPr>
            <a:spLocks noChangeAspect="1" noChangeArrowheads="1"/>
          </p:cNvSpPr>
          <p:nvPr/>
        </p:nvSpPr>
        <p:spPr bwMode="auto">
          <a:xfrm>
            <a:off x="3386138" y="31575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1875" name="AutoShape 19"/>
          <p:cNvSpPr>
            <a:spLocks noChangeArrowheads="1"/>
          </p:cNvSpPr>
          <p:nvPr/>
        </p:nvSpPr>
        <p:spPr bwMode="auto">
          <a:xfrm>
            <a:off x="5916614" y="2195514"/>
            <a:ext cx="636587" cy="319087"/>
          </a:xfrm>
          <a:prstGeom prst="rightArrow">
            <a:avLst>
              <a:gd name="adj1" fmla="val 50000"/>
              <a:gd name="adj2" fmla="val 49876"/>
            </a:avLst>
          </a:prstGeom>
          <a:solidFill>
            <a:srgbClr val="FFFF00"/>
          </a:solidFill>
          <a:ln w="28575">
            <a:solidFill>
              <a:schemeClr val="accent1"/>
            </a:solidFill>
            <a:miter lim="800000"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i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761876" name="Text Box 20"/>
          <p:cNvSpPr txBox="1">
            <a:spLocks noChangeArrowheads="1"/>
          </p:cNvSpPr>
          <p:nvPr/>
        </p:nvSpPr>
        <p:spPr bwMode="auto">
          <a:xfrm>
            <a:off x="6019800" y="1766888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/>
              <a:t>?</a:t>
            </a:r>
          </a:p>
        </p:txBody>
      </p:sp>
      <p:sp>
        <p:nvSpPr>
          <p:cNvPr id="761877" name="Oval 21"/>
          <p:cNvSpPr>
            <a:spLocks noChangeAspect="1" noChangeArrowheads="1"/>
          </p:cNvSpPr>
          <p:nvPr/>
        </p:nvSpPr>
        <p:spPr bwMode="auto">
          <a:xfrm>
            <a:off x="7424738" y="18621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1878" name="Oval 22"/>
          <p:cNvSpPr>
            <a:spLocks noChangeAspect="1" noChangeArrowheads="1"/>
          </p:cNvSpPr>
          <p:nvPr/>
        </p:nvSpPr>
        <p:spPr bwMode="auto">
          <a:xfrm>
            <a:off x="3429001" y="1524001"/>
            <a:ext cx="119063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1879" name="Oval 23"/>
          <p:cNvSpPr>
            <a:spLocks noChangeAspect="1" noChangeArrowheads="1"/>
          </p:cNvSpPr>
          <p:nvPr/>
        </p:nvSpPr>
        <p:spPr bwMode="auto">
          <a:xfrm>
            <a:off x="8763001" y="2819401"/>
            <a:ext cx="119063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1880" name="Oval 24"/>
          <p:cNvSpPr>
            <a:spLocks noChangeAspect="1" noChangeArrowheads="1"/>
          </p:cNvSpPr>
          <p:nvPr/>
        </p:nvSpPr>
        <p:spPr bwMode="auto">
          <a:xfrm>
            <a:off x="5519738" y="31575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1882" name="Oval 26"/>
          <p:cNvSpPr>
            <a:spLocks noChangeAspect="1" noChangeArrowheads="1"/>
          </p:cNvSpPr>
          <p:nvPr/>
        </p:nvSpPr>
        <p:spPr bwMode="auto">
          <a:xfrm>
            <a:off x="8567738" y="18621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1883" name="Oval 27"/>
          <p:cNvSpPr>
            <a:spLocks noChangeAspect="1" noChangeArrowheads="1"/>
          </p:cNvSpPr>
          <p:nvPr/>
        </p:nvSpPr>
        <p:spPr bwMode="auto">
          <a:xfrm>
            <a:off x="5562601" y="1524001"/>
            <a:ext cx="119063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2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1873" grpId="0" animBg="1"/>
      <p:bldP spid="761874" grpId="0" animBg="1"/>
      <p:bldP spid="761877" grpId="0" animBg="1"/>
      <p:bldP spid="761878" grpId="0" animBg="1"/>
      <p:bldP spid="761879" grpId="0" animBg="1"/>
      <p:bldP spid="761880" grpId="0" animBg="1"/>
      <p:bldP spid="761882" grpId="0" animBg="1"/>
      <p:bldP spid="761883" grpId="0" animBg="1"/>
    </p:bldLst>
  </p:timing>
</p:sld>
</file>

<file path=ppt/theme/theme1.xml><?xml version="1.0" encoding="utf-8"?>
<a:theme xmlns:a="http://schemas.openxmlformats.org/drawingml/2006/main" name="georgetown-powerpoint-template-wh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georgetown-powerpoint-template-white</Template>
  <TotalTime>9135</TotalTime>
  <Words>1552</Words>
  <Application>Microsoft Office PowerPoint</Application>
  <PresentationFormat>Widescreen</PresentationFormat>
  <Paragraphs>270</Paragraphs>
  <Slides>37</Slides>
  <Notes>0</Notes>
  <HiddenSlides>2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9" baseType="lpstr">
      <vt:lpstr>55 Helvetica Roman</vt:lpstr>
      <vt:lpstr>Arial</vt:lpstr>
      <vt:lpstr>Calibri</vt:lpstr>
      <vt:lpstr>Calibri Light</vt:lpstr>
      <vt:lpstr>Courier</vt:lpstr>
      <vt:lpstr>Georgia</vt:lpstr>
      <vt:lpstr>Open Sans</vt:lpstr>
      <vt:lpstr>Symbol</vt:lpstr>
      <vt:lpstr>Wingdings 2</vt:lpstr>
      <vt:lpstr>georgetown-powerpoint-template-white</vt:lpstr>
      <vt:lpstr>HDOfficeLightV0</vt:lpstr>
      <vt:lpstr>Equation</vt:lpstr>
      <vt:lpstr>COSC579: Image Morphing</vt:lpstr>
      <vt:lpstr>Outline</vt:lpstr>
      <vt:lpstr>Morphing Examples</vt:lpstr>
      <vt:lpstr>Morphing Problem</vt:lpstr>
      <vt:lpstr>Recall:  Recovering Transformations</vt:lpstr>
      <vt:lpstr>Translation: # correspondences?</vt:lpstr>
      <vt:lpstr>Euclidian: # correspondences?</vt:lpstr>
      <vt:lpstr>Affine: # correspondences?</vt:lpstr>
      <vt:lpstr>Projective: # correspondences?</vt:lpstr>
      <vt:lpstr>Facilitating Seamless Transition </vt:lpstr>
      <vt:lpstr>Averaging Points</vt:lpstr>
      <vt:lpstr>Idea #1: Cross-Dissolve</vt:lpstr>
      <vt:lpstr>Idea #2: Align, then cross-disolve</vt:lpstr>
      <vt:lpstr>Dog Averaging</vt:lpstr>
      <vt:lpstr>Idea #3: Local warp, then cross-dissolve</vt:lpstr>
      <vt:lpstr>Local (non-parametric) Image Warping </vt:lpstr>
      <vt:lpstr>Morphing</vt:lpstr>
      <vt:lpstr>Morphing = Object Averaging</vt:lpstr>
      <vt:lpstr>Image Morphing</vt:lpstr>
      <vt:lpstr>Creating a Warp Sequence</vt:lpstr>
      <vt:lpstr>Creating a Warp Sequence</vt:lpstr>
      <vt:lpstr>Image Warping – non-parametric</vt:lpstr>
      <vt:lpstr>Warp specification - dense</vt:lpstr>
      <vt:lpstr>Warp specification - sparse</vt:lpstr>
      <vt:lpstr>Triangular Mesh</vt:lpstr>
      <vt:lpstr>Triangulations</vt:lpstr>
      <vt:lpstr>An O(n3) Triangulation Algorithm</vt:lpstr>
      <vt:lpstr>“Quality” Triangulations</vt:lpstr>
      <vt:lpstr>Improving a Triangulation</vt:lpstr>
      <vt:lpstr>Illegal Edges</vt:lpstr>
      <vt:lpstr>Naïve Delaunay Algorithm</vt:lpstr>
      <vt:lpstr>Delaunay Triangulation by Duality</vt:lpstr>
      <vt:lpstr>Voronoi (and Delaunay) Partitions in Python</vt:lpstr>
      <vt:lpstr>Example: warping triangles</vt:lpstr>
      <vt:lpstr>HINT: warping triangles</vt:lpstr>
      <vt:lpstr>Warp interpolation</vt:lpstr>
      <vt:lpstr>Other Issues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Stay connected with Twitter</dc:title>
  <dc:creator>jeremy bolton</dc:creator>
  <cp:lastModifiedBy>jeremy bolton</cp:lastModifiedBy>
  <cp:revision>142</cp:revision>
  <dcterms:created xsi:type="dcterms:W3CDTF">2014-11-11T01:34:56Z</dcterms:created>
  <dcterms:modified xsi:type="dcterms:W3CDTF">2017-09-20T18:15:16Z</dcterms:modified>
</cp:coreProperties>
</file>