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51"/>
  </p:notesMasterIdLst>
  <p:sldIdLst>
    <p:sldId id="256" r:id="rId3"/>
    <p:sldId id="257" r:id="rId4"/>
    <p:sldId id="321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9" r:id="rId16"/>
    <p:sldId id="300" r:id="rId17"/>
    <p:sldId id="301" r:id="rId18"/>
    <p:sldId id="324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5" r:id="rId31"/>
    <p:sldId id="316" r:id="rId32"/>
    <p:sldId id="317" r:id="rId33"/>
    <p:sldId id="318" r:id="rId34"/>
    <p:sldId id="319" r:id="rId35"/>
    <p:sldId id="320" r:id="rId36"/>
    <p:sldId id="325" r:id="rId37"/>
    <p:sldId id="323" r:id="rId38"/>
    <p:sldId id="326" r:id="rId39"/>
    <p:sldId id="268" r:id="rId40"/>
    <p:sldId id="269" r:id="rId41"/>
    <p:sldId id="270" r:id="rId42"/>
    <p:sldId id="271" r:id="rId43"/>
    <p:sldId id="272" r:id="rId44"/>
    <p:sldId id="273" r:id="rId45"/>
    <p:sldId id="274" r:id="rId46"/>
    <p:sldId id="275" r:id="rId47"/>
    <p:sldId id="276" r:id="rId48"/>
    <p:sldId id="277" r:id="rId49"/>
    <p:sldId id="322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58" autoAdjust="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156A6-61D7-46F7-A636-803E0056D08B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5468E-81E9-416B-AFCA-2BB76324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5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523A602-D4A1-4442-8C36-9CD11B00349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5325"/>
            <a:ext cx="616743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64244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5F1B13-E2F8-4034-AEC6-0F16DC6BB34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2356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90BFAB-CF32-44BC-85A4-B4568B751F1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2225" cy="3584575"/>
          </a:xfrm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How many 2</a:t>
            </a:r>
            <a:r>
              <a:rPr lang="en-US" altLang="en-US" baseline="30000" dirty="0"/>
              <a:t>nd</a:t>
            </a:r>
            <a:r>
              <a:rPr lang="en-US" altLang="en-US" dirty="0"/>
              <a:t> derivative filters are there?  There are four 2</a:t>
            </a:r>
            <a:r>
              <a:rPr lang="en-US" altLang="en-US" baseline="30000" dirty="0"/>
              <a:t>nd</a:t>
            </a:r>
            <a:r>
              <a:rPr lang="en-US" altLang="en-US" dirty="0"/>
              <a:t> partial derivative filters.</a:t>
            </a:r>
          </a:p>
          <a:p>
            <a:r>
              <a:rPr lang="en-US" altLang="en-US" dirty="0"/>
              <a:t>In practice, it’s handy to define a single 2</a:t>
            </a:r>
            <a:r>
              <a:rPr lang="en-US" altLang="en-US" baseline="30000" dirty="0"/>
              <a:t>nd</a:t>
            </a:r>
            <a:r>
              <a:rPr lang="en-US" altLang="en-US" dirty="0"/>
              <a:t> derivative filter—the Laplacian</a:t>
            </a:r>
          </a:p>
        </p:txBody>
      </p:sp>
    </p:spTree>
    <p:extLst>
      <p:ext uri="{BB962C8B-B14F-4D97-AF65-F5344CB8AC3E}">
        <p14:creationId xmlns:p14="http://schemas.microsoft.com/office/powerpoint/2010/main" val="2276185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21BECD-8516-4A53-A203-89E9A4CF8622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946525" y="8869363"/>
            <a:ext cx="3033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80" tIns="45939" rIns="91880" bIns="45939" anchor="b"/>
          <a:lstStyle>
            <a:lvl1pPr defTabSz="919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9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9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9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9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A2985A1D-2ADF-46C8-9884-28D4E81E7E86}" type="slidenum">
              <a:rPr lang="en-US" altLang="en-US" sz="1200"/>
              <a:pPr algn="r"/>
              <a:t>18</a:t>
            </a:fld>
            <a:endParaRPr lang="en-US" altLang="en-US" sz="1200"/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5325"/>
            <a:ext cx="616743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Q:  Why might these work better?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A:  more stable when there is noise</a:t>
            </a:r>
          </a:p>
        </p:txBody>
      </p:sp>
    </p:spTree>
    <p:extLst>
      <p:ext uri="{BB962C8B-B14F-4D97-AF65-F5344CB8AC3E}">
        <p14:creationId xmlns:p14="http://schemas.microsoft.com/office/powerpoint/2010/main" val="753150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47D3856-615C-4660-8145-6955F9D22ECD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5325"/>
            <a:ext cx="616743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95788"/>
            <a:ext cx="5160962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4094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4F9D019-11FA-417D-B1CA-5741693E4702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5325"/>
            <a:ext cx="616743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95788"/>
            <a:ext cx="5160962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8001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C686BF3-5BFF-47F8-818E-167AF70E6E87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5325"/>
            <a:ext cx="616743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95788"/>
            <a:ext cx="5160962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2793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E69686E-4F75-41F8-A1AB-8F1AB3A398E7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5325"/>
            <a:ext cx="616743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95788"/>
            <a:ext cx="5160962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59000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1EFF8C-4706-49B0-9A1D-8E7BCFC774F1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5325"/>
            <a:ext cx="616743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95788"/>
            <a:ext cx="5160962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96388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07C0AE1-E96E-481B-84A6-90B2D25FDA81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0585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E0919EA-6AFE-493D-99B3-5552E8ABB73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5325"/>
            <a:ext cx="616743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105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2782910-A067-4F88-A421-0D08984EFC4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643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CE87E79-8401-4BA8-8017-3F1E5A62A5D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5325"/>
            <a:ext cx="616743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95788"/>
            <a:ext cx="5160962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give definition of partial derivative:  lim h-&gt;0 [f(x+h,y) – f(x,y)]/h</a:t>
            </a:r>
          </a:p>
        </p:txBody>
      </p:sp>
    </p:spTree>
    <p:extLst>
      <p:ext uri="{BB962C8B-B14F-4D97-AF65-F5344CB8AC3E}">
        <p14:creationId xmlns:p14="http://schemas.microsoft.com/office/powerpoint/2010/main" val="1774209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203BA97-52D9-4E43-8548-CF655A90595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5325"/>
            <a:ext cx="616743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95788"/>
            <a:ext cx="5160962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How to fix?</a:t>
            </a:r>
          </a:p>
        </p:txBody>
      </p:sp>
    </p:spTree>
    <p:extLst>
      <p:ext uri="{BB962C8B-B14F-4D97-AF65-F5344CB8AC3E}">
        <p14:creationId xmlns:p14="http://schemas.microsoft.com/office/powerpoint/2010/main" val="2806761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A2406F5-E2F7-40AD-9486-5F5AB69B557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5325"/>
            <a:ext cx="616743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95788"/>
            <a:ext cx="5160962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0951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4878146-31C9-4B5C-AAB6-13324DF70B6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5325"/>
            <a:ext cx="616743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95788"/>
            <a:ext cx="5160962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5736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E83B82C-DF94-4487-9B2B-D48AA0A57E4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4505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7656AAD-8431-40EE-B516-8FC73415A391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06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U_Texture_White_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0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4575" y="907540"/>
            <a:ext cx="5459028" cy="133093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002D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74575" y="2311305"/>
            <a:ext cx="5459029" cy="7622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194C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1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3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2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_Texture_White_B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" y="1"/>
            <a:ext cx="12191188" cy="6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5FF-6CDC-4946-A328-24B81EBFE93B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7D5-A61D-4411-B16B-F82DEAE3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63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23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76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5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36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3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36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52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48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06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0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3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9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2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8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5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8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_Texture_White_Interio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" y="19136"/>
            <a:ext cx="12191188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1615"/>
            <a:ext cx="10972800" cy="657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099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0525" y="6331823"/>
            <a:ext cx="524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2D50"/>
                </a:solidFill>
                <a:latin typeface="55 Helvetica Roman"/>
                <a:cs typeface="55 Helvetica Roman"/>
              </a:defRPr>
            </a:lvl1pPr>
          </a:lstStyle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0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800" b="0" i="1" kern="1200">
          <a:solidFill>
            <a:srgbClr val="002D50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5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27.xml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tags" Target="../tags/tag2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0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8.png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3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5" Type="http://schemas.openxmlformats.org/officeDocument/2006/relationships/image" Target="../media/image55.png"/><Relationship Id="rId10" Type="http://schemas.openxmlformats.org/officeDocument/2006/relationships/image" Target="../media/image26.png"/><Relationship Id="rId4" Type="http://schemas.openxmlformats.org/officeDocument/2006/relationships/image" Target="../media/image47.png"/><Relationship Id="rId9" Type="http://schemas.openxmlformats.org/officeDocument/2006/relationships/image" Target="../media/image25.png"/><Relationship Id="rId1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image" Target="../media/image62.png"/><Relationship Id="rId18" Type="http://schemas.openxmlformats.org/officeDocument/2006/relationships/image" Target="../media/image65.png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0.png"/><Relationship Id="rId17" Type="http://schemas.openxmlformats.org/officeDocument/2006/relationships/image" Target="../media/image61.png"/><Relationship Id="rId2" Type="http://schemas.openxmlformats.org/officeDocument/2006/relationships/tags" Target="../tags/tag28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5.vml"/><Relationship Id="rId6" Type="http://schemas.openxmlformats.org/officeDocument/2006/relationships/tags" Target="../tags/tag32.xml"/><Relationship Id="rId11" Type="http://schemas.openxmlformats.org/officeDocument/2006/relationships/oleObject" Target="../embeddings/oleObject7.bin"/><Relationship Id="rId5" Type="http://schemas.openxmlformats.org/officeDocument/2006/relationships/tags" Target="../tags/tag31.xml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6.png"/><Relationship Id="rId4" Type="http://schemas.openxmlformats.org/officeDocument/2006/relationships/tags" Target="../tags/tag30.xml"/><Relationship Id="rId9" Type="http://schemas.openxmlformats.org/officeDocument/2006/relationships/oleObject" Target="../embeddings/oleObject6.bin"/><Relationship Id="rId1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68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67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3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hyperlink" Target="http://ieeexplore.ieee.org/xpls/abs_all.jsp?isnumber=4767846&amp;arnumber=4767851&amp;count=16&amp;index=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tags" Target="../tags/tag44.xml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2.png"/><Relationship Id="rId5" Type="http://schemas.openxmlformats.org/officeDocument/2006/relationships/tags" Target="../tags/tag46.xml"/><Relationship Id="rId10" Type="http://schemas.openxmlformats.org/officeDocument/2006/relationships/image" Target="../media/image91.png"/><Relationship Id="rId4" Type="http://schemas.openxmlformats.org/officeDocument/2006/relationships/tags" Target="../tags/tag45.xml"/><Relationship Id="rId9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10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6" Type="http://schemas.openxmlformats.org/officeDocument/2006/relationships/image" Target="../media/image110.emf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123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123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21.png"/><Relationship Id="rId5" Type="http://schemas.openxmlformats.org/officeDocument/2006/relationships/image" Target="../media/image122.png"/><Relationship Id="rId4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image" Target="../media/image125.png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image" Target="../media/image123.png"/><Relationship Id="rId17" Type="http://schemas.openxmlformats.org/officeDocument/2006/relationships/image" Target="../media/image129.png"/><Relationship Id="rId2" Type="http://schemas.openxmlformats.org/officeDocument/2006/relationships/tags" Target="../tags/tag56.xml"/><Relationship Id="rId16" Type="http://schemas.openxmlformats.org/officeDocument/2006/relationships/image" Target="../media/image128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../media/image121.png"/><Relationship Id="rId5" Type="http://schemas.openxmlformats.org/officeDocument/2006/relationships/tags" Target="../tags/tag59.xml"/><Relationship Id="rId15" Type="http://schemas.openxmlformats.org/officeDocument/2006/relationships/image" Target="../media/image127.png"/><Relationship Id="rId10" Type="http://schemas.openxmlformats.org/officeDocument/2006/relationships/image" Target="../media/image124.png"/><Relationship Id="rId4" Type="http://schemas.openxmlformats.org/officeDocument/2006/relationships/tags" Target="../tags/tag58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2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tags" Target="../tags/tag65.xml"/><Relationship Id="rId7" Type="http://schemas.openxmlformats.org/officeDocument/2006/relationships/image" Target="../media/image132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26.png"/><Relationship Id="rId5" Type="http://schemas.openxmlformats.org/officeDocument/2006/relationships/image" Target="../media/image13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6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oleObject" Target="../embeddings/oleObject2.bin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tags" Target="../tags/tag8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11.png"/><Relationship Id="rId5" Type="http://schemas.openxmlformats.org/officeDocument/2006/relationships/tags" Target="../tags/tag16.xml"/><Relationship Id="rId10" Type="http://schemas.openxmlformats.org/officeDocument/2006/relationships/image" Target="../media/image10.png"/><Relationship Id="rId4" Type="http://schemas.openxmlformats.org/officeDocument/2006/relationships/tags" Target="../tags/tag15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6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14.png"/><Relationship Id="rId5" Type="http://schemas.openxmlformats.org/officeDocument/2006/relationships/tags" Target="../tags/tag22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tags" Target="../tags/tag21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COSC579: Edge Detection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Jeremy Bolton, PhD</a:t>
            </a:r>
          </a:p>
          <a:p>
            <a:r>
              <a:rPr lang="en-US" dirty="0" smtClean="0"/>
              <a:t>Assistant Teaching Professor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altLang="en-US" smtClean="0"/>
              <a:t>Image gradient</a:t>
            </a:r>
          </a:p>
        </p:txBody>
      </p:sp>
      <p:pic>
        <p:nvPicPr>
          <p:cNvPr id="181250" name="Picture 2" descr="C:\snavely\work\teaching\11Sp-CS6670\lectures\lec02\zebr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9050" y="1219201"/>
            <a:ext cx="3035300" cy="2212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1252" name="Picture 4" descr="C:\snavely\work\teaching\11Sp-CS6670\lectures\lec02\zebra_x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6650" y="1219201"/>
            <a:ext cx="3035300" cy="2212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1253" name="Picture 5" descr="C:\snavely\work\teaching\11Sp-CS6670\lectures\lec02\zebra_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6650" y="4111626"/>
            <a:ext cx="3035300" cy="2212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1254" name="Picture 6" descr="C:\snavely\work\teaching\11Sp-CS6670\lectures\lec02\zebra_ma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9050" y="4035426"/>
            <a:ext cx="3035300" cy="2212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039" name="Picture 2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308726"/>
            <a:ext cx="2387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3487738"/>
            <a:ext cx="2730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6362701"/>
            <a:ext cx="2841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3498850"/>
            <a:ext cx="180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70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Effects of noise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5421314" y="1917700"/>
          <a:ext cx="5018087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Photo Editor Photo" r:id="rId6" imgW="5885714" imgH="2219635" progId="">
                  <p:embed/>
                </p:oleObj>
              </mc:Choice>
              <mc:Fallback>
                <p:oleObj name="Photo Editor Photo" r:id="rId6" imgW="5885714" imgH="221963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314" y="1917700"/>
                        <a:ext cx="5018087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6" y="2673350"/>
            <a:ext cx="6508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5410200" y="4216400"/>
          <a:ext cx="5037138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Photo Editor Photo" r:id="rId9" imgW="5915851" imgH="2029108" progId="">
                  <p:embed/>
                </p:oleObj>
              </mc:Choice>
              <mc:Fallback>
                <p:oleObj name="Photo Editor Photo" r:id="rId9" imgW="5915851" imgH="20291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216400"/>
                        <a:ext cx="5037138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1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4737100"/>
            <a:ext cx="9874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4511676" y="6096000"/>
            <a:ext cx="31845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/>
              <a:t>Where is the edge?</a:t>
            </a:r>
            <a:endParaRPr lang="en-US" altLang="en-US" sz="2800" i="1"/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8927815" y="6477001"/>
            <a:ext cx="12800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400"/>
              <a:t>Source: S. Seitz</a:t>
            </a:r>
          </a:p>
        </p:txBody>
      </p: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78013" y="1752600"/>
            <a:ext cx="2220912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1871663" y="2819400"/>
            <a:ext cx="2209800" cy="0"/>
          </a:xfrm>
          <a:prstGeom prst="lin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TextBox 15"/>
          <p:cNvSpPr txBox="1">
            <a:spLocks noChangeArrowheads="1"/>
          </p:cNvSpPr>
          <p:nvPr/>
        </p:nvSpPr>
        <p:spPr bwMode="auto">
          <a:xfrm>
            <a:off x="2090739" y="4038601"/>
            <a:ext cx="186848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/>
              <a:t>Noisy input image</a:t>
            </a:r>
          </a:p>
          <a:p>
            <a:pPr algn="ctr"/>
            <a:endParaRPr lang="en-US" altLang="en-US" sz="1000"/>
          </a:p>
          <a:p>
            <a:pPr algn="ctr"/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21886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altLang="en-US" smtClean="0"/>
              <a:t>Solution: smooth first</a:t>
            </a:r>
          </a:p>
        </p:txBody>
      </p:sp>
      <p:pic>
        <p:nvPicPr>
          <p:cNvPr id="4505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990600"/>
            <a:ext cx="5313362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17"/>
          <p:cNvSpPr txBox="1">
            <a:spLocks noChangeArrowheads="1"/>
          </p:cNvSpPr>
          <p:nvPr/>
        </p:nvSpPr>
        <p:spPr bwMode="auto">
          <a:xfrm>
            <a:off x="3162300" y="151765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i="1">
                <a:latin typeface="Times New Roman" panose="02020603050405020304" pitchFamily="18" charset="0"/>
              </a:rPr>
              <a:t>f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162300" y="2392364"/>
            <a:ext cx="5600700" cy="1120775"/>
            <a:chOff x="1032" y="1507"/>
            <a:chExt cx="3528" cy="706"/>
          </a:xfrm>
        </p:grpSpPr>
        <p:pic>
          <p:nvPicPr>
            <p:cNvPr id="45072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" y="1507"/>
              <a:ext cx="3347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3" name="Text Box 18"/>
            <p:cNvSpPr txBox="1">
              <a:spLocks noChangeArrowheads="1"/>
            </p:cNvSpPr>
            <p:nvPr/>
          </p:nvSpPr>
          <p:spPr bwMode="auto">
            <a:xfrm>
              <a:off x="1032" y="1684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i="1">
                  <a:latin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743200" y="3530600"/>
            <a:ext cx="6019800" cy="1104900"/>
            <a:chOff x="768" y="2224"/>
            <a:chExt cx="3792" cy="696"/>
          </a:xfrm>
        </p:grpSpPr>
        <p:pic>
          <p:nvPicPr>
            <p:cNvPr id="45070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" y="2224"/>
              <a:ext cx="3347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1" name="Text Box 19"/>
            <p:cNvSpPr txBox="1">
              <a:spLocks noChangeArrowheads="1"/>
            </p:cNvSpPr>
            <p:nvPr/>
          </p:nvSpPr>
          <p:spPr bwMode="auto">
            <a:xfrm>
              <a:off x="768" y="2346"/>
              <a:ext cx="37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i="1">
                  <a:latin typeface="Times New Roman" panose="02020603050405020304" pitchFamily="18" charset="0"/>
                </a:rPr>
                <a:t>f * h</a:t>
              </a:r>
            </a:p>
          </p:txBody>
        </p:sp>
      </p:grpSp>
      <p:sp>
        <p:nvSpPr>
          <p:cNvPr id="45063" name="Text Box 26"/>
          <p:cNvSpPr txBox="1">
            <a:spLocks noChangeArrowheads="1"/>
          </p:cNvSpPr>
          <p:nvPr/>
        </p:nvSpPr>
        <p:spPr bwMode="auto">
          <a:xfrm>
            <a:off x="9223090" y="6477001"/>
            <a:ext cx="12800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400"/>
              <a:t>Source: S. Seitz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57400" y="4635500"/>
            <a:ext cx="6705600" cy="1155700"/>
            <a:chOff x="533400" y="4635500"/>
            <a:chExt cx="6705601" cy="1155700"/>
          </a:xfrm>
        </p:grpSpPr>
        <p:pic>
          <p:nvPicPr>
            <p:cNvPr id="45068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638" y="4635500"/>
              <a:ext cx="5313363" cy="115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9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800600"/>
              <a:ext cx="1295400" cy="65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797175" y="6019800"/>
            <a:ext cx="7772400" cy="660400"/>
            <a:chOff x="1273628" y="6019800"/>
            <a:chExt cx="7772400" cy="659750"/>
          </a:xfrm>
        </p:grpSpPr>
        <p:sp>
          <p:nvSpPr>
            <p:cNvPr id="45066" name="Rectangle 2"/>
            <p:cNvSpPr>
              <a:spLocks noChangeArrowheads="1"/>
            </p:cNvSpPr>
            <p:nvPr/>
          </p:nvSpPr>
          <p:spPr bwMode="auto">
            <a:xfrm>
              <a:off x="1273628" y="6063342"/>
              <a:ext cx="7772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 sz="2800"/>
                <a:t>To find edges, look for peaks in</a:t>
              </a:r>
              <a:endParaRPr lang="en-US" altLang="en-US" sz="2800" i="1"/>
            </a:p>
          </p:txBody>
        </p:sp>
        <p:pic>
          <p:nvPicPr>
            <p:cNvPr id="45067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6019800"/>
              <a:ext cx="1295400" cy="65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266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1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 smtClean="0"/>
              <a:t>Differentiation is convolution, and convolution is associative:</a:t>
            </a:r>
          </a:p>
          <a:p>
            <a:pPr>
              <a:buFontTx/>
              <a:buChar char="•"/>
            </a:pPr>
            <a:r>
              <a:rPr lang="en-US" altLang="en-US" dirty="0" smtClean="0"/>
              <a:t>This saves us time:</a:t>
            </a:r>
            <a:endParaRPr lang="en-US" altLang="en-US" i="1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Associative property of convolution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11526" y="2743200"/>
            <a:ext cx="5680075" cy="3810000"/>
            <a:chOff x="1025" y="1317"/>
            <a:chExt cx="4169" cy="2907"/>
          </a:xfrm>
        </p:grpSpPr>
        <p:graphicFrame>
          <p:nvGraphicFramePr>
            <p:cNvPr id="6146" name="Object 8"/>
            <p:cNvGraphicFramePr>
              <a:graphicFrameLocks noChangeAspect="1"/>
            </p:cNvGraphicFramePr>
            <p:nvPr/>
          </p:nvGraphicFramePr>
          <p:xfrm>
            <a:off x="1595" y="1317"/>
            <a:ext cx="3599" cy="2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3" name="Photo Editor Photo" r:id="rId4" imgW="6001588" imgH="4847619" progId="">
                    <p:embed/>
                  </p:oleObj>
                </mc:Choice>
                <mc:Fallback>
                  <p:oleObj name="Photo Editor Photo" r:id="rId4" imgW="6001588" imgH="484761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5" y="1317"/>
                          <a:ext cx="3599" cy="29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6" name="Text Box 10"/>
            <p:cNvSpPr txBox="1">
              <a:spLocks noChangeArrowheads="1"/>
            </p:cNvSpPr>
            <p:nvPr/>
          </p:nvSpPr>
          <p:spPr bwMode="auto">
            <a:xfrm>
              <a:off x="1025" y="1666"/>
              <a:ext cx="198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 i="1">
                  <a:latin typeface="Times New Roman" panose="02020603050405020304" pitchFamily="18" charset="0"/>
                </a:rPr>
                <a:t>f</a:t>
              </a:r>
            </a:p>
          </p:txBody>
        </p:sp>
      </p:grp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9223090" y="6477001"/>
            <a:ext cx="12800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400"/>
              <a:t>Source: S. Seitz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21732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67200"/>
            <a:ext cx="628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410200"/>
            <a:ext cx="12192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14600" y="4114800"/>
            <a:ext cx="7239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73313" y="5300663"/>
            <a:ext cx="7239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7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Derivative of Gaussian filter</a:t>
            </a:r>
          </a:p>
        </p:txBody>
      </p:sp>
      <p:pic>
        <p:nvPicPr>
          <p:cNvPr id="4608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1114425"/>
            <a:ext cx="34290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1098551"/>
            <a:ext cx="3363912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2716214" y="3652838"/>
            <a:ext cx="1193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i="1"/>
              <a:t>x</a:t>
            </a:r>
            <a:r>
              <a:rPr lang="en-US" altLang="en-US"/>
              <a:t>-direction</a:t>
            </a:r>
          </a:p>
        </p:txBody>
      </p:sp>
      <p:sp>
        <p:nvSpPr>
          <p:cNvPr id="46086" name="Text Box 9"/>
          <p:cNvSpPr txBox="1">
            <a:spLocks noChangeArrowheads="1"/>
          </p:cNvSpPr>
          <p:nvPr/>
        </p:nvSpPr>
        <p:spPr bwMode="auto">
          <a:xfrm>
            <a:off x="6169026" y="3613150"/>
            <a:ext cx="11963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i="1"/>
              <a:t>y</a:t>
            </a:r>
            <a:r>
              <a:rPr lang="en-US" altLang="en-US"/>
              <a:t>-direction</a:t>
            </a:r>
          </a:p>
        </p:txBody>
      </p:sp>
      <p:pic>
        <p:nvPicPr>
          <p:cNvPr id="46087" name="Picture 2" descr="C:\snavely\work\teaching\11Sp-CS6670\lectures\lec02\g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4603750"/>
            <a:ext cx="172085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4" descr="C:\snavely\work\teaching\11Sp-CS6670\lectures\lec02\g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03750"/>
            <a:ext cx="172085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07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6381751"/>
            <a:ext cx="125412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600" dirty="0"/>
              <a:t>Side note: How would you </a:t>
            </a:r>
            <a:br>
              <a:rPr lang="en-US" sz="3600" dirty="0"/>
            </a:br>
            <a:r>
              <a:rPr lang="en-US" sz="3600" dirty="0"/>
              <a:t>compute a directional derivative?</a:t>
            </a:r>
          </a:p>
        </p:txBody>
      </p:sp>
      <p:pic>
        <p:nvPicPr>
          <p:cNvPr id="182274" name="Picture 2" descr="C:\snavely\work\teaching\11Sp-CS6670\lectures\lec02\lines_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86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3" descr="C:\snavely\work\teaching\11Sp-CS6670\lectures\lec02\lin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76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6" name="Picture 4" descr="C:\snavely\work\teaching\11Sp-CS6670\lectures\lec02\lines_4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081463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7" name="Picture 5" descr="C:\snavely\work\teaching\11Sp-CS6670\lectures\lec02\lines_x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86225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6248401"/>
            <a:ext cx="2730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6296026"/>
            <a:ext cx="2841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886200"/>
            <a:ext cx="180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586539" y="1785938"/>
            <a:ext cx="769937" cy="762000"/>
            <a:chOff x="5562600" y="1752600"/>
            <a:chExt cx="770022" cy="762000"/>
          </a:xfrm>
        </p:grpSpPr>
        <p:pic>
          <p:nvPicPr>
            <p:cNvPr id="47129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828800"/>
              <a:ext cx="312822" cy="37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Arrow Connector 12"/>
            <p:cNvCxnSpPr/>
            <p:nvPr/>
          </p:nvCxnSpPr>
          <p:spPr>
            <a:xfrm rot="16200000" flipV="1">
              <a:off x="5562642" y="1752558"/>
              <a:ext cx="762000" cy="762084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259513" y="2928938"/>
            <a:ext cx="1663700" cy="584200"/>
            <a:chOff x="5029200" y="2844225"/>
            <a:chExt cx="1664182" cy="584775"/>
          </a:xfrm>
        </p:grpSpPr>
        <p:pic>
          <p:nvPicPr>
            <p:cNvPr id="47127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895600"/>
              <a:ext cx="1000126" cy="523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8" name="TextBox 13"/>
            <p:cNvSpPr txBox="1">
              <a:spLocks noChangeArrowheads="1"/>
            </p:cNvSpPr>
            <p:nvPr/>
          </p:nvSpPr>
          <p:spPr bwMode="auto">
            <a:xfrm>
              <a:off x="6019800" y="2844225"/>
              <a:ext cx="67358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3200"/>
                <a:t>= ?</a:t>
              </a:r>
            </a:p>
          </p:txBody>
        </p:sp>
      </p:grp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6291264"/>
            <a:ext cx="4445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0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42064"/>
            <a:ext cx="4143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39" y="6270626"/>
            <a:ext cx="7842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8" y="6424614"/>
            <a:ext cx="125412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583114" y="5900738"/>
            <a:ext cx="49053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000" b="1"/>
              <a:t>+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467600" y="5875338"/>
            <a:ext cx="4905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000" b="1"/>
              <a:t>=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8066089" y="1893888"/>
            <a:ext cx="2255837" cy="665162"/>
            <a:chOff x="6738253" y="2013857"/>
            <a:chExt cx="2255233" cy="664199"/>
          </a:xfrm>
        </p:grpSpPr>
        <p:pic>
          <p:nvPicPr>
            <p:cNvPr id="47125" name="Picture 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9144" y="2339749"/>
              <a:ext cx="2220685" cy="338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6" name="TextBox 24"/>
            <p:cNvSpPr txBox="1">
              <a:spLocks noChangeArrowheads="1"/>
            </p:cNvSpPr>
            <p:nvPr/>
          </p:nvSpPr>
          <p:spPr bwMode="auto">
            <a:xfrm>
              <a:off x="6738253" y="2013857"/>
              <a:ext cx="22552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(From vector calculus)</a:t>
              </a:r>
            </a:p>
          </p:txBody>
        </p: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107363" y="2754314"/>
            <a:ext cx="21907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/>
              <a:t>Directional deriv. is a linear combination of partial derivatives</a:t>
            </a:r>
          </a:p>
        </p:txBody>
      </p:sp>
    </p:spTree>
    <p:extLst>
      <p:ext uri="{BB962C8B-B14F-4D97-AF65-F5344CB8AC3E}">
        <p14:creationId xmlns:p14="http://schemas.microsoft.com/office/powerpoint/2010/main" val="28276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Derivative of Gaussian filter</a:t>
            </a:r>
          </a:p>
        </p:txBody>
      </p:sp>
      <p:pic>
        <p:nvPicPr>
          <p:cNvPr id="4813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1114425"/>
            <a:ext cx="34290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1098551"/>
            <a:ext cx="3363912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8"/>
          <p:cNvSpPr txBox="1">
            <a:spLocks noChangeArrowheads="1"/>
          </p:cNvSpPr>
          <p:nvPr/>
        </p:nvSpPr>
        <p:spPr bwMode="auto">
          <a:xfrm>
            <a:off x="2716214" y="3652838"/>
            <a:ext cx="1193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i="1"/>
              <a:t>x</a:t>
            </a:r>
            <a:r>
              <a:rPr lang="en-US" altLang="en-US"/>
              <a:t>-direction</a:t>
            </a:r>
          </a:p>
        </p:txBody>
      </p:sp>
      <p:sp>
        <p:nvSpPr>
          <p:cNvPr id="48134" name="Text Box 9"/>
          <p:cNvSpPr txBox="1">
            <a:spLocks noChangeArrowheads="1"/>
          </p:cNvSpPr>
          <p:nvPr/>
        </p:nvSpPr>
        <p:spPr bwMode="auto">
          <a:xfrm>
            <a:off x="6169026" y="3613150"/>
            <a:ext cx="11963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i="1"/>
              <a:t>y</a:t>
            </a:r>
            <a:r>
              <a:rPr lang="en-US" altLang="en-US"/>
              <a:t>-direction</a:t>
            </a:r>
          </a:p>
        </p:txBody>
      </p:sp>
      <p:pic>
        <p:nvPicPr>
          <p:cNvPr id="48135" name="Picture 2" descr="C:\snavely\work\teaching\11Sp-CS6670\lectures\lec02\g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4603750"/>
            <a:ext cx="172085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299" name="Picture 3" descr="C:\snavely\work\teaching\11Sp-CS6670\lectures\lec02\g4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4603750"/>
            <a:ext cx="172085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4" descr="C:\snavely\work\teaching\11Sp-CS6670\lectures\lec02\gx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03750"/>
            <a:ext cx="172085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9" y="5314951"/>
            <a:ext cx="10953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3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5270500"/>
            <a:ext cx="10223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18025" y="5083175"/>
            <a:ext cx="4905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400"/>
              <a:t>+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902575" y="5057775"/>
            <a:ext cx="4905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40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17997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2D edge detection filters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/>
        </p:nvGraphicFramePr>
        <p:xfrm>
          <a:off x="1828801" y="1066801"/>
          <a:ext cx="2733675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Photo Editor Photo" r:id="rId9" imgW="4133333" imgH="2905531" progId="MSPhotoEd.3">
                  <p:embed/>
                </p:oleObj>
              </mc:Choice>
              <mc:Fallback>
                <p:oleObj name="Photo Editor Photo" r:id="rId9" imgW="4133333" imgH="290553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1066801"/>
                        <a:ext cx="2733675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/>
        </p:nvGraphicFramePr>
        <p:xfrm>
          <a:off x="4724401" y="1958976"/>
          <a:ext cx="300672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Photo Editor Photo" r:id="rId11" imgW="6001588" imgH="2629267" progId="MSPhotoEd.3">
                  <p:embed/>
                </p:oleObj>
              </mc:Choice>
              <mc:Fallback>
                <p:oleObj name="Photo Editor Photo" r:id="rId11" imgW="6001588" imgH="26292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1" y="1958976"/>
                        <a:ext cx="300672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81" name="Picture 1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3592514"/>
            <a:ext cx="2747962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6799" name="Group 31"/>
          <p:cNvGrpSpPr>
            <a:grpSpLocks/>
          </p:cNvGrpSpPr>
          <p:nvPr/>
        </p:nvGrpSpPr>
        <p:grpSpPr bwMode="auto">
          <a:xfrm>
            <a:off x="2209800" y="4953001"/>
            <a:ext cx="7772400" cy="1223963"/>
            <a:chOff x="432" y="3120"/>
            <a:chExt cx="4896" cy="771"/>
          </a:xfrm>
        </p:grpSpPr>
        <p:sp>
          <p:nvSpPr>
            <p:cNvPr id="416796" name="Rectangle 28"/>
            <p:cNvSpPr>
              <a:spLocks noChangeArrowheads="1"/>
            </p:cNvSpPr>
            <p:nvPr/>
          </p:nvSpPr>
          <p:spPr bwMode="auto">
            <a:xfrm>
              <a:off x="432" y="3120"/>
              <a:ext cx="4896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      is the </a:t>
              </a:r>
              <a:r>
                <a:rPr lang="en-US" altLang="en-US" b="1"/>
                <a:t>Laplacian</a:t>
              </a:r>
              <a:r>
                <a:rPr lang="en-US" altLang="en-US"/>
                <a:t> operator:</a:t>
              </a:r>
            </a:p>
          </p:txBody>
        </p:sp>
        <p:pic>
          <p:nvPicPr>
            <p:cNvPr id="416787" name="Picture 19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120"/>
              <a:ext cx="271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6790" name="Picture 22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2" y="3513"/>
              <a:ext cx="1624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6797" name="Group 29"/>
          <p:cNvGrpSpPr>
            <a:grpSpLocks/>
          </p:cNvGrpSpPr>
          <p:nvPr/>
        </p:nvGrpSpPr>
        <p:grpSpPr bwMode="auto">
          <a:xfrm>
            <a:off x="7615238" y="1843088"/>
            <a:ext cx="2824162" cy="3033712"/>
            <a:chOff x="3837" y="1161"/>
            <a:chExt cx="1779" cy="1911"/>
          </a:xfrm>
        </p:grpSpPr>
        <p:graphicFrame>
          <p:nvGraphicFramePr>
            <p:cNvPr id="416774" name="Object 6"/>
            <p:cNvGraphicFramePr>
              <a:graphicFrameLocks noChangeAspect="1"/>
            </p:cNvGraphicFramePr>
            <p:nvPr/>
          </p:nvGraphicFramePr>
          <p:xfrm>
            <a:off x="3978" y="1410"/>
            <a:ext cx="1638" cy="1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9" name="Photo Editor Photo" r:id="rId16" imgW="2600000" imgH="2638095" progId="MSPhotoEd.3">
                    <p:embed/>
                  </p:oleObj>
                </mc:Choice>
                <mc:Fallback>
                  <p:oleObj name="Photo Editor Photo" r:id="rId16" imgW="2600000" imgH="263809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8" y="1410"/>
                          <a:ext cx="1638" cy="1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16783" name="Picture 15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" y="2362"/>
              <a:ext cx="76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6791" name="Text Box 23"/>
            <p:cNvSpPr txBox="1">
              <a:spLocks noChangeArrowheads="1"/>
            </p:cNvSpPr>
            <p:nvPr/>
          </p:nvSpPr>
          <p:spPr bwMode="auto">
            <a:xfrm>
              <a:off x="4028" y="1161"/>
              <a:ext cx="1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latin typeface="Arial" panose="020B0604020202020204" pitchFamily="34" charset="0"/>
                </a:rPr>
                <a:t>Laplacian of Gaussian</a:t>
              </a:r>
            </a:p>
          </p:txBody>
        </p:sp>
      </p:grpSp>
      <p:sp>
        <p:nvSpPr>
          <p:cNvPr id="416792" name="Text Box 24"/>
          <p:cNvSpPr txBox="1">
            <a:spLocks noChangeArrowheads="1"/>
          </p:cNvSpPr>
          <p:nvPr/>
        </p:nvSpPr>
        <p:spPr bwMode="auto">
          <a:xfrm>
            <a:off x="2584450" y="3214688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latin typeface="Arial" panose="020B0604020202020204" pitchFamily="34" charset="0"/>
              </a:rPr>
              <a:t>Gaussian</a:t>
            </a:r>
          </a:p>
        </p:txBody>
      </p:sp>
      <p:sp>
        <p:nvSpPr>
          <p:cNvPr id="416793" name="Text Box 25"/>
          <p:cNvSpPr txBox="1">
            <a:spLocks noChangeArrowheads="1"/>
          </p:cNvSpPr>
          <p:nvPr/>
        </p:nvSpPr>
        <p:spPr bwMode="auto">
          <a:xfrm>
            <a:off x="4908550" y="3214688"/>
            <a:ext cx="244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latin typeface="Arial" panose="020B0604020202020204" pitchFamily="34" charset="0"/>
              </a:rPr>
              <a:t>derivative of Gaussian</a:t>
            </a:r>
          </a:p>
        </p:txBody>
      </p:sp>
      <p:pic>
        <p:nvPicPr>
          <p:cNvPr id="416794" name="Picture 26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3649663"/>
            <a:ext cx="1187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76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The Sobel operator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1905000" y="1371600"/>
            <a:ext cx="8534400" cy="1371600"/>
          </a:xfrm>
        </p:spPr>
        <p:txBody>
          <a:bodyPr/>
          <a:lstStyle/>
          <a:p>
            <a:r>
              <a:rPr lang="en-US" altLang="en-US" sz="3100"/>
              <a:t>Common approximation of derivative of Gaussian</a:t>
            </a:r>
          </a:p>
        </p:txBody>
      </p:sp>
      <p:graphicFrame>
        <p:nvGraphicFramePr>
          <p:cNvPr id="434180" name="Group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229100" y="2730501"/>
          <a:ext cx="1143000" cy="105156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4198" name="Group 22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629400" y="2730501"/>
          <a:ext cx="1143000" cy="105156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9192" name="Picture 42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17839"/>
            <a:ext cx="1905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93" name="Picture 43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022601"/>
            <a:ext cx="1905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986" name="Rectangle 4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05000" y="4800600"/>
            <a:ext cx="8534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400"/>
              <a:t>The standard defn. of the Sobel operator omits the 1/8 term</a:t>
            </a:r>
          </a:p>
          <a:p>
            <a:pPr lvl="2">
              <a:spcBef>
                <a:spcPct val="20000"/>
              </a:spcBef>
              <a:buFontTx/>
              <a:buChar char="–"/>
            </a:pPr>
            <a:r>
              <a:rPr lang="en-US" altLang="en-US" sz="2000"/>
              <a:t>doesn’t make a difference for edge detection</a:t>
            </a:r>
          </a:p>
          <a:p>
            <a:pPr lvl="2">
              <a:spcBef>
                <a:spcPct val="20000"/>
              </a:spcBef>
              <a:buFontTx/>
              <a:buChar char="–"/>
            </a:pPr>
            <a:r>
              <a:rPr lang="en-US" altLang="en-US" sz="2000"/>
              <a:t>the 1/8 term </a:t>
            </a:r>
            <a:r>
              <a:rPr lang="en-US" altLang="en-US" sz="2000" b="1"/>
              <a:t>is</a:t>
            </a:r>
            <a:r>
              <a:rPr lang="en-US" altLang="en-US" sz="2000"/>
              <a:t> needed to get the right gradient value</a:t>
            </a:r>
          </a:p>
        </p:txBody>
      </p:sp>
      <p:pic>
        <p:nvPicPr>
          <p:cNvPr id="49195" name="Picture 47" descr="Edittex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4" y="3976688"/>
            <a:ext cx="30003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96" name="Picture 48" descr="Edittex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1" y="3956050"/>
            <a:ext cx="2841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8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Sobel operator: example</a:t>
            </a:r>
          </a:p>
        </p:txBody>
      </p:sp>
      <p:sp>
        <p:nvSpPr>
          <p:cNvPr id="50182" name="Text Box 26"/>
          <p:cNvSpPr txBox="1">
            <a:spLocks noChangeArrowheads="1"/>
          </p:cNvSpPr>
          <p:nvPr/>
        </p:nvSpPr>
        <p:spPr bwMode="auto">
          <a:xfrm>
            <a:off x="9090026" y="6477001"/>
            <a:ext cx="150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400"/>
              <a:t>Source: Wikipedia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2954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2954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2954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05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Edge Detection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/>
              <a:t>Gradient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/>
              <a:t>Laplacian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Marr - </a:t>
            </a:r>
            <a:r>
              <a:rPr lang="en-US" dirty="0" err="1" smtClean="0"/>
              <a:t>Hildreth</a:t>
            </a:r>
            <a:endParaRPr lang="en-US" dirty="0" smtClean="0"/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Sobel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Canny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Harris Structure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i="1" dirty="0" smtClean="0"/>
              <a:t>Smooth first </a:t>
            </a:r>
            <a:r>
              <a:rPr lang="en-US" dirty="0" smtClean="0"/>
              <a:t>( … ask questions later). </a:t>
            </a:r>
            <a:r>
              <a:rPr lang="en-US" dirty="0" err="1" smtClean="0"/>
              <a:t>Witkins</a:t>
            </a:r>
            <a:endParaRPr lang="en-US" dirty="0" smtClean="0"/>
          </a:p>
          <a:p>
            <a:pPr marL="971550" lvl="1" indent="-571500">
              <a:buFont typeface="+mj-lt"/>
              <a:buAutoNum type="romanUcPeriod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Filtering as Matrix </a:t>
            </a:r>
            <a:r>
              <a:rPr lang="en-US" dirty="0" smtClean="0"/>
              <a:t>Multiplication</a:t>
            </a:r>
          </a:p>
          <a:p>
            <a:pPr marL="571500" indent="-571500">
              <a:buFont typeface="+mj-lt"/>
              <a:buAutoNum type="romanUcPeriod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(Detection) Thresholding Schemes</a:t>
            </a:r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5791200"/>
            <a:ext cx="7772400" cy="609600"/>
          </a:xfrm>
        </p:spPr>
        <p:txBody>
          <a:bodyPr/>
          <a:lstStyle/>
          <a:p>
            <a:pPr algn="ctr"/>
            <a:r>
              <a:rPr lang="en-US" altLang="en-US" smtClean="0"/>
              <a:t>original image (Lena)</a:t>
            </a:r>
          </a:p>
        </p:txBody>
      </p:sp>
      <p:pic>
        <p:nvPicPr>
          <p:cNvPr id="51204" name="Picture 4" descr="l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50950"/>
            <a:ext cx="43878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03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altLang="en-US" smtClean="0"/>
              <a:t>Finding edges</a:t>
            </a:r>
          </a:p>
        </p:txBody>
      </p:sp>
      <p:pic>
        <p:nvPicPr>
          <p:cNvPr id="52227" name="Picture 3" descr="cann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50950"/>
            <a:ext cx="43878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209800" y="57912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800"/>
              <a:t>gradient magnitude</a:t>
            </a:r>
          </a:p>
        </p:txBody>
      </p:sp>
    </p:spTree>
    <p:extLst>
      <p:ext uri="{BB962C8B-B14F-4D97-AF65-F5344CB8AC3E}">
        <p14:creationId xmlns:p14="http://schemas.microsoft.com/office/powerpoint/2010/main" val="182666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canny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52538"/>
            <a:ext cx="43878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2209800" y="57912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800"/>
              <a:t>thresholding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81200" y="762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>
                <a:latin typeface="+mj-lt"/>
                <a:ea typeface="+mj-ea"/>
                <a:cs typeface="+mj-cs"/>
              </a:rPr>
              <a:t>Finding edges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15401" y="1219201"/>
            <a:ext cx="1323975" cy="13382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467600" y="2438400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696201" y="2557464"/>
            <a:ext cx="2525713" cy="10953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467600" y="1219200"/>
            <a:ext cx="1447800" cy="1219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610600" y="2667000"/>
            <a:ext cx="1962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where is the edge?</a:t>
            </a:r>
          </a:p>
        </p:txBody>
      </p:sp>
    </p:spTree>
    <p:extLst>
      <p:ext uri="{BB962C8B-B14F-4D97-AF65-F5344CB8AC3E}">
        <p14:creationId xmlns:p14="http://schemas.microsoft.com/office/powerpoint/2010/main" val="179241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057400" y="5916613"/>
            <a:ext cx="8102600" cy="989012"/>
          </a:xfrm>
        </p:spPr>
        <p:txBody>
          <a:bodyPr/>
          <a:lstStyle/>
          <a:p>
            <a:r>
              <a:rPr lang="en-US" altLang="ja-JP" sz="2000"/>
              <a:t>Check if pixel is local maximum along gradient direction</a:t>
            </a:r>
          </a:p>
          <a:p>
            <a:pPr lvl="1"/>
            <a:r>
              <a:rPr lang="en-US" altLang="ja-JP" sz="1800"/>
              <a:t>requires </a:t>
            </a:r>
            <a:r>
              <a:rPr lang="en-US" altLang="ja-JP" sz="1800" i="1"/>
              <a:t>interpolating</a:t>
            </a:r>
            <a:r>
              <a:rPr lang="en-US" altLang="ja-JP" sz="1800"/>
              <a:t> pixels p and r</a:t>
            </a:r>
          </a:p>
        </p:txBody>
      </p:sp>
      <p:pic>
        <p:nvPicPr>
          <p:cNvPr id="5427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Non-maximum supression</a:t>
            </a:r>
          </a:p>
        </p:txBody>
      </p:sp>
      <p:sp>
        <p:nvSpPr>
          <p:cNvPr id="7" name="Oval 6"/>
          <p:cNvSpPr/>
          <p:nvPr/>
        </p:nvSpPr>
        <p:spPr>
          <a:xfrm>
            <a:off x="3668713" y="3516313"/>
            <a:ext cx="195262" cy="19526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4279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4897439"/>
            <a:ext cx="40068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32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canny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52538"/>
            <a:ext cx="43878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2209800" y="57912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800"/>
              <a:t>thresholding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81200" y="762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Finding edges</a:t>
            </a:r>
          </a:p>
        </p:txBody>
      </p:sp>
    </p:spTree>
    <p:extLst>
      <p:ext uri="{BB962C8B-B14F-4D97-AF65-F5344CB8AC3E}">
        <p14:creationId xmlns:p14="http://schemas.microsoft.com/office/powerpoint/2010/main" val="201647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anny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52538"/>
            <a:ext cx="43878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2209800" y="57912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800"/>
              <a:t>thinning</a:t>
            </a:r>
          </a:p>
          <a:p>
            <a:pPr algn="ctr">
              <a:spcBef>
                <a:spcPct val="20000"/>
              </a:spcBef>
            </a:pPr>
            <a:r>
              <a:rPr lang="en-US" altLang="en-US" sz="2000"/>
              <a:t>(non-maximum suppression)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81200" y="762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Finding edges</a:t>
            </a:r>
          </a:p>
        </p:txBody>
      </p:sp>
    </p:spTree>
    <p:extLst>
      <p:ext uri="{BB962C8B-B14F-4D97-AF65-F5344CB8AC3E}">
        <p14:creationId xmlns:p14="http://schemas.microsoft.com/office/powerpoint/2010/main" val="194370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Canny edge detector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313" y="1600201"/>
            <a:ext cx="7010400" cy="4525963"/>
          </a:xfrm>
        </p:spPr>
        <p:txBody>
          <a:bodyPr rtlCol="0">
            <a:normAutofit fontScale="92500"/>
          </a:bodyPr>
          <a:lstStyle/>
          <a:p>
            <a:pPr marL="533400" indent="-533400">
              <a:buFontTx/>
              <a:buAutoNum type="arabicPeriod"/>
              <a:defRPr/>
            </a:pPr>
            <a:r>
              <a:rPr lang="en-US" dirty="0"/>
              <a:t>Filter image with derivative of Gaussian </a:t>
            </a:r>
          </a:p>
          <a:p>
            <a:pPr marL="533400" indent="-533400">
              <a:buFontTx/>
              <a:buAutoNum type="arabicPeriod"/>
              <a:defRPr/>
            </a:pPr>
            <a:endParaRPr lang="en-US" dirty="0"/>
          </a:p>
          <a:p>
            <a:pPr marL="533400" indent="-533400">
              <a:buFontTx/>
              <a:buAutoNum type="arabicPeriod"/>
              <a:defRPr/>
            </a:pPr>
            <a:r>
              <a:rPr lang="en-US" dirty="0"/>
              <a:t>Find magnitude and orientation of gradient</a:t>
            </a:r>
          </a:p>
          <a:p>
            <a:pPr marL="533400" indent="-533400">
              <a:buFontTx/>
              <a:buAutoNum type="arabicPeriod"/>
              <a:defRPr/>
            </a:pPr>
            <a:endParaRPr lang="en-US" dirty="0"/>
          </a:p>
          <a:p>
            <a:pPr marL="533400" indent="-533400">
              <a:buFontTx/>
              <a:buAutoNum type="arabicPeriod"/>
              <a:defRPr/>
            </a:pPr>
            <a:r>
              <a:rPr lang="en-US" dirty="0"/>
              <a:t>Non-maximum suppression</a:t>
            </a:r>
          </a:p>
          <a:p>
            <a:pPr marL="533400" indent="-533400">
              <a:buFontTx/>
              <a:buAutoNum type="arabicPeriod"/>
              <a:defRPr/>
            </a:pPr>
            <a:endParaRPr lang="en-US" dirty="0"/>
          </a:p>
          <a:p>
            <a:pPr marL="533400" indent="-533400">
              <a:buFontTx/>
              <a:buAutoNum type="arabicPeriod"/>
              <a:defRPr/>
            </a:pPr>
            <a:r>
              <a:rPr lang="en-US" dirty="0"/>
              <a:t>Linking and </a:t>
            </a:r>
            <a:r>
              <a:rPr lang="en-US" dirty="0" err="1"/>
              <a:t>thresholding</a:t>
            </a:r>
            <a:r>
              <a:rPr lang="en-US" dirty="0"/>
              <a:t> (hysteresis):</a:t>
            </a:r>
          </a:p>
          <a:p>
            <a:pPr marL="838200" lvl="1" indent="-381000">
              <a:defRPr/>
            </a:pPr>
            <a:r>
              <a:rPr lang="en-US" dirty="0"/>
              <a:t>Define two thresholds: low and high</a:t>
            </a:r>
          </a:p>
          <a:p>
            <a:pPr marL="838200" lvl="1" indent="-381000">
              <a:defRPr/>
            </a:pPr>
            <a:r>
              <a:rPr lang="en-US" dirty="0"/>
              <a:t>Use the high threshold to start edge curves and the low threshold to continue them</a:t>
            </a:r>
            <a:endParaRPr lang="en-US" b="1" dirty="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8367087" y="6553201"/>
            <a:ext cx="20665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400"/>
              <a:t>Source: D. Lowe, L. Fei-Fei</a:t>
            </a:r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4257675" y="1100138"/>
            <a:ext cx="3836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MATLAB:  </a:t>
            </a: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edge(image,‘canny’)</a:t>
            </a:r>
          </a:p>
        </p:txBody>
      </p:sp>
      <p:pic>
        <p:nvPicPr>
          <p:cNvPr id="57350" name="Picture 4" descr="l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6" y="423863"/>
            <a:ext cx="9001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anny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546225"/>
            <a:ext cx="15938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anny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432175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47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0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2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8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Canny edge detector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Still one of the most widely used edge detectors in computer vision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Depends on several parameters:</a:t>
            </a:r>
          </a:p>
          <a:p>
            <a:endParaRPr lang="en-US" altLang="en-US" smtClean="0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992313" y="2724151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/>
              <a:t>J. Canny, </a:t>
            </a:r>
            <a:r>
              <a:rPr lang="en-US" altLang="en-US" sz="2000" b="1" i="1">
                <a:hlinkClick r:id="rId2"/>
              </a:rPr>
              <a:t>A Computational Approach To Edge Detection</a:t>
            </a:r>
            <a:r>
              <a:rPr lang="en-US" altLang="en-US" sz="2000"/>
              <a:t>, IEEE Trans. Pattern Analysis and Machine Intelligence, 8:679-714, 1986. </a:t>
            </a:r>
          </a:p>
        </p:txBody>
      </p:sp>
      <p:pic>
        <p:nvPicPr>
          <p:cNvPr id="5837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9" y="4516438"/>
            <a:ext cx="3254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TextBox 6"/>
          <p:cNvSpPr txBox="1">
            <a:spLocks noChangeArrowheads="1"/>
          </p:cNvSpPr>
          <p:nvPr/>
        </p:nvSpPr>
        <p:spPr bwMode="auto">
          <a:xfrm>
            <a:off x="3832225" y="4462463"/>
            <a:ext cx="3060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/>
              <a:t>: width of the Gaussian blur</a:t>
            </a:r>
          </a:p>
        </p:txBody>
      </p:sp>
      <p:sp>
        <p:nvSpPr>
          <p:cNvPr id="58375" name="TextBox 7"/>
          <p:cNvSpPr txBox="1">
            <a:spLocks noChangeArrowheads="1"/>
          </p:cNvSpPr>
          <p:nvPr/>
        </p:nvSpPr>
        <p:spPr bwMode="auto">
          <a:xfrm>
            <a:off x="3548064" y="4887914"/>
            <a:ext cx="1692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/>
              <a:t>high threshold</a:t>
            </a:r>
          </a:p>
          <a:p>
            <a:r>
              <a:rPr lang="en-US" altLang="en-US" sz="2000"/>
              <a:t>low threshold</a:t>
            </a:r>
          </a:p>
        </p:txBody>
      </p:sp>
    </p:spTree>
    <p:extLst>
      <p:ext uri="{BB962C8B-B14F-4D97-AF65-F5344CB8AC3E}">
        <p14:creationId xmlns:p14="http://schemas.microsoft.com/office/powerpoint/2010/main" val="273617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Canny edge detector</a:t>
            </a:r>
          </a:p>
        </p:txBody>
      </p:sp>
      <p:pic>
        <p:nvPicPr>
          <p:cNvPr id="59395" name="Picture 4" descr="cln1can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1" y="1246188"/>
            <a:ext cx="2925763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5" descr="cln1can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1244601"/>
            <a:ext cx="2925762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6" descr="cln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246188"/>
            <a:ext cx="2925763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 Box 7"/>
          <p:cNvSpPr txBox="1">
            <a:spLocks noChangeArrowheads="1"/>
          </p:cNvSpPr>
          <p:nvPr/>
        </p:nvSpPr>
        <p:spPr bwMode="auto">
          <a:xfrm>
            <a:off x="4864100" y="4157664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ja-JP" sz="2000">
                <a:latin typeface="Arial" panose="020B0604020202020204" pitchFamily="34" charset="0"/>
              </a:rPr>
              <a:t>Canny with </a:t>
            </a:r>
          </a:p>
        </p:txBody>
      </p:sp>
      <p:pic>
        <p:nvPicPr>
          <p:cNvPr id="59399" name="Picture 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4" y="4222751"/>
            <a:ext cx="8651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Text Box 9"/>
          <p:cNvSpPr txBox="1">
            <a:spLocks noChangeArrowheads="1"/>
          </p:cNvSpPr>
          <p:nvPr/>
        </p:nvSpPr>
        <p:spPr bwMode="auto">
          <a:xfrm>
            <a:off x="7835900" y="4146551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ja-JP" sz="2000">
                <a:latin typeface="Arial" panose="020B0604020202020204" pitchFamily="34" charset="0"/>
              </a:rPr>
              <a:t>Canny with </a:t>
            </a:r>
          </a:p>
        </p:txBody>
      </p:sp>
      <p:pic>
        <p:nvPicPr>
          <p:cNvPr id="59401" name="Picture 10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6" y="4206876"/>
            <a:ext cx="88106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2" name="Text Box 11"/>
          <p:cNvSpPr txBox="1">
            <a:spLocks noChangeArrowheads="1"/>
          </p:cNvSpPr>
          <p:nvPr/>
        </p:nvSpPr>
        <p:spPr bwMode="auto">
          <a:xfrm>
            <a:off x="2562225" y="4146551"/>
            <a:ext cx="1074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ja-JP" sz="2000">
                <a:latin typeface="Arial" panose="020B0604020202020204" pitchFamily="34" charset="0"/>
              </a:rPr>
              <a:t>original </a:t>
            </a:r>
          </a:p>
        </p:txBody>
      </p:sp>
      <p:sp>
        <p:nvSpPr>
          <p:cNvPr id="59403" name="Rectangle 12"/>
          <p:cNvSpPr>
            <a:spLocks noChangeArrowheads="1"/>
          </p:cNvSpPr>
          <p:nvPr/>
        </p:nvSpPr>
        <p:spPr bwMode="auto">
          <a:xfrm>
            <a:off x="2106613" y="4953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ja-JP" sz="2000"/>
              <a:t>The choice of         depends on desired behavior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ja-JP" sz="2000"/>
              <a:t>large       detects “large-scale” edges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ja-JP" sz="2000"/>
              <a:t>small       detects fine edges</a:t>
            </a:r>
          </a:p>
        </p:txBody>
      </p:sp>
      <p:pic>
        <p:nvPicPr>
          <p:cNvPr id="59404" name="Picture 13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9" y="5053014"/>
            <a:ext cx="2682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5" name="Picture 14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4" y="5408614"/>
            <a:ext cx="2682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6" name="Picture 15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9" y="5783264"/>
            <a:ext cx="2682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7" name="Text Box 8"/>
          <p:cNvSpPr txBox="1">
            <a:spLocks noChangeArrowheads="1"/>
          </p:cNvSpPr>
          <p:nvPr/>
        </p:nvSpPr>
        <p:spPr bwMode="auto">
          <a:xfrm>
            <a:off x="8991601" y="6491289"/>
            <a:ext cx="1979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S. Seitz</a:t>
            </a:r>
          </a:p>
        </p:txBody>
      </p:sp>
    </p:spTree>
    <p:extLst>
      <p:ext uri="{BB962C8B-B14F-4D97-AF65-F5344CB8AC3E}">
        <p14:creationId xmlns:p14="http://schemas.microsoft.com/office/powerpoint/2010/main" val="57519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Images as vectors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838200"/>
          </a:xfrm>
        </p:spPr>
        <p:txBody>
          <a:bodyPr/>
          <a:lstStyle/>
          <a:p>
            <a:r>
              <a:rPr lang="en-US" altLang="en-US" smtClean="0"/>
              <a:t>Very important idea!</a:t>
            </a:r>
          </a:p>
        </p:txBody>
      </p:sp>
      <p:pic>
        <p:nvPicPr>
          <p:cNvPr id="185346" name="Picture 2" descr="C:\snavely\work\teaching\10Fa-CS4670\lectures\lec03\blackwhi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590800"/>
            <a:ext cx="2438400" cy="2438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Line 21"/>
          <p:cNvSpPr>
            <a:spLocks noChangeShapeType="1"/>
          </p:cNvSpPr>
          <p:nvPr/>
        </p:nvSpPr>
        <p:spPr bwMode="auto">
          <a:xfrm>
            <a:off x="1905000" y="3810000"/>
            <a:ext cx="2438400" cy="0"/>
          </a:xfrm>
          <a:prstGeom prst="lin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170488" y="2590800"/>
            <a:ext cx="2982912" cy="2438400"/>
            <a:chOff x="3429000" y="2590800"/>
            <a:chExt cx="2982686" cy="2438400"/>
          </a:xfrm>
        </p:grpSpPr>
        <p:sp>
          <p:nvSpPr>
            <p:cNvPr id="6" name="Rectangle 5"/>
            <p:cNvSpPr/>
            <p:nvPr/>
          </p:nvSpPr>
          <p:spPr>
            <a:xfrm>
              <a:off x="3668694" y="2590800"/>
              <a:ext cx="2438215" cy="2438400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668694" y="4419600"/>
              <a:ext cx="121910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4354401" y="38862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887801" y="3352800"/>
              <a:ext cx="121910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482" name="TextBox 14"/>
            <p:cNvSpPr txBox="1">
              <a:spLocks noChangeArrowheads="1"/>
            </p:cNvSpPr>
            <p:nvPr/>
          </p:nvSpPr>
          <p:spPr bwMode="auto">
            <a:xfrm>
              <a:off x="3429000" y="4245428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0</a:t>
              </a:r>
            </a:p>
          </p:txBody>
        </p:sp>
        <p:sp>
          <p:nvSpPr>
            <p:cNvPr id="62483" name="TextBox 15"/>
            <p:cNvSpPr txBox="1">
              <a:spLocks noChangeArrowheads="1"/>
            </p:cNvSpPr>
            <p:nvPr/>
          </p:nvSpPr>
          <p:spPr bwMode="auto">
            <a:xfrm>
              <a:off x="6110000" y="3200400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1</a:t>
              </a: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90800" y="5040314"/>
            <a:ext cx="1068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2D image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703888" y="5029200"/>
            <a:ext cx="2005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Scanline (1D signal)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4670425" y="3581400"/>
            <a:ext cx="457200" cy="5334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8382000" y="3581400"/>
            <a:ext cx="457200" cy="5334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464" y="76200"/>
            <a:ext cx="820737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188450" y="6096000"/>
            <a:ext cx="79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Vector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905000" y="5638801"/>
            <a:ext cx="655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(A 2D, </a:t>
            </a:r>
            <a:r>
              <a:rPr lang="en-US" altLang="en-US" sz="2400" i="1"/>
              <a:t>n</a:t>
            </a:r>
            <a:r>
              <a:rPr lang="en-US" altLang="en-US" sz="2400"/>
              <a:t> x </a:t>
            </a:r>
            <a:r>
              <a:rPr lang="en-US" altLang="en-US" sz="2400" i="1"/>
              <a:t>m</a:t>
            </a:r>
            <a:r>
              <a:rPr lang="en-US" altLang="en-US" sz="2400"/>
              <a:t> image can be represented by a vector of length </a:t>
            </a:r>
            <a:r>
              <a:rPr lang="en-US" altLang="en-US" sz="2400" i="1"/>
              <a:t>nm </a:t>
            </a:r>
            <a:r>
              <a:rPr lang="en-US" altLang="en-US" sz="2400"/>
              <a:t>formed by concatenating the rows)</a:t>
            </a:r>
            <a:endParaRPr lang="en-US" altLang="en-US" sz="2400" i="1"/>
          </a:p>
        </p:txBody>
      </p:sp>
    </p:spTree>
    <p:extLst>
      <p:ext uri="{BB962C8B-B14F-4D97-AF65-F5344CB8AC3E}">
        <p14:creationId xmlns:p14="http://schemas.microsoft.com/office/powerpoint/2010/main" val="165296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/>
      <p:bldP spid="19" grpId="0"/>
      <p:bldP spid="20" grpId="0" animBg="1"/>
      <p:bldP spid="21" grpId="0" animBg="1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814004"/>
            <a:ext cx="7772400" cy="16764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Read</a:t>
            </a:r>
            <a:endParaRPr lang="en-US" altLang="en-US" dirty="0"/>
          </a:p>
          <a:p>
            <a:pPr lvl="1"/>
            <a:r>
              <a:rPr lang="en-US" altLang="en-US" dirty="0" smtClean="0"/>
              <a:t>Marr and </a:t>
            </a:r>
            <a:r>
              <a:rPr lang="en-US" altLang="en-US" dirty="0" err="1" smtClean="0"/>
              <a:t>Hildreth</a:t>
            </a:r>
            <a:r>
              <a:rPr lang="en-US" altLang="en-US" dirty="0" smtClean="0"/>
              <a:t> Theory of Edge Detection</a:t>
            </a:r>
          </a:p>
          <a:p>
            <a:pPr lvl="1"/>
            <a:r>
              <a:rPr lang="en-US" altLang="en-US" dirty="0" err="1" smtClean="0"/>
              <a:t>Witkins</a:t>
            </a:r>
            <a:r>
              <a:rPr lang="en-US" altLang="en-US" dirty="0" smtClean="0"/>
              <a:t>: Gaussian Smoothing</a:t>
            </a:r>
          </a:p>
          <a:p>
            <a:pPr lvl="1"/>
            <a:r>
              <a:rPr lang="en-US" altLang="en-US" dirty="0" smtClean="0"/>
              <a:t>Skip* </a:t>
            </a:r>
            <a:r>
              <a:rPr lang="en-US" altLang="en-US" dirty="0" err="1" smtClean="0"/>
              <a:t>Cipolla</a:t>
            </a:r>
            <a:r>
              <a:rPr lang="en-US" altLang="en-US" dirty="0" smtClean="0"/>
              <a:t> (on </a:t>
            </a:r>
            <a:r>
              <a:rPr lang="en-US" altLang="en-US" dirty="0"/>
              <a:t>edge </a:t>
            </a:r>
            <a:r>
              <a:rPr lang="en-US" altLang="en-US" dirty="0" smtClean="0"/>
              <a:t>detection)</a:t>
            </a:r>
            <a:endParaRPr lang="en-US" altLang="en-US" dirty="0"/>
          </a:p>
          <a:p>
            <a:pPr lvl="1"/>
            <a:r>
              <a:rPr lang="en-US" altLang="en-US" dirty="0" err="1"/>
              <a:t>Szeliski</a:t>
            </a:r>
            <a:r>
              <a:rPr lang="en-US" altLang="en-US" dirty="0"/>
              <a:t> 3.4.1 – 3.4.2</a:t>
            </a:r>
          </a:p>
        </p:txBody>
      </p:sp>
      <p:sp>
        <p:nvSpPr>
          <p:cNvPr id="460807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71120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TexPoint fonts used in EMF. </a:t>
            </a:r>
          </a:p>
          <a:p>
            <a:r>
              <a:rPr lang="en-US" altLang="en-US"/>
              <a:t>Read the TexPoint manual before you delete this box.: </a:t>
            </a:r>
            <a:r>
              <a:rPr lang="en-US" altLang="en-US">
                <a:latin typeface="cmmi10" pitchFamily="34" charset="0"/>
              </a:rPr>
              <a:t>A</a:t>
            </a:r>
            <a:r>
              <a:rPr lang="en-US" altLang="en-US">
                <a:latin typeface="cmr7" pitchFamily="34" charset="0"/>
              </a:rPr>
              <a:t>A</a:t>
            </a:r>
            <a:r>
              <a:rPr lang="en-US" altLang="en-US">
                <a:latin typeface="cmr10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351615"/>
            <a:ext cx="10972800" cy="65745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800" b="0" i="1" kern="1200">
                <a:solidFill>
                  <a:srgbClr val="002D50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dirty="0" smtClean="0"/>
              <a:t>Readings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13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/>
              <a:t>Multiplying row and column vectors</a:t>
            </a:r>
            <a:endParaRPr lang="en-US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286000"/>
            <a:ext cx="5076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1"/>
            <a:ext cx="71913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Box 7"/>
          <p:cNvSpPr txBox="1">
            <a:spLocks noChangeArrowheads="1"/>
          </p:cNvSpPr>
          <p:nvPr/>
        </p:nvSpPr>
        <p:spPr bwMode="auto">
          <a:xfrm>
            <a:off x="8229600" y="3276601"/>
            <a:ext cx="1055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800"/>
              <a:t>=  ?</a:t>
            </a:r>
          </a:p>
        </p:txBody>
      </p:sp>
    </p:spTree>
    <p:extLst>
      <p:ext uri="{BB962C8B-B14F-4D97-AF65-F5344CB8AC3E}">
        <p14:creationId xmlns:p14="http://schemas.microsoft.com/office/powerpoint/2010/main" val="363385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Filtering as matrix multiplication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382713"/>
            <a:ext cx="78533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051" y="1371600"/>
            <a:ext cx="5556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Box 6"/>
          <p:cNvSpPr txBox="1">
            <a:spLocks noChangeArrowheads="1"/>
          </p:cNvSpPr>
          <p:nvPr/>
        </p:nvSpPr>
        <p:spPr bwMode="auto">
          <a:xfrm>
            <a:off x="4419601" y="5634038"/>
            <a:ext cx="3387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What kind of filter is this?</a:t>
            </a:r>
          </a:p>
        </p:txBody>
      </p:sp>
    </p:spTree>
    <p:extLst>
      <p:ext uri="{BB962C8B-B14F-4D97-AF65-F5344CB8AC3E}">
        <p14:creationId xmlns:p14="http://schemas.microsoft.com/office/powerpoint/2010/main" val="224652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Filtering as matrix multiplication</a:t>
            </a:r>
          </a:p>
        </p:txBody>
      </p:sp>
      <p:pic>
        <p:nvPicPr>
          <p:cNvPr id="65539" name="Picture 2" descr="C:\snavely\work\teaching\11Sp-CS6670\lectures\lec02\gauss_m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4" y="1622425"/>
            <a:ext cx="96837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4" y="1600201"/>
            <a:ext cx="84137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08889" y="3300414"/>
            <a:ext cx="606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600" b="1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85723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Another matrix transformation</a:t>
            </a:r>
          </a:p>
        </p:txBody>
      </p:sp>
      <p:pic>
        <p:nvPicPr>
          <p:cNvPr id="66563" name="Picture 3" descr="C:\snavely\work\teaching\11Sp-CS6670\lectures\lec02\D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62201" y="5726114"/>
            <a:ext cx="397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1D Discrete cosine transform (DCT) basis</a:t>
            </a:r>
          </a:p>
        </p:txBody>
      </p:sp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447800"/>
            <a:ext cx="2705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066088" y="4137025"/>
            <a:ext cx="1395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2D DCT basis</a:t>
            </a:r>
          </a:p>
        </p:txBody>
      </p:sp>
    </p:spTree>
    <p:extLst>
      <p:ext uri="{BB962C8B-B14F-4D97-AF65-F5344CB8AC3E}">
        <p14:creationId xmlns:p14="http://schemas.microsoft.com/office/powerpoint/2010/main" val="16797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Another matrix transformation</a:t>
            </a:r>
          </a:p>
        </p:txBody>
      </p:sp>
      <p:pic>
        <p:nvPicPr>
          <p:cNvPr id="67587" name="Picture 3" descr="C:\snavely\work\teaching\11Sp-CS6670\lectures\lec02\D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Box 7"/>
          <p:cNvSpPr txBox="1">
            <a:spLocks noChangeArrowheads="1"/>
          </p:cNvSpPr>
          <p:nvPr/>
        </p:nvSpPr>
        <p:spPr bwMode="auto">
          <a:xfrm>
            <a:off x="2362201" y="5726114"/>
            <a:ext cx="397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1D Discrete cosine transform (DCT) basis</a:t>
            </a:r>
          </a:p>
        </p:txBody>
      </p:sp>
      <p:pic>
        <p:nvPicPr>
          <p:cNvPr id="675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447800"/>
            <a:ext cx="2705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Box 9"/>
          <p:cNvSpPr txBox="1">
            <a:spLocks noChangeArrowheads="1"/>
          </p:cNvSpPr>
          <p:nvPr/>
        </p:nvSpPr>
        <p:spPr bwMode="auto">
          <a:xfrm>
            <a:off x="8066088" y="4137025"/>
            <a:ext cx="1395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2D DCT basis</a:t>
            </a:r>
          </a:p>
        </p:txBody>
      </p:sp>
      <p:pic>
        <p:nvPicPr>
          <p:cNvPr id="67591" name="Picture 10" descr="Idct-animati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953000"/>
            <a:ext cx="25146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29201"/>
            <a:ext cx="8382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73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61925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Recall: Edges can be identified by zero-crossings of first derivative.</a:t>
            </a:r>
          </a:p>
          <a:p>
            <a:endParaRPr lang="en-US" dirty="0"/>
          </a:p>
          <a:p>
            <a:r>
              <a:rPr lang="en-US" dirty="0" smtClean="0"/>
              <a:t>Observe derivative filter may be “fixed” (in size).</a:t>
            </a:r>
          </a:p>
          <a:p>
            <a:endParaRPr lang="en-US" dirty="0"/>
          </a:p>
          <a:p>
            <a:r>
              <a:rPr lang="en-US" dirty="0" smtClean="0"/>
              <a:t>But edges may exist at various levels of fineness.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10" descr="step_ed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81" y="4532523"/>
            <a:ext cx="27432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step_ed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140" y="4532523"/>
            <a:ext cx="1508394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step_ed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411" y="4532523"/>
            <a:ext cx="502187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step_ed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475" y="4532523"/>
            <a:ext cx="201978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step_ed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510" y="4532523"/>
            <a:ext cx="87219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e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915" y="4018707"/>
            <a:ext cx="1787183" cy="178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oup 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8993738"/>
              </p:ext>
            </p:extLst>
          </p:nvPr>
        </p:nvGraphicFramePr>
        <p:xfrm>
          <a:off x="8578468" y="2422467"/>
          <a:ext cx="1143000" cy="974726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</a:tblGrid>
              <a:tr h="152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-1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43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3813"/>
            <a:ext cx="8229600" cy="1143000"/>
          </a:xfrm>
        </p:spPr>
        <p:txBody>
          <a:bodyPr/>
          <a:lstStyle/>
          <a:p>
            <a:r>
              <a:rPr lang="en-US" altLang="en-US" smtClean="0"/>
              <a:t>Scale space </a:t>
            </a:r>
            <a:r>
              <a:rPr lang="en-US" altLang="en-US" sz="1800"/>
              <a:t>(Witkin 83)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5219700"/>
            <a:ext cx="7772400" cy="1409700"/>
          </a:xfrm>
        </p:spPr>
        <p:txBody>
          <a:bodyPr/>
          <a:lstStyle/>
          <a:p>
            <a:r>
              <a:rPr lang="en-US" altLang="en-US" sz="2000"/>
              <a:t>Properties of scale space (w/ Gaussian smoothing)</a:t>
            </a:r>
          </a:p>
          <a:p>
            <a:pPr lvl="1"/>
            <a:r>
              <a:rPr lang="en-US" altLang="en-US" sz="1800">
                <a:sym typeface="Symbol" panose="05050102010706020507" pitchFamily="18" charset="2"/>
              </a:rPr>
              <a:t>edge position may shift with increasing scale ()</a:t>
            </a:r>
          </a:p>
          <a:p>
            <a:pPr lvl="1"/>
            <a:r>
              <a:rPr lang="en-US" altLang="en-US" sz="1800">
                <a:sym typeface="Symbol" panose="05050102010706020507" pitchFamily="18" charset="2"/>
              </a:rPr>
              <a:t>two edges may merge with increasing scale </a:t>
            </a:r>
          </a:p>
          <a:p>
            <a:pPr lvl="1"/>
            <a:r>
              <a:rPr lang="en-US" altLang="en-US" sz="1800">
                <a:sym typeface="Symbol" panose="05050102010706020507" pitchFamily="18" charset="2"/>
              </a:rPr>
              <a:t>an edge may </a:t>
            </a:r>
            <a:r>
              <a:rPr lang="en-US" altLang="en-US" sz="1800" b="1" i="1">
                <a:sym typeface="Symbol" panose="05050102010706020507" pitchFamily="18" charset="2"/>
              </a:rPr>
              <a:t>not</a:t>
            </a:r>
            <a:r>
              <a:rPr lang="en-US" altLang="en-US" sz="1800">
                <a:sym typeface="Symbol" panose="05050102010706020507" pitchFamily="18" charset="2"/>
              </a:rPr>
              <a:t> split into two with increasing scale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1333500"/>
            <a:ext cx="34480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64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3962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6470" name="Oval 6"/>
          <p:cNvSpPr>
            <a:spLocks noChangeArrowheads="1"/>
          </p:cNvSpPr>
          <p:nvPr/>
        </p:nvSpPr>
        <p:spPr bwMode="auto">
          <a:xfrm>
            <a:off x="4391025" y="15573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6471" name="Oval 7"/>
          <p:cNvSpPr>
            <a:spLocks noChangeArrowheads="1"/>
          </p:cNvSpPr>
          <p:nvPr/>
        </p:nvSpPr>
        <p:spPr bwMode="auto">
          <a:xfrm>
            <a:off x="4335463" y="18192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6472" name="Oval 8"/>
          <p:cNvSpPr>
            <a:spLocks noChangeArrowheads="1"/>
          </p:cNvSpPr>
          <p:nvPr/>
        </p:nvSpPr>
        <p:spPr bwMode="auto">
          <a:xfrm>
            <a:off x="4314825" y="2070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6473" name="Oval 9"/>
          <p:cNvSpPr>
            <a:spLocks noChangeArrowheads="1"/>
          </p:cNvSpPr>
          <p:nvPr/>
        </p:nvSpPr>
        <p:spPr bwMode="auto">
          <a:xfrm>
            <a:off x="4279900" y="2362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6474" name="Oval 10"/>
          <p:cNvSpPr>
            <a:spLocks noChangeArrowheads="1"/>
          </p:cNvSpPr>
          <p:nvPr/>
        </p:nvSpPr>
        <p:spPr bwMode="auto">
          <a:xfrm>
            <a:off x="4237038" y="26336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6475" name="Oval 11"/>
          <p:cNvSpPr>
            <a:spLocks noChangeArrowheads="1"/>
          </p:cNvSpPr>
          <p:nvPr/>
        </p:nvSpPr>
        <p:spPr bwMode="auto">
          <a:xfrm>
            <a:off x="4203700" y="29067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6476" name="Oval 12"/>
          <p:cNvSpPr>
            <a:spLocks noChangeArrowheads="1"/>
          </p:cNvSpPr>
          <p:nvPr/>
        </p:nvSpPr>
        <p:spPr bwMode="auto">
          <a:xfrm>
            <a:off x="4171950" y="3200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6477" name="Oval 13"/>
          <p:cNvSpPr>
            <a:spLocks noChangeArrowheads="1"/>
          </p:cNvSpPr>
          <p:nvPr/>
        </p:nvSpPr>
        <p:spPr bwMode="auto">
          <a:xfrm>
            <a:off x="4171950" y="34401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6478" name="Oval 14"/>
          <p:cNvSpPr>
            <a:spLocks noChangeArrowheads="1"/>
          </p:cNvSpPr>
          <p:nvPr/>
        </p:nvSpPr>
        <p:spPr bwMode="auto">
          <a:xfrm>
            <a:off x="4171950" y="37004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6479" name="Oval 15"/>
          <p:cNvSpPr>
            <a:spLocks noChangeArrowheads="1"/>
          </p:cNvSpPr>
          <p:nvPr/>
        </p:nvSpPr>
        <p:spPr bwMode="auto">
          <a:xfrm>
            <a:off x="417195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6480" name="Oval 16"/>
          <p:cNvSpPr>
            <a:spLocks noChangeArrowheads="1"/>
          </p:cNvSpPr>
          <p:nvPr/>
        </p:nvSpPr>
        <p:spPr bwMode="auto">
          <a:xfrm>
            <a:off x="4162425" y="42354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6481" name="Oval 17"/>
          <p:cNvSpPr>
            <a:spLocks noChangeArrowheads="1"/>
          </p:cNvSpPr>
          <p:nvPr/>
        </p:nvSpPr>
        <p:spPr bwMode="auto">
          <a:xfrm>
            <a:off x="4140200" y="45180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6482" name="Oval 18"/>
          <p:cNvSpPr>
            <a:spLocks noChangeArrowheads="1"/>
          </p:cNvSpPr>
          <p:nvPr/>
        </p:nvSpPr>
        <p:spPr bwMode="auto">
          <a:xfrm>
            <a:off x="3181350" y="4495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6483" name="Oval 19"/>
          <p:cNvSpPr>
            <a:spLocks noChangeArrowheads="1"/>
          </p:cNvSpPr>
          <p:nvPr/>
        </p:nvSpPr>
        <p:spPr bwMode="auto">
          <a:xfrm>
            <a:off x="3195638" y="26193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6484" name="Oval 20"/>
          <p:cNvSpPr>
            <a:spLocks noChangeArrowheads="1"/>
          </p:cNvSpPr>
          <p:nvPr/>
        </p:nvSpPr>
        <p:spPr bwMode="auto">
          <a:xfrm>
            <a:off x="3162300" y="28924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6485" name="Oval 21"/>
          <p:cNvSpPr>
            <a:spLocks noChangeArrowheads="1"/>
          </p:cNvSpPr>
          <p:nvPr/>
        </p:nvSpPr>
        <p:spPr bwMode="auto">
          <a:xfrm>
            <a:off x="3159125" y="31575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6486" name="Oval 22"/>
          <p:cNvSpPr>
            <a:spLocks noChangeArrowheads="1"/>
          </p:cNvSpPr>
          <p:nvPr/>
        </p:nvSpPr>
        <p:spPr bwMode="auto">
          <a:xfrm>
            <a:off x="3144838" y="34115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6487" name="Oval 23"/>
          <p:cNvSpPr>
            <a:spLocks noChangeArrowheads="1"/>
          </p:cNvSpPr>
          <p:nvPr/>
        </p:nvSpPr>
        <p:spPr bwMode="auto">
          <a:xfrm>
            <a:off x="3144838" y="36718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6488" name="Oval 24"/>
          <p:cNvSpPr>
            <a:spLocks noChangeArrowheads="1"/>
          </p:cNvSpPr>
          <p:nvPr/>
        </p:nvSpPr>
        <p:spPr bwMode="auto">
          <a:xfrm>
            <a:off x="3130550" y="39338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6489" name="Oval 25"/>
          <p:cNvSpPr>
            <a:spLocks noChangeArrowheads="1"/>
          </p:cNvSpPr>
          <p:nvPr/>
        </p:nvSpPr>
        <p:spPr bwMode="auto">
          <a:xfrm>
            <a:off x="3148013" y="42052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6491" name="Oval 27"/>
          <p:cNvSpPr>
            <a:spLocks noChangeArrowheads="1"/>
          </p:cNvSpPr>
          <p:nvPr/>
        </p:nvSpPr>
        <p:spPr bwMode="auto">
          <a:xfrm>
            <a:off x="3390900" y="44672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6493" name="Oval 29"/>
          <p:cNvSpPr>
            <a:spLocks noChangeArrowheads="1"/>
          </p:cNvSpPr>
          <p:nvPr/>
        </p:nvSpPr>
        <p:spPr bwMode="auto">
          <a:xfrm>
            <a:off x="3362325" y="28971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6494" name="Oval 30"/>
          <p:cNvSpPr>
            <a:spLocks noChangeArrowheads="1"/>
          </p:cNvSpPr>
          <p:nvPr/>
        </p:nvSpPr>
        <p:spPr bwMode="auto">
          <a:xfrm>
            <a:off x="3373438" y="3162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6495" name="Oval 31"/>
          <p:cNvSpPr>
            <a:spLocks noChangeArrowheads="1"/>
          </p:cNvSpPr>
          <p:nvPr/>
        </p:nvSpPr>
        <p:spPr bwMode="auto">
          <a:xfrm>
            <a:off x="3387725" y="34305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6496" name="Oval 32"/>
          <p:cNvSpPr>
            <a:spLocks noChangeArrowheads="1"/>
          </p:cNvSpPr>
          <p:nvPr/>
        </p:nvSpPr>
        <p:spPr bwMode="auto">
          <a:xfrm>
            <a:off x="3373438" y="36909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6497" name="Oval 33"/>
          <p:cNvSpPr>
            <a:spLocks noChangeArrowheads="1"/>
          </p:cNvSpPr>
          <p:nvPr/>
        </p:nvSpPr>
        <p:spPr bwMode="auto">
          <a:xfrm>
            <a:off x="3373438" y="39481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6498" name="Oval 34"/>
          <p:cNvSpPr>
            <a:spLocks noChangeArrowheads="1"/>
          </p:cNvSpPr>
          <p:nvPr/>
        </p:nvSpPr>
        <p:spPr bwMode="auto">
          <a:xfrm>
            <a:off x="3376613" y="42100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143250" y="1600200"/>
            <a:ext cx="1257300" cy="2971800"/>
            <a:chOff x="696" y="1248"/>
            <a:chExt cx="792" cy="1872"/>
          </a:xfrm>
        </p:grpSpPr>
        <p:sp>
          <p:nvSpPr>
            <p:cNvPr id="60457" name="Freeform 35"/>
            <p:cNvSpPr>
              <a:spLocks/>
            </p:cNvSpPr>
            <p:nvPr/>
          </p:nvSpPr>
          <p:spPr bwMode="auto">
            <a:xfrm>
              <a:off x="696" y="1824"/>
              <a:ext cx="192" cy="1296"/>
            </a:xfrm>
            <a:custGeom>
              <a:avLst/>
              <a:gdLst>
                <a:gd name="T0" fmla="*/ 24 w 192"/>
                <a:gd name="T1" fmla="*/ 1368 h 1368"/>
                <a:gd name="T2" fmla="*/ 24 w 192"/>
                <a:gd name="T3" fmla="*/ 168 h 1368"/>
                <a:gd name="T4" fmla="*/ 168 w 192"/>
                <a:gd name="T5" fmla="*/ 360 h 1368"/>
                <a:gd name="T6" fmla="*/ 168 w 192"/>
                <a:gd name="T7" fmla="*/ 1320 h 1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68"/>
                <a:gd name="T14" fmla="*/ 192 w 192"/>
                <a:gd name="T15" fmla="*/ 1368 h 1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68">
                  <a:moveTo>
                    <a:pt x="24" y="1368"/>
                  </a:moveTo>
                  <a:cubicBezTo>
                    <a:pt x="12" y="852"/>
                    <a:pt x="0" y="336"/>
                    <a:pt x="24" y="168"/>
                  </a:cubicBezTo>
                  <a:cubicBezTo>
                    <a:pt x="48" y="0"/>
                    <a:pt x="144" y="168"/>
                    <a:pt x="168" y="360"/>
                  </a:cubicBezTo>
                  <a:cubicBezTo>
                    <a:pt x="192" y="552"/>
                    <a:pt x="180" y="936"/>
                    <a:pt x="168" y="132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8" name="Freeform 36"/>
            <p:cNvSpPr>
              <a:spLocks/>
            </p:cNvSpPr>
            <p:nvPr/>
          </p:nvSpPr>
          <p:spPr bwMode="auto">
            <a:xfrm>
              <a:off x="1320" y="1248"/>
              <a:ext cx="168" cy="1872"/>
            </a:xfrm>
            <a:custGeom>
              <a:avLst/>
              <a:gdLst>
                <a:gd name="T0" fmla="*/ 24 w 168"/>
                <a:gd name="T1" fmla="*/ 1872 h 1872"/>
                <a:gd name="T2" fmla="*/ 24 w 168"/>
                <a:gd name="T3" fmla="*/ 1536 h 1872"/>
                <a:gd name="T4" fmla="*/ 24 w 168"/>
                <a:gd name="T5" fmla="*/ 1200 h 1872"/>
                <a:gd name="T6" fmla="*/ 168 w 168"/>
                <a:gd name="T7" fmla="*/ 0 h 18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1872"/>
                <a:gd name="T14" fmla="*/ 168 w 168"/>
                <a:gd name="T15" fmla="*/ 1872 h 18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1872">
                  <a:moveTo>
                    <a:pt x="24" y="1872"/>
                  </a:moveTo>
                  <a:cubicBezTo>
                    <a:pt x="24" y="1760"/>
                    <a:pt x="24" y="1648"/>
                    <a:pt x="24" y="1536"/>
                  </a:cubicBezTo>
                  <a:cubicBezTo>
                    <a:pt x="24" y="1424"/>
                    <a:pt x="0" y="1456"/>
                    <a:pt x="24" y="1200"/>
                  </a:cubicBezTo>
                  <a:cubicBezTo>
                    <a:pt x="48" y="944"/>
                    <a:pt x="136" y="200"/>
                    <a:pt x="168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0450" name="Picture 3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6" y="3173414"/>
            <a:ext cx="2190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51" name="Line 40"/>
          <p:cNvSpPr>
            <a:spLocks noChangeShapeType="1"/>
          </p:cNvSpPr>
          <p:nvPr/>
        </p:nvSpPr>
        <p:spPr bwMode="auto">
          <a:xfrm flipV="1">
            <a:off x="2743200" y="2843214"/>
            <a:ext cx="0" cy="814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2" name="Text Box 41"/>
          <p:cNvSpPr txBox="1">
            <a:spLocks noChangeArrowheads="1"/>
          </p:cNvSpPr>
          <p:nvPr/>
        </p:nvSpPr>
        <p:spPr bwMode="auto">
          <a:xfrm>
            <a:off x="1600200" y="3048001"/>
            <a:ext cx="903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dirty="0">
                <a:latin typeface="Arial" panose="020B0604020202020204" pitchFamily="34" charset="0"/>
              </a:rPr>
              <a:t>larger </a:t>
            </a:r>
          </a:p>
        </p:txBody>
      </p:sp>
      <p:sp>
        <p:nvSpPr>
          <p:cNvPr id="60453" name="Text Box 42"/>
          <p:cNvSpPr txBox="1">
            <a:spLocks noChangeArrowheads="1"/>
          </p:cNvSpPr>
          <p:nvPr/>
        </p:nvSpPr>
        <p:spPr bwMode="auto">
          <a:xfrm>
            <a:off x="3321050" y="4657726"/>
            <a:ext cx="262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Gaussian filtered signal </a:t>
            </a: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505200" y="990600"/>
            <a:ext cx="2266950" cy="566738"/>
            <a:chOff x="1248" y="624"/>
            <a:chExt cx="1428" cy="357"/>
          </a:xfrm>
        </p:grpSpPr>
        <p:sp>
          <p:nvSpPr>
            <p:cNvPr id="60455" name="Text Box 43"/>
            <p:cNvSpPr txBox="1">
              <a:spLocks noChangeArrowheads="1"/>
            </p:cNvSpPr>
            <p:nvPr/>
          </p:nvSpPr>
          <p:spPr bwMode="auto">
            <a:xfrm>
              <a:off x="1248" y="624"/>
              <a:ext cx="14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first derivative peaks</a:t>
              </a:r>
            </a:p>
          </p:txBody>
        </p:sp>
        <p:sp>
          <p:nvSpPr>
            <p:cNvPr id="60456" name="Line 44"/>
            <p:cNvSpPr>
              <a:spLocks noChangeShapeType="1"/>
            </p:cNvSpPr>
            <p:nvPr/>
          </p:nvSpPr>
          <p:spPr bwMode="auto">
            <a:xfrm flipH="1">
              <a:off x="1854" y="816"/>
              <a:ext cx="162" cy="1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8351" y="981241"/>
            <a:ext cx="1771650" cy="3554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276203" y="4838700"/>
                <a:ext cx="2644048" cy="12976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Observe: Each “zero-contour” (set of (x,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) pairs) characterizes an edge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203" y="4838700"/>
                <a:ext cx="2644048" cy="129769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46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 build="p"/>
      <p:bldP spid="446470" grpId="0" animBg="1"/>
      <p:bldP spid="446471" grpId="0" animBg="1"/>
      <p:bldP spid="446472" grpId="0" animBg="1"/>
      <p:bldP spid="446473" grpId="0" animBg="1"/>
      <p:bldP spid="446474" grpId="0" animBg="1"/>
      <p:bldP spid="446475" grpId="0" animBg="1"/>
      <p:bldP spid="446476" grpId="0" animBg="1"/>
      <p:bldP spid="446477" grpId="0" animBg="1"/>
      <p:bldP spid="446478" grpId="0" animBg="1"/>
      <p:bldP spid="446479" grpId="0" animBg="1"/>
      <p:bldP spid="446480" grpId="0" animBg="1"/>
      <p:bldP spid="446481" grpId="0" animBg="1"/>
      <p:bldP spid="446482" grpId="0" animBg="1"/>
      <p:bldP spid="446483" grpId="0" animBg="1"/>
      <p:bldP spid="446484" grpId="0" animBg="1"/>
      <p:bldP spid="446485" grpId="0" animBg="1"/>
      <p:bldP spid="446486" grpId="0" animBg="1"/>
      <p:bldP spid="446487" grpId="0" animBg="1"/>
      <p:bldP spid="446488" grpId="0" animBg="1"/>
      <p:bldP spid="446489" grpId="0" animBg="1"/>
      <p:bldP spid="446491" grpId="0" animBg="1"/>
      <p:bldP spid="446493" grpId="0" animBg="1"/>
      <p:bldP spid="446494" grpId="0" animBg="1"/>
      <p:bldP spid="446495" grpId="0" animBg="1"/>
      <p:bldP spid="446496" grpId="0" animBg="1"/>
      <p:bldP spid="446497" grpId="0" animBg="1"/>
      <p:bldP spid="44649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Interval Tree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110689" cy="47368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Each entity or event may have “a beginning and an end”</a:t>
            </a:r>
          </a:p>
          <a:p>
            <a:pPr lvl="1"/>
            <a:r>
              <a:rPr lang="en-US" dirty="0" smtClean="0"/>
              <a:t>Interval bounded by zero-crossings</a:t>
            </a:r>
          </a:p>
          <a:p>
            <a:pPr lvl="1"/>
            <a:r>
              <a:rPr lang="en-US" dirty="0" smtClean="0"/>
              <a:t>The scale of the event can be determined by the zero-contour representation.</a:t>
            </a:r>
          </a:p>
          <a:p>
            <a:pPr lvl="1"/>
            <a:r>
              <a:rPr lang="en-US" dirty="0" smtClean="0"/>
              <a:t>Zero-contours can be reduced to a hierarchical representation or a simple partition of the contour space. </a:t>
            </a:r>
          </a:p>
          <a:p>
            <a:pPr lvl="1"/>
            <a:r>
              <a:rPr lang="en-US" dirty="0" smtClean="0"/>
              <a:t>Tree representation: each interval is simply a node in a tree.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Uses:</a:t>
            </a:r>
          </a:p>
          <a:p>
            <a:pPr lvl="1"/>
            <a:r>
              <a:rPr lang="en-US" dirty="0" smtClean="0"/>
              <a:t>Image characterization</a:t>
            </a:r>
          </a:p>
          <a:p>
            <a:pPr lvl="1"/>
            <a:r>
              <a:rPr lang="en-US" dirty="0" smtClean="0"/>
              <a:t>Course to fine localization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912" y="3811836"/>
            <a:ext cx="4466081" cy="2048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912" y="1485401"/>
            <a:ext cx="4466081" cy="216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76200"/>
            <a:ext cx="8153400" cy="8382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Some times we want many resolutions</a:t>
            </a:r>
          </a:p>
        </p:txBody>
      </p:sp>
      <p:graphicFrame>
        <p:nvGraphicFramePr>
          <p:cNvPr id="470019" name="Object 3"/>
          <p:cNvGraphicFramePr>
            <a:graphicFrameLocks noChangeAspect="1"/>
          </p:cNvGraphicFramePr>
          <p:nvPr/>
        </p:nvGraphicFramePr>
        <p:xfrm>
          <a:off x="3124200" y="1016000"/>
          <a:ext cx="56388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Photo Editor Photo" r:id="rId3" imgW="4896533" imgH="3419952" progId="MSPhotoEd.3">
                  <p:embed/>
                </p:oleObj>
              </mc:Choice>
              <mc:Fallback>
                <p:oleObj name="Photo Editor Photo" r:id="rId3" imgW="4896533" imgH="3419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016000"/>
                        <a:ext cx="56388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20" name="Rectangle 5"/>
          <p:cNvSpPr>
            <a:spLocks noChangeArrowheads="1"/>
          </p:cNvSpPr>
          <p:nvPr/>
        </p:nvSpPr>
        <p:spPr bwMode="auto">
          <a:xfrm>
            <a:off x="1828800" y="5105400"/>
            <a:ext cx="883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Known as a </a:t>
            </a:r>
            <a:r>
              <a:rPr lang="en-US" altLang="en-US" sz="1800" b="1" dirty="0">
                <a:latin typeface="Arial" panose="020B0604020202020204" pitchFamily="34" charset="0"/>
              </a:rPr>
              <a:t>Gaussian Pyramid </a:t>
            </a:r>
            <a:r>
              <a:rPr lang="en-US" altLang="en-US" sz="1800" dirty="0">
                <a:latin typeface="Arial" panose="020B0604020202020204" pitchFamily="34" charset="0"/>
              </a:rPr>
              <a:t>[Burt and Adelson, 1983]</a:t>
            </a:r>
            <a:endParaRPr lang="en-US" altLang="en-US" sz="1800" b="1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dirty="0" smtClean="0">
                <a:latin typeface="Arial" panose="020B0604020202020204" pitchFamily="34" charset="0"/>
              </a:rPr>
              <a:t>A </a:t>
            </a:r>
            <a:r>
              <a:rPr lang="en-US" altLang="en-US" sz="1800" dirty="0">
                <a:latin typeface="Arial" panose="020B0604020202020204" pitchFamily="34" charset="0"/>
              </a:rPr>
              <a:t>precursor to </a:t>
            </a:r>
            <a:r>
              <a:rPr lang="en-US" altLang="en-US" sz="1800" i="1" dirty="0">
                <a:latin typeface="Arial" panose="020B0604020202020204" pitchFamily="34" charset="0"/>
              </a:rPr>
              <a:t>wavelet transform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Gaussian Pyramids have all sorts of applications in computer vision</a:t>
            </a:r>
          </a:p>
        </p:txBody>
      </p:sp>
    </p:spTree>
    <p:extLst>
      <p:ext uri="{BB962C8B-B14F-4D97-AF65-F5344CB8AC3E}">
        <p14:creationId xmlns:p14="http://schemas.microsoft.com/office/powerpoint/2010/main" val="34173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Gaussian pyramid construction</a:t>
            </a:r>
          </a:p>
        </p:txBody>
      </p:sp>
      <p:sp>
        <p:nvSpPr>
          <p:cNvPr id="471043" name="Oval 4"/>
          <p:cNvSpPr>
            <a:spLocks noChangeArrowheads="1"/>
          </p:cNvSpPr>
          <p:nvPr/>
        </p:nvSpPr>
        <p:spPr bwMode="auto">
          <a:xfrm>
            <a:off x="4114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1044" name="Oval 5"/>
          <p:cNvSpPr>
            <a:spLocks noChangeArrowheads="1"/>
          </p:cNvSpPr>
          <p:nvPr/>
        </p:nvSpPr>
        <p:spPr bwMode="auto">
          <a:xfrm>
            <a:off x="4495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1045" name="Oval 6"/>
          <p:cNvSpPr>
            <a:spLocks noChangeArrowheads="1"/>
          </p:cNvSpPr>
          <p:nvPr/>
        </p:nvSpPr>
        <p:spPr bwMode="auto">
          <a:xfrm>
            <a:off x="4876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1046" name="Oval 7"/>
          <p:cNvSpPr>
            <a:spLocks noChangeArrowheads="1"/>
          </p:cNvSpPr>
          <p:nvPr/>
        </p:nvSpPr>
        <p:spPr bwMode="auto">
          <a:xfrm>
            <a:off x="5638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1047" name="Oval 8"/>
          <p:cNvSpPr>
            <a:spLocks noChangeArrowheads="1"/>
          </p:cNvSpPr>
          <p:nvPr/>
        </p:nvSpPr>
        <p:spPr bwMode="auto">
          <a:xfrm>
            <a:off x="5257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1048" name="Oval 9"/>
          <p:cNvSpPr>
            <a:spLocks noChangeArrowheads="1"/>
          </p:cNvSpPr>
          <p:nvPr/>
        </p:nvSpPr>
        <p:spPr bwMode="auto">
          <a:xfrm>
            <a:off x="6019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1049" name="Oval 10"/>
          <p:cNvSpPr>
            <a:spLocks noChangeArrowheads="1"/>
          </p:cNvSpPr>
          <p:nvPr/>
        </p:nvSpPr>
        <p:spPr bwMode="auto">
          <a:xfrm>
            <a:off x="6400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1050" name="Oval 11"/>
          <p:cNvSpPr>
            <a:spLocks noChangeArrowheads="1"/>
          </p:cNvSpPr>
          <p:nvPr/>
        </p:nvSpPr>
        <p:spPr bwMode="auto">
          <a:xfrm>
            <a:off x="7162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1051" name="Oval 12"/>
          <p:cNvSpPr>
            <a:spLocks noChangeArrowheads="1"/>
          </p:cNvSpPr>
          <p:nvPr/>
        </p:nvSpPr>
        <p:spPr bwMode="auto">
          <a:xfrm>
            <a:off x="6781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1052" name="Freeform 13"/>
          <p:cNvSpPr>
            <a:spLocks/>
          </p:cNvSpPr>
          <p:nvPr/>
        </p:nvSpPr>
        <p:spPr bwMode="auto">
          <a:xfrm>
            <a:off x="4724400" y="2971800"/>
            <a:ext cx="1905000" cy="762000"/>
          </a:xfrm>
          <a:custGeom>
            <a:avLst/>
            <a:gdLst>
              <a:gd name="T0" fmla="*/ 0 w 1200"/>
              <a:gd name="T1" fmla="*/ 480 h 480"/>
              <a:gd name="T2" fmla="*/ 0 w 1200"/>
              <a:gd name="T3" fmla="*/ 384 h 480"/>
              <a:gd name="T4" fmla="*/ 240 w 1200"/>
              <a:gd name="T5" fmla="*/ 384 h 480"/>
              <a:gd name="T6" fmla="*/ 240 w 1200"/>
              <a:gd name="T7" fmla="*/ 192 h 480"/>
              <a:gd name="T8" fmla="*/ 240 w 1200"/>
              <a:gd name="T9" fmla="*/ 144 h 480"/>
              <a:gd name="T10" fmla="*/ 480 w 1200"/>
              <a:gd name="T11" fmla="*/ 144 h 480"/>
              <a:gd name="T12" fmla="*/ 480 w 1200"/>
              <a:gd name="T13" fmla="*/ 0 h 480"/>
              <a:gd name="T14" fmla="*/ 720 w 1200"/>
              <a:gd name="T15" fmla="*/ 0 h 480"/>
              <a:gd name="T16" fmla="*/ 720 w 1200"/>
              <a:gd name="T17" fmla="*/ 144 h 480"/>
              <a:gd name="T18" fmla="*/ 960 w 1200"/>
              <a:gd name="T19" fmla="*/ 144 h 480"/>
              <a:gd name="T20" fmla="*/ 960 w 1200"/>
              <a:gd name="T21" fmla="*/ 384 h 480"/>
              <a:gd name="T22" fmla="*/ 1200 w 1200"/>
              <a:gd name="T23" fmla="*/ 384 h 480"/>
              <a:gd name="T24" fmla="*/ 1200 w 1200"/>
              <a:gd name="T25" fmla="*/ 480 h 4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0"/>
              <a:gd name="T40" fmla="*/ 0 h 480"/>
              <a:gd name="T41" fmla="*/ 1200 w 1200"/>
              <a:gd name="T42" fmla="*/ 480 h 4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0" h="480">
                <a:moveTo>
                  <a:pt x="0" y="480"/>
                </a:moveTo>
                <a:lnTo>
                  <a:pt x="0" y="384"/>
                </a:lnTo>
                <a:lnTo>
                  <a:pt x="240" y="384"/>
                </a:lnTo>
                <a:lnTo>
                  <a:pt x="240" y="192"/>
                </a:lnTo>
                <a:lnTo>
                  <a:pt x="240" y="144"/>
                </a:lnTo>
                <a:lnTo>
                  <a:pt x="480" y="144"/>
                </a:lnTo>
                <a:lnTo>
                  <a:pt x="480" y="0"/>
                </a:lnTo>
                <a:lnTo>
                  <a:pt x="720" y="0"/>
                </a:lnTo>
                <a:lnTo>
                  <a:pt x="720" y="144"/>
                </a:lnTo>
                <a:lnTo>
                  <a:pt x="960" y="144"/>
                </a:lnTo>
                <a:lnTo>
                  <a:pt x="960" y="384"/>
                </a:lnTo>
                <a:lnTo>
                  <a:pt x="1200" y="384"/>
                </a:lnTo>
                <a:lnTo>
                  <a:pt x="1200" y="48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1053" name="Oval 14"/>
          <p:cNvSpPr>
            <a:spLocks noChangeArrowheads="1"/>
          </p:cNvSpPr>
          <p:nvPr/>
        </p:nvSpPr>
        <p:spPr bwMode="auto">
          <a:xfrm>
            <a:off x="41148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1054" name="Oval 15"/>
          <p:cNvSpPr>
            <a:spLocks noChangeArrowheads="1"/>
          </p:cNvSpPr>
          <p:nvPr/>
        </p:nvSpPr>
        <p:spPr bwMode="auto">
          <a:xfrm>
            <a:off x="48768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1055" name="Oval 16"/>
          <p:cNvSpPr>
            <a:spLocks noChangeArrowheads="1"/>
          </p:cNvSpPr>
          <p:nvPr/>
        </p:nvSpPr>
        <p:spPr bwMode="auto">
          <a:xfrm>
            <a:off x="56388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1056" name="Oval 17"/>
          <p:cNvSpPr>
            <a:spLocks noChangeArrowheads="1"/>
          </p:cNvSpPr>
          <p:nvPr/>
        </p:nvSpPr>
        <p:spPr bwMode="auto">
          <a:xfrm>
            <a:off x="64008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1057" name="Oval 18"/>
          <p:cNvSpPr>
            <a:spLocks noChangeArrowheads="1"/>
          </p:cNvSpPr>
          <p:nvPr/>
        </p:nvSpPr>
        <p:spPr bwMode="auto">
          <a:xfrm>
            <a:off x="71628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1058" name="Line 19"/>
          <p:cNvSpPr>
            <a:spLocks noChangeShapeType="1"/>
          </p:cNvSpPr>
          <p:nvPr/>
        </p:nvSpPr>
        <p:spPr bwMode="auto">
          <a:xfrm flipV="1">
            <a:off x="5681663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776663" y="1817688"/>
            <a:ext cx="3802062" cy="1001712"/>
            <a:chOff x="1419" y="857"/>
            <a:chExt cx="2395" cy="631"/>
          </a:xfrm>
        </p:grpSpPr>
        <p:sp>
          <p:nvSpPr>
            <p:cNvPr id="471060" name="Oval 21"/>
            <p:cNvSpPr>
              <a:spLocks noChangeArrowheads="1"/>
            </p:cNvSpPr>
            <p:nvPr/>
          </p:nvSpPr>
          <p:spPr bwMode="auto">
            <a:xfrm>
              <a:off x="1632" y="8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061" name="Oval 22"/>
            <p:cNvSpPr>
              <a:spLocks noChangeArrowheads="1"/>
            </p:cNvSpPr>
            <p:nvPr/>
          </p:nvSpPr>
          <p:spPr bwMode="auto">
            <a:xfrm>
              <a:off x="2592" y="8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062" name="Oval 23"/>
            <p:cNvSpPr>
              <a:spLocks noChangeArrowheads="1"/>
            </p:cNvSpPr>
            <p:nvPr/>
          </p:nvSpPr>
          <p:spPr bwMode="auto">
            <a:xfrm>
              <a:off x="3552" y="8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063" name="Freeform 24"/>
            <p:cNvSpPr>
              <a:spLocks/>
            </p:cNvSpPr>
            <p:nvPr/>
          </p:nvSpPr>
          <p:spPr bwMode="auto">
            <a:xfrm>
              <a:off x="1419" y="1008"/>
              <a:ext cx="2395" cy="480"/>
            </a:xfrm>
            <a:custGeom>
              <a:avLst/>
              <a:gdLst>
                <a:gd name="T0" fmla="*/ 0 w 1200"/>
                <a:gd name="T1" fmla="*/ 480 h 480"/>
                <a:gd name="T2" fmla="*/ 0 w 1200"/>
                <a:gd name="T3" fmla="*/ 384 h 480"/>
                <a:gd name="T4" fmla="*/ 240 w 1200"/>
                <a:gd name="T5" fmla="*/ 384 h 480"/>
                <a:gd name="T6" fmla="*/ 240 w 1200"/>
                <a:gd name="T7" fmla="*/ 192 h 480"/>
                <a:gd name="T8" fmla="*/ 240 w 1200"/>
                <a:gd name="T9" fmla="*/ 144 h 480"/>
                <a:gd name="T10" fmla="*/ 480 w 1200"/>
                <a:gd name="T11" fmla="*/ 144 h 480"/>
                <a:gd name="T12" fmla="*/ 480 w 1200"/>
                <a:gd name="T13" fmla="*/ 0 h 480"/>
                <a:gd name="T14" fmla="*/ 720 w 1200"/>
                <a:gd name="T15" fmla="*/ 0 h 480"/>
                <a:gd name="T16" fmla="*/ 720 w 1200"/>
                <a:gd name="T17" fmla="*/ 144 h 480"/>
                <a:gd name="T18" fmla="*/ 960 w 1200"/>
                <a:gd name="T19" fmla="*/ 144 h 480"/>
                <a:gd name="T20" fmla="*/ 960 w 1200"/>
                <a:gd name="T21" fmla="*/ 384 h 480"/>
                <a:gd name="T22" fmla="*/ 1200 w 1200"/>
                <a:gd name="T23" fmla="*/ 384 h 480"/>
                <a:gd name="T24" fmla="*/ 1200 w 1200"/>
                <a:gd name="T25" fmla="*/ 480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0"/>
                <a:gd name="T40" fmla="*/ 0 h 480"/>
                <a:gd name="T41" fmla="*/ 1200 w 1200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0" h="480">
                  <a:moveTo>
                    <a:pt x="0" y="480"/>
                  </a:moveTo>
                  <a:lnTo>
                    <a:pt x="0" y="384"/>
                  </a:lnTo>
                  <a:lnTo>
                    <a:pt x="240" y="384"/>
                  </a:lnTo>
                  <a:lnTo>
                    <a:pt x="240" y="192"/>
                  </a:lnTo>
                  <a:lnTo>
                    <a:pt x="240" y="144"/>
                  </a:lnTo>
                  <a:lnTo>
                    <a:pt x="480" y="144"/>
                  </a:lnTo>
                  <a:lnTo>
                    <a:pt x="480" y="0"/>
                  </a:lnTo>
                  <a:lnTo>
                    <a:pt x="720" y="0"/>
                  </a:lnTo>
                  <a:lnTo>
                    <a:pt x="720" y="144"/>
                  </a:lnTo>
                  <a:lnTo>
                    <a:pt x="960" y="144"/>
                  </a:lnTo>
                  <a:lnTo>
                    <a:pt x="960" y="384"/>
                  </a:lnTo>
                  <a:lnTo>
                    <a:pt x="1200" y="384"/>
                  </a:lnTo>
                  <a:lnTo>
                    <a:pt x="1200" y="48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064" name="Line 25"/>
            <p:cNvSpPr>
              <a:spLocks noChangeShapeType="1"/>
            </p:cNvSpPr>
            <p:nvPr/>
          </p:nvSpPr>
          <p:spPr bwMode="auto">
            <a:xfrm flipV="1">
              <a:off x="2619" y="9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65" name="Text Box 26"/>
          <p:cNvSpPr txBox="1">
            <a:spLocks noChangeArrowheads="1"/>
          </p:cNvSpPr>
          <p:nvPr/>
        </p:nvSpPr>
        <p:spPr bwMode="auto">
          <a:xfrm>
            <a:off x="6842126" y="3084514"/>
            <a:ext cx="1312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filter kernel</a:t>
            </a:r>
          </a:p>
        </p:txBody>
      </p:sp>
      <p:sp>
        <p:nvSpPr>
          <p:cNvPr id="471066" name="Line 27"/>
          <p:cNvSpPr>
            <a:spLocks noChangeShapeType="1"/>
          </p:cNvSpPr>
          <p:nvPr/>
        </p:nvSpPr>
        <p:spPr bwMode="auto">
          <a:xfrm flipH="1">
            <a:off x="6324600" y="32766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67" name="Rectangle 32"/>
          <p:cNvSpPr>
            <a:spLocks noChangeArrowheads="1"/>
          </p:cNvSpPr>
          <p:nvPr/>
        </p:nvSpPr>
        <p:spPr bwMode="auto">
          <a:xfrm>
            <a:off x="1458157" y="3657599"/>
            <a:ext cx="8839200" cy="308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Repeat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Filter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Subsample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Until minimum resolution reached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can specify desired number of levels (e.g., 3-level pyramid</a:t>
            </a:r>
            <a:r>
              <a:rPr lang="en-US" altLang="en-US" sz="1800" dirty="0" smtClean="0">
                <a:latin typeface="Arial" panose="020B0604020202020204" pitchFamily="34" charset="0"/>
              </a:rPr>
              <a:t>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dirty="0" smtClean="0">
                <a:latin typeface="Arial" panose="020B0604020202020204" pitchFamily="34" charset="0"/>
              </a:rPr>
              <a:t>Can find edges (or features) at </a:t>
            </a:r>
            <a:r>
              <a:rPr lang="en-US" altLang="en-US" sz="1800" b="1" u="sng" dirty="0" smtClean="0">
                <a:latin typeface="Arial" panose="020B0604020202020204" pitchFamily="34" charset="0"/>
              </a:rPr>
              <a:t>fine</a:t>
            </a:r>
            <a:r>
              <a:rPr lang="en-US" altLang="en-US" sz="1800" dirty="0" smtClean="0">
                <a:latin typeface="Arial" panose="020B0604020202020204" pitchFamily="34" charset="0"/>
              </a:rPr>
              <a:t> and </a:t>
            </a:r>
            <a:r>
              <a:rPr lang="en-US" altLang="en-US" sz="1800" b="1" u="sng" dirty="0" smtClean="0">
                <a:latin typeface="Arial" panose="020B0604020202020204" pitchFamily="34" charset="0"/>
              </a:rPr>
              <a:t>gross</a:t>
            </a:r>
            <a:r>
              <a:rPr lang="en-US" altLang="en-US" sz="1800" dirty="0" smtClean="0">
                <a:latin typeface="Arial" panose="020B0604020202020204" pitchFamily="34" charset="0"/>
              </a:rPr>
              <a:t> scales.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dirty="0" smtClean="0">
                <a:latin typeface="Arial" panose="020B0604020202020204" pitchFamily="34" charset="0"/>
              </a:rPr>
              <a:t>Analyze an image at multiple scales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dirty="0" smtClean="0">
                <a:latin typeface="Arial" panose="020B0604020202020204" pitchFamily="34" charset="0"/>
              </a:rPr>
              <a:t>Referred to as </a:t>
            </a:r>
            <a:r>
              <a:rPr lang="en-US" altLang="en-US" sz="1800" b="1" dirty="0" smtClean="0">
                <a:latin typeface="Arial" panose="020B0604020202020204" pitchFamily="34" charset="0"/>
              </a:rPr>
              <a:t>Scale Space </a:t>
            </a:r>
            <a:r>
              <a:rPr lang="en-US" altLang="en-US" sz="1800" dirty="0" smtClean="0">
                <a:latin typeface="Arial" panose="020B0604020202020204" pitchFamily="34" charset="0"/>
              </a:rPr>
              <a:t>analysis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dirty="0" smtClean="0">
                <a:latin typeface="Arial" panose="020B0604020202020204" pitchFamily="34" charset="0"/>
              </a:rPr>
              <a:t>Observe: The </a:t>
            </a:r>
            <a:r>
              <a:rPr lang="en-US" altLang="en-US" sz="1400" dirty="0">
                <a:latin typeface="Arial" panose="020B0604020202020204" pitchFamily="34" charset="0"/>
              </a:rPr>
              <a:t>whole pyramid is only 4/3 the size of the original image!</a:t>
            </a:r>
          </a:p>
        </p:txBody>
      </p:sp>
    </p:spTree>
    <p:extLst>
      <p:ext uri="{BB962C8B-B14F-4D97-AF65-F5344CB8AC3E}">
        <p14:creationId xmlns:p14="http://schemas.microsoft.com/office/powerpoint/2010/main" val="241474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Edge detection</a:t>
            </a:r>
          </a:p>
        </p:txBody>
      </p:sp>
      <p:sp>
        <p:nvSpPr>
          <p:cNvPr id="3076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0" y="71120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TexPoint fonts used in EMF. </a:t>
            </a:r>
          </a:p>
          <a:p>
            <a:r>
              <a:rPr lang="en-US" altLang="en-US"/>
              <a:t>Read the TexPoint manual before you delete this box.: </a:t>
            </a:r>
            <a:r>
              <a:rPr lang="en-US" altLang="en-US">
                <a:latin typeface="CMMI10"/>
              </a:rPr>
              <a:t>A</a:t>
            </a:r>
            <a:r>
              <a:rPr lang="en-US" altLang="en-US">
                <a:latin typeface="CMR7"/>
              </a:rPr>
              <a:t>A</a:t>
            </a:r>
            <a:r>
              <a:rPr lang="en-US" altLang="en-US">
                <a:latin typeface="CMR10"/>
              </a:rPr>
              <a:t>A</a:t>
            </a:r>
          </a:p>
        </p:txBody>
      </p:sp>
      <p:sp>
        <p:nvSpPr>
          <p:cNvPr id="3077" name="Rectangle 3"/>
          <p:cNvSpPr txBox="1">
            <a:spLocks noChangeArrowheads="1"/>
          </p:cNvSpPr>
          <p:nvPr/>
        </p:nvSpPr>
        <p:spPr bwMode="auto">
          <a:xfrm>
            <a:off x="2209800" y="52578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/>
              <a:t>Convert a 2D image into a set of curves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400"/>
              <a:t>Extracts salient features of the scene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400"/>
              <a:t>More compact than pixels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105150" y="1304926"/>
          <a:ext cx="6267450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Photo Editor Photo" r:id="rId6" imgW="7354327" imgH="4638095" progId="">
                  <p:embed/>
                </p:oleObj>
              </mc:Choice>
              <mc:Fallback>
                <p:oleObj name="Photo Editor Photo" r:id="rId6" imgW="7354327" imgH="46380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1304926"/>
                        <a:ext cx="6267450" cy="395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39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186" name="Picture 11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389188"/>
            <a:ext cx="7889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7187" name="Picture 10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6" y="1895476"/>
            <a:ext cx="15652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7188" name="Picture 9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14400"/>
            <a:ext cx="31321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718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76200"/>
            <a:ext cx="7924800" cy="8382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Subsampling with Gaussian pre-filtering</a:t>
            </a:r>
          </a:p>
        </p:txBody>
      </p:sp>
      <p:sp>
        <p:nvSpPr>
          <p:cNvPr id="477190" name="Text Box 6"/>
          <p:cNvSpPr txBox="1">
            <a:spLocks noChangeArrowheads="1"/>
          </p:cNvSpPr>
          <p:nvPr/>
        </p:nvSpPr>
        <p:spPr bwMode="auto">
          <a:xfrm>
            <a:off x="6919914" y="40132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G 1/4</a:t>
            </a:r>
          </a:p>
        </p:txBody>
      </p:sp>
      <p:sp>
        <p:nvSpPr>
          <p:cNvPr id="477191" name="Text Box 7"/>
          <p:cNvSpPr txBox="1">
            <a:spLocks noChangeArrowheads="1"/>
          </p:cNvSpPr>
          <p:nvPr/>
        </p:nvSpPr>
        <p:spPr bwMode="auto">
          <a:xfrm>
            <a:off x="8596314" y="34163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G 1/8</a:t>
            </a:r>
          </a:p>
        </p:txBody>
      </p:sp>
      <p:sp>
        <p:nvSpPr>
          <p:cNvPr id="477192" name="Text Box 8"/>
          <p:cNvSpPr txBox="1">
            <a:spLocks noChangeArrowheads="1"/>
          </p:cNvSpPr>
          <p:nvPr/>
        </p:nvSpPr>
        <p:spPr bwMode="auto">
          <a:xfrm>
            <a:off x="3429000" y="5105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Gaussian 1/2</a:t>
            </a:r>
          </a:p>
        </p:txBody>
      </p:sp>
      <p:sp>
        <p:nvSpPr>
          <p:cNvPr id="477193" name="Rectangle 13"/>
          <p:cNvSpPr>
            <a:spLocks noChangeArrowheads="1"/>
          </p:cNvSpPr>
          <p:nvPr/>
        </p:nvSpPr>
        <p:spPr bwMode="auto">
          <a:xfrm>
            <a:off x="1828800" y="5638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>
                <a:latin typeface="Arial" panose="020B0604020202020204" pitchFamily="34" charset="0"/>
              </a:rPr>
              <a:t>Filter the image, </a:t>
            </a:r>
            <a:r>
              <a:rPr lang="en-US" altLang="en-US" i="1">
                <a:latin typeface="Arial" panose="020B0604020202020204" pitchFamily="34" charset="0"/>
              </a:rPr>
              <a:t>then</a:t>
            </a:r>
            <a:r>
              <a:rPr lang="en-US" altLang="en-US">
                <a:latin typeface="Arial" panose="020B0604020202020204" pitchFamily="34" charset="0"/>
              </a:rPr>
              <a:t> subsample</a:t>
            </a:r>
          </a:p>
        </p:txBody>
      </p:sp>
    </p:spTree>
    <p:extLst>
      <p:ext uri="{BB962C8B-B14F-4D97-AF65-F5344CB8AC3E}">
        <p14:creationId xmlns:p14="http://schemas.microsoft.com/office/powerpoint/2010/main" val="26669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210" name="Picture 2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914401"/>
            <a:ext cx="3154363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8211" name="Picture 3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4" y="914400"/>
            <a:ext cx="3125787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8212" name="Picture 4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31321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821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76200"/>
            <a:ext cx="7924800" cy="8382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Subsampling with Gaussian pre-filtering</a:t>
            </a:r>
          </a:p>
        </p:txBody>
      </p:sp>
      <p:sp>
        <p:nvSpPr>
          <p:cNvPr id="478214" name="Text Box 6"/>
          <p:cNvSpPr txBox="1">
            <a:spLocks noChangeArrowheads="1"/>
          </p:cNvSpPr>
          <p:nvPr/>
        </p:nvSpPr>
        <p:spPr bwMode="auto">
          <a:xfrm>
            <a:off x="5791200" y="5105400"/>
            <a:ext cx="928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G 1/4</a:t>
            </a:r>
          </a:p>
        </p:txBody>
      </p:sp>
      <p:sp>
        <p:nvSpPr>
          <p:cNvPr id="478215" name="Text Box 7"/>
          <p:cNvSpPr txBox="1">
            <a:spLocks noChangeArrowheads="1"/>
          </p:cNvSpPr>
          <p:nvPr/>
        </p:nvSpPr>
        <p:spPr bwMode="auto">
          <a:xfrm>
            <a:off x="8901114" y="51054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G 1/8</a:t>
            </a:r>
          </a:p>
        </p:txBody>
      </p:sp>
      <p:sp>
        <p:nvSpPr>
          <p:cNvPr id="478216" name="Text Box 8"/>
          <p:cNvSpPr txBox="1">
            <a:spLocks noChangeArrowheads="1"/>
          </p:cNvSpPr>
          <p:nvPr/>
        </p:nvSpPr>
        <p:spPr bwMode="auto">
          <a:xfrm>
            <a:off x="2057400" y="5105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Gaussian 1/2</a:t>
            </a:r>
          </a:p>
        </p:txBody>
      </p:sp>
      <p:sp>
        <p:nvSpPr>
          <p:cNvPr id="478218" name="Rectangle 13"/>
          <p:cNvSpPr>
            <a:spLocks noChangeArrowheads="1"/>
          </p:cNvSpPr>
          <p:nvPr/>
        </p:nvSpPr>
        <p:spPr bwMode="auto">
          <a:xfrm>
            <a:off x="1828800" y="5638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>
                <a:latin typeface="Arial" panose="020B0604020202020204" pitchFamily="34" charset="0"/>
              </a:rPr>
              <a:t>Filter the image, </a:t>
            </a:r>
            <a:r>
              <a:rPr lang="en-US" altLang="en-US" i="1">
                <a:latin typeface="Arial" panose="020B0604020202020204" pitchFamily="34" charset="0"/>
              </a:rPr>
              <a:t>then</a:t>
            </a:r>
            <a:r>
              <a:rPr lang="en-US" altLang="en-US">
                <a:latin typeface="Arial" panose="020B0604020202020204" pitchFamily="34" charset="0"/>
              </a:rPr>
              <a:t> subsample</a:t>
            </a:r>
          </a:p>
        </p:txBody>
      </p:sp>
    </p:spTree>
    <p:extLst>
      <p:ext uri="{BB962C8B-B14F-4D97-AF65-F5344CB8AC3E}">
        <p14:creationId xmlns:p14="http://schemas.microsoft.com/office/powerpoint/2010/main" val="134048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34" name="Picture 2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914400"/>
            <a:ext cx="3135313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9235" name="Picture 3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9" y="914400"/>
            <a:ext cx="3125787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9236" name="Picture 4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6" y="912813"/>
            <a:ext cx="3154363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923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Subsampling </a:t>
            </a:r>
            <a:r>
              <a:rPr lang="en-US" altLang="en-US" i="1"/>
              <a:t>without</a:t>
            </a:r>
            <a:r>
              <a:rPr lang="en-US" altLang="en-US"/>
              <a:t> pre-filtering</a:t>
            </a:r>
          </a:p>
        </p:txBody>
      </p:sp>
      <p:sp>
        <p:nvSpPr>
          <p:cNvPr id="479238" name="Text Box 6"/>
          <p:cNvSpPr txBox="1">
            <a:spLocks noChangeArrowheads="1"/>
          </p:cNvSpPr>
          <p:nvPr/>
        </p:nvSpPr>
        <p:spPr bwMode="auto">
          <a:xfrm>
            <a:off x="5257801" y="5105400"/>
            <a:ext cx="168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1/4  </a:t>
            </a:r>
            <a:r>
              <a:rPr lang="en-US" altLang="en-US" sz="1600">
                <a:latin typeface="Arial" panose="020B0604020202020204" pitchFamily="34" charset="0"/>
              </a:rPr>
              <a:t>(2x zoom)</a:t>
            </a:r>
          </a:p>
        </p:txBody>
      </p:sp>
      <p:sp>
        <p:nvSpPr>
          <p:cNvPr id="479239" name="Text Box 7"/>
          <p:cNvSpPr txBox="1">
            <a:spLocks noChangeArrowheads="1"/>
          </p:cNvSpPr>
          <p:nvPr/>
        </p:nvSpPr>
        <p:spPr bwMode="auto">
          <a:xfrm>
            <a:off x="8458201" y="5105400"/>
            <a:ext cx="168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1/8  </a:t>
            </a:r>
            <a:r>
              <a:rPr lang="en-US" altLang="en-US" sz="1600">
                <a:latin typeface="Arial" panose="020B0604020202020204" pitchFamily="34" charset="0"/>
              </a:rPr>
              <a:t>(4x zoom)</a:t>
            </a:r>
          </a:p>
        </p:txBody>
      </p:sp>
      <p:sp>
        <p:nvSpPr>
          <p:cNvPr id="479240" name="Text Box 9"/>
          <p:cNvSpPr txBox="1">
            <a:spLocks noChangeArrowheads="1"/>
          </p:cNvSpPr>
          <p:nvPr/>
        </p:nvSpPr>
        <p:spPr bwMode="auto">
          <a:xfrm>
            <a:off x="2819401" y="51054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40015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Sampling and the Nyquist rate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2667000"/>
            <a:ext cx="7772400" cy="3886200"/>
          </a:xfrm>
        </p:spPr>
        <p:txBody>
          <a:bodyPr>
            <a:normAutofit lnSpcReduction="10000"/>
          </a:bodyPr>
          <a:lstStyle/>
          <a:p>
            <a:r>
              <a:rPr lang="en-US" altLang="en-US" sz="2000" b="1"/>
              <a:t>Aliasing</a:t>
            </a:r>
            <a:r>
              <a:rPr lang="en-US" altLang="en-US" sz="2000"/>
              <a:t> can arise when you sample a continuous signal or image</a:t>
            </a:r>
          </a:p>
          <a:p>
            <a:pPr lvl="1"/>
            <a:r>
              <a:rPr lang="en-US" altLang="en-US" sz="1800"/>
              <a:t>occurs when your sampling rate is not high enough to capture the amount of detail in your image</a:t>
            </a:r>
          </a:p>
          <a:p>
            <a:pPr lvl="1"/>
            <a:r>
              <a:rPr lang="en-US" altLang="en-US" sz="1800"/>
              <a:t>Can give you the wrong signal/image—an </a:t>
            </a:r>
            <a:r>
              <a:rPr lang="en-US" altLang="en-US" sz="1800" i="1"/>
              <a:t>alias</a:t>
            </a:r>
          </a:p>
          <a:p>
            <a:pPr lvl="1"/>
            <a:r>
              <a:rPr lang="en-US" altLang="en-US" sz="1800"/>
              <a:t>formally, the image contains structure at different scales</a:t>
            </a:r>
          </a:p>
          <a:p>
            <a:pPr lvl="2"/>
            <a:r>
              <a:rPr lang="en-US" altLang="en-US" sz="1600"/>
              <a:t>called “frequencies” in the Fourier domain</a:t>
            </a:r>
          </a:p>
          <a:p>
            <a:pPr lvl="1"/>
            <a:r>
              <a:rPr lang="en-US" altLang="en-US" sz="1800"/>
              <a:t>the sampling rate must be high enough to capture the highest frequency in the image</a:t>
            </a:r>
          </a:p>
          <a:p>
            <a:r>
              <a:rPr lang="en-US" altLang="en-US" sz="2000"/>
              <a:t>To avoid aliasing:</a:t>
            </a:r>
          </a:p>
          <a:p>
            <a:pPr lvl="1"/>
            <a:r>
              <a:rPr lang="en-US" altLang="en-US" sz="1800"/>
              <a:t>sampling rate </a:t>
            </a:r>
            <a:r>
              <a:rPr lang="en-US" altLang="en-US" sz="1800">
                <a:cs typeface="Arial" panose="020B0604020202020204" pitchFamily="34" charset="0"/>
              </a:rPr>
              <a:t>≥</a:t>
            </a:r>
            <a:r>
              <a:rPr lang="en-US" altLang="en-US" sz="1800"/>
              <a:t> 2 * max frequency in the image</a:t>
            </a:r>
          </a:p>
          <a:p>
            <a:pPr lvl="2"/>
            <a:r>
              <a:rPr lang="en-US" altLang="en-US" sz="1600"/>
              <a:t>said another way: </a:t>
            </a:r>
            <a:r>
              <a:rPr lang="en-US" altLang="en-US" sz="1600">
                <a:cs typeface="Arial" panose="020B0604020202020204" pitchFamily="34" charset="0"/>
              </a:rPr>
              <a:t>≥</a:t>
            </a:r>
            <a:r>
              <a:rPr lang="en-US" altLang="en-US" sz="1600"/>
              <a:t> two samples per cycle</a:t>
            </a:r>
          </a:p>
          <a:p>
            <a:pPr lvl="1"/>
            <a:r>
              <a:rPr lang="en-US" altLang="en-US" sz="1800"/>
              <a:t>This minimum sampling rate is called the </a:t>
            </a:r>
            <a:r>
              <a:rPr lang="en-US" altLang="en-US" sz="1800" b="1"/>
              <a:t>Nyquist rate</a:t>
            </a:r>
          </a:p>
        </p:txBody>
      </p:sp>
      <p:pic>
        <p:nvPicPr>
          <p:cNvPr id="480260" name="Picture 5" descr="al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4" y="1066800"/>
            <a:ext cx="54514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1415" name="Freeform 7"/>
          <p:cNvSpPr>
            <a:spLocks/>
          </p:cNvSpPr>
          <p:nvPr/>
        </p:nvSpPr>
        <p:spPr bwMode="auto">
          <a:xfrm>
            <a:off x="3505200" y="1041400"/>
            <a:ext cx="5181600" cy="1447800"/>
          </a:xfrm>
          <a:custGeom>
            <a:avLst/>
            <a:gdLst>
              <a:gd name="T0" fmla="*/ 0 w 3264"/>
              <a:gd name="T1" fmla="*/ 448 h 912"/>
              <a:gd name="T2" fmla="*/ 288 w 3264"/>
              <a:gd name="T3" fmla="*/ 208 h 912"/>
              <a:gd name="T4" fmla="*/ 624 w 3264"/>
              <a:gd name="T5" fmla="*/ 64 h 912"/>
              <a:gd name="T6" fmla="*/ 960 w 3264"/>
              <a:gd name="T7" fmla="*/ 16 h 912"/>
              <a:gd name="T8" fmla="*/ 1248 w 3264"/>
              <a:gd name="T9" fmla="*/ 160 h 912"/>
              <a:gd name="T10" fmla="*/ 1632 w 3264"/>
              <a:gd name="T11" fmla="*/ 448 h 912"/>
              <a:gd name="T12" fmla="*/ 1920 w 3264"/>
              <a:gd name="T13" fmla="*/ 688 h 912"/>
              <a:gd name="T14" fmla="*/ 2256 w 3264"/>
              <a:gd name="T15" fmla="*/ 880 h 912"/>
              <a:gd name="T16" fmla="*/ 2592 w 3264"/>
              <a:gd name="T17" fmla="*/ 880 h 912"/>
              <a:gd name="T18" fmla="*/ 2928 w 3264"/>
              <a:gd name="T19" fmla="*/ 736 h 912"/>
              <a:gd name="T20" fmla="*/ 3264 w 3264"/>
              <a:gd name="T21" fmla="*/ 496 h 9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64"/>
              <a:gd name="T34" fmla="*/ 0 h 912"/>
              <a:gd name="T35" fmla="*/ 3264 w 3264"/>
              <a:gd name="T36" fmla="*/ 912 h 9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64" h="912">
                <a:moveTo>
                  <a:pt x="0" y="448"/>
                </a:moveTo>
                <a:cubicBezTo>
                  <a:pt x="92" y="360"/>
                  <a:pt x="184" y="272"/>
                  <a:pt x="288" y="208"/>
                </a:cubicBezTo>
                <a:cubicBezTo>
                  <a:pt x="392" y="144"/>
                  <a:pt x="512" y="96"/>
                  <a:pt x="624" y="64"/>
                </a:cubicBezTo>
                <a:cubicBezTo>
                  <a:pt x="736" y="32"/>
                  <a:pt x="856" y="0"/>
                  <a:pt x="960" y="16"/>
                </a:cubicBezTo>
                <a:cubicBezTo>
                  <a:pt x="1064" y="32"/>
                  <a:pt x="1136" y="88"/>
                  <a:pt x="1248" y="160"/>
                </a:cubicBezTo>
                <a:cubicBezTo>
                  <a:pt x="1360" y="232"/>
                  <a:pt x="1520" y="360"/>
                  <a:pt x="1632" y="448"/>
                </a:cubicBezTo>
                <a:cubicBezTo>
                  <a:pt x="1744" y="536"/>
                  <a:pt x="1816" y="616"/>
                  <a:pt x="1920" y="688"/>
                </a:cubicBezTo>
                <a:cubicBezTo>
                  <a:pt x="2024" y="760"/>
                  <a:pt x="2144" y="848"/>
                  <a:pt x="2256" y="880"/>
                </a:cubicBezTo>
                <a:cubicBezTo>
                  <a:pt x="2368" y="912"/>
                  <a:pt x="2480" y="904"/>
                  <a:pt x="2592" y="880"/>
                </a:cubicBezTo>
                <a:cubicBezTo>
                  <a:pt x="2704" y="856"/>
                  <a:pt x="2816" y="800"/>
                  <a:pt x="2928" y="736"/>
                </a:cubicBezTo>
                <a:cubicBezTo>
                  <a:pt x="3040" y="672"/>
                  <a:pt x="3152" y="584"/>
                  <a:pt x="3264" y="49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480262" name="Straight Connector 6"/>
          <p:cNvCxnSpPr>
            <a:cxnSpLocks noChangeShapeType="1"/>
          </p:cNvCxnSpPr>
          <p:nvPr/>
        </p:nvCxnSpPr>
        <p:spPr bwMode="auto">
          <a:xfrm>
            <a:off x="3370264" y="2667000"/>
            <a:ext cx="54514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Straight Connector 8"/>
          <p:cNvCxnSpPr/>
          <p:nvPr/>
        </p:nvCxnSpPr>
        <p:spPr bwMode="auto">
          <a:xfrm rot="5400000">
            <a:off x="3387726" y="2592388"/>
            <a:ext cx="153987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rot="5400000">
            <a:off x="3911600" y="2590800"/>
            <a:ext cx="153988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rot="5400000">
            <a:off x="4418013" y="2590801"/>
            <a:ext cx="153988" cy="158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rot="5400000">
            <a:off x="4938713" y="2590801"/>
            <a:ext cx="153988" cy="158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rot="5400000">
            <a:off x="5435600" y="2590800"/>
            <a:ext cx="153988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rot="5400000">
            <a:off x="5970588" y="2590801"/>
            <a:ext cx="153988" cy="158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5400000">
            <a:off x="6497639" y="2592389"/>
            <a:ext cx="153987" cy="158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5400000">
            <a:off x="7031039" y="2589214"/>
            <a:ext cx="153987" cy="158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rot="5400000">
            <a:off x="7542214" y="2589214"/>
            <a:ext cx="153987" cy="158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rot="5400000">
            <a:off x="8062914" y="2592389"/>
            <a:ext cx="153987" cy="158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 rot="5400000">
            <a:off x="8553451" y="2589213"/>
            <a:ext cx="153987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24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/>
      <p:bldP spid="4014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52675"/>
            <a:ext cx="635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2067" name="Line 3"/>
          <p:cNvSpPr>
            <a:spLocks noChangeShapeType="1"/>
          </p:cNvSpPr>
          <p:nvPr/>
        </p:nvSpPr>
        <p:spPr bwMode="auto">
          <a:xfrm flipV="1">
            <a:off x="41910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68" name="Freeform 4"/>
          <p:cNvSpPr>
            <a:spLocks/>
          </p:cNvSpPr>
          <p:nvPr/>
        </p:nvSpPr>
        <p:spPr bwMode="auto">
          <a:xfrm>
            <a:off x="4191000" y="2628900"/>
            <a:ext cx="3048000" cy="711200"/>
          </a:xfrm>
          <a:custGeom>
            <a:avLst/>
            <a:gdLst>
              <a:gd name="T0" fmla="*/ 0 w 1920"/>
              <a:gd name="T1" fmla="*/ 408 h 448"/>
              <a:gd name="T2" fmla="*/ 480 w 1920"/>
              <a:gd name="T3" fmla="*/ 24 h 448"/>
              <a:gd name="T4" fmla="*/ 960 w 1920"/>
              <a:gd name="T5" fmla="*/ 264 h 448"/>
              <a:gd name="T6" fmla="*/ 1440 w 1920"/>
              <a:gd name="T7" fmla="*/ 408 h 448"/>
              <a:gd name="T8" fmla="*/ 1920 w 1920"/>
              <a:gd name="T9" fmla="*/ 24 h 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448"/>
              <a:gd name="T17" fmla="*/ 1920 w 1920"/>
              <a:gd name="T18" fmla="*/ 448 h 4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448">
                <a:moveTo>
                  <a:pt x="0" y="408"/>
                </a:moveTo>
                <a:cubicBezTo>
                  <a:pt x="160" y="228"/>
                  <a:pt x="320" y="48"/>
                  <a:pt x="480" y="24"/>
                </a:cubicBezTo>
                <a:cubicBezTo>
                  <a:pt x="640" y="0"/>
                  <a:pt x="800" y="200"/>
                  <a:pt x="960" y="264"/>
                </a:cubicBezTo>
                <a:cubicBezTo>
                  <a:pt x="1120" y="328"/>
                  <a:pt x="1280" y="448"/>
                  <a:pt x="1440" y="408"/>
                </a:cubicBezTo>
                <a:cubicBezTo>
                  <a:pt x="1600" y="368"/>
                  <a:pt x="1760" y="196"/>
                  <a:pt x="1920" y="2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2069" name="Line 5"/>
          <p:cNvSpPr>
            <a:spLocks noChangeShapeType="1"/>
          </p:cNvSpPr>
          <p:nvPr/>
        </p:nvSpPr>
        <p:spPr bwMode="auto">
          <a:xfrm flipV="1">
            <a:off x="4953000" y="2667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70" name="Line 6"/>
          <p:cNvSpPr>
            <a:spLocks noChangeShapeType="1"/>
          </p:cNvSpPr>
          <p:nvPr/>
        </p:nvSpPr>
        <p:spPr bwMode="auto">
          <a:xfrm flipV="1">
            <a:off x="5715000" y="3048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71" name="Line 7"/>
          <p:cNvSpPr>
            <a:spLocks noChangeShapeType="1"/>
          </p:cNvSpPr>
          <p:nvPr/>
        </p:nvSpPr>
        <p:spPr bwMode="auto">
          <a:xfrm flipV="1">
            <a:off x="64770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72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Image resampling</a:t>
            </a:r>
          </a:p>
        </p:txBody>
      </p:sp>
      <p:sp>
        <p:nvSpPr>
          <p:cNvPr id="472073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914400"/>
            <a:ext cx="7772400" cy="12192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So far, we considered only power-of-two subsampling</a:t>
            </a:r>
          </a:p>
          <a:p>
            <a:pPr lvl="1"/>
            <a:r>
              <a:rPr lang="en-US" altLang="en-US"/>
              <a:t>What about arbitrary scale reduction?</a:t>
            </a:r>
          </a:p>
          <a:p>
            <a:pPr lvl="1"/>
            <a:r>
              <a:rPr lang="en-US" altLang="en-US"/>
              <a:t>How can we increase the size of the image?</a:t>
            </a:r>
          </a:p>
        </p:txBody>
      </p:sp>
      <p:sp>
        <p:nvSpPr>
          <p:cNvPr id="472074" name="Oval 10"/>
          <p:cNvSpPr>
            <a:spLocks noChangeArrowheads="1"/>
          </p:cNvSpPr>
          <p:nvPr/>
        </p:nvSpPr>
        <p:spPr bwMode="auto">
          <a:xfrm>
            <a:off x="4152900" y="32385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2075" name="Oval 11"/>
          <p:cNvSpPr>
            <a:spLocks noChangeArrowheads="1"/>
          </p:cNvSpPr>
          <p:nvPr/>
        </p:nvSpPr>
        <p:spPr bwMode="auto">
          <a:xfrm>
            <a:off x="5676900" y="3009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2076" name="Oval 12"/>
          <p:cNvSpPr>
            <a:spLocks noChangeArrowheads="1"/>
          </p:cNvSpPr>
          <p:nvPr/>
        </p:nvSpPr>
        <p:spPr bwMode="auto">
          <a:xfrm>
            <a:off x="4914900" y="26193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2077" name="Oval 13"/>
          <p:cNvSpPr>
            <a:spLocks noChangeArrowheads="1"/>
          </p:cNvSpPr>
          <p:nvPr/>
        </p:nvSpPr>
        <p:spPr bwMode="auto">
          <a:xfrm>
            <a:off x="6438900" y="32289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2078" name="Line 14"/>
          <p:cNvSpPr>
            <a:spLocks noChangeShapeType="1"/>
          </p:cNvSpPr>
          <p:nvPr/>
        </p:nvSpPr>
        <p:spPr bwMode="auto">
          <a:xfrm>
            <a:off x="3962400" y="3962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79" name="Line 15"/>
          <p:cNvSpPr>
            <a:spLocks noChangeShapeType="1"/>
          </p:cNvSpPr>
          <p:nvPr/>
        </p:nvSpPr>
        <p:spPr bwMode="auto">
          <a:xfrm flipV="1">
            <a:off x="7239000" y="2667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80" name="Oval 16"/>
          <p:cNvSpPr>
            <a:spLocks noChangeArrowheads="1"/>
          </p:cNvSpPr>
          <p:nvPr/>
        </p:nvSpPr>
        <p:spPr bwMode="auto">
          <a:xfrm>
            <a:off x="7200900" y="26193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2081" name="Line 17"/>
          <p:cNvSpPr>
            <a:spLocks noChangeShapeType="1"/>
          </p:cNvSpPr>
          <p:nvPr/>
        </p:nvSpPr>
        <p:spPr bwMode="auto">
          <a:xfrm flipV="1">
            <a:off x="3962400" y="2286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82" name="Rectangle 18"/>
          <p:cNvSpPr>
            <a:spLocks noChangeArrowheads="1"/>
          </p:cNvSpPr>
          <p:nvPr/>
        </p:nvSpPr>
        <p:spPr bwMode="auto">
          <a:xfrm>
            <a:off x="2209800" y="42672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>
                <a:latin typeface="Arial" panose="020B0604020202020204" pitchFamily="34" charset="0"/>
              </a:rPr>
              <a:t>Recall how a digital image is formed</a:t>
            </a:r>
          </a:p>
          <a:p>
            <a:pPr>
              <a:spcBef>
                <a:spcPct val="2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It is a discrete point-sampling of a continuous function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If we could somehow reconstruct the original function, any new image could be generated, at any resolution and scale </a:t>
            </a:r>
          </a:p>
        </p:txBody>
      </p:sp>
      <p:pic>
        <p:nvPicPr>
          <p:cNvPr id="472083" name="Picture 19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4826000"/>
            <a:ext cx="375761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2084" name="Text Box 20"/>
          <p:cNvSpPr txBox="1">
            <a:spLocks noChangeArrowheads="1"/>
          </p:cNvSpPr>
          <p:nvPr/>
        </p:nvSpPr>
        <p:spPr bwMode="auto">
          <a:xfrm>
            <a:off x="4060825" y="38862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1</a:t>
            </a:r>
          </a:p>
        </p:txBody>
      </p:sp>
      <p:sp>
        <p:nvSpPr>
          <p:cNvPr id="472085" name="Text Box 21"/>
          <p:cNvSpPr txBox="1">
            <a:spLocks noChangeArrowheads="1"/>
          </p:cNvSpPr>
          <p:nvPr/>
        </p:nvSpPr>
        <p:spPr bwMode="auto">
          <a:xfrm>
            <a:off x="4819650" y="38862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2</a:t>
            </a:r>
          </a:p>
        </p:txBody>
      </p:sp>
      <p:sp>
        <p:nvSpPr>
          <p:cNvPr id="472086" name="Text Box 22"/>
          <p:cNvSpPr txBox="1">
            <a:spLocks noChangeArrowheads="1"/>
          </p:cNvSpPr>
          <p:nvPr/>
        </p:nvSpPr>
        <p:spPr bwMode="auto">
          <a:xfrm>
            <a:off x="5581650" y="38862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3</a:t>
            </a:r>
          </a:p>
        </p:txBody>
      </p:sp>
      <p:sp>
        <p:nvSpPr>
          <p:cNvPr id="472087" name="Text Box 23"/>
          <p:cNvSpPr txBox="1">
            <a:spLocks noChangeArrowheads="1"/>
          </p:cNvSpPr>
          <p:nvPr/>
        </p:nvSpPr>
        <p:spPr bwMode="auto">
          <a:xfrm>
            <a:off x="6343650" y="38862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4</a:t>
            </a:r>
          </a:p>
        </p:txBody>
      </p:sp>
      <p:sp>
        <p:nvSpPr>
          <p:cNvPr id="472088" name="Text Box 24"/>
          <p:cNvSpPr txBox="1">
            <a:spLocks noChangeArrowheads="1"/>
          </p:cNvSpPr>
          <p:nvPr/>
        </p:nvSpPr>
        <p:spPr bwMode="auto">
          <a:xfrm>
            <a:off x="7105650" y="38862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5</a:t>
            </a:r>
          </a:p>
        </p:txBody>
      </p:sp>
      <p:pic>
        <p:nvPicPr>
          <p:cNvPr id="472089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87788"/>
            <a:ext cx="192088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2090" name="Text Box 26"/>
          <p:cNvSpPr txBox="1">
            <a:spLocks noChangeArrowheads="1"/>
          </p:cNvSpPr>
          <p:nvPr/>
        </p:nvSpPr>
        <p:spPr bwMode="auto">
          <a:xfrm>
            <a:off x="8528050" y="3084513"/>
            <a:ext cx="142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d = 1 in this </a:t>
            </a:r>
          </a:p>
          <a:p>
            <a:r>
              <a:rPr lang="en-US" altLang="en-US" sz="1800">
                <a:latin typeface="Arial" panose="020B060402020202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84444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Line 2"/>
          <p:cNvSpPr>
            <a:spLocks noChangeShapeType="1"/>
          </p:cNvSpPr>
          <p:nvPr/>
        </p:nvSpPr>
        <p:spPr bwMode="auto">
          <a:xfrm flipV="1">
            <a:off x="6096000" y="3228976"/>
            <a:ext cx="0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091" name="Line 3"/>
          <p:cNvSpPr>
            <a:spLocks noChangeShapeType="1"/>
          </p:cNvSpPr>
          <p:nvPr/>
        </p:nvSpPr>
        <p:spPr bwMode="auto">
          <a:xfrm flipV="1">
            <a:off x="41910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092" name="Freeform 4"/>
          <p:cNvSpPr>
            <a:spLocks/>
          </p:cNvSpPr>
          <p:nvPr/>
        </p:nvSpPr>
        <p:spPr bwMode="auto">
          <a:xfrm>
            <a:off x="4191000" y="2628900"/>
            <a:ext cx="3048000" cy="711200"/>
          </a:xfrm>
          <a:custGeom>
            <a:avLst/>
            <a:gdLst>
              <a:gd name="T0" fmla="*/ 0 w 1920"/>
              <a:gd name="T1" fmla="*/ 408 h 448"/>
              <a:gd name="T2" fmla="*/ 480 w 1920"/>
              <a:gd name="T3" fmla="*/ 24 h 448"/>
              <a:gd name="T4" fmla="*/ 960 w 1920"/>
              <a:gd name="T5" fmla="*/ 264 h 448"/>
              <a:gd name="T6" fmla="*/ 1440 w 1920"/>
              <a:gd name="T7" fmla="*/ 408 h 448"/>
              <a:gd name="T8" fmla="*/ 1920 w 1920"/>
              <a:gd name="T9" fmla="*/ 24 h 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448"/>
              <a:gd name="T17" fmla="*/ 1920 w 1920"/>
              <a:gd name="T18" fmla="*/ 448 h 4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448">
                <a:moveTo>
                  <a:pt x="0" y="408"/>
                </a:moveTo>
                <a:cubicBezTo>
                  <a:pt x="160" y="228"/>
                  <a:pt x="320" y="48"/>
                  <a:pt x="480" y="24"/>
                </a:cubicBezTo>
                <a:cubicBezTo>
                  <a:pt x="640" y="0"/>
                  <a:pt x="800" y="200"/>
                  <a:pt x="960" y="264"/>
                </a:cubicBezTo>
                <a:cubicBezTo>
                  <a:pt x="1120" y="328"/>
                  <a:pt x="1280" y="448"/>
                  <a:pt x="1440" y="408"/>
                </a:cubicBezTo>
                <a:cubicBezTo>
                  <a:pt x="1600" y="368"/>
                  <a:pt x="1760" y="196"/>
                  <a:pt x="1920" y="2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3093" name="Line 5"/>
          <p:cNvSpPr>
            <a:spLocks noChangeShapeType="1"/>
          </p:cNvSpPr>
          <p:nvPr/>
        </p:nvSpPr>
        <p:spPr bwMode="auto">
          <a:xfrm flipV="1">
            <a:off x="4953000" y="2667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094" name="Line 6"/>
          <p:cNvSpPr>
            <a:spLocks noChangeShapeType="1"/>
          </p:cNvSpPr>
          <p:nvPr/>
        </p:nvSpPr>
        <p:spPr bwMode="auto">
          <a:xfrm flipV="1">
            <a:off x="5715000" y="3048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095" name="Line 7"/>
          <p:cNvSpPr>
            <a:spLocks noChangeShapeType="1"/>
          </p:cNvSpPr>
          <p:nvPr/>
        </p:nvSpPr>
        <p:spPr bwMode="auto">
          <a:xfrm flipV="1">
            <a:off x="64770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096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Image resampling</a:t>
            </a:r>
          </a:p>
        </p:txBody>
      </p:sp>
      <p:sp>
        <p:nvSpPr>
          <p:cNvPr id="473097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914400"/>
            <a:ext cx="7772400" cy="12192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So far, we considered only power-of-two subsampling</a:t>
            </a:r>
          </a:p>
          <a:p>
            <a:pPr lvl="1"/>
            <a:r>
              <a:rPr lang="en-US" altLang="en-US"/>
              <a:t>What about arbitrary scale reduction?</a:t>
            </a:r>
          </a:p>
          <a:p>
            <a:pPr lvl="1"/>
            <a:r>
              <a:rPr lang="en-US" altLang="en-US"/>
              <a:t>How can we increase the size of the image?</a:t>
            </a:r>
          </a:p>
        </p:txBody>
      </p:sp>
      <p:sp>
        <p:nvSpPr>
          <p:cNvPr id="473098" name="Oval 10"/>
          <p:cNvSpPr>
            <a:spLocks noChangeArrowheads="1"/>
          </p:cNvSpPr>
          <p:nvPr/>
        </p:nvSpPr>
        <p:spPr bwMode="auto">
          <a:xfrm>
            <a:off x="4152900" y="32385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3099" name="Oval 11"/>
          <p:cNvSpPr>
            <a:spLocks noChangeArrowheads="1"/>
          </p:cNvSpPr>
          <p:nvPr/>
        </p:nvSpPr>
        <p:spPr bwMode="auto">
          <a:xfrm>
            <a:off x="5676900" y="30099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3100" name="Oval 12"/>
          <p:cNvSpPr>
            <a:spLocks noChangeArrowheads="1"/>
          </p:cNvSpPr>
          <p:nvPr/>
        </p:nvSpPr>
        <p:spPr bwMode="auto">
          <a:xfrm>
            <a:off x="4914900" y="26193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3101" name="Oval 13"/>
          <p:cNvSpPr>
            <a:spLocks noChangeArrowheads="1"/>
          </p:cNvSpPr>
          <p:nvPr/>
        </p:nvSpPr>
        <p:spPr bwMode="auto">
          <a:xfrm>
            <a:off x="6438900" y="32289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3102" name="Line 14"/>
          <p:cNvSpPr>
            <a:spLocks noChangeShapeType="1"/>
          </p:cNvSpPr>
          <p:nvPr/>
        </p:nvSpPr>
        <p:spPr bwMode="auto">
          <a:xfrm>
            <a:off x="3962400" y="3962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103" name="Line 15"/>
          <p:cNvSpPr>
            <a:spLocks noChangeShapeType="1"/>
          </p:cNvSpPr>
          <p:nvPr/>
        </p:nvSpPr>
        <p:spPr bwMode="auto">
          <a:xfrm flipV="1">
            <a:off x="7239000" y="2667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104" name="Oval 16"/>
          <p:cNvSpPr>
            <a:spLocks noChangeArrowheads="1"/>
          </p:cNvSpPr>
          <p:nvPr/>
        </p:nvSpPr>
        <p:spPr bwMode="auto">
          <a:xfrm>
            <a:off x="7200900" y="26193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3105" name="Line 17"/>
          <p:cNvSpPr>
            <a:spLocks noChangeShapeType="1"/>
          </p:cNvSpPr>
          <p:nvPr/>
        </p:nvSpPr>
        <p:spPr bwMode="auto">
          <a:xfrm flipV="1">
            <a:off x="3962400" y="2286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106" name="Rectangle 18"/>
          <p:cNvSpPr>
            <a:spLocks noChangeArrowheads="1"/>
          </p:cNvSpPr>
          <p:nvPr/>
        </p:nvSpPr>
        <p:spPr bwMode="auto">
          <a:xfrm>
            <a:off x="2209800" y="42672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>
                <a:latin typeface="Arial" panose="020B0604020202020204" pitchFamily="34" charset="0"/>
              </a:rPr>
              <a:t>Recall how a digital image is formed</a:t>
            </a:r>
          </a:p>
          <a:p>
            <a:pPr>
              <a:spcBef>
                <a:spcPct val="2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It is a discrete point-sampling of a continuous function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If we could somehow reconstruct the original function, any new image could be generated, at any resolution and scale </a:t>
            </a:r>
          </a:p>
        </p:txBody>
      </p:sp>
      <p:pic>
        <p:nvPicPr>
          <p:cNvPr id="473107" name="Picture 1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4826000"/>
            <a:ext cx="375761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108" name="Text Box 20"/>
          <p:cNvSpPr txBox="1">
            <a:spLocks noChangeArrowheads="1"/>
          </p:cNvSpPr>
          <p:nvPr/>
        </p:nvSpPr>
        <p:spPr bwMode="auto">
          <a:xfrm>
            <a:off x="4060825" y="38862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1</a:t>
            </a:r>
          </a:p>
        </p:txBody>
      </p:sp>
      <p:sp>
        <p:nvSpPr>
          <p:cNvPr id="473109" name="Text Box 21"/>
          <p:cNvSpPr txBox="1">
            <a:spLocks noChangeArrowheads="1"/>
          </p:cNvSpPr>
          <p:nvPr/>
        </p:nvSpPr>
        <p:spPr bwMode="auto">
          <a:xfrm>
            <a:off x="4819650" y="38862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2</a:t>
            </a:r>
          </a:p>
        </p:txBody>
      </p:sp>
      <p:sp>
        <p:nvSpPr>
          <p:cNvPr id="473110" name="Text Box 22"/>
          <p:cNvSpPr txBox="1">
            <a:spLocks noChangeArrowheads="1"/>
          </p:cNvSpPr>
          <p:nvPr/>
        </p:nvSpPr>
        <p:spPr bwMode="auto">
          <a:xfrm>
            <a:off x="5581650" y="38862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3</a:t>
            </a:r>
          </a:p>
        </p:txBody>
      </p:sp>
      <p:sp>
        <p:nvSpPr>
          <p:cNvPr id="473111" name="Text Box 23"/>
          <p:cNvSpPr txBox="1">
            <a:spLocks noChangeArrowheads="1"/>
          </p:cNvSpPr>
          <p:nvPr/>
        </p:nvSpPr>
        <p:spPr bwMode="auto">
          <a:xfrm>
            <a:off x="6343650" y="38862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4</a:t>
            </a:r>
          </a:p>
        </p:txBody>
      </p:sp>
      <p:sp>
        <p:nvSpPr>
          <p:cNvPr id="473112" name="Text Box 24"/>
          <p:cNvSpPr txBox="1">
            <a:spLocks noChangeArrowheads="1"/>
          </p:cNvSpPr>
          <p:nvPr/>
        </p:nvSpPr>
        <p:spPr bwMode="auto">
          <a:xfrm>
            <a:off x="7105650" y="38862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5</a:t>
            </a:r>
          </a:p>
        </p:txBody>
      </p:sp>
      <p:sp>
        <p:nvSpPr>
          <p:cNvPr id="473113" name="Oval 25"/>
          <p:cNvSpPr>
            <a:spLocks noChangeArrowheads="1"/>
          </p:cNvSpPr>
          <p:nvPr/>
        </p:nvSpPr>
        <p:spPr bwMode="auto">
          <a:xfrm>
            <a:off x="6057900" y="31718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3114" name="Line 26"/>
          <p:cNvSpPr>
            <a:spLocks noChangeShapeType="1"/>
          </p:cNvSpPr>
          <p:nvPr/>
        </p:nvSpPr>
        <p:spPr bwMode="auto">
          <a:xfrm flipV="1">
            <a:off x="4572000" y="2895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115" name="Line 27"/>
          <p:cNvSpPr>
            <a:spLocks noChangeShapeType="1"/>
          </p:cNvSpPr>
          <p:nvPr/>
        </p:nvSpPr>
        <p:spPr bwMode="auto">
          <a:xfrm flipV="1">
            <a:off x="6858000" y="3048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116" name="Line 28"/>
          <p:cNvSpPr>
            <a:spLocks noChangeShapeType="1"/>
          </p:cNvSpPr>
          <p:nvPr/>
        </p:nvSpPr>
        <p:spPr bwMode="auto">
          <a:xfrm flipV="1">
            <a:off x="5334000" y="2819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117" name="Oval 29"/>
          <p:cNvSpPr>
            <a:spLocks noChangeArrowheads="1"/>
          </p:cNvSpPr>
          <p:nvPr/>
        </p:nvSpPr>
        <p:spPr bwMode="auto">
          <a:xfrm>
            <a:off x="5295900" y="27717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3118" name="Oval 30"/>
          <p:cNvSpPr>
            <a:spLocks noChangeArrowheads="1"/>
          </p:cNvSpPr>
          <p:nvPr/>
        </p:nvSpPr>
        <p:spPr bwMode="auto">
          <a:xfrm>
            <a:off x="4533900" y="28384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3119" name="Oval 31"/>
          <p:cNvSpPr>
            <a:spLocks noChangeArrowheads="1"/>
          </p:cNvSpPr>
          <p:nvPr/>
        </p:nvSpPr>
        <p:spPr bwMode="auto">
          <a:xfrm>
            <a:off x="6819900" y="29908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73120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52675"/>
            <a:ext cx="635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121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87788"/>
            <a:ext cx="192088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122" name="Text Box 34"/>
          <p:cNvSpPr txBox="1">
            <a:spLocks noChangeArrowheads="1"/>
          </p:cNvSpPr>
          <p:nvPr/>
        </p:nvSpPr>
        <p:spPr bwMode="auto">
          <a:xfrm>
            <a:off x="8528050" y="3084513"/>
            <a:ext cx="142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d = 1 in this </a:t>
            </a:r>
          </a:p>
          <a:p>
            <a:r>
              <a:rPr lang="en-US" altLang="en-US" sz="1800">
                <a:latin typeface="Arial" panose="020B060402020202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7769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Image resampling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914400"/>
            <a:ext cx="7772400" cy="533400"/>
          </a:xfrm>
        </p:spPr>
        <p:txBody>
          <a:bodyPr/>
          <a:lstStyle/>
          <a:p>
            <a:r>
              <a:rPr lang="en-US" altLang="en-US"/>
              <a:t>So what to do if we don’t know </a:t>
            </a:r>
          </a:p>
        </p:txBody>
      </p:sp>
      <p:pic>
        <p:nvPicPr>
          <p:cNvPr id="47411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927" y="1048760"/>
            <a:ext cx="1730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4117" name="Group 5"/>
          <p:cNvGrpSpPr>
            <a:grpSpLocks/>
          </p:cNvGrpSpPr>
          <p:nvPr/>
        </p:nvGrpSpPr>
        <p:grpSpPr bwMode="auto">
          <a:xfrm>
            <a:off x="3124200" y="2286000"/>
            <a:ext cx="6826250" cy="1936750"/>
            <a:chOff x="1008" y="1440"/>
            <a:chExt cx="4300" cy="1220"/>
          </a:xfrm>
        </p:grpSpPr>
        <p:sp>
          <p:nvSpPr>
            <p:cNvPr id="474118" name="Line 6"/>
            <p:cNvSpPr>
              <a:spLocks noChangeShapeType="1"/>
            </p:cNvSpPr>
            <p:nvPr/>
          </p:nvSpPr>
          <p:spPr bwMode="auto">
            <a:xfrm flipV="1">
              <a:off x="1680" y="206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119" name="Line 7"/>
            <p:cNvSpPr>
              <a:spLocks noChangeShapeType="1"/>
            </p:cNvSpPr>
            <p:nvPr/>
          </p:nvSpPr>
          <p:spPr bwMode="auto">
            <a:xfrm flipV="1">
              <a:off x="2160" y="168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120" name="Line 8"/>
            <p:cNvSpPr>
              <a:spLocks noChangeShapeType="1"/>
            </p:cNvSpPr>
            <p:nvPr/>
          </p:nvSpPr>
          <p:spPr bwMode="auto">
            <a:xfrm flipV="1">
              <a:off x="2640" y="19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121" name="Line 9"/>
            <p:cNvSpPr>
              <a:spLocks noChangeShapeType="1"/>
            </p:cNvSpPr>
            <p:nvPr/>
          </p:nvSpPr>
          <p:spPr bwMode="auto">
            <a:xfrm flipV="1">
              <a:off x="3120" y="206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122" name="Oval 10"/>
            <p:cNvSpPr>
              <a:spLocks noChangeArrowheads="1"/>
            </p:cNvSpPr>
            <p:nvPr/>
          </p:nvSpPr>
          <p:spPr bwMode="auto">
            <a:xfrm>
              <a:off x="1656" y="20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4123" name="Oval 11"/>
            <p:cNvSpPr>
              <a:spLocks noChangeArrowheads="1"/>
            </p:cNvSpPr>
            <p:nvPr/>
          </p:nvSpPr>
          <p:spPr bwMode="auto">
            <a:xfrm>
              <a:off x="2616" y="18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4124" name="Oval 12"/>
            <p:cNvSpPr>
              <a:spLocks noChangeArrowheads="1"/>
            </p:cNvSpPr>
            <p:nvPr/>
          </p:nvSpPr>
          <p:spPr bwMode="auto">
            <a:xfrm>
              <a:off x="2136" y="165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4125" name="Oval 13"/>
            <p:cNvSpPr>
              <a:spLocks noChangeArrowheads="1"/>
            </p:cNvSpPr>
            <p:nvPr/>
          </p:nvSpPr>
          <p:spPr bwMode="auto">
            <a:xfrm>
              <a:off x="3096" y="203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4126" name="Line 14"/>
            <p:cNvSpPr>
              <a:spLocks noChangeShapeType="1"/>
            </p:cNvSpPr>
            <p:nvPr/>
          </p:nvSpPr>
          <p:spPr bwMode="auto">
            <a:xfrm>
              <a:off x="1536" y="2496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127" name="Line 15"/>
            <p:cNvSpPr>
              <a:spLocks noChangeShapeType="1"/>
            </p:cNvSpPr>
            <p:nvPr/>
          </p:nvSpPr>
          <p:spPr bwMode="auto">
            <a:xfrm flipV="1">
              <a:off x="3600" y="168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128" name="Oval 16"/>
            <p:cNvSpPr>
              <a:spLocks noChangeArrowheads="1"/>
            </p:cNvSpPr>
            <p:nvPr/>
          </p:nvSpPr>
          <p:spPr bwMode="auto">
            <a:xfrm>
              <a:off x="3576" y="165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4129" name="Line 17"/>
            <p:cNvSpPr>
              <a:spLocks noChangeShapeType="1"/>
            </p:cNvSpPr>
            <p:nvPr/>
          </p:nvSpPr>
          <p:spPr bwMode="auto">
            <a:xfrm flipV="1">
              <a:off x="1536" y="1440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130" name="Text Box 18"/>
            <p:cNvSpPr txBox="1">
              <a:spLocks noChangeArrowheads="1"/>
            </p:cNvSpPr>
            <p:nvPr/>
          </p:nvSpPr>
          <p:spPr bwMode="auto">
            <a:xfrm>
              <a:off x="1598" y="2448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/>
                <a:t>1</a:t>
              </a:r>
            </a:p>
          </p:txBody>
        </p:sp>
        <p:sp>
          <p:nvSpPr>
            <p:cNvPr id="474131" name="Text Box 19"/>
            <p:cNvSpPr txBox="1">
              <a:spLocks noChangeArrowheads="1"/>
            </p:cNvSpPr>
            <p:nvPr/>
          </p:nvSpPr>
          <p:spPr bwMode="auto">
            <a:xfrm>
              <a:off x="2076" y="2448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/>
                <a:t>2</a:t>
              </a:r>
            </a:p>
          </p:txBody>
        </p:sp>
        <p:sp>
          <p:nvSpPr>
            <p:cNvPr id="474132" name="Text Box 20"/>
            <p:cNvSpPr txBox="1">
              <a:spLocks noChangeArrowheads="1"/>
            </p:cNvSpPr>
            <p:nvPr/>
          </p:nvSpPr>
          <p:spPr bwMode="auto">
            <a:xfrm>
              <a:off x="2556" y="2448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/>
                <a:t>3</a:t>
              </a:r>
            </a:p>
          </p:txBody>
        </p:sp>
        <p:sp>
          <p:nvSpPr>
            <p:cNvPr id="474133" name="Text Box 21"/>
            <p:cNvSpPr txBox="1">
              <a:spLocks noChangeArrowheads="1"/>
            </p:cNvSpPr>
            <p:nvPr/>
          </p:nvSpPr>
          <p:spPr bwMode="auto">
            <a:xfrm>
              <a:off x="3036" y="2448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/>
                <a:t>4</a:t>
              </a:r>
            </a:p>
          </p:txBody>
        </p:sp>
        <p:sp>
          <p:nvSpPr>
            <p:cNvPr id="474134" name="Text Box 22"/>
            <p:cNvSpPr txBox="1">
              <a:spLocks noChangeArrowheads="1"/>
            </p:cNvSpPr>
            <p:nvPr/>
          </p:nvSpPr>
          <p:spPr bwMode="auto">
            <a:xfrm>
              <a:off x="3516" y="2448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/>
                <a:t>5</a:t>
              </a:r>
            </a:p>
          </p:txBody>
        </p:sp>
        <p:pic>
          <p:nvPicPr>
            <p:cNvPr id="474135" name="Picture 2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482"/>
              <a:ext cx="40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4136" name="Text Box 24"/>
            <p:cNvSpPr txBox="1">
              <a:spLocks noChangeArrowheads="1"/>
            </p:cNvSpPr>
            <p:nvPr/>
          </p:nvSpPr>
          <p:spPr bwMode="auto">
            <a:xfrm>
              <a:off x="2268" y="2448"/>
              <a:ext cx="2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2.5</a:t>
              </a:r>
            </a:p>
          </p:txBody>
        </p:sp>
        <p:sp>
          <p:nvSpPr>
            <p:cNvPr id="474137" name="Text Box 25"/>
            <p:cNvSpPr txBox="1">
              <a:spLocks noChangeArrowheads="1"/>
            </p:cNvSpPr>
            <p:nvPr/>
          </p:nvSpPr>
          <p:spPr bwMode="auto">
            <a:xfrm>
              <a:off x="1404" y="1900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/>
                <a:t>1</a:t>
              </a:r>
            </a:p>
          </p:txBody>
        </p:sp>
        <p:pic>
          <p:nvPicPr>
            <p:cNvPr id="474138" name="Picture 2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" y="2450"/>
              <a:ext cx="121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4139" name="Text Box 27"/>
            <p:cNvSpPr txBox="1">
              <a:spLocks noChangeArrowheads="1"/>
            </p:cNvSpPr>
            <p:nvPr/>
          </p:nvSpPr>
          <p:spPr bwMode="auto">
            <a:xfrm>
              <a:off x="4412" y="1943"/>
              <a:ext cx="8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latin typeface="Arial" panose="020B0604020202020204" pitchFamily="34" charset="0"/>
                </a:rPr>
                <a:t>d = 1 in this </a:t>
              </a:r>
            </a:p>
            <a:p>
              <a:r>
                <a:rPr lang="en-US" altLang="en-US" sz="1800">
                  <a:latin typeface="Arial" panose="020B0604020202020204" pitchFamily="34" charset="0"/>
                </a:rPr>
                <a:t>example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209800" y="1371600"/>
            <a:ext cx="7772400" cy="2590800"/>
            <a:chOff x="432" y="864"/>
            <a:chExt cx="4896" cy="1632"/>
          </a:xfrm>
        </p:grpSpPr>
        <p:grpSp>
          <p:nvGrpSpPr>
            <p:cNvPr id="474141" name="Group 29"/>
            <p:cNvGrpSpPr>
              <a:grpSpLocks/>
            </p:cNvGrpSpPr>
            <p:nvPr/>
          </p:nvGrpSpPr>
          <p:grpSpPr bwMode="auto">
            <a:xfrm>
              <a:off x="432" y="864"/>
              <a:ext cx="4896" cy="480"/>
              <a:chOff x="432" y="864"/>
              <a:chExt cx="4896" cy="480"/>
            </a:xfrm>
          </p:grpSpPr>
          <p:sp>
            <p:nvSpPr>
              <p:cNvPr id="474142" name="Rectangle 30"/>
              <p:cNvSpPr>
                <a:spLocks noChangeArrowheads="1"/>
              </p:cNvSpPr>
              <p:nvPr/>
            </p:nvSpPr>
            <p:spPr bwMode="auto">
              <a:xfrm>
                <a:off x="432" y="864"/>
                <a:ext cx="4896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lvl="1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altLang="en-US" sz="2000">
                    <a:latin typeface="Arial" panose="020B0604020202020204" pitchFamily="34" charset="0"/>
                  </a:rPr>
                  <a:t>Answer:  guess an approximation</a:t>
                </a: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altLang="en-US" sz="2000">
                    <a:latin typeface="Arial" panose="020B0604020202020204" pitchFamily="34" charset="0"/>
                  </a:rPr>
                  <a:t>Can be done in a principled way:  filtering</a:t>
                </a:r>
              </a:p>
            </p:txBody>
          </p:sp>
          <p:pic>
            <p:nvPicPr>
              <p:cNvPr id="474143" name="Picture 31" descr="Edittex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891"/>
                <a:ext cx="105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4144" name="Group 32"/>
            <p:cNvGrpSpPr>
              <a:grpSpLocks/>
            </p:cNvGrpSpPr>
            <p:nvPr/>
          </p:nvGrpSpPr>
          <p:grpSpPr bwMode="auto">
            <a:xfrm>
              <a:off x="1908" y="2016"/>
              <a:ext cx="972" cy="480"/>
              <a:chOff x="1908" y="2016"/>
              <a:chExt cx="972" cy="480"/>
            </a:xfrm>
          </p:grpSpPr>
          <p:sp>
            <p:nvSpPr>
              <p:cNvPr id="474145" name="Freeform 33"/>
              <p:cNvSpPr>
                <a:spLocks/>
              </p:cNvSpPr>
              <p:nvPr/>
            </p:nvSpPr>
            <p:spPr bwMode="auto">
              <a:xfrm>
                <a:off x="1920" y="2016"/>
                <a:ext cx="960" cy="480"/>
              </a:xfrm>
              <a:custGeom>
                <a:avLst/>
                <a:gdLst>
                  <a:gd name="T0" fmla="*/ 0 w 960"/>
                  <a:gd name="T1" fmla="*/ 480 h 480"/>
                  <a:gd name="T2" fmla="*/ 480 w 960"/>
                  <a:gd name="T3" fmla="*/ 0 h 480"/>
                  <a:gd name="T4" fmla="*/ 960 w 960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960"/>
                  <a:gd name="T10" fmla="*/ 0 h 480"/>
                  <a:gd name="T11" fmla="*/ 960 w 96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0" h="480">
                    <a:moveTo>
                      <a:pt x="0" y="480"/>
                    </a:moveTo>
                    <a:lnTo>
                      <a:pt x="480" y="0"/>
                    </a:lnTo>
                    <a:lnTo>
                      <a:pt x="960" y="48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pic>
            <p:nvPicPr>
              <p:cNvPr id="474146" name="Picture 34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8" y="2165"/>
                <a:ext cx="108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953000" y="2667000"/>
            <a:ext cx="762000" cy="1295400"/>
            <a:chOff x="2160" y="1680"/>
            <a:chExt cx="480" cy="816"/>
          </a:xfrm>
        </p:grpSpPr>
        <p:sp>
          <p:nvSpPr>
            <p:cNvPr id="474148" name="Line 36"/>
            <p:cNvSpPr>
              <a:spLocks noChangeShapeType="1"/>
            </p:cNvSpPr>
            <p:nvPr/>
          </p:nvSpPr>
          <p:spPr bwMode="auto">
            <a:xfrm flipV="1">
              <a:off x="2400" y="182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149" name="Line 37"/>
            <p:cNvSpPr>
              <a:spLocks noChangeShapeType="1"/>
            </p:cNvSpPr>
            <p:nvPr/>
          </p:nvSpPr>
          <p:spPr bwMode="auto">
            <a:xfrm>
              <a:off x="2160" y="1680"/>
              <a:ext cx="48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150" name="Oval 38"/>
            <p:cNvSpPr>
              <a:spLocks noChangeArrowheads="1"/>
            </p:cNvSpPr>
            <p:nvPr/>
          </p:nvSpPr>
          <p:spPr bwMode="auto">
            <a:xfrm>
              <a:off x="2376" y="177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26023" name="Freeform 39"/>
          <p:cNvSpPr>
            <a:spLocks/>
          </p:cNvSpPr>
          <p:nvPr/>
        </p:nvSpPr>
        <p:spPr bwMode="auto">
          <a:xfrm>
            <a:off x="4191000" y="2667000"/>
            <a:ext cx="3048000" cy="609600"/>
          </a:xfrm>
          <a:custGeom>
            <a:avLst/>
            <a:gdLst>
              <a:gd name="T0" fmla="*/ 0 w 1920"/>
              <a:gd name="T1" fmla="*/ 384 h 384"/>
              <a:gd name="T2" fmla="*/ 480 w 1920"/>
              <a:gd name="T3" fmla="*/ 0 h 384"/>
              <a:gd name="T4" fmla="*/ 960 w 1920"/>
              <a:gd name="T5" fmla="*/ 240 h 384"/>
              <a:gd name="T6" fmla="*/ 1440 w 1920"/>
              <a:gd name="T7" fmla="*/ 384 h 384"/>
              <a:gd name="T8" fmla="*/ 1920 w 1920"/>
              <a:gd name="T9" fmla="*/ 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384"/>
              <a:gd name="T17" fmla="*/ 1920 w 1920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384">
                <a:moveTo>
                  <a:pt x="0" y="384"/>
                </a:moveTo>
                <a:lnTo>
                  <a:pt x="480" y="0"/>
                </a:lnTo>
                <a:lnTo>
                  <a:pt x="960" y="240"/>
                </a:lnTo>
                <a:lnTo>
                  <a:pt x="1440" y="384"/>
                </a:lnTo>
                <a:lnTo>
                  <a:pt x="192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2209800" y="4495800"/>
            <a:ext cx="7772400" cy="1981200"/>
            <a:chOff x="432" y="2832"/>
            <a:chExt cx="4896" cy="1248"/>
          </a:xfrm>
        </p:grpSpPr>
        <p:grpSp>
          <p:nvGrpSpPr>
            <p:cNvPr id="474153" name="Group 41"/>
            <p:cNvGrpSpPr>
              <a:grpSpLocks/>
            </p:cNvGrpSpPr>
            <p:nvPr/>
          </p:nvGrpSpPr>
          <p:grpSpPr bwMode="auto">
            <a:xfrm>
              <a:off x="432" y="2832"/>
              <a:ext cx="4896" cy="1248"/>
              <a:chOff x="432" y="2832"/>
              <a:chExt cx="4896" cy="1248"/>
            </a:xfrm>
          </p:grpSpPr>
          <p:sp>
            <p:nvSpPr>
              <p:cNvPr id="474154" name="Rectangle 42"/>
              <p:cNvSpPr>
                <a:spLocks noChangeArrowheads="1"/>
              </p:cNvSpPr>
              <p:nvPr/>
            </p:nvSpPr>
            <p:spPr bwMode="auto">
              <a:xfrm>
                <a:off x="432" y="2832"/>
                <a:ext cx="4896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altLang="en-US">
                    <a:latin typeface="Arial" panose="020B0604020202020204" pitchFamily="34" charset="0"/>
                  </a:rPr>
                  <a:t>Image reconstruction</a:t>
                </a:r>
              </a:p>
              <a:p>
                <a:pPr lvl="1">
                  <a:spcBef>
                    <a:spcPct val="20000"/>
                  </a:spcBef>
                  <a:buFontTx/>
                  <a:buChar char="•"/>
                </a:pPr>
                <a:r>
                  <a:rPr lang="en-US" altLang="en-US" sz="2000">
                    <a:latin typeface="Arial" panose="020B0604020202020204" pitchFamily="34" charset="0"/>
                  </a:rPr>
                  <a:t>Convert     to a continuous function </a:t>
                </a:r>
              </a:p>
              <a:p>
                <a:pPr lvl="1">
                  <a:spcBef>
                    <a:spcPct val="20000"/>
                  </a:spcBef>
                  <a:buFontTx/>
                  <a:buChar char="•"/>
                </a:pPr>
                <a:endParaRPr lang="en-US" altLang="en-US" sz="2000">
                  <a:latin typeface="Arial" panose="020B0604020202020204" pitchFamily="34" charset="0"/>
                </a:endParaRPr>
              </a:p>
              <a:p>
                <a:pPr lvl="1">
                  <a:spcBef>
                    <a:spcPct val="20000"/>
                  </a:spcBef>
                  <a:buFontTx/>
                  <a:buChar char="•"/>
                </a:pPr>
                <a:r>
                  <a:rPr lang="en-US" altLang="en-US" sz="2000">
                    <a:latin typeface="Arial" panose="020B0604020202020204" pitchFamily="34" charset="0"/>
                  </a:rPr>
                  <a:t>Reconstruct by cross-correlation:</a:t>
                </a:r>
              </a:p>
            </p:txBody>
          </p:sp>
          <p:pic>
            <p:nvPicPr>
              <p:cNvPr id="474155" name="Picture 43" descr="Edittex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1" y="3168"/>
                <a:ext cx="119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4156" name="Picture 44" descr="Edittex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3371"/>
                <a:ext cx="3512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74157" name="Picture 4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840"/>
              <a:ext cx="10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03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0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Resampling filters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914400"/>
            <a:ext cx="7772400" cy="5334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/>
              <a:t>What does the 2D version of this hat function look like?</a:t>
            </a:r>
          </a:p>
        </p:txBody>
      </p:sp>
      <p:sp>
        <p:nvSpPr>
          <p:cNvPr id="397349" name="Rectangle 37"/>
          <p:cNvSpPr>
            <a:spLocks noChangeArrowheads="1"/>
          </p:cNvSpPr>
          <p:nvPr/>
        </p:nvSpPr>
        <p:spPr bwMode="auto">
          <a:xfrm>
            <a:off x="2209800" y="3429000"/>
            <a:ext cx="7772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dirty="0">
                <a:latin typeface="Arial" panose="020B0604020202020204" pitchFamily="34" charset="0"/>
              </a:rPr>
              <a:t>Often implemented without cross-correlation</a:t>
            </a:r>
          </a:p>
          <a:p>
            <a:pPr>
              <a:spcBef>
                <a:spcPct val="20000"/>
              </a:spcBef>
            </a:pPr>
            <a:r>
              <a:rPr lang="en-US" altLang="en-US" dirty="0" smtClean="0">
                <a:latin typeface="Arial" panose="020B0604020202020204" pitchFamily="34" charset="0"/>
              </a:rPr>
              <a:t>Better </a:t>
            </a:r>
            <a:r>
              <a:rPr lang="en-US" altLang="en-US" dirty="0">
                <a:latin typeface="Arial" panose="020B0604020202020204" pitchFamily="34" charset="0"/>
              </a:rPr>
              <a:t>filters give better resampled images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dirty="0" err="1">
                <a:latin typeface="Arial" panose="020B0604020202020204" pitchFamily="34" charset="0"/>
              </a:rPr>
              <a:t>Bicubic</a:t>
            </a:r>
            <a:r>
              <a:rPr lang="en-US" altLang="en-US" sz="2000" dirty="0">
                <a:latin typeface="Arial" panose="020B0604020202020204" pitchFamily="34" charset="0"/>
              </a:rPr>
              <a:t> is common choice</a:t>
            </a:r>
          </a:p>
          <a:p>
            <a:pPr lvl="2">
              <a:spcBef>
                <a:spcPct val="20000"/>
              </a:spcBef>
              <a:buFontTx/>
              <a:buChar char="–"/>
            </a:pPr>
            <a:r>
              <a:rPr lang="en-US" altLang="en-US" sz="1800" dirty="0">
                <a:latin typeface="Arial" panose="020B0604020202020204" pitchFamily="34" charset="0"/>
              </a:rPr>
              <a:t>fit 3</a:t>
            </a:r>
            <a:r>
              <a:rPr lang="en-US" altLang="en-US" sz="1800" baseline="30000" dirty="0">
                <a:latin typeface="Arial" panose="020B0604020202020204" pitchFamily="34" charset="0"/>
              </a:rPr>
              <a:t>rd</a:t>
            </a:r>
            <a:r>
              <a:rPr lang="en-US" altLang="en-US" sz="1800" dirty="0">
                <a:latin typeface="Arial" panose="020B0604020202020204" pitchFamily="34" charset="0"/>
              </a:rPr>
              <a:t> degree polynomial surface to pixels in neighborhood</a:t>
            </a:r>
          </a:p>
        </p:txBody>
      </p:sp>
      <p:sp>
        <p:nvSpPr>
          <p:cNvPr id="475141" name="Rectangle 44"/>
          <p:cNvSpPr>
            <a:spLocks noChangeArrowheads="1"/>
          </p:cNvSpPr>
          <p:nvPr/>
        </p:nvSpPr>
        <p:spPr bwMode="auto">
          <a:xfrm>
            <a:off x="4449763" y="2971801"/>
            <a:ext cx="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75142" name="Picture 45" descr="s3img2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1" y="1524000"/>
            <a:ext cx="1463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5143" name="Rectangle 46"/>
          <p:cNvSpPr>
            <a:spLocks noChangeArrowheads="1"/>
          </p:cNvSpPr>
          <p:nvPr/>
        </p:nvSpPr>
        <p:spPr bwMode="auto">
          <a:xfrm>
            <a:off x="9936163" y="2971801"/>
            <a:ext cx="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5144" name="Rectangle 47"/>
          <p:cNvSpPr>
            <a:spLocks noChangeArrowheads="1"/>
          </p:cNvSpPr>
          <p:nvPr/>
        </p:nvSpPr>
        <p:spPr bwMode="auto">
          <a:xfrm>
            <a:off x="4449763" y="2971801"/>
            <a:ext cx="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475145" name="Group 52"/>
          <p:cNvGrpSpPr>
            <a:grpSpLocks/>
          </p:cNvGrpSpPr>
          <p:nvPr/>
        </p:nvGrpSpPr>
        <p:grpSpPr bwMode="auto">
          <a:xfrm>
            <a:off x="3124200" y="1676400"/>
            <a:ext cx="1543050" cy="762000"/>
            <a:chOff x="1908" y="2016"/>
            <a:chExt cx="972" cy="480"/>
          </a:xfrm>
        </p:grpSpPr>
        <p:sp>
          <p:nvSpPr>
            <p:cNvPr id="475146" name="Freeform 53"/>
            <p:cNvSpPr>
              <a:spLocks/>
            </p:cNvSpPr>
            <p:nvPr/>
          </p:nvSpPr>
          <p:spPr bwMode="auto">
            <a:xfrm>
              <a:off x="1920" y="2016"/>
              <a:ext cx="960" cy="480"/>
            </a:xfrm>
            <a:custGeom>
              <a:avLst/>
              <a:gdLst>
                <a:gd name="T0" fmla="*/ 0 w 960"/>
                <a:gd name="T1" fmla="*/ 480 h 480"/>
                <a:gd name="T2" fmla="*/ 480 w 960"/>
                <a:gd name="T3" fmla="*/ 0 h 480"/>
                <a:gd name="T4" fmla="*/ 960 w 960"/>
                <a:gd name="T5" fmla="*/ 480 h 480"/>
                <a:gd name="T6" fmla="*/ 0 60000 65536"/>
                <a:gd name="T7" fmla="*/ 0 60000 65536"/>
                <a:gd name="T8" fmla="*/ 0 60000 65536"/>
                <a:gd name="T9" fmla="*/ 0 w 960"/>
                <a:gd name="T10" fmla="*/ 0 h 480"/>
                <a:gd name="T11" fmla="*/ 960 w 96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480">
                  <a:moveTo>
                    <a:pt x="0" y="480"/>
                  </a:moveTo>
                  <a:lnTo>
                    <a:pt x="480" y="0"/>
                  </a:lnTo>
                  <a:lnTo>
                    <a:pt x="960" y="48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475147" name="Picture 5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" y="2165"/>
              <a:ext cx="108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5148" name="Picture 5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57376"/>
            <a:ext cx="6477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149" name="Picture 5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824038"/>
            <a:ext cx="96837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5150" name="Text Box 58"/>
          <p:cNvSpPr txBox="1">
            <a:spLocks noChangeArrowheads="1"/>
          </p:cNvSpPr>
          <p:nvPr/>
        </p:nvSpPr>
        <p:spPr bwMode="auto">
          <a:xfrm>
            <a:off x="2895600" y="2514600"/>
            <a:ext cx="2051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>
                <a:latin typeface="Arial" panose="020B0604020202020204" pitchFamily="34" charset="0"/>
              </a:rPr>
              <a:t>performs </a:t>
            </a:r>
          </a:p>
          <a:p>
            <a:pPr algn="ctr"/>
            <a:r>
              <a:rPr lang="en-US" altLang="en-US" sz="1800">
                <a:latin typeface="Arial" panose="020B0604020202020204" pitchFamily="34" charset="0"/>
              </a:rPr>
              <a:t>linear interpolation</a:t>
            </a:r>
            <a:endParaRPr lang="en-US" altLang="en-US"/>
          </a:p>
        </p:txBody>
      </p:sp>
      <p:sp>
        <p:nvSpPr>
          <p:cNvPr id="475151" name="Text Box 59"/>
          <p:cNvSpPr txBox="1">
            <a:spLocks noChangeArrowheads="1"/>
          </p:cNvSpPr>
          <p:nvPr/>
        </p:nvSpPr>
        <p:spPr bwMode="auto">
          <a:xfrm>
            <a:off x="5641975" y="2514600"/>
            <a:ext cx="260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>
                <a:latin typeface="Arial" panose="020B0604020202020204" pitchFamily="34" charset="0"/>
              </a:rPr>
              <a:t>(tent function) performs </a:t>
            </a:r>
          </a:p>
          <a:p>
            <a:pPr algn="ctr"/>
            <a:r>
              <a:rPr lang="en-US" altLang="en-US" sz="1800" b="1">
                <a:latin typeface="Arial" panose="020B0604020202020204" pitchFamily="34" charset="0"/>
              </a:rPr>
              <a:t>bilinear interpolation</a:t>
            </a:r>
          </a:p>
        </p:txBody>
      </p:sp>
      <p:pic>
        <p:nvPicPr>
          <p:cNvPr id="475152" name="Picture 6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1352550"/>
            <a:ext cx="216376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5153" name="Straight Connector 19"/>
          <p:cNvCxnSpPr>
            <a:cxnSpLocks noChangeShapeType="1"/>
          </p:cNvCxnSpPr>
          <p:nvPr/>
        </p:nvCxnSpPr>
        <p:spPr bwMode="auto">
          <a:xfrm rot="16200000" flipH="1">
            <a:off x="9017794" y="2012157"/>
            <a:ext cx="901700" cy="2587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5154" name="Straight Connector 24"/>
          <p:cNvCxnSpPr>
            <a:cxnSpLocks noChangeShapeType="1"/>
          </p:cNvCxnSpPr>
          <p:nvPr/>
        </p:nvCxnSpPr>
        <p:spPr bwMode="auto">
          <a:xfrm rot="5400000">
            <a:off x="8736013" y="1957388"/>
            <a:ext cx="869950" cy="339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5155" name="Straight Connector 26"/>
          <p:cNvCxnSpPr>
            <a:cxnSpLocks noChangeShapeType="1"/>
          </p:cNvCxnSpPr>
          <p:nvPr/>
        </p:nvCxnSpPr>
        <p:spPr bwMode="auto">
          <a:xfrm rot="16200000" flipH="1">
            <a:off x="9208294" y="1821656"/>
            <a:ext cx="527050" cy="2619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5156" name="Straight Connector 28"/>
          <p:cNvCxnSpPr>
            <a:cxnSpLocks noChangeShapeType="1"/>
          </p:cNvCxnSpPr>
          <p:nvPr/>
        </p:nvCxnSpPr>
        <p:spPr bwMode="auto">
          <a:xfrm rot="16200000" flipH="1">
            <a:off x="9559925" y="2246313"/>
            <a:ext cx="147638" cy="74612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3823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49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Origin of Edges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2209800" y="4800600"/>
            <a:ext cx="7772400" cy="1371600"/>
          </a:xfrm>
        </p:spPr>
        <p:txBody>
          <a:bodyPr/>
          <a:lstStyle/>
          <a:p>
            <a:r>
              <a:rPr lang="en-US" altLang="en-US" smtClean="0"/>
              <a:t>Edges are caused by a variety of factors</a:t>
            </a:r>
          </a:p>
        </p:txBody>
      </p:sp>
      <p:sp>
        <p:nvSpPr>
          <p:cNvPr id="4101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5588" y="92075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4191000" y="1447800"/>
          <a:ext cx="299085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Photo Editor Photo" r:id="rId12" imgW="2991268" imgH="2857899" progId="">
                  <p:embed/>
                </p:oleObj>
              </mc:Choice>
              <mc:Fallback>
                <p:oleObj name="Photo Editor Photo" r:id="rId12" imgW="2991268" imgH="285789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447800"/>
                        <a:ext cx="299085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62801" y="2330450"/>
            <a:ext cx="1865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depth discontinuity</a:t>
            </a:r>
          </a:p>
        </p:txBody>
      </p:sp>
      <p:sp>
        <p:nvSpPr>
          <p:cNvPr id="4103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62800" y="2971800"/>
            <a:ext cx="2520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surface color discontinuity</a:t>
            </a:r>
          </a:p>
        </p:txBody>
      </p:sp>
      <p:sp>
        <p:nvSpPr>
          <p:cNvPr id="4104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62800" y="3625850"/>
            <a:ext cx="2370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illumination discontinuity</a:t>
            </a:r>
          </a:p>
        </p:txBody>
      </p:sp>
      <p:sp>
        <p:nvSpPr>
          <p:cNvPr id="4105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62801" y="1676400"/>
            <a:ext cx="2701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surface normal discontinuity</a:t>
            </a:r>
          </a:p>
        </p:txBody>
      </p:sp>
    </p:spTree>
    <p:extLst>
      <p:ext uri="{BB962C8B-B14F-4D97-AF65-F5344CB8AC3E}">
        <p14:creationId xmlns:p14="http://schemas.microsoft.com/office/powerpoint/2010/main" val="421770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Characterizing edges</a:t>
            </a:r>
          </a:p>
        </p:txBody>
      </p:sp>
      <p:sp>
        <p:nvSpPr>
          <p:cNvPr id="39939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1"/>
            <a:ext cx="8229600" cy="46783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 smtClean="0"/>
              <a:t>An edge is a place of rapid change (discontinuity) in the image intensity function</a:t>
            </a:r>
          </a:p>
        </p:txBody>
      </p:sp>
      <p:pic>
        <p:nvPicPr>
          <p:cNvPr id="39940" name="Picture 10" descr="step_ed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76600"/>
            <a:ext cx="2743200" cy="208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Line 21"/>
          <p:cNvSpPr>
            <a:spLocks noChangeShapeType="1"/>
          </p:cNvSpPr>
          <p:nvPr/>
        </p:nvSpPr>
        <p:spPr bwMode="auto">
          <a:xfrm>
            <a:off x="1752600" y="4343400"/>
            <a:ext cx="2743200" cy="0"/>
          </a:xfrm>
          <a:prstGeom prst="lin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Text Box 22"/>
          <p:cNvSpPr txBox="1">
            <a:spLocks noChangeArrowheads="1"/>
          </p:cNvSpPr>
          <p:nvPr/>
        </p:nvSpPr>
        <p:spPr bwMode="auto">
          <a:xfrm>
            <a:off x="2724468" y="2895600"/>
            <a:ext cx="755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/>
              <a:t>image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724400" y="2635250"/>
            <a:ext cx="2743200" cy="2725738"/>
            <a:chOff x="2016" y="1420"/>
            <a:chExt cx="1728" cy="1717"/>
          </a:xfrm>
        </p:grpSpPr>
        <p:sp>
          <p:nvSpPr>
            <p:cNvPr id="39955" name="Rectangle 11"/>
            <p:cNvSpPr>
              <a:spLocks noChangeArrowheads="1"/>
            </p:cNvSpPr>
            <p:nvPr/>
          </p:nvSpPr>
          <p:spPr bwMode="auto">
            <a:xfrm>
              <a:off x="2016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6" name="Freeform 12"/>
            <p:cNvSpPr>
              <a:spLocks/>
            </p:cNvSpPr>
            <p:nvPr/>
          </p:nvSpPr>
          <p:spPr bwMode="auto">
            <a:xfrm>
              <a:off x="2016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Freeform 15"/>
            <p:cNvSpPr>
              <a:spLocks/>
            </p:cNvSpPr>
            <p:nvPr/>
          </p:nvSpPr>
          <p:spPr bwMode="auto">
            <a:xfrm flipH="1">
              <a:off x="2832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Text Box 24"/>
            <p:cNvSpPr txBox="1">
              <a:spLocks noChangeArrowheads="1"/>
            </p:cNvSpPr>
            <p:nvPr/>
          </p:nvSpPr>
          <p:spPr bwMode="auto">
            <a:xfrm>
              <a:off x="2031" y="1420"/>
              <a:ext cx="167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/>
                <a:t>intensity function</a:t>
              </a:r>
              <a:br>
                <a:rPr lang="en-US" altLang="en-US"/>
              </a:br>
              <a:r>
                <a:rPr lang="en-US" altLang="en-US"/>
                <a:t>(along horizontal scanline)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7696200" y="2909888"/>
            <a:ext cx="2743200" cy="2451100"/>
            <a:chOff x="3888" y="1593"/>
            <a:chExt cx="1728" cy="1544"/>
          </a:xfrm>
        </p:grpSpPr>
        <p:sp>
          <p:nvSpPr>
            <p:cNvPr id="39950" name="Rectangle 16"/>
            <p:cNvSpPr>
              <a:spLocks noChangeArrowheads="1"/>
            </p:cNvSpPr>
            <p:nvPr/>
          </p:nvSpPr>
          <p:spPr bwMode="auto">
            <a:xfrm>
              <a:off x="3888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9951" name="Group 19"/>
            <p:cNvGrpSpPr>
              <a:grpSpLocks/>
            </p:cNvGrpSpPr>
            <p:nvPr/>
          </p:nvGrpSpPr>
          <p:grpSpPr bwMode="auto">
            <a:xfrm>
              <a:off x="3888" y="1854"/>
              <a:ext cx="1728" cy="1248"/>
              <a:chOff x="3888" y="2640"/>
              <a:chExt cx="1728" cy="1248"/>
            </a:xfrm>
          </p:grpSpPr>
          <p:sp>
            <p:nvSpPr>
              <p:cNvPr id="39953" name="Freeform 17"/>
              <p:cNvSpPr>
                <a:spLocks/>
              </p:cNvSpPr>
              <p:nvPr/>
            </p:nvSpPr>
            <p:spPr bwMode="auto">
              <a:xfrm>
                <a:off x="3888" y="3264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82 h 630"/>
                  <a:gd name="T6" fmla="*/ 399 w 909"/>
                  <a:gd name="T7" fmla="*/ 421 h 630"/>
                  <a:gd name="T8" fmla="*/ 459 w 909"/>
                  <a:gd name="T9" fmla="*/ 618 h 630"/>
                  <a:gd name="T10" fmla="*/ 528 w 909"/>
                  <a:gd name="T11" fmla="*/ 424 h 630"/>
                  <a:gd name="T12" fmla="*/ 564 w 909"/>
                  <a:gd name="T13" fmla="*/ 94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4" name="Freeform 18"/>
              <p:cNvSpPr>
                <a:spLocks/>
              </p:cNvSpPr>
              <p:nvPr/>
            </p:nvSpPr>
            <p:spPr bwMode="auto">
              <a:xfrm flipV="1">
                <a:off x="4707" y="2640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82 h 630"/>
                  <a:gd name="T6" fmla="*/ 399 w 909"/>
                  <a:gd name="T7" fmla="*/ 421 h 630"/>
                  <a:gd name="T8" fmla="*/ 459 w 909"/>
                  <a:gd name="T9" fmla="*/ 618 h 630"/>
                  <a:gd name="T10" fmla="*/ 528 w 909"/>
                  <a:gd name="T11" fmla="*/ 424 h 630"/>
                  <a:gd name="T12" fmla="*/ 564 w 909"/>
                  <a:gd name="T13" fmla="*/ 94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52" name="Text Box 25"/>
            <p:cNvSpPr txBox="1">
              <a:spLocks noChangeArrowheads="1"/>
            </p:cNvSpPr>
            <p:nvPr/>
          </p:nvSpPr>
          <p:spPr bwMode="auto">
            <a:xfrm>
              <a:off x="4237" y="1593"/>
              <a:ext cx="9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/>
                <a:t>first derivative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8072439" y="3657602"/>
            <a:ext cx="2185988" cy="3205163"/>
            <a:chOff x="4125" y="2064"/>
            <a:chExt cx="1377" cy="2019"/>
          </a:xfrm>
        </p:grpSpPr>
        <p:sp>
          <p:nvSpPr>
            <p:cNvPr id="39947" name="Line 28"/>
            <p:cNvSpPr>
              <a:spLocks noChangeShapeType="1"/>
            </p:cNvSpPr>
            <p:nvPr/>
          </p:nvSpPr>
          <p:spPr bwMode="auto">
            <a:xfrm flipH="1" flipV="1">
              <a:off x="4368" y="3168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Line 29"/>
            <p:cNvSpPr>
              <a:spLocks noChangeShapeType="1"/>
            </p:cNvSpPr>
            <p:nvPr/>
          </p:nvSpPr>
          <p:spPr bwMode="auto">
            <a:xfrm flipV="1">
              <a:off x="5040" y="2064"/>
              <a:ext cx="144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Text Box 30"/>
            <p:cNvSpPr txBox="1">
              <a:spLocks noChangeArrowheads="1"/>
            </p:cNvSpPr>
            <p:nvPr/>
          </p:nvSpPr>
          <p:spPr bwMode="auto">
            <a:xfrm>
              <a:off x="4125" y="3676"/>
              <a:ext cx="137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/>
                <a:t>edges correspond to</a:t>
              </a:r>
              <a:br>
                <a:rPr lang="en-US" altLang="en-US"/>
              </a:br>
              <a:r>
                <a:rPr lang="en-US" altLang="en-US"/>
                <a:t>extrema of derivative</a:t>
              </a:r>
            </a:p>
          </p:txBody>
        </p:sp>
      </p:grpSp>
      <p:sp>
        <p:nvSpPr>
          <p:cNvPr id="39946" name="Text Box 31"/>
          <p:cNvSpPr txBox="1">
            <a:spLocks noChangeArrowheads="1"/>
          </p:cNvSpPr>
          <p:nvPr/>
        </p:nvSpPr>
        <p:spPr bwMode="auto">
          <a:xfrm>
            <a:off x="1524001" y="6583364"/>
            <a:ext cx="1382713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/>
              <a:t>Source: L. Lazebnik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4164" y="1366091"/>
            <a:ext cx="2159306" cy="14533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Observe: Extrema of first derivative are characterized by “zero-crossings” of second derivative.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5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81200" y="1447800"/>
            <a:ext cx="838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/>
              <a:t>How can we differentiate a </a:t>
            </a:r>
            <a:r>
              <a:rPr lang="en-US" altLang="en-US" sz="3200" i="1"/>
              <a:t>digital</a:t>
            </a:r>
            <a:r>
              <a:rPr lang="en-US" altLang="en-US" sz="3200"/>
              <a:t> image F[x,y]?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800"/>
              <a:t>Option 1:  reconstruct a continuous image, </a:t>
            </a:r>
            <a:r>
              <a:rPr lang="en-US" altLang="en-US" sz="2800" i="1"/>
              <a:t>f,</a:t>
            </a:r>
            <a:r>
              <a:rPr lang="en-US" altLang="en-US" sz="2800"/>
              <a:t> then compute the derivative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800"/>
              <a:t>Option 2:  take discrete derivative (finite difference)</a:t>
            </a:r>
          </a:p>
        </p:txBody>
      </p:sp>
      <p:pic>
        <p:nvPicPr>
          <p:cNvPr id="6" name="Picture 4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57600"/>
            <a:ext cx="4230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5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962400" y="5241926"/>
          <a:ext cx="1143000" cy="974726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</a:tblGrid>
              <a:tr h="152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-1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95600" y="4556125"/>
            <a:ext cx="662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/>
              <a:t>How would you implement this as a linear filter?</a:t>
            </a:r>
          </a:p>
        </p:txBody>
      </p:sp>
      <p:sp>
        <p:nvSpPr>
          <p:cNvPr id="40983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Image derivatives</a:t>
            </a:r>
          </a:p>
        </p:txBody>
      </p:sp>
      <p:graphicFrame>
        <p:nvGraphicFramePr>
          <p:cNvPr id="12" name="Group 5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7010400" y="5241926"/>
          <a:ext cx="1143000" cy="974726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</a:tblGrid>
              <a:tr h="152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-1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1" y="5407026"/>
            <a:ext cx="39211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529014" y="5453064"/>
            <a:ext cx="280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/>
              <a:t>: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9" y="5410201"/>
            <a:ext cx="371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672264" y="5421314"/>
            <a:ext cx="280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/>
              <a:t>: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6303963"/>
            <a:ext cx="428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6" y="6323014"/>
            <a:ext cx="434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8" name="Text Box 31"/>
          <p:cNvSpPr txBox="1">
            <a:spLocks noChangeArrowheads="1"/>
          </p:cNvSpPr>
          <p:nvPr/>
        </p:nvSpPr>
        <p:spPr bwMode="auto">
          <a:xfrm>
            <a:off x="9448800" y="6519864"/>
            <a:ext cx="1176338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/>
              <a:t>Source: S. Seitz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97376" y="5584825"/>
            <a:ext cx="239713" cy="249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27488" y="5595939"/>
            <a:ext cx="239712" cy="249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67601" y="5605464"/>
            <a:ext cx="239713" cy="250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456489" y="5943600"/>
            <a:ext cx="261937" cy="217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5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  <p:bldP spid="16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9"/>
          <p:cNvSpPr>
            <a:spLocks noChangeArrowheads="1"/>
          </p:cNvSpPr>
          <p:nvPr/>
        </p:nvSpPr>
        <p:spPr bwMode="auto">
          <a:xfrm>
            <a:off x="2438400" y="18288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/>
              <a:t>The gradient points in the direction of most rapid increase in intensity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grpSp>
        <p:nvGrpSpPr>
          <p:cNvPr id="41987" name="Group 2"/>
          <p:cNvGrpSpPr>
            <a:grpSpLocks/>
          </p:cNvGrpSpPr>
          <p:nvPr/>
        </p:nvGrpSpPr>
        <p:grpSpPr bwMode="auto">
          <a:xfrm>
            <a:off x="7315200" y="2438400"/>
            <a:ext cx="2590800" cy="990600"/>
            <a:chOff x="3840" y="1776"/>
            <a:chExt cx="1632" cy="624"/>
          </a:xfrm>
        </p:grpSpPr>
        <p:grpSp>
          <p:nvGrpSpPr>
            <p:cNvPr id="42009" name="Group 3"/>
            <p:cNvGrpSpPr>
              <a:grpSpLocks/>
            </p:cNvGrpSpPr>
            <p:nvPr/>
          </p:nvGrpSpPr>
          <p:grpSpPr bwMode="auto">
            <a:xfrm>
              <a:off x="3840" y="1776"/>
              <a:ext cx="1632" cy="624"/>
              <a:chOff x="3840" y="1776"/>
              <a:chExt cx="1632" cy="624"/>
            </a:xfrm>
          </p:grpSpPr>
          <p:grpSp>
            <p:nvGrpSpPr>
              <p:cNvPr id="42011" name="Group 4"/>
              <p:cNvGrpSpPr>
                <a:grpSpLocks/>
              </p:cNvGrpSpPr>
              <p:nvPr/>
            </p:nvGrpSpPr>
            <p:grpSpPr bwMode="auto">
              <a:xfrm>
                <a:off x="3840" y="1776"/>
                <a:ext cx="624" cy="624"/>
                <a:chOff x="3840" y="1776"/>
                <a:chExt cx="624" cy="624"/>
              </a:xfrm>
            </p:grpSpPr>
            <p:sp>
              <p:nvSpPr>
                <p:cNvPr id="974853" name="Rectangle 5"/>
                <p:cNvSpPr>
                  <a:spLocks noChangeArrowheads="1"/>
                </p:cNvSpPr>
                <p:nvPr/>
              </p:nvSpPr>
              <p:spPr bwMode="auto">
                <a:xfrm>
                  <a:off x="3840" y="1776"/>
                  <a:ext cx="624" cy="62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tint val="0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01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42012" name="Picture 7" descr="Edittex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5" y="1824"/>
                <a:ext cx="96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2010" name="Oval 8"/>
            <p:cNvSpPr>
              <a:spLocks noChangeArrowheads="1"/>
            </p:cNvSpPr>
            <p:nvPr/>
          </p:nvSpPr>
          <p:spPr bwMode="auto">
            <a:xfrm>
              <a:off x="4128" y="206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988" name="Rectangle 9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Image gradient</a:t>
            </a:r>
          </a:p>
        </p:txBody>
      </p:sp>
      <p:sp>
        <p:nvSpPr>
          <p:cNvPr id="41989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209800" y="1219200"/>
            <a:ext cx="8077200" cy="1295400"/>
          </a:xfrm>
        </p:spPr>
        <p:txBody>
          <a:bodyPr/>
          <a:lstStyle/>
          <a:p>
            <a:r>
              <a:rPr lang="en-US" altLang="en-US" sz="2400"/>
              <a:t>The </a:t>
            </a:r>
            <a:r>
              <a:rPr lang="en-US" altLang="en-US" sz="2400" i="1"/>
              <a:t>gradient</a:t>
            </a:r>
            <a:r>
              <a:rPr lang="en-US" altLang="en-US" sz="2400"/>
              <a:t> of an image: </a:t>
            </a:r>
          </a:p>
        </p:txBody>
      </p:sp>
      <p:pic>
        <p:nvPicPr>
          <p:cNvPr id="41990" name="Picture 11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143001"/>
            <a:ext cx="246856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4860" name="Rectangle 12"/>
          <p:cNvSpPr>
            <a:spLocks noChangeArrowheads="1"/>
          </p:cNvSpPr>
          <p:nvPr/>
        </p:nvSpPr>
        <p:spPr bwMode="auto">
          <a:xfrm>
            <a:off x="2286000" y="2438400"/>
            <a:ext cx="3048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992" name="Line 13"/>
          <p:cNvSpPr>
            <a:spLocks noChangeShapeType="1"/>
          </p:cNvSpPr>
          <p:nvPr/>
        </p:nvSpPr>
        <p:spPr bwMode="auto">
          <a:xfrm>
            <a:off x="2438400" y="29718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Oval 14"/>
          <p:cNvSpPr>
            <a:spLocks noChangeArrowheads="1"/>
          </p:cNvSpPr>
          <p:nvPr/>
        </p:nvSpPr>
        <p:spPr bwMode="auto">
          <a:xfrm>
            <a:off x="2381250" y="29337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41994" name="Picture 1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513014"/>
            <a:ext cx="140811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5" name="Group 16"/>
          <p:cNvGrpSpPr>
            <a:grpSpLocks/>
          </p:cNvGrpSpPr>
          <p:nvPr/>
        </p:nvGrpSpPr>
        <p:grpSpPr bwMode="auto">
          <a:xfrm>
            <a:off x="5021264" y="2438400"/>
            <a:ext cx="1882775" cy="1157288"/>
            <a:chOff x="2395" y="1776"/>
            <a:chExt cx="1186" cy="729"/>
          </a:xfrm>
        </p:grpSpPr>
        <p:pic>
          <p:nvPicPr>
            <p:cNvPr id="42005" name="Picture 17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256"/>
              <a:ext cx="893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4866" name="Rectangle 18"/>
            <p:cNvSpPr>
              <a:spLocks noChangeArrowheads="1"/>
            </p:cNvSpPr>
            <p:nvPr/>
          </p:nvSpPr>
          <p:spPr bwMode="auto">
            <a:xfrm rot="5400000">
              <a:off x="2638" y="1533"/>
              <a:ext cx="192" cy="677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07" name="Line 19"/>
            <p:cNvSpPr>
              <a:spLocks noChangeShapeType="1"/>
            </p:cNvSpPr>
            <p:nvPr/>
          </p:nvSpPr>
          <p:spPr bwMode="auto">
            <a:xfrm rot="5400000">
              <a:off x="2568" y="20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Oval 20"/>
            <p:cNvSpPr>
              <a:spLocks noChangeArrowheads="1"/>
            </p:cNvSpPr>
            <p:nvPr/>
          </p:nvSpPr>
          <p:spPr bwMode="auto">
            <a:xfrm>
              <a:off x="2712" y="184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996" name="Group 21"/>
          <p:cNvGrpSpPr>
            <a:grpSpLocks/>
          </p:cNvGrpSpPr>
          <p:nvPr/>
        </p:nvGrpSpPr>
        <p:grpSpPr bwMode="auto">
          <a:xfrm>
            <a:off x="7800976" y="2449514"/>
            <a:ext cx="485775" cy="509587"/>
            <a:chOff x="4152" y="1776"/>
            <a:chExt cx="306" cy="321"/>
          </a:xfrm>
        </p:grpSpPr>
        <p:sp>
          <p:nvSpPr>
            <p:cNvPr id="42001" name="Line 22"/>
            <p:cNvSpPr>
              <a:spLocks noChangeShapeType="1"/>
            </p:cNvSpPr>
            <p:nvPr/>
          </p:nvSpPr>
          <p:spPr bwMode="auto">
            <a:xfrm>
              <a:off x="4155" y="2088"/>
              <a:ext cx="3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Line 23"/>
            <p:cNvSpPr>
              <a:spLocks noChangeShapeType="1"/>
            </p:cNvSpPr>
            <p:nvPr/>
          </p:nvSpPr>
          <p:spPr bwMode="auto">
            <a:xfrm flipV="1">
              <a:off x="4152" y="1776"/>
              <a:ext cx="0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Freeform 24"/>
            <p:cNvSpPr>
              <a:spLocks/>
            </p:cNvSpPr>
            <p:nvPr/>
          </p:nvSpPr>
          <p:spPr bwMode="auto">
            <a:xfrm flipV="1">
              <a:off x="4216" y="2032"/>
              <a:ext cx="27" cy="51"/>
            </a:xfrm>
            <a:custGeom>
              <a:avLst/>
              <a:gdLst>
                <a:gd name="T0" fmla="*/ 18 w 27"/>
                <a:gd name="T1" fmla="*/ 0 h 51"/>
                <a:gd name="T2" fmla="*/ 24 w 27"/>
                <a:gd name="T3" fmla="*/ 33 h 51"/>
                <a:gd name="T4" fmla="*/ 0 w 27"/>
                <a:gd name="T5" fmla="*/ 51 h 51"/>
                <a:gd name="T6" fmla="*/ 0 60000 65536"/>
                <a:gd name="T7" fmla="*/ 0 60000 65536"/>
                <a:gd name="T8" fmla="*/ 0 60000 65536"/>
                <a:gd name="T9" fmla="*/ 0 w 27"/>
                <a:gd name="T10" fmla="*/ 0 h 51"/>
                <a:gd name="T11" fmla="*/ 27 w 2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51">
                  <a:moveTo>
                    <a:pt x="18" y="0"/>
                  </a:moveTo>
                  <a:cubicBezTo>
                    <a:pt x="22" y="12"/>
                    <a:pt x="27" y="25"/>
                    <a:pt x="24" y="33"/>
                  </a:cubicBezTo>
                  <a:cubicBezTo>
                    <a:pt x="21" y="41"/>
                    <a:pt x="10" y="46"/>
                    <a:pt x="0" y="5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2004" name="Picture 25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" y="1968"/>
              <a:ext cx="6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9" name="Rectangle 26"/>
          <p:cNvSpPr>
            <a:spLocks noChangeArrowheads="1"/>
          </p:cNvSpPr>
          <p:nvPr/>
        </p:nvSpPr>
        <p:spPr bwMode="auto">
          <a:xfrm>
            <a:off x="2057400" y="3962400"/>
            <a:ext cx="8077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/>
              <a:t>The </a:t>
            </a:r>
            <a:r>
              <a:rPr lang="en-US" altLang="en-US" i="1"/>
              <a:t>edge strength</a:t>
            </a:r>
            <a:r>
              <a:rPr lang="en-US" altLang="en-US"/>
              <a:t> is given by the gradient magnitude:</a:t>
            </a:r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r>
              <a:rPr lang="en-US" altLang="en-US"/>
              <a:t>The gradient direction is given by:</a:t>
            </a:r>
          </a:p>
          <a:p>
            <a:pPr lvl="1">
              <a:spcBef>
                <a:spcPct val="20000"/>
              </a:spcBef>
              <a:buFontTx/>
              <a:buChar char="•"/>
            </a:pPr>
            <a:endParaRPr lang="en-US" altLang="en-US"/>
          </a:p>
          <a:p>
            <a:pPr lvl="1">
              <a:spcBef>
                <a:spcPct val="20000"/>
              </a:spcBef>
              <a:buFontTx/>
              <a:buChar char="•"/>
            </a:pPr>
            <a:endParaRPr lang="en-US" altLang="en-US"/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/>
              <a:t>how does this relate to the direction of the edge?</a:t>
            </a:r>
            <a:br>
              <a:rPr lang="en-US" altLang="en-US"/>
            </a:br>
            <a:endParaRPr lang="en-US" altLang="en-US"/>
          </a:p>
        </p:txBody>
      </p:sp>
      <p:pic>
        <p:nvPicPr>
          <p:cNvPr id="9230" name="Picture 27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5672139"/>
            <a:ext cx="2797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28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54514"/>
            <a:ext cx="37084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0" name="Text Box 31"/>
          <p:cNvSpPr txBox="1">
            <a:spLocks noChangeArrowheads="1"/>
          </p:cNvSpPr>
          <p:nvPr/>
        </p:nvSpPr>
        <p:spPr bwMode="auto">
          <a:xfrm>
            <a:off x="9209088" y="6477000"/>
            <a:ext cx="1382712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/>
              <a:t>Source: Steve Seitz</a:t>
            </a:r>
          </a:p>
        </p:txBody>
      </p:sp>
    </p:spTree>
    <p:extLst>
      <p:ext uri="{BB962C8B-B14F-4D97-AF65-F5344CB8AC3E}">
        <p14:creationId xmlns:p14="http://schemas.microsoft.com/office/powerpoint/2010/main" val="217515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Image gradient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5829300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31"/>
          <p:cNvSpPr txBox="1">
            <a:spLocks noChangeArrowheads="1"/>
          </p:cNvSpPr>
          <p:nvPr/>
        </p:nvSpPr>
        <p:spPr bwMode="auto">
          <a:xfrm>
            <a:off x="9209088" y="6477000"/>
            <a:ext cx="1382712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/>
              <a:t>Source: L. Lazebnik</a:t>
            </a:r>
          </a:p>
        </p:txBody>
      </p:sp>
    </p:spTree>
    <p:extLst>
      <p:ext uri="{BB962C8B-B14F-4D97-AF65-F5344CB8AC3E}">
        <p14:creationId xmlns:p14="http://schemas.microsoft.com/office/powerpoint/2010/main" val="184533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\partial f}{\partial x}[x,y] \approx&#10;F[x + 1,y] - F[x,y]&#10;\]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7"/>
  <p:tag name="BOXFONT" val="10"/>
  <p:tag name="BOXWRAP" val="False"/>
  <p:tag name="WORKAROUNDTRANSPARENCYBUG" val="False"/>
  <p:tag name="BITMAPFORMAT" val="bmpmono"/>
  <p:tag name="DEBUGINTERACTIVE" val="True"/>
  <p:tag name="ORIGWIDTH" val="291"/>
  <p:tag name="PICTUREFILESIZE" val="445726"/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0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|\nabla f\| = \sqrt{{(\frac{\partial f}{\partial x})}^2 + {(\frac{\partial f}{\partial y})}^2}$&#10;\end{document}&#10;"/>
  <p:tag name="EXTERNALNAME" val="Edittex"/>
  <p:tag name="BLEND" val="False"/>
  <p:tag name="TRANSPARENT" val="False"/>
  <p:tag name="BITMAPFORMAT" val="bmpmono"/>
  <p:tag name="DEBUGINTERACTIVE" val="True"/>
  <p:tag name="ORIGWIDTH" val="87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0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|\nabla f\| = \sqrt{{(\frac{\partial f}{\partial x})}^2 + {(\frac{\partial f}{\partial y})}^2}$&#10;\end{document}&#10;"/>
  <p:tag name="EXTERNALNAME" val="Edittex"/>
  <p:tag name="BLEND" val="False"/>
  <p:tag name="TRANSPARENT" val="False"/>
  <p:tag name="BITMAPFORMAT" val="bmpmono"/>
  <p:tag name="DEBUGINTERACTIVE" val="True"/>
  <p:tag name="ORIGWIDTH" val="87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53"/>
  <p:tag name="PICTUREFILESIZE" val="205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d}{dx}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32.25"/>
  <p:tag name="PICTUREFILESIZE" val="423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_\sigma(u,v) = \frac{1}{2 \pi \sigma^2} e^{-\frac{u^2+v^2}{2\sigma^2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58.6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\partial}{\partial x} h_\sigma(u,v)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70.75"/>
  <p:tag name="PICTUREFILESIZE" val="95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nabla^2 h_\sigma (u,v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7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nabla^2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00.7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^2 f = \frac{\partial^2 f}{\partial x^2} + \frac{\partial^2 f}{\partial y^2}$&#10;\end{document}&#10;"/>
  <p:tag name="EXTERNALNAME" val="Edittex"/>
  <p:tag name="BLEND" val="False"/>
  <p:tag name="TRANSPARENT" val="False"/>
  <p:tag name="BITMAPFORMAT" val="bmpmono"/>
  <p:tag name="DEBUGINTERACTIVE" val="True"/>
  <p:tag name="ORIGWIDTH" val="611.1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1}{8}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990"/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1}{8}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990"/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x$&#10;\end{document}&#10;"/>
  <p:tag name="EXTERNALNAME" val="Edittex"/>
  <p:tag name="BLEND" val="False"/>
  <p:tag name="TRANSPARENT" val="False"/>
  <p:tag name="BITMAPFORMAT" val="bmpmono"/>
  <p:tag name="DEBUGINTERACTIVE" val="True"/>
  <p:tag name="ORIGWIDTH" val="71.125"/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y$&#10;\end{document}&#10;"/>
  <p:tag name="EXTERNALNAME" val="Edittex"/>
  <p:tag name="BLEND" val="False"/>
  <p:tag name="TRANSPARENT" val="False"/>
  <p:tag name="BITMAPFORMAT" val="bmpmono"/>
  <p:tag name="DEBUGINTERACTIVE" val="True"/>
  <p:tag name="ORIGWIDTH" val="67.5"/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 = 1$&#10;\end{document}&#10;"/>
  <p:tag name="EXTERNALNAME" val="Edittex"/>
  <p:tag name="BLEND" val="False"/>
  <p:tag name="TRANSPARENT" val="False"/>
  <p:tag name="BITMAPFORMAT" val="bmpmono"/>
  <p:tag name="DEBUGINTERACTIVE" val="True"/>
  <p:tag name="ORIGWIDTH" val="202.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 = 2$&#10;\end{document}&#10;"/>
  <p:tag name="EXTERNALNAME" val="Edittex"/>
  <p:tag name="BLEND" val="False"/>
  <p:tag name="TRANSPARENT" val="False"/>
  <p:tag name="BITMAPFORMAT" val="bmpmono"/>
  <p:tag name="DEBUGINTERACTIVE" val="True"/>
  <p:tag name="ORIGWIDTH" val="206.1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igma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9.375"/>
  <p:tag name="PICTUREFILESIZE" val="205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 = \mbox{quantize} \{ f(xd,yd)\}$&#10;\end{document}&#10;"/>
  <p:tag name="EXTERNALNAME" val="Edittex"/>
  <p:tag name="BLEND" val="False"/>
  <p:tag name="TRANSPARENT" val="False"/>
  <p:tag name="BITMAPFORMAT" val="bmp16m"/>
  <p:tag name="DEBUGINTERACTIVE" val="True"/>
  <p:tag name="ORIGWIDTH" val="1061.12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39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 = \mbox{quantize} \{ f(xd,yd)\}$&#10;\end{document}&#10;"/>
  <p:tag name="EXTERNALNAME" val="Edittex"/>
  <p:tag name="BLEND" val="False"/>
  <p:tag name="TRANSPARENT" val="False"/>
  <p:tag name="BITMAPFORMAT" val="bmp16m"/>
  <p:tag name="DEBUGINTERACTIVE" val="True"/>
  <p:tag name="ORIGWIDTH" val="1061.12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9.375"/>
  <p:tag name="PICTUREFILESIZE" val="205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39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69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lde{f} = h \otimes f_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89.7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59.375"/>
  <p:tag name="PICTUREFILESIZE" val="75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_F(x) = F(\frac{x}{d})$ when $\frac{x}{d}$ is an integer, $0$ otherwise   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746.875"/>
  <p:tag name="PICTUREFILESIZE" val="2446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5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lde{f}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52.25"/>
  <p:tag name="PICTUREFILESIZE" val="79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9.375"/>
  <p:tag name="PICTUREFILESIZE" val="205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39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53"/>
  <p:tag name="PICTUREFILESIZE" val="205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(x,y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8.625"/>
  <p:tag name="PICTUREFILESIZE" val="271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5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georgetown-powerpoint-template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georgetown-powerpoint-template-white</Template>
  <TotalTime>5153</TotalTime>
  <Words>1532</Words>
  <Application>Microsoft Office PowerPoint</Application>
  <PresentationFormat>Widescreen</PresentationFormat>
  <Paragraphs>346</Paragraphs>
  <Slides>48</Slides>
  <Notes>18</Notes>
  <HiddenSlides>9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9" baseType="lpstr">
      <vt:lpstr>ＭＳ Ｐゴシック</vt:lpstr>
      <vt:lpstr>55 Helvetica Roman</vt:lpstr>
      <vt:lpstr>Arial</vt:lpstr>
      <vt:lpstr>Calibri</vt:lpstr>
      <vt:lpstr>Calibri Light</vt:lpstr>
      <vt:lpstr>Cambria Math</vt:lpstr>
      <vt:lpstr>CMMI10</vt:lpstr>
      <vt:lpstr>CMMI10</vt:lpstr>
      <vt:lpstr>cmr10</vt:lpstr>
      <vt:lpstr>cmr10</vt:lpstr>
      <vt:lpstr>cmr7</vt:lpstr>
      <vt:lpstr>cmr7</vt:lpstr>
      <vt:lpstr>Courier New</vt:lpstr>
      <vt:lpstr>Georgia</vt:lpstr>
      <vt:lpstr>Myriad Roman</vt:lpstr>
      <vt:lpstr>Symbol</vt:lpstr>
      <vt:lpstr>Times New Roman</vt:lpstr>
      <vt:lpstr>Wingdings 2</vt:lpstr>
      <vt:lpstr>georgetown-powerpoint-template-white</vt:lpstr>
      <vt:lpstr>HDOfficeLightV0</vt:lpstr>
      <vt:lpstr>Photo Editor Photo</vt:lpstr>
      <vt:lpstr>COSC579: Edge Detection</vt:lpstr>
      <vt:lpstr>Outline</vt:lpstr>
      <vt:lpstr>PowerPoint Presentation</vt:lpstr>
      <vt:lpstr>Edge detection</vt:lpstr>
      <vt:lpstr>Origin of Edges</vt:lpstr>
      <vt:lpstr>Characterizing edges</vt:lpstr>
      <vt:lpstr>Image derivatives</vt:lpstr>
      <vt:lpstr>Image gradient</vt:lpstr>
      <vt:lpstr>Image gradient</vt:lpstr>
      <vt:lpstr>Image gradient</vt:lpstr>
      <vt:lpstr>Effects of noise</vt:lpstr>
      <vt:lpstr>Solution: smooth first</vt:lpstr>
      <vt:lpstr>Associative property of convolution</vt:lpstr>
      <vt:lpstr>Derivative of Gaussian filter</vt:lpstr>
      <vt:lpstr>Side note: How would you  compute a directional derivative?</vt:lpstr>
      <vt:lpstr>Derivative of Gaussian filter</vt:lpstr>
      <vt:lpstr>2D edge detection filters</vt:lpstr>
      <vt:lpstr>The Sobel operator</vt:lpstr>
      <vt:lpstr>Sobel operator: example</vt:lpstr>
      <vt:lpstr>Example</vt:lpstr>
      <vt:lpstr>Finding edges</vt:lpstr>
      <vt:lpstr>PowerPoint Presentation</vt:lpstr>
      <vt:lpstr>Non-maximum supression</vt:lpstr>
      <vt:lpstr>PowerPoint Presentation</vt:lpstr>
      <vt:lpstr>PowerPoint Presentation</vt:lpstr>
      <vt:lpstr>Canny edge detector</vt:lpstr>
      <vt:lpstr>Canny edge detector</vt:lpstr>
      <vt:lpstr>Canny edge detector</vt:lpstr>
      <vt:lpstr>Images as vectors</vt:lpstr>
      <vt:lpstr>Multiplying row and column vectors</vt:lpstr>
      <vt:lpstr>Filtering as matrix multiplication</vt:lpstr>
      <vt:lpstr>Filtering as matrix multiplication</vt:lpstr>
      <vt:lpstr>Another matrix transformation</vt:lpstr>
      <vt:lpstr>Another matrix transformation</vt:lpstr>
      <vt:lpstr>Scale Space</vt:lpstr>
      <vt:lpstr>Scale space (Witkin 83)</vt:lpstr>
      <vt:lpstr>Interval Tree Representation</vt:lpstr>
      <vt:lpstr>Some times we want many resolutions</vt:lpstr>
      <vt:lpstr>Gaussian pyramid construction</vt:lpstr>
      <vt:lpstr>Subsampling with Gaussian pre-filtering</vt:lpstr>
      <vt:lpstr>Subsampling with Gaussian pre-filtering</vt:lpstr>
      <vt:lpstr>Subsampling without pre-filtering</vt:lpstr>
      <vt:lpstr>Sampling and the Nyquist rate</vt:lpstr>
      <vt:lpstr>Image resampling</vt:lpstr>
      <vt:lpstr>Image resampling</vt:lpstr>
      <vt:lpstr>Image resampling</vt:lpstr>
      <vt:lpstr>Resampling filters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 connected with Twitter</dc:title>
  <dc:creator>jeremy bolton</dc:creator>
  <cp:lastModifiedBy>jeremy bolton</cp:lastModifiedBy>
  <cp:revision>122</cp:revision>
  <dcterms:created xsi:type="dcterms:W3CDTF">2014-11-11T01:34:56Z</dcterms:created>
  <dcterms:modified xsi:type="dcterms:W3CDTF">2017-10-14T13:11:46Z</dcterms:modified>
</cp:coreProperties>
</file>