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45"/>
  </p:notesMasterIdLst>
  <p:sldIdLst>
    <p:sldId id="256" r:id="rId3"/>
    <p:sldId id="257" r:id="rId4"/>
    <p:sldId id="258" r:id="rId5"/>
    <p:sldId id="304" r:id="rId6"/>
    <p:sldId id="259" r:id="rId7"/>
    <p:sldId id="260" r:id="rId8"/>
    <p:sldId id="261" r:id="rId9"/>
    <p:sldId id="262" r:id="rId10"/>
    <p:sldId id="263" r:id="rId11"/>
    <p:sldId id="285" r:id="rId12"/>
    <p:sldId id="286" r:id="rId13"/>
    <p:sldId id="289" r:id="rId14"/>
    <p:sldId id="290" r:id="rId15"/>
    <p:sldId id="303" r:id="rId16"/>
    <p:sldId id="294" r:id="rId17"/>
    <p:sldId id="288" r:id="rId18"/>
    <p:sldId id="292" r:id="rId19"/>
    <p:sldId id="293" r:id="rId20"/>
    <p:sldId id="295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80" r:id="rId36"/>
    <p:sldId id="281" r:id="rId37"/>
    <p:sldId id="282" r:id="rId38"/>
    <p:sldId id="283" r:id="rId39"/>
    <p:sldId id="296" r:id="rId40"/>
    <p:sldId id="297" r:id="rId41"/>
    <p:sldId id="299" r:id="rId42"/>
    <p:sldId id="301" r:id="rId43"/>
    <p:sldId id="30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56A6-61D7-46F7-A636-803E0056D08B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5468E-81E9-416B-AFCA-2BB763249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5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7CC51E-6D1D-4554-B93D-6ADB1AB5F19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6425"/>
            <a:ext cx="514350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19128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325FB86-0EAB-4438-8E48-8D91AA6F75EC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3738"/>
            <a:ext cx="6172200" cy="3471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95788"/>
            <a:ext cx="5160962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f + a(f - f * g) = (1+a)f-af*g = f*((1+a)e-g)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652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8EDF78C-D527-4DDC-82ED-95DF5F6A80A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6425"/>
            <a:ext cx="514350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457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9E5B7B-27B7-4EB9-A8B6-D8041364D24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6425"/>
            <a:ext cx="514350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844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FC3A405-8E16-4EBD-BAB7-09072924EF18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6425"/>
            <a:ext cx="514350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129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99F24E-99D1-48E0-A99F-3405287ABAF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6425"/>
            <a:ext cx="514350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962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CF3EFF2-7447-4309-AC5E-6FE1A3A3AF8A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6425"/>
            <a:ext cx="514350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I always walk through the argument on the left rather carefully; it gives some insight into the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significance of impulse responses or point spread functions.</a:t>
            </a:r>
          </a:p>
        </p:txBody>
      </p:sp>
    </p:spTree>
    <p:extLst>
      <p:ext uri="{BB962C8B-B14F-4D97-AF65-F5344CB8AC3E}">
        <p14:creationId xmlns:p14="http://schemas.microsoft.com/office/powerpoint/2010/main" val="3005224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7003B6A-F4F7-4AA1-BC00-DA6C0F661C1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6425"/>
            <a:ext cx="514350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45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43D1F2D-4CCD-4FD6-8D33-45C912810221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6425"/>
            <a:ext cx="514350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3327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475DCB0-663D-4E3D-B218-1311D626126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376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_Texture_White_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74575" y="907540"/>
            <a:ext cx="5459028" cy="13309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02D5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4575" y="2311305"/>
            <a:ext cx="5459029" cy="762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19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1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2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_Texture_White_B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" y="1"/>
            <a:ext cx="12191188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35FF-6CDC-4946-A328-24B81EBFE93B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7D5-A61D-4411-B16B-F82DEAE3A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6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2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5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36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3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2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6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0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4020B41-DB8D-4C2C-8A78-690736C61387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_Texture_White_Interio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" y="19136"/>
            <a:ext cx="12191188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615"/>
            <a:ext cx="10972800" cy="65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9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0525" y="6331823"/>
            <a:ext cx="524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D50"/>
                </a:solidFill>
                <a:latin typeface="55 Helvetica Roman"/>
                <a:cs typeface="55 Helvetica Roman"/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0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1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912D-2944-4FEC-9366-12BD47BBF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tags" Target="../tags/tag4.xml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8.xml"/><Relationship Id="rId7" Type="http://schemas.openxmlformats.org/officeDocument/2006/relationships/image" Target="../media/image2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tags" Target="../tags/tag15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tags" Target="../tags/tag16.xml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18.xml"/><Relationship Id="rId7" Type="http://schemas.openxmlformats.org/officeDocument/2006/relationships/oleObject" Target="../embeddings/oleObject1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6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COSC579: Image Processing Basics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Jeremy Bolton, PhD</a:t>
            </a:r>
          </a:p>
          <a:p>
            <a:r>
              <a:rPr lang="en-US" dirty="0" smtClean="0"/>
              <a:t>Assistant Teaching Professor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Pixel (intensity)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725886" cy="4099828"/>
          </a:xfrm>
        </p:spPr>
        <p:txBody>
          <a:bodyPr/>
          <a:lstStyle/>
          <a:p>
            <a:r>
              <a:rPr lang="en-US" dirty="0" smtClean="0"/>
              <a:t>Transformation </a:t>
            </a:r>
            <a:r>
              <a:rPr lang="en-US" dirty="0" smtClean="0"/>
              <a:t>can be </a:t>
            </a:r>
            <a:r>
              <a:rPr lang="en-US" dirty="0" smtClean="0"/>
              <a:t>constant for each pixel</a:t>
            </a:r>
          </a:p>
          <a:p>
            <a:pPr marL="457200" lvl="1" indent="0">
              <a:buNone/>
            </a:pPr>
            <a:r>
              <a:rPr lang="en-US" altLang="en-US" i="1" dirty="0" smtClean="0">
                <a:latin typeface="Times New Roman" panose="02020603050405020304" pitchFamily="18" charset="0"/>
              </a:rPr>
              <a:t>	g </a:t>
            </a:r>
            <a:r>
              <a:rPr lang="en-US" altLang="en-US" dirty="0" smtClean="0">
                <a:latin typeface="Times New Roman" panose="02020603050405020304" pitchFamily="18" charset="0"/>
              </a:rPr>
              <a:t>(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i,j</a:t>
            </a:r>
            <a:r>
              <a:rPr lang="en-US" altLang="en-US" dirty="0" smtClean="0">
                <a:latin typeface="Times New Roman" panose="02020603050405020304" pitchFamily="18" charset="0"/>
              </a:rPr>
              <a:t>) </a:t>
            </a:r>
            <a:r>
              <a:rPr lang="en-US" altLang="en-US" i="1" dirty="0">
                <a:latin typeface="Times New Roman" panose="02020603050405020304" pitchFamily="18" charset="0"/>
              </a:rPr>
              <a:t>=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a f </a:t>
            </a:r>
            <a:r>
              <a:rPr lang="en-US" altLang="en-US" dirty="0" smtClean="0">
                <a:latin typeface="Times New Roman" panose="02020603050405020304" pitchFamily="18" charset="0"/>
              </a:rPr>
              <a:t>(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i,j</a:t>
            </a:r>
            <a:r>
              <a:rPr lang="en-US" altLang="en-US" dirty="0" smtClean="0">
                <a:latin typeface="Times New Roman" panose="02020603050405020304" pitchFamily="18" charset="0"/>
              </a:rPr>
              <a:t>) </a:t>
            </a:r>
            <a:r>
              <a:rPr lang="en-US" altLang="en-US" dirty="0">
                <a:latin typeface="Times New Roman" panose="02020603050405020304" pitchFamily="18" charset="0"/>
              </a:rPr>
              <a:t>+ </a:t>
            </a:r>
            <a:r>
              <a:rPr lang="en-US" altLang="en-US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</a:t>
            </a:r>
            <a:endParaRPr lang="en-US" altLang="en-US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r>
              <a:rPr lang="en-US" dirty="0" smtClean="0"/>
              <a:t>Transform </a:t>
            </a:r>
            <a:r>
              <a:rPr lang="en-US" dirty="0" smtClean="0"/>
              <a:t>can vary from pixel-by-pixel</a:t>
            </a:r>
            <a:endParaRPr lang="en-US" dirty="0" smtClean="0"/>
          </a:p>
          <a:p>
            <a:pPr marL="457200" lvl="1" indent="0">
              <a:buNone/>
            </a:pPr>
            <a:r>
              <a:rPr lang="en-US" altLang="en-US" i="1" dirty="0" smtClean="0">
                <a:latin typeface="Times New Roman" panose="02020603050405020304" pitchFamily="18" charset="0"/>
              </a:rPr>
              <a:t>	g 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 err="1">
                <a:latin typeface="Times New Roman" panose="02020603050405020304" pitchFamily="18" charset="0"/>
              </a:rPr>
              <a:t>i,j</a:t>
            </a:r>
            <a:r>
              <a:rPr lang="en-US" altLang="en-US" dirty="0">
                <a:latin typeface="Times New Roman" panose="02020603050405020304" pitchFamily="18" charset="0"/>
              </a:rPr>
              <a:t>) </a:t>
            </a:r>
            <a:r>
              <a:rPr lang="en-US" altLang="en-US" i="1" dirty="0">
                <a:latin typeface="Times New Roman" panose="02020603050405020304" pitchFamily="18" charset="0"/>
              </a:rPr>
              <a:t>= </a:t>
            </a:r>
            <a:r>
              <a:rPr lang="en-US" altLang="en-US" i="1" dirty="0" smtClean="0">
                <a:latin typeface="Times New Roman" panose="02020603050405020304" pitchFamily="18" charset="0"/>
              </a:rPr>
              <a:t>a(</a:t>
            </a:r>
            <a:r>
              <a:rPr lang="en-US" altLang="en-US" i="1" dirty="0" err="1" smtClean="0">
                <a:latin typeface="Times New Roman" panose="02020603050405020304" pitchFamily="18" charset="0"/>
              </a:rPr>
              <a:t>i,j</a:t>
            </a:r>
            <a:r>
              <a:rPr lang="en-US" altLang="en-US" i="1" dirty="0" smtClean="0">
                <a:latin typeface="Times New Roman" panose="02020603050405020304" pitchFamily="18" charset="0"/>
              </a:rPr>
              <a:t>) </a:t>
            </a:r>
            <a:r>
              <a:rPr lang="en-US" altLang="en-US" i="1" dirty="0">
                <a:latin typeface="Times New Roman" panose="02020603050405020304" pitchFamily="18" charset="0"/>
              </a:rPr>
              <a:t>f 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 err="1">
                <a:latin typeface="Times New Roman" panose="02020603050405020304" pitchFamily="18" charset="0"/>
              </a:rPr>
              <a:t>i,j</a:t>
            </a:r>
            <a:r>
              <a:rPr lang="en-US" altLang="en-US" dirty="0">
                <a:latin typeface="Times New Roman" panose="02020603050405020304" pitchFamily="18" charset="0"/>
              </a:rPr>
              <a:t>) + </a:t>
            </a:r>
            <a:r>
              <a:rPr lang="en-US" altLang="en-US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b(</a:t>
            </a:r>
            <a:r>
              <a:rPr lang="en-US" altLang="en-US" i="1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i,j</a:t>
            </a:r>
            <a:r>
              <a:rPr lang="en-US" altLang="en-US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altLang="en-US" i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854824" y="1874690"/>
            <a:ext cx="3505200" cy="1775425"/>
            <a:chOff x="735462" y="3383891"/>
            <a:chExt cx="3250920" cy="164718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5462" y="3383891"/>
              <a:ext cx="1269154" cy="1195943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23117" y="3383891"/>
              <a:ext cx="1263265" cy="119005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ight Arrow 6"/>
            <p:cNvSpPr/>
            <p:nvPr/>
          </p:nvSpPr>
          <p:spPr bwMode="auto">
            <a:xfrm>
              <a:off x="2201910" y="3783030"/>
              <a:ext cx="369557" cy="306350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38200" y="4659868"/>
              <a:ext cx="2971800" cy="37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/>
              <a:r>
                <a:rPr lang="en-US" altLang="en-US" sz="2000" dirty="0"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2000" i="1" dirty="0">
                  <a:latin typeface="Times New Roman" panose="02020603050405020304" pitchFamily="18" charset="0"/>
                </a:rPr>
                <a:t>g </a:t>
              </a:r>
              <a:r>
                <a:rPr lang="en-US" altLang="en-US" sz="2000" dirty="0" smtClean="0">
                  <a:latin typeface="Times New Roman" panose="02020603050405020304" pitchFamily="18" charset="0"/>
                </a:rPr>
                <a:t>(</a:t>
              </a:r>
              <a:r>
                <a:rPr lang="en-US" altLang="en-US" sz="2000" i="1" dirty="0" err="1" smtClean="0">
                  <a:latin typeface="Times New Roman" panose="02020603050405020304" pitchFamily="18" charset="0"/>
                </a:rPr>
                <a:t>i,j</a:t>
              </a:r>
              <a:r>
                <a:rPr lang="en-US" altLang="en-US" sz="2000" dirty="0" smtClean="0">
                  <a:latin typeface="Times New Roman" panose="02020603050405020304" pitchFamily="18" charset="0"/>
                </a:rPr>
                <a:t>) </a:t>
              </a:r>
              <a:r>
                <a:rPr lang="en-US" altLang="en-US" sz="2000" i="1" dirty="0">
                  <a:latin typeface="Times New Roman" panose="02020603050405020304" pitchFamily="18" charset="0"/>
                </a:rPr>
                <a:t>= f </a:t>
              </a:r>
              <a:r>
                <a:rPr lang="en-US" altLang="en-US" sz="2000" dirty="0" smtClean="0">
                  <a:latin typeface="Times New Roman" panose="02020603050405020304" pitchFamily="18" charset="0"/>
                </a:rPr>
                <a:t>(</a:t>
              </a:r>
              <a:r>
                <a:rPr lang="en-US" altLang="en-US" sz="2000" i="1" dirty="0" err="1" smtClean="0">
                  <a:latin typeface="Times New Roman" panose="02020603050405020304" pitchFamily="18" charset="0"/>
                </a:rPr>
                <a:t>i,j</a:t>
              </a:r>
              <a:r>
                <a:rPr lang="en-US" altLang="en-US" sz="2000" dirty="0" smtClean="0">
                  <a:latin typeface="Times New Roman" panose="02020603050405020304" pitchFamily="18" charset="0"/>
                </a:rPr>
                <a:t>) </a:t>
              </a:r>
              <a:r>
                <a:rPr lang="en-US" altLang="en-US" sz="2000" dirty="0">
                  <a:latin typeface="Times New Roman" panose="02020603050405020304" pitchFamily="18" charset="0"/>
                </a:rPr>
                <a:t>+ </a:t>
              </a:r>
              <a:r>
                <a:rPr lang="en-US" altLang="en-US" sz="2000" dirty="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7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Pixel Transforms based on image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an image is assumed to be a collection of observations of some random variable (a sample).</a:t>
            </a:r>
          </a:p>
          <a:p>
            <a:endParaRPr lang="en-US" dirty="0" smtClean="0"/>
          </a:p>
          <a:p>
            <a:r>
              <a:rPr lang="en-US" dirty="0" smtClean="0"/>
              <a:t>Image </a:t>
            </a:r>
            <a:r>
              <a:rPr lang="en-US" dirty="0"/>
              <a:t>statistics </a:t>
            </a:r>
            <a:r>
              <a:rPr lang="en-US" dirty="0" smtClean="0"/>
              <a:t>can provide a means for a data-based transformation (rather than some arbitrary scaling).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 Equalization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Image has undesirable histogram.</a:t>
            </a:r>
          </a:p>
          <a:p>
            <a:pPr lvl="1"/>
            <a:r>
              <a:rPr lang="en-US" dirty="0" smtClean="0"/>
              <a:t>Distribution of intensity values.</a:t>
            </a:r>
          </a:p>
          <a:p>
            <a:endParaRPr lang="en-US" dirty="0"/>
          </a:p>
          <a:p>
            <a:r>
              <a:rPr lang="en-US" dirty="0" smtClean="0"/>
              <a:t>Solution: Map intensities to a desirable histogram using </a:t>
            </a:r>
            <a:r>
              <a:rPr lang="en-US" dirty="0" smtClean="0"/>
              <a:t>Histogram (PDF) </a:t>
            </a:r>
            <a:r>
              <a:rPr lang="en-US" dirty="0" smtClean="0"/>
              <a:t>and </a:t>
            </a:r>
            <a:r>
              <a:rPr lang="en-US" dirty="0" smtClean="0"/>
              <a:t>Cumulative Histogram (CDF)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 often desired histogram </a:t>
            </a:r>
            <a:r>
              <a:rPr lang="en-US" dirty="0" smtClean="0"/>
              <a:t>is a Uniform distribution (all intensities are equal in frequency)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Histogram Equalization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2857"/>
            <a:ext cx="4844143" cy="44087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MATLAB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I = </a:t>
            </a:r>
            <a:r>
              <a:rPr lang="en-US" dirty="0" err="1"/>
              <a:t>imread</a:t>
            </a:r>
            <a:r>
              <a:rPr lang="en-US" dirty="0"/>
              <a:t>('</a:t>
            </a:r>
            <a:r>
              <a:rPr lang="en-US" dirty="0" err="1"/>
              <a:t>tire.tif</a:t>
            </a:r>
            <a:r>
              <a:rPr lang="en-US" dirty="0" smtClean="0"/>
              <a:t>');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 = </a:t>
            </a:r>
            <a:r>
              <a:rPr lang="en-US" dirty="0" err="1"/>
              <a:t>histeq</a:t>
            </a:r>
            <a:r>
              <a:rPr lang="en-US" dirty="0"/>
              <a:t>(I</a:t>
            </a:r>
            <a:r>
              <a:rPr lang="en-US" dirty="0" smtClean="0"/>
              <a:t>);</a:t>
            </a:r>
            <a:r>
              <a:rPr lang="en-US" dirty="0">
                <a:solidFill>
                  <a:srgbClr val="00B050"/>
                </a:solidFill>
              </a:rPr>
              <a:t> %Enhance the contrast of an intensity image using histogram equalization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imshowpair</a:t>
            </a:r>
            <a:r>
              <a:rPr lang="en-US" dirty="0" smtClean="0"/>
              <a:t>(</a:t>
            </a:r>
            <a:r>
              <a:rPr lang="en-US" dirty="0" err="1" smtClean="0"/>
              <a:t>I,J</a:t>
            </a:r>
            <a:r>
              <a:rPr lang="en-US" dirty="0" err="1"/>
              <a:t>,'montage</a:t>
            </a:r>
            <a:r>
              <a:rPr lang="en-US" dirty="0" smtClean="0"/>
              <a:t>')</a:t>
            </a:r>
            <a:r>
              <a:rPr lang="en-US" dirty="0">
                <a:solidFill>
                  <a:srgbClr val="00B050"/>
                </a:solidFill>
              </a:rPr>
              <a:t> %Display the original image and the adjusted </a:t>
            </a:r>
            <a:r>
              <a:rPr lang="en-US" dirty="0" smtClean="0">
                <a:solidFill>
                  <a:srgbClr val="00B050"/>
                </a:solidFill>
              </a:rPr>
              <a:t>image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axis </a:t>
            </a:r>
            <a:r>
              <a:rPr lang="en-US" dirty="0" smtClean="0"/>
              <a:t>off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igure;</a:t>
            </a:r>
          </a:p>
          <a:p>
            <a:pPr marL="0" indent="0">
              <a:buNone/>
            </a:pPr>
            <a:r>
              <a:rPr lang="en-US" dirty="0" err="1" smtClean="0"/>
              <a:t>imhist</a:t>
            </a:r>
            <a:r>
              <a:rPr lang="en-US" dirty="0" smtClean="0"/>
              <a:t>(I,64)</a:t>
            </a:r>
          </a:p>
          <a:p>
            <a:pPr marL="0" indent="0">
              <a:buNone/>
            </a:pPr>
            <a:r>
              <a:rPr lang="en-US" dirty="0" err="1"/>
              <a:t>imhist</a:t>
            </a:r>
            <a:r>
              <a:rPr lang="en-US" dirty="0"/>
              <a:t>(J,64)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302" y="4203426"/>
            <a:ext cx="7131150" cy="3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740" y="2262372"/>
            <a:ext cx="3284293" cy="1884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721" y="2262372"/>
            <a:ext cx="3284294" cy="188476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9041740" y="2804706"/>
            <a:ext cx="434275" cy="800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9041740" y="5241471"/>
            <a:ext cx="434275" cy="800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Histogram Equalization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3268" y="1320965"/>
            <a:ext cx="4857991" cy="47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A5F77090-F112-494C-B26D-10BF7AE7F6F1}" type="slidenum">
              <a:rPr lang="en-CA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14</a:t>
            </a:fld>
            <a:endParaRPr lang="en-CA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32857"/>
            <a:ext cx="4844143" cy="44087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Compute Image </a:t>
            </a:r>
            <a:r>
              <a:rPr lang="en-US" sz="2400" dirty="0" smtClean="0"/>
              <a:t>Histogram (PDF)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Compute CDF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Compute CDF of desired histogram. </a:t>
            </a:r>
            <a:r>
              <a:rPr lang="en-US" sz="1600" dirty="0" smtClean="0"/>
              <a:t>(Assume Uniform)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Transform to desired CDF 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670307" y="4500979"/>
            <a:ext cx="8877" cy="1091953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897950" y="5635006"/>
            <a:ext cx="655536" cy="242012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11697" y="5877017"/>
            <a:ext cx="3265503" cy="4793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Map back to the original domain if you do not wish to change the range of intensities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97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Histogram Equalization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3268" y="1320965"/>
            <a:ext cx="4857991" cy="47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A5F77090-F112-494C-B26D-10BF7AE7F6F1}" type="slidenum">
              <a:rPr lang="en-CA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15</a:t>
            </a:fld>
            <a:endParaRPr lang="en-CA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32857"/>
            <a:ext cx="4844143" cy="44087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Compute Image Histogram </a:t>
            </a:r>
            <a:r>
              <a:rPr lang="en-US" sz="1600" dirty="0" smtClean="0"/>
              <a:t>(for all possible values k)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Compute CDF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Compute inverse of CDF of desired histogram. </a:t>
            </a:r>
          </a:p>
          <a:p>
            <a:pPr marL="914400" lvl="1" indent="-514350"/>
            <a:r>
              <a:rPr lang="en-US" sz="1200" dirty="0" smtClean="0"/>
              <a:t>Some CDFs are invertible (some are not)</a:t>
            </a:r>
          </a:p>
          <a:p>
            <a:pPr marL="914400" lvl="1" indent="-514350"/>
            <a:r>
              <a:rPr lang="en-US" sz="1200" dirty="0" smtClean="0"/>
              <a:t>If no closed form exists, then simply build a lookup table</a:t>
            </a:r>
          </a:p>
          <a:p>
            <a:pPr marL="914400" lvl="1" indent="-514350"/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Transform to desired CDF 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935897" y="4518734"/>
            <a:ext cx="9619" cy="1038687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897950" y="5557421"/>
            <a:ext cx="905522" cy="319597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811697" y="5877017"/>
            <a:ext cx="3265503" cy="4793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Map back to the original domain if you do not wish to change the range of intensities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50793" y="5825258"/>
                <a:ext cx="3904530" cy="291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𝐶𝐷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𝑑𝑒𝑠𝑖𝑟𝑒𝑑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𝐶𝐷𝐹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93" y="5825258"/>
                <a:ext cx="3904530" cy="291426"/>
              </a:xfrm>
              <a:prstGeom prst="rect">
                <a:avLst/>
              </a:prstGeom>
              <a:blipFill rotWithShape="0">
                <a:blip r:embed="rId3"/>
                <a:stretch>
                  <a:fillRect l="-1719" r="-1875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6622742" y="1677880"/>
            <a:ext cx="3888419" cy="3879541"/>
          </a:xfrm>
          <a:custGeom>
            <a:avLst/>
            <a:gdLst>
              <a:gd name="connsiteX0" fmla="*/ 0 w 3888419"/>
              <a:gd name="connsiteY0" fmla="*/ 3879541 h 3879541"/>
              <a:gd name="connsiteX1" fmla="*/ 719091 w 3888419"/>
              <a:gd name="connsiteY1" fmla="*/ 3391270 h 3879541"/>
              <a:gd name="connsiteX2" fmla="*/ 1118586 w 3888419"/>
              <a:gd name="connsiteY2" fmla="*/ 3151572 h 3879541"/>
              <a:gd name="connsiteX3" fmla="*/ 1384916 w 3888419"/>
              <a:gd name="connsiteY3" fmla="*/ 2689934 h 3879541"/>
              <a:gd name="connsiteX4" fmla="*/ 1686757 w 3888419"/>
              <a:gd name="connsiteY4" fmla="*/ 1677879 h 3879541"/>
              <a:gd name="connsiteX5" fmla="*/ 1793289 w 3888419"/>
              <a:gd name="connsiteY5" fmla="*/ 1260629 h 3879541"/>
              <a:gd name="connsiteX6" fmla="*/ 2237173 w 3888419"/>
              <a:gd name="connsiteY6" fmla="*/ 896644 h 3879541"/>
              <a:gd name="connsiteX7" fmla="*/ 3151573 w 3888419"/>
              <a:gd name="connsiteY7" fmla="*/ 514904 h 3879541"/>
              <a:gd name="connsiteX8" fmla="*/ 3888419 w 3888419"/>
              <a:gd name="connsiteY8" fmla="*/ 0 h 387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8419" h="3879541">
                <a:moveTo>
                  <a:pt x="0" y="3879541"/>
                </a:moveTo>
                <a:lnTo>
                  <a:pt x="719091" y="3391270"/>
                </a:lnTo>
                <a:cubicBezTo>
                  <a:pt x="905522" y="3269942"/>
                  <a:pt x="1007615" y="3268461"/>
                  <a:pt x="1118586" y="3151572"/>
                </a:cubicBezTo>
                <a:cubicBezTo>
                  <a:pt x="1229557" y="3034683"/>
                  <a:pt x="1290221" y="2935549"/>
                  <a:pt x="1384916" y="2689934"/>
                </a:cubicBezTo>
                <a:cubicBezTo>
                  <a:pt x="1479611" y="2444319"/>
                  <a:pt x="1618695" y="1916096"/>
                  <a:pt x="1686757" y="1677879"/>
                </a:cubicBezTo>
                <a:cubicBezTo>
                  <a:pt x="1754819" y="1439662"/>
                  <a:pt x="1701553" y="1390835"/>
                  <a:pt x="1793289" y="1260629"/>
                </a:cubicBezTo>
                <a:cubicBezTo>
                  <a:pt x="1885025" y="1130423"/>
                  <a:pt x="2010792" y="1020931"/>
                  <a:pt x="2237173" y="896644"/>
                </a:cubicBezTo>
                <a:cubicBezTo>
                  <a:pt x="2463554" y="772357"/>
                  <a:pt x="2876365" y="664345"/>
                  <a:pt x="3151573" y="514904"/>
                </a:cubicBezTo>
                <a:cubicBezTo>
                  <a:pt x="3426781" y="365463"/>
                  <a:pt x="3657600" y="182731"/>
                  <a:pt x="3888419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Image Statistics</a:t>
            </a:r>
          </a:p>
          <a:p>
            <a:pPr marL="914400" lvl="1" indent="-514350"/>
            <a:r>
              <a:rPr lang="en-US" dirty="0" smtClean="0"/>
              <a:t>Mean and standard deviation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transform to each pixel</a:t>
            </a:r>
          </a:p>
          <a:p>
            <a:pPr marL="914400" lvl="1" indent="-514350"/>
            <a:r>
              <a:rPr lang="en-US" dirty="0" smtClean="0"/>
              <a:t>Use mean and standard deviation to “whiten” each pixel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362" y="2049007"/>
            <a:ext cx="2977719" cy="1223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33" y="4664453"/>
            <a:ext cx="1739114" cy="76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Normalization </a:t>
            </a:r>
            <a:r>
              <a:rPr lang="en-CA" dirty="0" smtClean="0"/>
              <a:t>Via Whitening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Fix first and second moments to standard values</a:t>
            </a:r>
          </a:p>
          <a:p>
            <a:r>
              <a:rPr lang="en-CA" dirty="0" smtClean="0"/>
              <a:t>Reduces </a:t>
            </a:r>
            <a:r>
              <a:rPr lang="en-CA" dirty="0" smtClean="0"/>
              <a:t>contrast and constant additive luminance variations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31" b="36394"/>
          <a:stretch>
            <a:fillRect/>
          </a:stretch>
        </p:blipFill>
        <p:spPr bwMode="auto">
          <a:xfrm>
            <a:off x="2135561" y="4221088"/>
            <a:ext cx="8219223" cy="18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35960" y="3861048"/>
            <a:ext cx="85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Before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7969" y="6093296"/>
            <a:ext cx="71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After 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A5F77090-F112-494C-B26D-10BF7AE7F6F1}" type="slidenum">
              <a:rPr lang="en-CA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17</a:t>
            </a:fld>
            <a:endParaRPr lang="en-CA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359696" y="6356351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CA" sz="1200" dirty="0">
                <a:solidFill>
                  <a:schemeClr val="tx1">
                    <a:tint val="75000"/>
                  </a:schemeClr>
                </a:solidFill>
              </a:rPr>
              <a:t>Computer vision: models, learning and inference.  ©2011 Simon J.D. Prince</a:t>
            </a:r>
          </a:p>
        </p:txBody>
      </p:sp>
    </p:spTree>
    <p:extLst>
      <p:ext uri="{BB962C8B-B14F-4D97-AF65-F5344CB8AC3E}">
        <p14:creationId xmlns:p14="http://schemas.microsoft.com/office/powerpoint/2010/main" val="5615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Normalization and Histogram Equalization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Make all of the moments the same by forcing the histogram of intensities to be the same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031" b="3453"/>
          <a:stretch>
            <a:fillRect/>
          </a:stretch>
        </p:blipFill>
        <p:spPr bwMode="auto">
          <a:xfrm>
            <a:off x="2207569" y="3140968"/>
            <a:ext cx="8219223" cy="279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95800" y="5949280"/>
            <a:ext cx="404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Before/ normalized/ Histogram Equalized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A5F77090-F112-494C-B26D-10BF7AE7F6F1}" type="slidenum">
              <a:rPr lang="en-CA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18</a:t>
            </a:fld>
            <a:endParaRPr lang="en-CA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359696" y="6356351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CA" sz="1200" dirty="0">
                <a:solidFill>
                  <a:schemeClr val="tx1">
                    <a:tint val="75000"/>
                  </a:schemeClr>
                </a:solidFill>
              </a:rPr>
              <a:t>Computer vision: models, learning and inference.  ©2011 Simon J.D. Prince</a:t>
            </a:r>
          </a:p>
        </p:txBody>
      </p:sp>
    </p:spTree>
    <p:extLst>
      <p:ext uri="{BB962C8B-B14F-4D97-AF65-F5344CB8AC3E}">
        <p14:creationId xmlns:p14="http://schemas.microsoft.com/office/powerpoint/2010/main" val="20669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Point Operators perform the same operation on each pixel</a:t>
            </a:r>
          </a:p>
          <a:p>
            <a:pPr lvl="1"/>
            <a:r>
              <a:rPr lang="en-US" dirty="0" smtClean="0"/>
              <a:t>Not necessarily based on image data (local or global)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Normalization / Whitening</a:t>
            </a:r>
          </a:p>
          <a:p>
            <a:pPr lvl="1"/>
            <a:r>
              <a:rPr lang="en-US" dirty="0" smtClean="0"/>
              <a:t>Processing based on global (or local) image statistics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Local Operators AKA (neighborhood operators) </a:t>
            </a:r>
          </a:p>
          <a:p>
            <a:pPr lvl="1"/>
            <a:r>
              <a:rPr lang="en-US" dirty="0" smtClean="0"/>
              <a:t>Often implemented as </a:t>
            </a:r>
            <a:r>
              <a:rPr lang="en-US" b="1" dirty="0" smtClean="0"/>
              <a:t>Linear Filters </a:t>
            </a:r>
          </a:p>
          <a:p>
            <a:pPr lvl="1"/>
            <a:r>
              <a:rPr lang="en-US" dirty="0" smtClean="0"/>
              <a:t>Local or neighborhood information is used in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56759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Point Operators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Color Transforms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Normalization / Whitening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Histogram Normalization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Linear Filters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Mathematical Formulation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Cross Correlation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Convolutions 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Common Filters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Average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Gaussian</a:t>
            </a:r>
          </a:p>
          <a:p>
            <a:pPr marL="1371600" lvl="2" indent="-571500">
              <a:buFont typeface="+mj-lt"/>
              <a:buAutoNum type="romanUcPeriod"/>
            </a:pPr>
            <a:r>
              <a:rPr lang="en-US" dirty="0" smtClean="0"/>
              <a:t>Laplacian</a:t>
            </a:r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Image filtering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0" y="1339851"/>
            <a:ext cx="8724900" cy="1381125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Modify the pixels in an image based on some function of a local neighborhood of each pixel</a:t>
            </a:r>
          </a:p>
          <a:p>
            <a:pPr lvl="1"/>
            <a:r>
              <a:rPr lang="en-US" altLang="en-US" dirty="0" smtClean="0"/>
              <a:t>Example:   3x3 neighborhood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3051" y="3352800"/>
            <a:ext cx="1241425" cy="1143000"/>
            <a:chOff x="2290" y="1920"/>
            <a:chExt cx="782" cy="720"/>
          </a:xfrm>
        </p:grpSpPr>
        <p:sp>
          <p:nvSpPr>
            <p:cNvPr id="19483" name="Rectangle 6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84" name="Line 7"/>
            <p:cNvSpPr>
              <a:spLocks noChangeShapeType="1"/>
            </p:cNvSpPr>
            <p:nvPr/>
          </p:nvSpPr>
          <p:spPr bwMode="auto">
            <a:xfrm>
              <a:off x="256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Line 8"/>
            <p:cNvSpPr>
              <a:spLocks noChangeShapeType="1"/>
            </p:cNvSpPr>
            <p:nvPr/>
          </p:nvSpPr>
          <p:spPr bwMode="auto">
            <a:xfrm>
              <a:off x="282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6" name="Line 9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Line 10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8" name="Text Box 11"/>
            <p:cNvSpPr txBox="1">
              <a:spLocks noChangeArrowheads="1"/>
            </p:cNvSpPr>
            <p:nvPr/>
          </p:nvSpPr>
          <p:spPr bwMode="auto">
            <a:xfrm>
              <a:off x="2591" y="216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5</a:t>
              </a:r>
            </a:p>
          </p:txBody>
        </p:sp>
        <p:sp>
          <p:nvSpPr>
            <p:cNvPr id="19489" name="Text Box 12"/>
            <p:cNvSpPr txBox="1">
              <a:spLocks noChangeArrowheads="1"/>
            </p:cNvSpPr>
            <p:nvPr/>
          </p:nvSpPr>
          <p:spPr bwMode="auto">
            <a:xfrm>
              <a:off x="2856" y="216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1</a:t>
              </a:r>
            </a:p>
          </p:txBody>
        </p:sp>
        <p:sp>
          <p:nvSpPr>
            <p:cNvPr id="19490" name="Text Box 13"/>
            <p:cNvSpPr txBox="1">
              <a:spLocks noChangeArrowheads="1"/>
            </p:cNvSpPr>
            <p:nvPr/>
          </p:nvSpPr>
          <p:spPr bwMode="auto">
            <a:xfrm>
              <a:off x="2327" y="216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4</a:t>
              </a:r>
            </a:p>
          </p:txBody>
        </p:sp>
        <p:sp>
          <p:nvSpPr>
            <p:cNvPr id="19491" name="Text Box 14"/>
            <p:cNvSpPr txBox="1">
              <a:spLocks noChangeArrowheads="1"/>
            </p:cNvSpPr>
            <p:nvPr/>
          </p:nvSpPr>
          <p:spPr bwMode="auto">
            <a:xfrm>
              <a:off x="2591" y="240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1</a:t>
              </a:r>
            </a:p>
          </p:txBody>
        </p:sp>
        <p:sp>
          <p:nvSpPr>
            <p:cNvPr id="19492" name="Text Box 15"/>
            <p:cNvSpPr txBox="1">
              <a:spLocks noChangeArrowheads="1"/>
            </p:cNvSpPr>
            <p:nvPr/>
          </p:nvSpPr>
          <p:spPr bwMode="auto">
            <a:xfrm>
              <a:off x="2856" y="240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7</a:t>
              </a:r>
            </a:p>
          </p:txBody>
        </p:sp>
        <p:sp>
          <p:nvSpPr>
            <p:cNvPr id="19493" name="Text Box 16"/>
            <p:cNvSpPr txBox="1">
              <a:spLocks noChangeArrowheads="1"/>
            </p:cNvSpPr>
            <p:nvPr/>
          </p:nvSpPr>
          <p:spPr bwMode="auto">
            <a:xfrm>
              <a:off x="2327" y="240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1</a:t>
              </a:r>
            </a:p>
          </p:txBody>
        </p:sp>
        <p:sp>
          <p:nvSpPr>
            <p:cNvPr id="19494" name="Line 17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Line 18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Text Box 19"/>
            <p:cNvSpPr txBox="1">
              <a:spLocks noChangeArrowheads="1"/>
            </p:cNvSpPr>
            <p:nvPr/>
          </p:nvSpPr>
          <p:spPr bwMode="auto">
            <a:xfrm>
              <a:off x="2591" y="192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5</a:t>
              </a:r>
            </a:p>
          </p:txBody>
        </p:sp>
        <p:sp>
          <p:nvSpPr>
            <p:cNvPr id="19497" name="Text Box 20"/>
            <p:cNvSpPr txBox="1">
              <a:spLocks noChangeArrowheads="1"/>
            </p:cNvSpPr>
            <p:nvPr/>
          </p:nvSpPr>
          <p:spPr bwMode="auto">
            <a:xfrm>
              <a:off x="2856" y="192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3</a:t>
              </a:r>
            </a:p>
          </p:txBody>
        </p:sp>
        <p:sp>
          <p:nvSpPr>
            <p:cNvPr id="19498" name="Text Box 21"/>
            <p:cNvSpPr txBox="1">
              <a:spLocks noChangeArrowheads="1"/>
            </p:cNvSpPr>
            <p:nvPr/>
          </p:nvSpPr>
          <p:spPr bwMode="auto">
            <a:xfrm>
              <a:off x="2290" y="1920"/>
              <a:ext cx="2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10</a:t>
              </a:r>
            </a:p>
          </p:txBody>
        </p:sp>
      </p:grpSp>
      <p:sp>
        <p:nvSpPr>
          <p:cNvPr id="33798" name="Text Box 22"/>
          <p:cNvSpPr txBox="1">
            <a:spLocks noChangeArrowheads="1"/>
          </p:cNvSpPr>
          <p:nvPr/>
        </p:nvSpPr>
        <p:spPr bwMode="auto">
          <a:xfrm>
            <a:off x="2590801" y="4572000"/>
            <a:ext cx="1754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/>
              <a:t>Local image data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331075" y="3352800"/>
            <a:ext cx="1295400" cy="1143000"/>
            <a:chOff x="2256" y="1920"/>
            <a:chExt cx="816" cy="720"/>
          </a:xfrm>
        </p:grpSpPr>
        <p:sp>
          <p:nvSpPr>
            <p:cNvPr id="19467" name="Rectangle 24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68" name="Line 25"/>
            <p:cNvSpPr>
              <a:spLocks noChangeShapeType="1"/>
            </p:cNvSpPr>
            <p:nvPr/>
          </p:nvSpPr>
          <p:spPr bwMode="auto">
            <a:xfrm>
              <a:off x="2544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Line 26"/>
            <p:cNvSpPr>
              <a:spLocks noChangeShapeType="1"/>
            </p:cNvSpPr>
            <p:nvPr/>
          </p:nvSpPr>
          <p:spPr bwMode="auto">
            <a:xfrm>
              <a:off x="2832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Line 27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1" name="Line 28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2" name="Text Box 29"/>
            <p:cNvSpPr txBox="1">
              <a:spLocks noChangeArrowheads="1"/>
            </p:cNvSpPr>
            <p:nvPr/>
          </p:nvSpPr>
          <p:spPr bwMode="auto">
            <a:xfrm>
              <a:off x="2582" y="216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/>
                <a:t>7</a:t>
              </a:r>
            </a:p>
          </p:txBody>
        </p:sp>
        <p:sp>
          <p:nvSpPr>
            <p:cNvPr id="19473" name="Text Box 30"/>
            <p:cNvSpPr txBox="1">
              <a:spLocks noChangeArrowheads="1"/>
            </p:cNvSpPr>
            <p:nvPr/>
          </p:nvSpPr>
          <p:spPr bwMode="auto">
            <a:xfrm>
              <a:off x="2832" y="216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9474" name="Text Box 31"/>
            <p:cNvSpPr txBox="1">
              <a:spLocks noChangeArrowheads="1"/>
            </p:cNvSpPr>
            <p:nvPr/>
          </p:nvSpPr>
          <p:spPr bwMode="auto">
            <a:xfrm>
              <a:off x="2352" y="216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9475" name="Text Box 32"/>
            <p:cNvSpPr txBox="1">
              <a:spLocks noChangeArrowheads="1"/>
            </p:cNvSpPr>
            <p:nvPr/>
          </p:nvSpPr>
          <p:spPr bwMode="auto">
            <a:xfrm>
              <a:off x="2562" y="240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9476" name="Text Box 33"/>
            <p:cNvSpPr txBox="1">
              <a:spLocks noChangeArrowheads="1"/>
            </p:cNvSpPr>
            <p:nvPr/>
          </p:nvSpPr>
          <p:spPr bwMode="auto">
            <a:xfrm>
              <a:off x="2812" y="240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9477" name="Text Box 34"/>
            <p:cNvSpPr txBox="1">
              <a:spLocks noChangeArrowheads="1"/>
            </p:cNvSpPr>
            <p:nvPr/>
          </p:nvSpPr>
          <p:spPr bwMode="auto">
            <a:xfrm>
              <a:off x="2332" y="240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9478" name="Line 35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Line 36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Text Box 37"/>
            <p:cNvSpPr txBox="1">
              <a:spLocks noChangeArrowheads="1"/>
            </p:cNvSpPr>
            <p:nvPr/>
          </p:nvSpPr>
          <p:spPr bwMode="auto">
            <a:xfrm>
              <a:off x="2582" y="192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9481" name="Text Box 38"/>
            <p:cNvSpPr txBox="1">
              <a:spLocks noChangeArrowheads="1"/>
            </p:cNvSpPr>
            <p:nvPr/>
          </p:nvSpPr>
          <p:spPr bwMode="auto">
            <a:xfrm>
              <a:off x="2832" y="192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19482" name="Text Box 39"/>
            <p:cNvSpPr txBox="1">
              <a:spLocks noChangeArrowheads="1"/>
            </p:cNvSpPr>
            <p:nvPr/>
          </p:nvSpPr>
          <p:spPr bwMode="auto">
            <a:xfrm>
              <a:off x="2256" y="192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</p:grpSp>
      <p:sp>
        <p:nvSpPr>
          <p:cNvPr id="33800" name="Text Box 40"/>
          <p:cNvSpPr txBox="1">
            <a:spLocks noChangeArrowheads="1"/>
          </p:cNvSpPr>
          <p:nvPr/>
        </p:nvSpPr>
        <p:spPr bwMode="auto">
          <a:xfrm>
            <a:off x="7026276" y="4572000"/>
            <a:ext cx="2130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/>
              <a:t>Modified image data</a:t>
            </a:r>
          </a:p>
        </p:txBody>
      </p:sp>
      <p:sp>
        <p:nvSpPr>
          <p:cNvPr id="33801" name="Line 41"/>
          <p:cNvSpPr>
            <a:spLocks noChangeShapeType="1"/>
          </p:cNvSpPr>
          <p:nvPr/>
        </p:nvSpPr>
        <p:spPr bwMode="auto">
          <a:xfrm>
            <a:off x="4968875" y="3962400"/>
            <a:ext cx="1295400" cy="0"/>
          </a:xfrm>
          <a:prstGeom prst="line">
            <a:avLst/>
          </a:prstGeom>
          <a:noFill/>
          <a:ln w="1524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802" name="Text Box 42"/>
          <p:cNvSpPr txBox="1">
            <a:spLocks noChangeArrowheads="1"/>
          </p:cNvSpPr>
          <p:nvPr/>
        </p:nvSpPr>
        <p:spPr bwMode="auto">
          <a:xfrm>
            <a:off x="4813300" y="3352800"/>
            <a:ext cx="1550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Some function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9144000" y="6553201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Source: L. Zhang</a:t>
            </a:r>
          </a:p>
        </p:txBody>
      </p:sp>
    </p:spTree>
    <p:extLst>
      <p:ext uri="{BB962C8B-B14F-4D97-AF65-F5344CB8AC3E}">
        <p14:creationId xmlns:p14="http://schemas.microsoft.com/office/powerpoint/2010/main" val="8407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>
            <a:stCxn id="20493" idx="3"/>
            <a:endCxn id="20527" idx="1"/>
          </p:cNvCxnSpPr>
          <p:nvPr/>
        </p:nvCxnSpPr>
        <p:spPr>
          <a:xfrm>
            <a:off x="3929064" y="4991100"/>
            <a:ext cx="1176337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Linear filtering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9138" y="1493839"/>
            <a:ext cx="8374062" cy="2795587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One simple version:  linear filtering                  (cross-correlation, convolution)</a:t>
            </a:r>
          </a:p>
          <a:p>
            <a:pPr lvl="1">
              <a:defRPr/>
            </a:pPr>
            <a:r>
              <a:rPr lang="en-US" dirty="0" smtClean="0"/>
              <a:t>Replace each pixel by a linear combination of its neighbors</a:t>
            </a:r>
          </a:p>
          <a:p>
            <a:pPr>
              <a:defRPr/>
            </a:pPr>
            <a:r>
              <a:rPr lang="en-US" dirty="0" smtClean="0"/>
              <a:t>This linear combination is an binary operator which maps two functions to one function. </a:t>
            </a:r>
          </a:p>
          <a:p>
            <a:pPr lvl="1">
              <a:defRPr/>
            </a:pPr>
            <a:r>
              <a:rPr lang="en-US" dirty="0" smtClean="0"/>
              <a:t>First operand is the input image</a:t>
            </a:r>
          </a:p>
          <a:p>
            <a:pPr lvl="1">
              <a:defRPr/>
            </a:pPr>
            <a:r>
              <a:rPr lang="en-US" dirty="0" smtClean="0"/>
              <a:t>Second operand is called the “kernel” (or “mask”, “filter”)</a:t>
            </a:r>
          </a:p>
          <a:p>
            <a:pPr lvl="1">
              <a:defRPr/>
            </a:pPr>
            <a:r>
              <a:rPr lang="en-US" dirty="0" smtClean="0"/>
              <a:t>The resulting function is the output image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105400" y="4419600"/>
            <a:ext cx="1271588" cy="1143000"/>
            <a:chOff x="4896" y="1392"/>
            <a:chExt cx="801" cy="720"/>
          </a:xfrm>
        </p:grpSpPr>
        <p:sp>
          <p:nvSpPr>
            <p:cNvPr id="20525" name="Text Box 23"/>
            <p:cNvSpPr txBox="1">
              <a:spLocks noChangeArrowheads="1"/>
            </p:cNvSpPr>
            <p:nvPr/>
          </p:nvSpPr>
          <p:spPr bwMode="auto">
            <a:xfrm>
              <a:off x="5397" y="1872"/>
              <a:ext cx="30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0.5</a:t>
              </a:r>
            </a:p>
          </p:txBody>
        </p:sp>
        <p:grpSp>
          <p:nvGrpSpPr>
            <p:cNvPr id="20526" name="Group 24"/>
            <p:cNvGrpSpPr>
              <a:grpSpLocks/>
            </p:cNvGrpSpPr>
            <p:nvPr/>
          </p:nvGrpSpPr>
          <p:grpSpPr bwMode="auto">
            <a:xfrm>
              <a:off x="4896" y="1392"/>
              <a:ext cx="768" cy="720"/>
              <a:chOff x="4896" y="1392"/>
              <a:chExt cx="768" cy="720"/>
            </a:xfrm>
          </p:grpSpPr>
          <p:sp>
            <p:nvSpPr>
              <p:cNvPr id="20527" name="Rectangle 25"/>
              <p:cNvSpPr>
                <a:spLocks noChangeArrowheads="1"/>
              </p:cNvSpPr>
              <p:nvPr/>
            </p:nvSpPr>
            <p:spPr bwMode="auto">
              <a:xfrm>
                <a:off x="4896" y="1392"/>
                <a:ext cx="768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28" name="Line 26"/>
              <p:cNvSpPr>
                <a:spLocks noChangeShapeType="1"/>
              </p:cNvSpPr>
              <p:nvPr/>
            </p:nvSpPr>
            <p:spPr bwMode="auto">
              <a:xfrm>
                <a:off x="5136" y="139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9" name="Line 27"/>
              <p:cNvSpPr>
                <a:spLocks noChangeShapeType="1"/>
              </p:cNvSpPr>
              <p:nvPr/>
            </p:nvSpPr>
            <p:spPr bwMode="auto">
              <a:xfrm>
                <a:off x="5424" y="139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0" name="Line 28"/>
              <p:cNvSpPr>
                <a:spLocks noChangeShapeType="1"/>
              </p:cNvSpPr>
              <p:nvPr/>
            </p:nvSpPr>
            <p:spPr bwMode="auto">
              <a:xfrm>
                <a:off x="4896" y="163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1" name="Line 29"/>
              <p:cNvSpPr>
                <a:spLocks noChangeShapeType="1"/>
              </p:cNvSpPr>
              <p:nvPr/>
            </p:nvSpPr>
            <p:spPr bwMode="auto">
              <a:xfrm>
                <a:off x="4896" y="187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2" name="Text Box 30"/>
              <p:cNvSpPr txBox="1">
                <a:spLocks noChangeArrowheads="1"/>
              </p:cNvSpPr>
              <p:nvPr/>
            </p:nvSpPr>
            <p:spPr bwMode="auto">
              <a:xfrm>
                <a:off x="5115" y="1632"/>
                <a:ext cx="32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hangingPunct="0"/>
                <a:r>
                  <a:rPr lang="en-US" altLang="en-US"/>
                  <a:t>0.5</a:t>
                </a:r>
              </a:p>
            </p:txBody>
          </p:sp>
          <p:sp>
            <p:nvSpPr>
              <p:cNvPr id="20533" name="Text Box 31"/>
              <p:cNvSpPr txBox="1">
                <a:spLocks noChangeArrowheads="1"/>
              </p:cNvSpPr>
              <p:nvPr/>
            </p:nvSpPr>
            <p:spPr bwMode="auto">
              <a:xfrm>
                <a:off x="5452" y="163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hangingPunct="0"/>
                <a:r>
                  <a:rPr lang="en-US" altLang="en-US"/>
                  <a:t>0</a:t>
                </a:r>
              </a:p>
            </p:txBody>
          </p:sp>
          <p:sp>
            <p:nvSpPr>
              <p:cNvPr id="20534" name="Text Box 32"/>
              <p:cNvSpPr txBox="1">
                <a:spLocks noChangeArrowheads="1"/>
              </p:cNvSpPr>
              <p:nvPr/>
            </p:nvSpPr>
            <p:spPr bwMode="auto">
              <a:xfrm>
                <a:off x="4913" y="163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/>
                <a:r>
                  <a:rPr lang="en-US" altLang="en-US"/>
                  <a:t>0</a:t>
                </a:r>
              </a:p>
            </p:txBody>
          </p:sp>
          <p:sp>
            <p:nvSpPr>
              <p:cNvPr id="20535" name="Text Box 33"/>
              <p:cNvSpPr txBox="1">
                <a:spLocks noChangeArrowheads="1"/>
              </p:cNvSpPr>
              <p:nvPr/>
            </p:nvSpPr>
            <p:spPr bwMode="auto">
              <a:xfrm>
                <a:off x="5185" y="187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hangingPunct="0"/>
                <a:r>
                  <a:rPr lang="en-US" altLang="en-US"/>
                  <a:t>1</a:t>
                </a:r>
              </a:p>
            </p:txBody>
          </p:sp>
          <p:sp>
            <p:nvSpPr>
              <p:cNvPr id="20536" name="Text Box 34"/>
              <p:cNvSpPr txBox="1">
                <a:spLocks noChangeArrowheads="1"/>
              </p:cNvSpPr>
              <p:nvPr/>
            </p:nvSpPr>
            <p:spPr bwMode="auto">
              <a:xfrm>
                <a:off x="4913" y="187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/>
                <a:r>
                  <a:rPr lang="en-US" altLang="en-US"/>
                  <a:t>0</a:t>
                </a:r>
              </a:p>
            </p:txBody>
          </p:sp>
          <p:sp>
            <p:nvSpPr>
              <p:cNvPr id="20537" name="Line 35"/>
              <p:cNvSpPr>
                <a:spLocks noChangeShapeType="1"/>
              </p:cNvSpPr>
              <p:nvPr/>
            </p:nvSpPr>
            <p:spPr bwMode="auto">
              <a:xfrm>
                <a:off x="4896" y="1632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8" name="Text Box 36"/>
              <p:cNvSpPr txBox="1">
                <a:spLocks noChangeArrowheads="1"/>
              </p:cNvSpPr>
              <p:nvPr/>
            </p:nvSpPr>
            <p:spPr bwMode="auto">
              <a:xfrm>
                <a:off x="5185" y="13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hangingPunct="0"/>
                <a:r>
                  <a:rPr lang="en-US" altLang="en-US"/>
                  <a:t>0</a:t>
                </a:r>
              </a:p>
            </p:txBody>
          </p:sp>
          <p:sp>
            <p:nvSpPr>
              <p:cNvPr id="20539" name="Text Box 37"/>
              <p:cNvSpPr txBox="1">
                <a:spLocks noChangeArrowheads="1"/>
              </p:cNvSpPr>
              <p:nvPr/>
            </p:nvSpPr>
            <p:spPr bwMode="auto">
              <a:xfrm>
                <a:off x="5452" y="13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0" hangingPunct="0"/>
                <a:r>
                  <a:rPr lang="en-US" altLang="en-US"/>
                  <a:t>0</a:t>
                </a:r>
              </a:p>
            </p:txBody>
          </p:sp>
          <p:sp>
            <p:nvSpPr>
              <p:cNvPr id="20540" name="Text Box 38"/>
              <p:cNvSpPr txBox="1">
                <a:spLocks noChangeArrowheads="1"/>
              </p:cNvSpPr>
              <p:nvPr/>
            </p:nvSpPr>
            <p:spPr bwMode="auto">
              <a:xfrm>
                <a:off x="4913" y="1392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0" hangingPunct="0"/>
                <a:r>
                  <a:rPr lang="en-US" altLang="en-US"/>
                  <a:t>0</a:t>
                </a:r>
              </a:p>
            </p:txBody>
          </p:sp>
        </p:grpSp>
      </p:grpSp>
      <p:sp>
        <p:nvSpPr>
          <p:cNvPr id="34824" name="Text Box 40"/>
          <p:cNvSpPr txBox="1">
            <a:spLocks noChangeArrowheads="1"/>
          </p:cNvSpPr>
          <p:nvPr/>
        </p:nvSpPr>
        <p:spPr bwMode="auto">
          <a:xfrm>
            <a:off x="5334001" y="5638800"/>
            <a:ext cx="767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/>
              <a:t>kernel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543800" y="4419600"/>
            <a:ext cx="1295400" cy="1143000"/>
            <a:chOff x="2256" y="1920"/>
            <a:chExt cx="816" cy="720"/>
          </a:xfrm>
        </p:grpSpPr>
        <p:sp>
          <p:nvSpPr>
            <p:cNvPr id="20509" name="Rectangle 42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0" name="Line 43"/>
            <p:cNvSpPr>
              <a:spLocks noChangeShapeType="1"/>
            </p:cNvSpPr>
            <p:nvPr/>
          </p:nvSpPr>
          <p:spPr bwMode="auto">
            <a:xfrm>
              <a:off x="2544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1" name="Line 44"/>
            <p:cNvSpPr>
              <a:spLocks noChangeShapeType="1"/>
            </p:cNvSpPr>
            <p:nvPr/>
          </p:nvSpPr>
          <p:spPr bwMode="auto">
            <a:xfrm>
              <a:off x="2832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45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Line 46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Text Box 47"/>
            <p:cNvSpPr txBox="1">
              <a:spLocks noChangeArrowheads="1"/>
            </p:cNvSpPr>
            <p:nvPr/>
          </p:nvSpPr>
          <p:spPr bwMode="auto">
            <a:xfrm>
              <a:off x="2582" y="216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/>
                <a:t>8</a:t>
              </a:r>
            </a:p>
          </p:txBody>
        </p:sp>
        <p:sp>
          <p:nvSpPr>
            <p:cNvPr id="20515" name="Text Box 48"/>
            <p:cNvSpPr txBox="1">
              <a:spLocks noChangeArrowheads="1"/>
            </p:cNvSpPr>
            <p:nvPr/>
          </p:nvSpPr>
          <p:spPr bwMode="auto">
            <a:xfrm>
              <a:off x="2832" y="216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20516" name="Text Box 49"/>
            <p:cNvSpPr txBox="1">
              <a:spLocks noChangeArrowheads="1"/>
            </p:cNvSpPr>
            <p:nvPr/>
          </p:nvSpPr>
          <p:spPr bwMode="auto">
            <a:xfrm>
              <a:off x="2352" y="216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20517" name="Text Box 50"/>
            <p:cNvSpPr txBox="1">
              <a:spLocks noChangeArrowheads="1"/>
            </p:cNvSpPr>
            <p:nvPr/>
          </p:nvSpPr>
          <p:spPr bwMode="auto">
            <a:xfrm>
              <a:off x="2562" y="240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20518" name="Text Box 51"/>
            <p:cNvSpPr txBox="1">
              <a:spLocks noChangeArrowheads="1"/>
            </p:cNvSpPr>
            <p:nvPr/>
          </p:nvSpPr>
          <p:spPr bwMode="auto">
            <a:xfrm>
              <a:off x="2812" y="240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20519" name="Text Box 52"/>
            <p:cNvSpPr txBox="1">
              <a:spLocks noChangeArrowheads="1"/>
            </p:cNvSpPr>
            <p:nvPr/>
          </p:nvSpPr>
          <p:spPr bwMode="auto">
            <a:xfrm>
              <a:off x="2332" y="240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20520" name="Line 53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54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Text Box 55"/>
            <p:cNvSpPr txBox="1">
              <a:spLocks noChangeArrowheads="1"/>
            </p:cNvSpPr>
            <p:nvPr/>
          </p:nvSpPr>
          <p:spPr bwMode="auto">
            <a:xfrm>
              <a:off x="2582" y="192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20523" name="Text Box 56"/>
            <p:cNvSpPr txBox="1">
              <a:spLocks noChangeArrowheads="1"/>
            </p:cNvSpPr>
            <p:nvPr/>
          </p:nvSpPr>
          <p:spPr bwMode="auto">
            <a:xfrm>
              <a:off x="2832" y="192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  <p:sp>
          <p:nvSpPr>
            <p:cNvPr id="20524" name="Text Box 57"/>
            <p:cNvSpPr txBox="1">
              <a:spLocks noChangeArrowheads="1"/>
            </p:cNvSpPr>
            <p:nvPr/>
          </p:nvSpPr>
          <p:spPr bwMode="auto">
            <a:xfrm>
              <a:off x="2256" y="1920"/>
              <a:ext cx="1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endParaRPr lang="en-US" altLang="en-US"/>
            </a:p>
          </p:txBody>
        </p:sp>
      </p:grpSp>
      <p:sp>
        <p:nvSpPr>
          <p:cNvPr id="34826" name="Text Box 58"/>
          <p:cNvSpPr txBox="1">
            <a:spLocks noChangeArrowheads="1"/>
          </p:cNvSpPr>
          <p:nvPr/>
        </p:nvSpPr>
        <p:spPr bwMode="auto">
          <a:xfrm>
            <a:off x="7262814" y="5638800"/>
            <a:ext cx="2130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/>
              <a:t>Modified image data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9144000" y="6553201"/>
            <a:ext cx="137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Source: L. Zhang</a:t>
            </a:r>
          </a:p>
        </p:txBody>
      </p:sp>
      <p:sp>
        <p:nvSpPr>
          <p:cNvPr id="34823" name="Text Box 39"/>
          <p:cNvSpPr txBox="1">
            <a:spLocks noChangeArrowheads="1"/>
          </p:cNvSpPr>
          <p:nvPr/>
        </p:nvSpPr>
        <p:spPr bwMode="auto">
          <a:xfrm>
            <a:off x="2438400" y="5638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/>
              <a:t>Local image data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687639" y="4419600"/>
            <a:ext cx="1241425" cy="1143000"/>
            <a:chOff x="2290" y="1920"/>
            <a:chExt cx="782" cy="720"/>
          </a:xfrm>
        </p:grpSpPr>
        <p:sp>
          <p:nvSpPr>
            <p:cNvPr id="20493" name="Rectangle 6"/>
            <p:cNvSpPr>
              <a:spLocks noChangeArrowheads="1"/>
            </p:cNvSpPr>
            <p:nvPr/>
          </p:nvSpPr>
          <p:spPr bwMode="auto">
            <a:xfrm>
              <a:off x="2304" y="1920"/>
              <a:ext cx="768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94" name="Line 7"/>
            <p:cNvSpPr>
              <a:spLocks noChangeShapeType="1"/>
            </p:cNvSpPr>
            <p:nvPr/>
          </p:nvSpPr>
          <p:spPr bwMode="auto">
            <a:xfrm>
              <a:off x="256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8"/>
            <p:cNvSpPr>
              <a:spLocks noChangeShapeType="1"/>
            </p:cNvSpPr>
            <p:nvPr/>
          </p:nvSpPr>
          <p:spPr bwMode="auto">
            <a:xfrm>
              <a:off x="2825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9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10"/>
            <p:cNvSpPr>
              <a:spLocks noChangeShapeType="1"/>
            </p:cNvSpPr>
            <p:nvPr/>
          </p:nvSpPr>
          <p:spPr bwMode="auto">
            <a:xfrm>
              <a:off x="2304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Text Box 11"/>
            <p:cNvSpPr txBox="1">
              <a:spLocks noChangeArrowheads="1"/>
            </p:cNvSpPr>
            <p:nvPr/>
          </p:nvSpPr>
          <p:spPr bwMode="auto">
            <a:xfrm>
              <a:off x="2591" y="216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6</a:t>
              </a:r>
            </a:p>
          </p:txBody>
        </p:sp>
        <p:sp>
          <p:nvSpPr>
            <p:cNvPr id="20499" name="Text Box 12"/>
            <p:cNvSpPr txBox="1">
              <a:spLocks noChangeArrowheads="1"/>
            </p:cNvSpPr>
            <p:nvPr/>
          </p:nvSpPr>
          <p:spPr bwMode="auto">
            <a:xfrm>
              <a:off x="2856" y="216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1</a:t>
              </a:r>
            </a:p>
          </p:txBody>
        </p:sp>
        <p:sp>
          <p:nvSpPr>
            <p:cNvPr id="20500" name="Text Box 13"/>
            <p:cNvSpPr txBox="1">
              <a:spLocks noChangeArrowheads="1"/>
            </p:cNvSpPr>
            <p:nvPr/>
          </p:nvSpPr>
          <p:spPr bwMode="auto">
            <a:xfrm>
              <a:off x="2327" y="216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4</a:t>
              </a:r>
            </a:p>
          </p:txBody>
        </p:sp>
        <p:sp>
          <p:nvSpPr>
            <p:cNvPr id="20501" name="Text Box 14"/>
            <p:cNvSpPr txBox="1">
              <a:spLocks noChangeArrowheads="1"/>
            </p:cNvSpPr>
            <p:nvPr/>
          </p:nvSpPr>
          <p:spPr bwMode="auto">
            <a:xfrm>
              <a:off x="2591" y="240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1</a:t>
              </a:r>
            </a:p>
          </p:txBody>
        </p:sp>
        <p:sp>
          <p:nvSpPr>
            <p:cNvPr id="20502" name="Text Box 15"/>
            <p:cNvSpPr txBox="1">
              <a:spLocks noChangeArrowheads="1"/>
            </p:cNvSpPr>
            <p:nvPr/>
          </p:nvSpPr>
          <p:spPr bwMode="auto">
            <a:xfrm>
              <a:off x="2856" y="240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8</a:t>
              </a:r>
            </a:p>
          </p:txBody>
        </p:sp>
        <p:sp>
          <p:nvSpPr>
            <p:cNvPr id="20503" name="Text Box 16"/>
            <p:cNvSpPr txBox="1">
              <a:spLocks noChangeArrowheads="1"/>
            </p:cNvSpPr>
            <p:nvPr/>
          </p:nvSpPr>
          <p:spPr bwMode="auto">
            <a:xfrm>
              <a:off x="2327" y="240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1</a:t>
              </a:r>
            </a:p>
          </p:txBody>
        </p:sp>
        <p:sp>
          <p:nvSpPr>
            <p:cNvPr id="20504" name="Line 17"/>
            <p:cNvSpPr>
              <a:spLocks noChangeShapeType="1"/>
            </p:cNvSpPr>
            <p:nvPr/>
          </p:nvSpPr>
          <p:spPr bwMode="auto">
            <a:xfrm>
              <a:off x="2304" y="192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Line 18"/>
            <p:cNvSpPr>
              <a:spLocks noChangeShapeType="1"/>
            </p:cNvSpPr>
            <p:nvPr/>
          </p:nvSpPr>
          <p:spPr bwMode="auto">
            <a:xfrm>
              <a:off x="2304" y="21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Text Box 19"/>
            <p:cNvSpPr txBox="1">
              <a:spLocks noChangeArrowheads="1"/>
            </p:cNvSpPr>
            <p:nvPr/>
          </p:nvSpPr>
          <p:spPr bwMode="auto">
            <a:xfrm>
              <a:off x="2591" y="192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5</a:t>
              </a:r>
            </a:p>
          </p:txBody>
        </p:sp>
        <p:sp>
          <p:nvSpPr>
            <p:cNvPr id="20507" name="Text Box 20"/>
            <p:cNvSpPr txBox="1">
              <a:spLocks noChangeArrowheads="1"/>
            </p:cNvSpPr>
            <p:nvPr/>
          </p:nvSpPr>
          <p:spPr bwMode="auto">
            <a:xfrm>
              <a:off x="2856" y="1920"/>
              <a:ext cx="1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3</a:t>
              </a:r>
            </a:p>
          </p:txBody>
        </p:sp>
        <p:sp>
          <p:nvSpPr>
            <p:cNvPr id="20508" name="Text Box 21"/>
            <p:cNvSpPr txBox="1">
              <a:spLocks noChangeArrowheads="1"/>
            </p:cNvSpPr>
            <p:nvPr/>
          </p:nvSpPr>
          <p:spPr bwMode="auto">
            <a:xfrm>
              <a:off x="2290" y="1920"/>
              <a:ext cx="2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en-US" altLang="en-US"/>
                <a:t>10</a:t>
              </a:r>
            </a:p>
          </p:txBody>
        </p:sp>
      </p:grpSp>
      <p:cxnSp>
        <p:nvCxnSpPr>
          <p:cNvPr id="83" name="Straight Arrow Connector 82"/>
          <p:cNvCxnSpPr>
            <a:stCxn id="20527" idx="3"/>
            <a:endCxn id="20509" idx="1"/>
          </p:cNvCxnSpPr>
          <p:nvPr/>
        </p:nvCxnSpPr>
        <p:spPr>
          <a:xfrm>
            <a:off x="6324600" y="4991100"/>
            <a:ext cx="1295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4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build="p" autoUpdateAnimBg="0"/>
      <p:bldP spid="34824" grpId="0"/>
      <p:bldP spid="34826" grpId="0"/>
      <p:bldP spid="348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Cross-correlation</a:t>
            </a:r>
          </a:p>
        </p:txBody>
      </p:sp>
      <p:pic>
        <p:nvPicPr>
          <p:cNvPr id="21507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813050"/>
            <a:ext cx="72961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49550" y="4187825"/>
            <a:ext cx="7200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2800"/>
              <a:t>This is called a </a:t>
            </a:r>
            <a:r>
              <a:rPr lang="en-US" altLang="en-US" sz="2800" b="1"/>
              <a:t>cross-correlation</a:t>
            </a:r>
            <a:r>
              <a:rPr lang="en-US" altLang="en-US" sz="2800"/>
              <a:t> operation: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endParaRPr lang="en-US" altLang="en-US" sz="2800"/>
          </a:p>
        </p:txBody>
      </p:sp>
      <p:pic>
        <p:nvPicPr>
          <p:cNvPr id="9" name="Picture 1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4791076"/>
            <a:ext cx="35353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5038" y="1447800"/>
            <a:ext cx="7200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3200"/>
              <a:t>Let      be the image,      be the kernel (of size 2k+1 x 2k+1), and      be the output image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endParaRPr lang="en-US" altLang="en-US" sz="3200"/>
          </a:p>
        </p:txBody>
      </p:sp>
      <p:pic>
        <p:nvPicPr>
          <p:cNvPr id="21511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2024063"/>
            <a:ext cx="387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535113"/>
            <a:ext cx="438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1557339"/>
            <a:ext cx="381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5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5181600"/>
          </a:xfrm>
        </p:spPr>
        <p:txBody>
          <a:bodyPr/>
          <a:lstStyle/>
          <a:p>
            <a:r>
              <a:rPr lang="en-US" altLang="en-US" smtClean="0"/>
              <a:t>Same as cross-correlation, except that the kernel is “flipped” (horizontally and vertically)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Convolution is </a:t>
            </a:r>
            <a:r>
              <a:rPr lang="en-US" altLang="en-US" b="1" smtClean="0"/>
              <a:t>commutative</a:t>
            </a:r>
            <a:r>
              <a:rPr lang="en-US" altLang="en-US" smtClean="0"/>
              <a:t> and </a:t>
            </a:r>
            <a:r>
              <a:rPr lang="en-US" altLang="en-US" b="1" smtClean="0"/>
              <a:t>associative</a:t>
            </a:r>
          </a:p>
        </p:txBody>
      </p:sp>
      <p:sp>
        <p:nvSpPr>
          <p:cNvPr id="5" name="Rectangle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86100" y="4092575"/>
            <a:ext cx="7200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sz="2800"/>
              <a:t>This is called a </a:t>
            </a:r>
            <a:r>
              <a:rPr lang="en-US" altLang="en-US" sz="2800" b="1"/>
              <a:t>convolution</a:t>
            </a:r>
            <a:r>
              <a:rPr lang="en-US" altLang="en-US" sz="2800"/>
              <a:t> operation: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1"/>
            <a:ext cx="66294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041" y="4221170"/>
            <a:ext cx="1982680" cy="48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Convolution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4876800" y="2590800"/>
            <a:ext cx="2362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15111" name="Picture 7" descr="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9" y="2681288"/>
            <a:ext cx="7461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12" name="Picture 8" descr="t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1" y="2667001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t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2681288"/>
            <a:ext cx="74771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11"/>
          <p:cNvSpPr>
            <a:spLocks noChangeArrowheads="1"/>
          </p:cNvSpPr>
          <p:nvPr/>
        </p:nvSpPr>
        <p:spPr bwMode="auto">
          <a:xfrm>
            <a:off x="1143000" y="4343400"/>
            <a:ext cx="11430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15116" name="Picture 12" descr="t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1" y="2590801"/>
            <a:ext cx="7477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1"/>
            <a:ext cx="381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8763001" y="6553201"/>
            <a:ext cx="192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Adapted from F. Durand</a:t>
            </a:r>
          </a:p>
        </p:txBody>
      </p:sp>
    </p:spTree>
    <p:extLst>
      <p:ext uri="{BB962C8B-B14F-4D97-AF65-F5344CB8AC3E}">
        <p14:creationId xmlns:p14="http://schemas.microsoft.com/office/powerpoint/2010/main" val="27795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78035E-8 C 0.06945 -0.00579 0.10608 -0.0037 0.19306 -0.00232 C 0.20105 0.01387 0.19861 0.00647 0.20174 0.01872 C 0.20052 0.03583 0.2007 0.05317 0.19827 0.07005 C 0.19584 0.08739 0.17796 0.08924 0.16841 0.09341 C 0.13785 0.09179 0.11563 0.08855 0.08594 0.08647 C 0.06146 0.08716 0.0099 0.06982 -0.01927 0.09572 C -0.02239 0.10843 -0.02517 0.11676 -0.01927 0.13317 C -0.01927 0.13317 -0.00607 0.13895 -0.00347 0.14011 C -0.00173 0.14104 0.00174 0.14265 0.00174 0.14265 C 0.04983 0.20369 0.16754 0.15005 0.19827 0.14959 C 0.20348 0.15028 0.21025 0.14682 0.21407 0.1519 C 0.2191 0.15861 0.21528 0.17086 0.21754 0.17988 C 0.21598 0.18843 0.2165 0.19861 0.21233 0.20554 C 0.20452 0.21895 0.18525 0.23352 0.17205 0.23375 C 0.11129 0.23514 0.05035 0.23537 -0.01041 0.23606 C -0.01371 0.24023 -0.02274 0.2608 -0.01215 0.26173 C 0.01875 0.26473 0.04983 0.26335 0.08073 0.26404 C 0.13855 0.27028 0.0948 0.26635 0.21233 0.26635 " pathEditMode="relative" ptsTypes="ffffffffffffffffffA">
                                      <p:cBhvr>
                                        <p:cTn id="22" dur="10000" fill="hold"/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Mean filtering</a:t>
            </a:r>
          </a:p>
        </p:txBody>
      </p:sp>
      <p:graphicFrame>
        <p:nvGraphicFramePr>
          <p:cNvPr id="12" name="Group 38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657600" y="2125663"/>
          <a:ext cx="3124200" cy="2698750"/>
        </p:xfrm>
        <a:graphic>
          <a:graphicData uri="http://schemas.openxmlformats.org/drawingml/2006/table">
            <a:tbl>
              <a:tblPr/>
              <a:tblGrid>
                <a:gridCol w="312738"/>
                <a:gridCol w="312737"/>
                <a:gridCol w="311150"/>
                <a:gridCol w="312738"/>
                <a:gridCol w="312737"/>
                <a:gridCol w="312738"/>
                <a:gridCol w="312737"/>
                <a:gridCol w="311150"/>
                <a:gridCol w="312738"/>
                <a:gridCol w="312737"/>
              </a:tblGrid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754" marB="367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992314" y="2971800"/>
          <a:ext cx="979487" cy="842964"/>
        </p:xfrm>
        <a:graphic>
          <a:graphicData uri="http://schemas.openxmlformats.org/drawingml/2006/table">
            <a:tbl>
              <a:tblPr/>
              <a:tblGrid>
                <a:gridCol w="327025"/>
                <a:gridCol w="327025"/>
                <a:gridCol w="325437"/>
              </a:tblGrid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</a:t>
                      </a:r>
                    </a:p>
                  </a:txBody>
                  <a:tcPr marL="0" marR="0" marT="38439" marB="38439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41638" y="2819401"/>
            <a:ext cx="749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88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3014664"/>
            <a:ext cx="20161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45301" y="2895600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>
                <a:cs typeface="Times New Roman" panose="02020603050405020304" pitchFamily="18" charset="0"/>
              </a:rPr>
              <a:t>=</a:t>
            </a:r>
          </a:p>
        </p:txBody>
      </p:sp>
      <p:graphicFrame>
        <p:nvGraphicFramePr>
          <p:cNvPr id="21" name="Group 12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467600" y="2133600"/>
          <a:ext cx="3094038" cy="2667000"/>
        </p:xfrm>
        <a:graphic>
          <a:graphicData uri="http://schemas.openxmlformats.org/drawingml/2006/table">
            <a:tbl>
              <a:tblPr/>
              <a:tblGrid>
                <a:gridCol w="309563"/>
                <a:gridCol w="309562"/>
                <a:gridCol w="307975"/>
                <a:gridCol w="309563"/>
                <a:gridCol w="311150"/>
                <a:gridCol w="309562"/>
                <a:gridCol w="309563"/>
                <a:gridCol w="307975"/>
                <a:gridCol w="309562"/>
                <a:gridCol w="309563"/>
              </a:tblGrid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40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40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80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90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50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60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40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30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20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10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/>
                        </a:rPr>
                        <a:t>0</a:t>
                      </a: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/>
                      </a:endParaRPr>
                    </a:p>
                  </a:txBody>
                  <a:tcPr marL="0" marR="0" marT="36403" marB="364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Rectangle 25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7201" y="3990976"/>
            <a:ext cx="303213" cy="265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Rectangle 2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2401" y="3748088"/>
            <a:ext cx="957263" cy="823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4887913"/>
            <a:ext cx="4619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6" y="3925888"/>
            <a:ext cx="5254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5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953001"/>
            <a:ext cx="4556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557339" y="2971800"/>
            <a:ext cx="1381125" cy="838200"/>
            <a:chOff x="32658" y="2971800"/>
            <a:chExt cx="1382482" cy="838200"/>
          </a:xfrm>
        </p:grpSpPr>
        <p:sp>
          <p:nvSpPr>
            <p:cNvPr id="19" name="Rectangle 18"/>
            <p:cNvSpPr/>
            <p:nvPr/>
          </p:nvSpPr>
          <p:spPr>
            <a:xfrm>
              <a:off x="522088" y="3036888"/>
              <a:ext cx="228825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2088" y="3319463"/>
              <a:ext cx="228825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33211" y="3592513"/>
              <a:ext cx="228825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38311" y="3603625"/>
              <a:ext cx="228825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8311" y="3309938"/>
              <a:ext cx="228825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9435" y="3036888"/>
              <a:ext cx="228825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75191" y="3036888"/>
              <a:ext cx="228825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86315" y="3319463"/>
              <a:ext cx="228825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75191" y="3603625"/>
              <a:ext cx="228825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658" y="2971800"/>
              <a:ext cx="381374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932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Linear filters: examples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2561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561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561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561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561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1</a:t>
              </a:r>
            </a:p>
          </p:txBody>
        </p:sp>
        <p:sp>
          <p:nvSpPr>
            <p:cNvPr id="2561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561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561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561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562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562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562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562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562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562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562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562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843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23"/>
          <p:cNvSpPr txBox="1">
            <a:spLocks noChangeArrowheads="1"/>
          </p:cNvSpPr>
          <p:nvPr/>
        </p:nvSpPr>
        <p:spPr bwMode="auto">
          <a:xfrm>
            <a:off x="2651126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Times" panose="02020603050405020304" pitchFamily="18" charset="0"/>
              </a:rPr>
              <a:t>Original</a:t>
            </a:r>
          </a:p>
        </p:txBody>
      </p:sp>
      <p:sp>
        <p:nvSpPr>
          <p:cNvPr id="18438" name="Text Box 24"/>
          <p:cNvSpPr txBox="1">
            <a:spLocks noChangeArrowheads="1"/>
          </p:cNvSpPr>
          <p:nvPr/>
        </p:nvSpPr>
        <p:spPr bwMode="auto">
          <a:xfrm>
            <a:off x="7924800" y="47244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Times" panose="02020603050405020304" pitchFamily="18" charset="0"/>
              </a:rPr>
              <a:t>Identical image</a:t>
            </a:r>
          </a:p>
        </p:txBody>
      </p:sp>
      <p:pic>
        <p:nvPicPr>
          <p:cNvPr id="2560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Text Box 26"/>
          <p:cNvSpPr txBox="1">
            <a:spLocks noChangeArrowheads="1"/>
          </p:cNvSpPr>
          <p:nvPr/>
        </p:nvSpPr>
        <p:spPr bwMode="auto">
          <a:xfrm>
            <a:off x="8991601" y="6553201"/>
            <a:ext cx="1345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Source: D. Lowe</a:t>
            </a:r>
          </a:p>
        </p:txBody>
      </p:sp>
      <p:sp>
        <p:nvSpPr>
          <p:cNvPr id="25609" name="TextBox 25"/>
          <p:cNvSpPr txBox="1">
            <a:spLocks noChangeArrowheads="1"/>
          </p:cNvSpPr>
          <p:nvPr/>
        </p:nvSpPr>
        <p:spPr bwMode="auto">
          <a:xfrm>
            <a:off x="4538663" y="3027363"/>
            <a:ext cx="7493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88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934201" y="2971800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4779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Linear filters: examples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5410200" y="2971800"/>
            <a:ext cx="1225550" cy="1295400"/>
            <a:chOff x="144" y="144"/>
            <a:chExt cx="1152" cy="1136"/>
          </a:xfrm>
        </p:grpSpPr>
        <p:sp>
          <p:nvSpPr>
            <p:cNvPr id="2663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663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663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663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664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664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1</a:t>
              </a:r>
            </a:p>
          </p:txBody>
        </p:sp>
        <p:sp>
          <p:nvSpPr>
            <p:cNvPr id="2664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664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664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/>
                <a:t>0</a:t>
              </a:r>
            </a:p>
          </p:txBody>
        </p:sp>
        <p:sp>
          <p:nvSpPr>
            <p:cNvPr id="2664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664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664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664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664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665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665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665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2662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22"/>
          <p:cNvSpPr txBox="1">
            <a:spLocks noChangeArrowheads="1"/>
          </p:cNvSpPr>
          <p:nvPr/>
        </p:nvSpPr>
        <p:spPr bwMode="auto">
          <a:xfrm>
            <a:off x="2651126" y="46894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Times" panose="02020603050405020304" pitchFamily="18" charset="0"/>
              </a:rPr>
              <a:t>Original</a:t>
            </a:r>
          </a:p>
        </p:txBody>
      </p:sp>
      <p:pic>
        <p:nvPicPr>
          <p:cNvPr id="2048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8001000" y="2667001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24"/>
          <p:cNvSpPr>
            <a:spLocks noChangeArrowheads="1"/>
          </p:cNvSpPr>
          <p:nvPr/>
        </p:nvSpPr>
        <p:spPr bwMode="auto">
          <a:xfrm>
            <a:off x="8001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8" name="Text Box 25"/>
          <p:cNvSpPr txBox="1">
            <a:spLocks noChangeArrowheads="1"/>
          </p:cNvSpPr>
          <p:nvPr/>
        </p:nvSpPr>
        <p:spPr bwMode="auto">
          <a:xfrm>
            <a:off x="8077200" y="4724401"/>
            <a:ext cx="121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Times" panose="02020603050405020304" pitchFamily="18" charset="0"/>
              </a:rPr>
              <a:t>Shifted left</a:t>
            </a:r>
          </a:p>
          <a:p>
            <a:r>
              <a:rPr lang="en-US" altLang="en-US">
                <a:latin typeface="Times" panose="02020603050405020304" pitchFamily="18" charset="0"/>
              </a:rPr>
              <a:t>By 1 pixel</a:t>
            </a:r>
          </a:p>
        </p:txBody>
      </p:sp>
      <p:sp>
        <p:nvSpPr>
          <p:cNvPr id="26633" name="Text Box 26"/>
          <p:cNvSpPr txBox="1">
            <a:spLocks noChangeArrowheads="1"/>
          </p:cNvSpPr>
          <p:nvPr/>
        </p:nvSpPr>
        <p:spPr bwMode="auto">
          <a:xfrm>
            <a:off x="8991601" y="6553201"/>
            <a:ext cx="1345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Source: D. Lowe</a:t>
            </a:r>
          </a:p>
        </p:txBody>
      </p:sp>
      <p:sp>
        <p:nvSpPr>
          <p:cNvPr id="26634" name="TextBox 26"/>
          <p:cNvSpPr txBox="1">
            <a:spLocks noChangeArrowheads="1"/>
          </p:cNvSpPr>
          <p:nvPr/>
        </p:nvSpPr>
        <p:spPr bwMode="auto">
          <a:xfrm>
            <a:off x="4538663" y="3027363"/>
            <a:ext cx="7493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88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934201" y="2971800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59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Linear filters: examples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6670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895601" y="4572000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Times" panose="02020603050405020304" pitchFamily="18" charset="0"/>
              </a:rPr>
              <a:t>Original</a:t>
            </a: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5334000" y="2917825"/>
            <a:ext cx="1676400" cy="1295400"/>
            <a:chOff x="3799" y="2064"/>
            <a:chExt cx="1433" cy="1136"/>
          </a:xfrm>
        </p:grpSpPr>
        <p:grpSp>
          <p:nvGrpSpPr>
            <p:cNvPr id="27659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7661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1</a:t>
                </a:r>
              </a:p>
            </p:txBody>
          </p:sp>
          <p:sp>
            <p:nvSpPr>
              <p:cNvPr id="27662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1</a:t>
                </a:r>
              </a:p>
            </p:txBody>
          </p:sp>
          <p:sp>
            <p:nvSpPr>
              <p:cNvPr id="27663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1</a:t>
                </a:r>
              </a:p>
            </p:txBody>
          </p:sp>
          <p:sp>
            <p:nvSpPr>
              <p:cNvPr id="27664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1</a:t>
                </a:r>
              </a:p>
            </p:txBody>
          </p:sp>
          <p:sp>
            <p:nvSpPr>
              <p:cNvPr id="27665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1</a:t>
                </a:r>
              </a:p>
            </p:txBody>
          </p:sp>
          <p:sp>
            <p:nvSpPr>
              <p:cNvPr id="27666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1</a:t>
                </a:r>
              </a:p>
            </p:txBody>
          </p:sp>
          <p:sp>
            <p:nvSpPr>
              <p:cNvPr id="27667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1</a:t>
                </a:r>
              </a:p>
            </p:txBody>
          </p:sp>
          <p:sp>
            <p:nvSpPr>
              <p:cNvPr id="27668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1</a:t>
                </a:r>
              </a:p>
            </p:txBody>
          </p:sp>
          <p:sp>
            <p:nvSpPr>
              <p:cNvPr id="27669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1</a:t>
                </a:r>
              </a:p>
            </p:txBody>
          </p:sp>
          <p:sp>
            <p:nvSpPr>
              <p:cNvPr id="27670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7671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7672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7673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7674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7675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7676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7677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7660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26"/>
          <p:cNvSpPr txBox="1">
            <a:spLocks noChangeArrowheads="1"/>
          </p:cNvSpPr>
          <p:nvPr/>
        </p:nvSpPr>
        <p:spPr bwMode="auto">
          <a:xfrm>
            <a:off x="7751764" y="4659314"/>
            <a:ext cx="2459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Times" panose="02020603050405020304" pitchFamily="18" charset="0"/>
              </a:rPr>
              <a:t>Blur (with a mean filter)</a:t>
            </a:r>
          </a:p>
        </p:txBody>
      </p:sp>
      <p:sp>
        <p:nvSpPr>
          <p:cNvPr id="27656" name="Text Box 27"/>
          <p:cNvSpPr txBox="1">
            <a:spLocks noChangeArrowheads="1"/>
          </p:cNvSpPr>
          <p:nvPr/>
        </p:nvSpPr>
        <p:spPr bwMode="auto">
          <a:xfrm>
            <a:off x="8991601" y="6553201"/>
            <a:ext cx="1345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Source: D. Lowe</a:t>
            </a:r>
          </a:p>
        </p:txBody>
      </p:sp>
      <p:sp>
        <p:nvSpPr>
          <p:cNvPr id="27657" name="TextBox 27"/>
          <p:cNvSpPr txBox="1">
            <a:spLocks noChangeArrowheads="1"/>
          </p:cNvSpPr>
          <p:nvPr/>
        </p:nvSpPr>
        <p:spPr bwMode="auto">
          <a:xfrm>
            <a:off x="4495800" y="3027363"/>
            <a:ext cx="7493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88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204076" y="2971800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46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Linear filters: examples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6" y="2590801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841501" y="4613275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Times" panose="02020603050405020304" pitchFamily="18" charset="0"/>
              </a:rPr>
              <a:t>Original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191001" y="2667001"/>
            <a:ext cx="3795713" cy="1546225"/>
            <a:chOff x="2667000" y="2667000"/>
            <a:chExt cx="3795352" cy="1545773"/>
          </a:xfrm>
        </p:grpSpPr>
        <p:pic>
          <p:nvPicPr>
            <p:cNvPr id="2868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721433"/>
              <a:ext cx="442552" cy="1491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667000"/>
              <a:ext cx="41007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6" name="Group 5"/>
            <p:cNvGrpSpPr>
              <a:grpSpLocks/>
            </p:cNvGrpSpPr>
            <p:nvPr/>
          </p:nvGrpSpPr>
          <p:grpSpPr bwMode="auto">
            <a:xfrm>
              <a:off x="4724400" y="2895600"/>
              <a:ext cx="1371600" cy="1066800"/>
              <a:chOff x="3799" y="2064"/>
              <a:chExt cx="1433" cy="1136"/>
            </a:xfrm>
          </p:grpSpPr>
          <p:grpSp>
            <p:nvGrpSpPr>
              <p:cNvPr id="28706" name="Group 6"/>
              <p:cNvGrpSpPr>
                <a:grpSpLocks/>
              </p:cNvGrpSpPr>
              <p:nvPr/>
            </p:nvGrpSpPr>
            <p:grpSpPr bwMode="auto">
              <a:xfrm>
                <a:off x="4080" y="2064"/>
                <a:ext cx="1152" cy="1136"/>
                <a:chOff x="144" y="144"/>
                <a:chExt cx="1152" cy="1136"/>
              </a:xfrm>
            </p:grpSpPr>
            <p:sp>
              <p:nvSpPr>
                <p:cNvPr id="28708" name="Rectangle 7"/>
                <p:cNvSpPr>
                  <a:spLocks noChangeArrowheads="1"/>
                </p:cNvSpPr>
                <p:nvPr/>
              </p:nvSpPr>
              <p:spPr bwMode="auto">
                <a:xfrm>
                  <a:off x="912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altLang="en-US"/>
                    <a:t>1</a:t>
                  </a:r>
                </a:p>
              </p:txBody>
            </p:sp>
            <p:sp>
              <p:nvSpPr>
                <p:cNvPr id="28709" name="Rectangle 8"/>
                <p:cNvSpPr>
                  <a:spLocks noChangeArrowheads="1"/>
                </p:cNvSpPr>
                <p:nvPr/>
              </p:nvSpPr>
              <p:spPr bwMode="auto">
                <a:xfrm>
                  <a:off x="528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altLang="en-US"/>
                    <a:t>1</a:t>
                  </a:r>
                </a:p>
              </p:txBody>
            </p:sp>
            <p:sp>
              <p:nvSpPr>
                <p:cNvPr id="28710" name="Rectangle 9"/>
                <p:cNvSpPr>
                  <a:spLocks noChangeArrowheads="1"/>
                </p:cNvSpPr>
                <p:nvPr/>
              </p:nvSpPr>
              <p:spPr bwMode="auto">
                <a:xfrm>
                  <a:off x="144" y="901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altLang="en-US"/>
                    <a:t>1</a:t>
                  </a:r>
                </a:p>
              </p:txBody>
            </p:sp>
            <p:sp>
              <p:nvSpPr>
                <p:cNvPr id="28711" name="Rectangle 10"/>
                <p:cNvSpPr>
                  <a:spLocks noChangeArrowheads="1"/>
                </p:cNvSpPr>
                <p:nvPr/>
              </p:nvSpPr>
              <p:spPr bwMode="auto">
                <a:xfrm>
                  <a:off x="912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altLang="en-US"/>
                    <a:t>1</a:t>
                  </a:r>
                </a:p>
              </p:txBody>
            </p:sp>
            <p:sp>
              <p:nvSpPr>
                <p:cNvPr id="28712" name="Rectangle 11"/>
                <p:cNvSpPr>
                  <a:spLocks noChangeArrowheads="1"/>
                </p:cNvSpPr>
                <p:nvPr/>
              </p:nvSpPr>
              <p:spPr bwMode="auto">
                <a:xfrm>
                  <a:off x="528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altLang="en-US"/>
                    <a:t>1</a:t>
                  </a:r>
                </a:p>
              </p:txBody>
            </p:sp>
            <p:sp>
              <p:nvSpPr>
                <p:cNvPr id="28713" name="Rectangle 12"/>
                <p:cNvSpPr>
                  <a:spLocks noChangeArrowheads="1"/>
                </p:cNvSpPr>
                <p:nvPr/>
              </p:nvSpPr>
              <p:spPr bwMode="auto">
                <a:xfrm>
                  <a:off x="144" y="523"/>
                  <a:ext cx="384" cy="378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altLang="en-US"/>
                    <a:t>1</a:t>
                  </a:r>
                </a:p>
              </p:txBody>
            </p:sp>
            <p:sp>
              <p:nvSpPr>
                <p:cNvPr id="28714" name="Rectangle 13"/>
                <p:cNvSpPr>
                  <a:spLocks noChangeArrowheads="1"/>
                </p:cNvSpPr>
                <p:nvPr/>
              </p:nvSpPr>
              <p:spPr bwMode="auto">
                <a:xfrm>
                  <a:off x="912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altLang="en-US"/>
                    <a:t>1</a:t>
                  </a:r>
                </a:p>
              </p:txBody>
            </p:sp>
            <p:sp>
              <p:nvSpPr>
                <p:cNvPr id="28715" name="Rectangle 14"/>
                <p:cNvSpPr>
                  <a:spLocks noChangeArrowheads="1"/>
                </p:cNvSpPr>
                <p:nvPr/>
              </p:nvSpPr>
              <p:spPr bwMode="auto">
                <a:xfrm>
                  <a:off x="528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altLang="en-US"/>
                    <a:t>1</a:t>
                  </a:r>
                </a:p>
              </p:txBody>
            </p:sp>
            <p:sp>
              <p:nvSpPr>
                <p:cNvPr id="28716" name="Rectangle 15"/>
                <p:cNvSpPr>
                  <a:spLocks noChangeArrowheads="1"/>
                </p:cNvSpPr>
                <p:nvPr/>
              </p:nvSpPr>
              <p:spPr bwMode="auto">
                <a:xfrm>
                  <a:off x="144" y="144"/>
                  <a:ext cx="384" cy="379"/>
                </a:xfrm>
                <a:prstGeom prst="rect">
                  <a:avLst/>
                </a:prstGeom>
                <a:solidFill>
                  <a:srgbClr val="FFC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 anchorCtr="1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en-US" altLang="en-US"/>
                    <a:t>1</a:t>
                  </a:r>
                </a:p>
              </p:txBody>
            </p:sp>
            <p:sp>
              <p:nvSpPr>
                <p:cNvPr id="28717" name="Line 16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8718" name="Line 17"/>
                <p:cNvSpPr>
                  <a:spLocks noChangeShapeType="1"/>
                </p:cNvSpPr>
                <p:nvPr/>
              </p:nvSpPr>
              <p:spPr bwMode="auto">
                <a:xfrm>
                  <a:off x="144" y="523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8719" name="Line 18"/>
                <p:cNvSpPr>
                  <a:spLocks noChangeShapeType="1"/>
                </p:cNvSpPr>
                <p:nvPr/>
              </p:nvSpPr>
              <p:spPr bwMode="auto">
                <a:xfrm>
                  <a:off x="144" y="901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8720" name="Line 19"/>
                <p:cNvSpPr>
                  <a:spLocks noChangeShapeType="1"/>
                </p:cNvSpPr>
                <p:nvPr/>
              </p:nvSpPr>
              <p:spPr bwMode="auto">
                <a:xfrm>
                  <a:off x="144" y="1280"/>
                  <a:ext cx="1152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8721" name="Line 20"/>
                <p:cNvSpPr>
                  <a:spLocks noChangeShapeType="1"/>
                </p:cNvSpPr>
                <p:nvPr/>
              </p:nvSpPr>
              <p:spPr bwMode="auto">
                <a:xfrm>
                  <a:off x="144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8722" name="Line 21"/>
                <p:cNvSpPr>
                  <a:spLocks noChangeShapeType="1"/>
                </p:cNvSpPr>
                <p:nvPr/>
              </p:nvSpPr>
              <p:spPr bwMode="auto">
                <a:xfrm>
                  <a:off x="528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8723" name="Line 22"/>
                <p:cNvSpPr>
                  <a:spLocks noChangeShapeType="1"/>
                </p:cNvSpPr>
                <p:nvPr/>
              </p:nvSpPr>
              <p:spPr bwMode="auto">
                <a:xfrm>
                  <a:off x="912" y="144"/>
                  <a:ext cx="0" cy="11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  <p:sp>
              <p:nvSpPr>
                <p:cNvPr id="28724" name="Line 23"/>
                <p:cNvSpPr>
                  <a:spLocks noChangeShapeType="1"/>
                </p:cNvSpPr>
                <p:nvPr/>
              </p:nvSpPr>
              <p:spPr bwMode="auto">
                <a:xfrm>
                  <a:off x="1296" y="144"/>
                  <a:ext cx="0" cy="1136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 anchor="ctr" anchorCtr="1"/>
                <a:lstStyle/>
                <a:p>
                  <a:endParaRPr lang="en-US"/>
                </a:p>
              </p:txBody>
            </p:sp>
          </p:grpSp>
          <p:pic>
            <p:nvPicPr>
              <p:cNvPr id="28707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9" y="2352"/>
                <a:ext cx="192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687" name="Group 25"/>
            <p:cNvGrpSpPr>
              <a:grpSpLocks/>
            </p:cNvGrpSpPr>
            <p:nvPr/>
          </p:nvGrpSpPr>
          <p:grpSpPr bwMode="auto">
            <a:xfrm>
              <a:off x="3048000" y="2895600"/>
              <a:ext cx="1149350" cy="1066800"/>
              <a:chOff x="144" y="144"/>
              <a:chExt cx="1152" cy="1136"/>
            </a:xfrm>
          </p:grpSpPr>
          <p:sp>
            <p:nvSpPr>
              <p:cNvPr id="28689" name="Rectangle 2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0</a:t>
                </a:r>
              </a:p>
            </p:txBody>
          </p:sp>
          <p:sp>
            <p:nvSpPr>
              <p:cNvPr id="28690" name="Rectangle 2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0</a:t>
                </a:r>
              </a:p>
            </p:txBody>
          </p:sp>
          <p:sp>
            <p:nvSpPr>
              <p:cNvPr id="28691" name="Rectangle 2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0</a:t>
                </a:r>
              </a:p>
            </p:txBody>
          </p:sp>
          <p:sp>
            <p:nvSpPr>
              <p:cNvPr id="28692" name="Rectangle 2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0</a:t>
                </a:r>
              </a:p>
            </p:txBody>
          </p:sp>
          <p:sp>
            <p:nvSpPr>
              <p:cNvPr id="28693" name="Rectangle 3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2</a:t>
                </a:r>
              </a:p>
            </p:txBody>
          </p:sp>
          <p:sp>
            <p:nvSpPr>
              <p:cNvPr id="28694" name="Rectangle 3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0</a:t>
                </a:r>
              </a:p>
            </p:txBody>
          </p:sp>
          <p:sp>
            <p:nvSpPr>
              <p:cNvPr id="28695" name="Rectangle 3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0</a:t>
                </a:r>
              </a:p>
            </p:txBody>
          </p:sp>
          <p:sp>
            <p:nvSpPr>
              <p:cNvPr id="28696" name="Rectangle 3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0</a:t>
                </a:r>
              </a:p>
            </p:txBody>
          </p:sp>
          <p:sp>
            <p:nvSpPr>
              <p:cNvPr id="28697" name="Rectangle 3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en-US" altLang="en-US"/>
                  <a:t>0</a:t>
                </a:r>
              </a:p>
            </p:txBody>
          </p:sp>
          <p:sp>
            <p:nvSpPr>
              <p:cNvPr id="28698" name="Line 3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8699" name="Line 3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8700" name="Line 3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8701" name="Line 3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8702" name="Line 3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8703" name="Line 4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8704" name="Line 4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8705" name="Line 4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sp>
          <p:nvSpPr>
            <p:cNvPr id="28688" name="Text Box 43"/>
            <p:cNvSpPr txBox="1">
              <a:spLocks noChangeArrowheads="1"/>
            </p:cNvSpPr>
            <p:nvPr/>
          </p:nvSpPr>
          <p:spPr bwMode="auto">
            <a:xfrm>
              <a:off x="4267200" y="2819400"/>
              <a:ext cx="438150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6000" b="1">
                  <a:latin typeface="Times" panose="02020603050405020304" pitchFamily="18" charset="0"/>
                </a:rPr>
                <a:t>-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8382000" y="2514601"/>
            <a:ext cx="2209800" cy="2551113"/>
            <a:chOff x="6858000" y="2514600"/>
            <a:chExt cx="2209800" cy="2551331"/>
          </a:xfrm>
        </p:grpSpPr>
        <p:sp>
          <p:nvSpPr>
            <p:cNvPr id="28682" name="Text Box 44"/>
            <p:cNvSpPr txBox="1">
              <a:spLocks noChangeArrowheads="1"/>
            </p:cNvSpPr>
            <p:nvPr/>
          </p:nvSpPr>
          <p:spPr bwMode="auto">
            <a:xfrm>
              <a:off x="6858000" y="4419600"/>
              <a:ext cx="2209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b="1"/>
                <a:t>Sharpening filter </a:t>
              </a:r>
              <a:r>
                <a:rPr lang="en-US" altLang="en-US"/>
                <a:t>(accentuates edges)</a:t>
              </a:r>
              <a:endParaRPr lang="en-US" altLang="en-US" b="1"/>
            </a:p>
          </p:txBody>
        </p:sp>
        <p:pic>
          <p:nvPicPr>
            <p:cNvPr id="28683" name="Picture 4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514600"/>
              <a:ext cx="1876425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9" name="Text Box 46"/>
          <p:cNvSpPr txBox="1">
            <a:spLocks noChangeArrowheads="1"/>
          </p:cNvSpPr>
          <p:nvPr/>
        </p:nvSpPr>
        <p:spPr bwMode="auto">
          <a:xfrm>
            <a:off x="8991601" y="6553201"/>
            <a:ext cx="1345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Source: D. Lowe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8001001" y="2870200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6000"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548063" y="2895601"/>
            <a:ext cx="7493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88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6185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Reading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Szeliski</a:t>
            </a:r>
            <a:r>
              <a:rPr lang="en-US" altLang="en-US" dirty="0" smtClean="0"/>
              <a:t>, Chapter 3.1-3.2</a:t>
            </a:r>
          </a:p>
          <a:p>
            <a:endParaRPr lang="en-US" altLang="en-US" dirty="0"/>
          </a:p>
          <a:p>
            <a:r>
              <a:rPr lang="en-US" altLang="en-US" dirty="0" smtClean="0"/>
              <a:t>Prince, Chapter 13.1.1 – 13.1.2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50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/>
          <a:stretch>
            <a:fillRect/>
          </a:stretch>
        </p:blipFill>
        <p:spPr bwMode="auto">
          <a:xfrm>
            <a:off x="2286001" y="1676400"/>
            <a:ext cx="75866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Sharpening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8991601" y="6553201"/>
            <a:ext cx="1345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2631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8229600" cy="1143000"/>
          </a:xfrm>
        </p:spPr>
        <p:txBody>
          <a:bodyPr/>
          <a:lstStyle/>
          <a:p>
            <a:r>
              <a:rPr lang="en-US" altLang="en-US" smtClean="0"/>
              <a:t>Smoothing with box filter revisited</a:t>
            </a:r>
          </a:p>
        </p:txBody>
      </p: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8991600" y="6553201"/>
            <a:ext cx="14988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Source: D. Forsyth</a:t>
            </a:r>
          </a:p>
        </p:txBody>
      </p:sp>
    </p:spTree>
    <p:extLst>
      <p:ext uri="{BB962C8B-B14F-4D97-AF65-F5344CB8AC3E}">
        <p14:creationId xmlns:p14="http://schemas.microsoft.com/office/powerpoint/2010/main" val="18175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09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mtClean="0"/>
              <a:t>Gaussian Kernel</a:t>
            </a:r>
          </a:p>
        </p:txBody>
      </p:sp>
      <p:pic>
        <p:nvPicPr>
          <p:cNvPr id="31747" name="Picture 4" descr="realga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5573" b="4480"/>
          <a:stretch>
            <a:fillRect/>
          </a:stretch>
        </p:blipFill>
        <p:spPr bwMode="auto">
          <a:xfrm>
            <a:off x="3276601" y="1995488"/>
            <a:ext cx="294322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9548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05288"/>
            <a:ext cx="41148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8534401" y="6397625"/>
            <a:ext cx="18203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Source: C. Rasmussen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10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Gaussian filters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8801101" y="2133600"/>
            <a:ext cx="1636713" cy="3265488"/>
            <a:chOff x="7276797" y="2133600"/>
            <a:chExt cx="1636944" cy="3264932"/>
          </a:xfrm>
        </p:grpSpPr>
        <p:grpSp>
          <p:nvGrpSpPr>
            <p:cNvPr id="32791" name="Group 27"/>
            <p:cNvGrpSpPr>
              <a:grpSpLocks/>
            </p:cNvGrpSpPr>
            <p:nvPr/>
          </p:nvGrpSpPr>
          <p:grpSpPr bwMode="auto">
            <a:xfrm>
              <a:off x="7429531" y="4370614"/>
              <a:ext cx="1409669" cy="1027918"/>
              <a:chOff x="7429531" y="4675414"/>
              <a:chExt cx="1409669" cy="1027918"/>
            </a:xfrm>
          </p:grpSpPr>
          <p:pic>
            <p:nvPicPr>
              <p:cNvPr id="32793" name="Picture 6" descr="C:\snavely\work\teaching\10Fa-CS4670\lectures\lec02\g30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8728" y="4675414"/>
                <a:ext cx="669472" cy="669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94" name="Picture 18" descr="Edittex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9531" y="5420304"/>
                <a:ext cx="268287" cy="21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95" name="TextBox 19"/>
              <p:cNvSpPr txBox="1">
                <a:spLocks noChangeArrowheads="1"/>
              </p:cNvSpPr>
              <p:nvPr/>
            </p:nvSpPr>
            <p:spPr bwMode="auto">
              <a:xfrm>
                <a:off x="7656569" y="5334000"/>
                <a:ext cx="1182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b="1"/>
                  <a:t>= 30 pixels</a:t>
                </a:r>
              </a:p>
            </p:txBody>
          </p:sp>
        </p:grpSp>
        <p:pic>
          <p:nvPicPr>
            <p:cNvPr id="32792" name="Picture 11" descr="C:\snavely\work\teaching\10Fa-CS4670\lectures\lec02\owl30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797" y="2133600"/>
              <a:ext cx="1636944" cy="204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2" name="Picture 12" descr="C:\snavely\work\teaching\10Fa-CS4670\lectures\lec02\ow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133601"/>
            <a:ext cx="1636712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498850" y="2133600"/>
            <a:ext cx="1638300" cy="3265488"/>
            <a:chOff x="1975565" y="2133600"/>
            <a:chExt cx="1636944" cy="3264932"/>
          </a:xfrm>
        </p:grpSpPr>
        <p:grpSp>
          <p:nvGrpSpPr>
            <p:cNvPr id="32786" name="Group 24"/>
            <p:cNvGrpSpPr>
              <a:grpSpLocks/>
            </p:cNvGrpSpPr>
            <p:nvPr/>
          </p:nvGrpSpPr>
          <p:grpSpPr bwMode="auto">
            <a:xfrm>
              <a:off x="2209800" y="4351564"/>
              <a:ext cx="1181069" cy="1046968"/>
              <a:chOff x="2209800" y="4656364"/>
              <a:chExt cx="1181069" cy="1046968"/>
            </a:xfrm>
          </p:grpSpPr>
          <p:pic>
            <p:nvPicPr>
              <p:cNvPr id="32788" name="Picture 3" descr="C:\snavely\work\teaching\10Fa-CS4670\lectures\lec02\g1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5614" y="4656364"/>
                <a:ext cx="669472" cy="669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9" name="Picture 14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0" y="5420304"/>
                <a:ext cx="268287" cy="21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90" name="TextBox 13"/>
              <p:cNvSpPr txBox="1">
                <a:spLocks noChangeArrowheads="1"/>
              </p:cNvSpPr>
              <p:nvPr/>
            </p:nvSpPr>
            <p:spPr bwMode="auto">
              <a:xfrm>
                <a:off x="2416628" y="5334000"/>
                <a:ext cx="9742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b="1"/>
                  <a:t>= 1 pixel</a:t>
                </a:r>
              </a:p>
            </p:txBody>
          </p:sp>
        </p:grpSp>
        <p:pic>
          <p:nvPicPr>
            <p:cNvPr id="32787" name="Picture 13" descr="C:\snavely\work\teaching\10Fa-CS4670\lectures\lec02\owl1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565" y="2133600"/>
              <a:ext cx="1636944" cy="204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5267326" y="2133600"/>
            <a:ext cx="1636713" cy="3276600"/>
            <a:chOff x="3742643" y="2133600"/>
            <a:chExt cx="1636944" cy="3276600"/>
          </a:xfrm>
        </p:grpSpPr>
        <p:grpSp>
          <p:nvGrpSpPr>
            <p:cNvPr id="32781" name="Group 25"/>
            <p:cNvGrpSpPr>
              <a:grpSpLocks/>
            </p:cNvGrpSpPr>
            <p:nvPr/>
          </p:nvGrpSpPr>
          <p:grpSpPr bwMode="auto">
            <a:xfrm>
              <a:off x="3902557" y="4351564"/>
              <a:ext cx="1292651" cy="1058636"/>
              <a:chOff x="3902557" y="4656364"/>
              <a:chExt cx="1292651" cy="1058636"/>
            </a:xfrm>
          </p:grpSpPr>
          <p:pic>
            <p:nvPicPr>
              <p:cNvPr id="32783" name="Picture 4" descr="C:\snavely\work\teaching\10Fa-CS4670\lectures\lec02\g5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4540" y="4656364"/>
                <a:ext cx="669472" cy="669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4" name="Picture 14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2557" y="5431972"/>
                <a:ext cx="268287" cy="21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5" name="TextBox 15"/>
              <p:cNvSpPr txBox="1">
                <a:spLocks noChangeArrowheads="1"/>
              </p:cNvSpPr>
              <p:nvPr/>
            </p:nvSpPr>
            <p:spPr bwMode="auto">
              <a:xfrm>
                <a:off x="4129595" y="5345668"/>
                <a:ext cx="10656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b="1"/>
                  <a:t>= 5 pixels</a:t>
                </a:r>
              </a:p>
            </p:txBody>
          </p:sp>
        </p:grpSp>
        <p:pic>
          <p:nvPicPr>
            <p:cNvPr id="32782" name="Picture 14" descr="C:\snavely\work\teaching\10Fa-CS4670\lectures\lec02\owl5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643" y="2133600"/>
              <a:ext cx="1636944" cy="204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7034213" y="2133600"/>
            <a:ext cx="1636712" cy="3265488"/>
            <a:chOff x="5509721" y="2133600"/>
            <a:chExt cx="1636944" cy="3264932"/>
          </a:xfrm>
        </p:grpSpPr>
        <p:grpSp>
          <p:nvGrpSpPr>
            <p:cNvPr id="32776" name="Group 26"/>
            <p:cNvGrpSpPr>
              <a:grpSpLocks/>
            </p:cNvGrpSpPr>
            <p:nvPr/>
          </p:nvGrpSpPr>
          <p:grpSpPr bwMode="auto">
            <a:xfrm>
              <a:off x="5627910" y="4351564"/>
              <a:ext cx="1409669" cy="1046968"/>
              <a:chOff x="5627910" y="4656364"/>
              <a:chExt cx="1409669" cy="1046968"/>
            </a:xfrm>
          </p:grpSpPr>
          <p:pic>
            <p:nvPicPr>
              <p:cNvPr id="32778" name="Picture 5" descr="C:\snavely\work\teaching\10Fa-CS4670\lectures\lec02\g10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8024" y="4656364"/>
                <a:ext cx="669472" cy="669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9" name="Picture 16" descr="Edittex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910" y="5420304"/>
                <a:ext cx="268287" cy="21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0" name="TextBox 17"/>
              <p:cNvSpPr txBox="1">
                <a:spLocks noChangeArrowheads="1"/>
              </p:cNvSpPr>
              <p:nvPr/>
            </p:nvSpPr>
            <p:spPr bwMode="auto">
              <a:xfrm>
                <a:off x="5854948" y="5334000"/>
                <a:ext cx="1182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b="1"/>
                  <a:t>= 10 pixels</a:t>
                </a:r>
              </a:p>
            </p:txBody>
          </p:sp>
        </p:grpSp>
        <p:pic>
          <p:nvPicPr>
            <p:cNvPr id="32777" name="Picture 15" descr="C:\snavely\work\teaching\10Fa-CS4670\lectures\lec02\owl10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9721" y="2133600"/>
              <a:ext cx="1636944" cy="204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31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/>
          <a:stretch>
            <a:fillRect/>
          </a:stretch>
        </p:blipFill>
        <p:spPr bwMode="auto">
          <a:xfrm>
            <a:off x="2286001" y="1676400"/>
            <a:ext cx="75866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Sharpening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8991601" y="6553201"/>
            <a:ext cx="13456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9375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Sharpening revisited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17588"/>
            <a:ext cx="7772400" cy="533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mtClean="0"/>
              <a:t>What does blurring take away?</a:t>
            </a:r>
          </a:p>
        </p:txBody>
      </p:sp>
      <p:grpSp>
        <p:nvGrpSpPr>
          <p:cNvPr id="35844" name="Group 21"/>
          <p:cNvGrpSpPr>
            <a:grpSpLocks/>
          </p:cNvGrpSpPr>
          <p:nvPr/>
        </p:nvGrpSpPr>
        <p:grpSpPr bwMode="auto">
          <a:xfrm>
            <a:off x="2057400" y="1550988"/>
            <a:ext cx="2133044" cy="2185682"/>
            <a:chOff x="336" y="912"/>
            <a:chExt cx="1488" cy="1523"/>
          </a:xfrm>
        </p:grpSpPr>
        <p:pic>
          <p:nvPicPr>
            <p:cNvPr id="35869" name="Picture 4" descr="le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912"/>
              <a:ext cx="14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0" name="Text Box 11"/>
            <p:cNvSpPr txBox="1">
              <a:spLocks noChangeArrowheads="1"/>
            </p:cNvSpPr>
            <p:nvPr/>
          </p:nvSpPr>
          <p:spPr bwMode="auto">
            <a:xfrm>
              <a:off x="1200" y="2199"/>
              <a:ext cx="577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original</a:t>
              </a:r>
            </a:p>
          </p:txBody>
        </p:sp>
      </p:grpSp>
      <p:grpSp>
        <p:nvGrpSpPr>
          <p:cNvPr id="35845" name="Group 22"/>
          <p:cNvGrpSpPr>
            <a:grpSpLocks/>
          </p:cNvGrpSpPr>
          <p:nvPr/>
        </p:nvGrpSpPr>
        <p:grpSpPr bwMode="auto">
          <a:xfrm>
            <a:off x="5105401" y="1550989"/>
            <a:ext cx="2133954" cy="2165045"/>
            <a:chOff x="2256" y="912"/>
            <a:chExt cx="1488" cy="1509"/>
          </a:xfrm>
        </p:grpSpPr>
        <p:pic>
          <p:nvPicPr>
            <p:cNvPr id="35867" name="Picture 5" descr="lenaG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912"/>
              <a:ext cx="14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8" name="Text Box 12"/>
            <p:cNvSpPr txBox="1">
              <a:spLocks noChangeArrowheads="1"/>
            </p:cNvSpPr>
            <p:nvPr/>
          </p:nvSpPr>
          <p:spPr bwMode="auto">
            <a:xfrm>
              <a:off x="2591" y="2185"/>
              <a:ext cx="106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smoothed (5x5)</a:t>
              </a:r>
            </a:p>
          </p:txBody>
        </p:sp>
      </p:grpSp>
      <p:sp>
        <p:nvSpPr>
          <p:cNvPr id="35846" name="Text Box 17"/>
          <p:cNvSpPr txBox="1">
            <a:spLocks noChangeArrowheads="1"/>
          </p:cNvSpPr>
          <p:nvPr/>
        </p:nvSpPr>
        <p:spPr bwMode="auto">
          <a:xfrm>
            <a:off x="4495801" y="2286000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/>
              <a:t>–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486650" y="1550988"/>
            <a:ext cx="2725738" cy="2152650"/>
            <a:chOff x="3756" y="912"/>
            <a:chExt cx="1717" cy="1356"/>
          </a:xfrm>
        </p:grpSpPr>
        <p:grpSp>
          <p:nvGrpSpPr>
            <p:cNvPr id="35863" name="Group 23"/>
            <p:cNvGrpSpPr>
              <a:grpSpLocks/>
            </p:cNvGrpSpPr>
            <p:nvPr/>
          </p:nvGrpSpPr>
          <p:grpSpPr bwMode="auto">
            <a:xfrm>
              <a:off x="4129" y="912"/>
              <a:ext cx="1344" cy="1356"/>
              <a:chOff x="4128" y="912"/>
              <a:chExt cx="1488" cy="1501"/>
            </a:xfrm>
          </p:grpSpPr>
          <p:pic>
            <p:nvPicPr>
              <p:cNvPr id="35865" name="Picture 6" descr="lena_dif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912"/>
                <a:ext cx="1488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66" name="Text Box 15"/>
              <p:cNvSpPr txBox="1">
                <a:spLocks noChangeArrowheads="1"/>
              </p:cNvSpPr>
              <p:nvPr/>
            </p:nvSpPr>
            <p:spPr bwMode="auto">
              <a:xfrm>
                <a:off x="5124" y="2177"/>
                <a:ext cx="464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bg1"/>
                    </a:solidFill>
                  </a:rPr>
                  <a:t>detail</a:t>
                </a:r>
              </a:p>
            </p:txBody>
          </p:sp>
        </p:grpSp>
        <p:sp>
          <p:nvSpPr>
            <p:cNvPr id="35864" name="Text Box 18"/>
            <p:cNvSpPr txBox="1">
              <a:spLocks noChangeArrowheads="1"/>
            </p:cNvSpPr>
            <p:nvPr/>
          </p:nvSpPr>
          <p:spPr bwMode="auto">
            <a:xfrm>
              <a:off x="3756" y="1327"/>
              <a:ext cx="27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4000"/>
                <a:t>=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467600" y="4419600"/>
            <a:ext cx="2743200" cy="2152650"/>
            <a:chOff x="3744" y="2784"/>
            <a:chExt cx="1728" cy="1356"/>
          </a:xfrm>
        </p:grpSpPr>
        <p:grpSp>
          <p:nvGrpSpPr>
            <p:cNvPr id="35859" name="Group 26"/>
            <p:cNvGrpSpPr>
              <a:grpSpLocks/>
            </p:cNvGrpSpPr>
            <p:nvPr/>
          </p:nvGrpSpPr>
          <p:grpSpPr bwMode="auto">
            <a:xfrm>
              <a:off x="4128" y="2784"/>
              <a:ext cx="1344" cy="1356"/>
              <a:chOff x="4128" y="2784"/>
              <a:chExt cx="1488" cy="1501"/>
            </a:xfrm>
          </p:grpSpPr>
          <p:pic>
            <p:nvPicPr>
              <p:cNvPr id="35861" name="Picture 10" descr="lena_sharpen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2784"/>
                <a:ext cx="1488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62" name="Text Box 16"/>
              <p:cNvSpPr txBox="1">
                <a:spLocks noChangeArrowheads="1"/>
              </p:cNvSpPr>
              <p:nvPr/>
            </p:nvSpPr>
            <p:spPr bwMode="auto">
              <a:xfrm>
                <a:off x="4752" y="4049"/>
                <a:ext cx="759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bg1"/>
                    </a:solidFill>
                  </a:rPr>
                  <a:t>sharpened</a:t>
                </a:r>
              </a:p>
            </p:txBody>
          </p:sp>
        </p:grpSp>
        <p:sp>
          <p:nvSpPr>
            <p:cNvPr id="35860" name="Text Box 19"/>
            <p:cNvSpPr txBox="1">
              <a:spLocks noChangeArrowheads="1"/>
            </p:cNvSpPr>
            <p:nvPr/>
          </p:nvSpPr>
          <p:spPr bwMode="auto">
            <a:xfrm>
              <a:off x="3744" y="3216"/>
              <a:ext cx="27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4000"/>
                <a:t>=</a:t>
              </a: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057400" y="3886200"/>
            <a:ext cx="7924800" cy="2686050"/>
            <a:chOff x="336" y="2448"/>
            <a:chExt cx="4992" cy="1692"/>
          </a:xfrm>
        </p:grpSpPr>
        <p:sp>
          <p:nvSpPr>
            <p:cNvPr id="35851" name="Rectangle 7"/>
            <p:cNvSpPr>
              <a:spLocks noChangeArrowheads="1"/>
            </p:cNvSpPr>
            <p:nvPr/>
          </p:nvSpPr>
          <p:spPr bwMode="auto">
            <a:xfrm>
              <a:off x="432" y="2448"/>
              <a:ext cx="489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2800"/>
                <a:t>Let’s add it back:</a:t>
              </a:r>
            </a:p>
          </p:txBody>
        </p:sp>
        <p:grpSp>
          <p:nvGrpSpPr>
            <p:cNvPr id="35852" name="Group 24"/>
            <p:cNvGrpSpPr>
              <a:grpSpLocks/>
            </p:cNvGrpSpPr>
            <p:nvPr/>
          </p:nvGrpSpPr>
          <p:grpSpPr bwMode="auto">
            <a:xfrm>
              <a:off x="336" y="2784"/>
              <a:ext cx="1344" cy="1356"/>
              <a:chOff x="336" y="2784"/>
              <a:chExt cx="1488" cy="1501"/>
            </a:xfrm>
          </p:grpSpPr>
          <p:pic>
            <p:nvPicPr>
              <p:cNvPr id="35857" name="Picture 8" descr="le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784"/>
                <a:ext cx="1488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8" name="Text Box 13"/>
              <p:cNvSpPr txBox="1">
                <a:spLocks noChangeArrowheads="1"/>
              </p:cNvSpPr>
              <p:nvPr/>
            </p:nvSpPr>
            <p:spPr bwMode="auto">
              <a:xfrm>
                <a:off x="1200" y="4049"/>
                <a:ext cx="577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bg1"/>
                    </a:solidFill>
                  </a:rPr>
                  <a:t>original</a:t>
                </a:r>
              </a:p>
            </p:txBody>
          </p:sp>
        </p:grpSp>
        <p:grpSp>
          <p:nvGrpSpPr>
            <p:cNvPr id="35853" name="Group 25"/>
            <p:cNvGrpSpPr>
              <a:grpSpLocks/>
            </p:cNvGrpSpPr>
            <p:nvPr/>
          </p:nvGrpSpPr>
          <p:grpSpPr bwMode="auto">
            <a:xfrm>
              <a:off x="2256" y="2784"/>
              <a:ext cx="1344" cy="1356"/>
              <a:chOff x="2256" y="2784"/>
              <a:chExt cx="1488" cy="1501"/>
            </a:xfrm>
          </p:grpSpPr>
          <p:pic>
            <p:nvPicPr>
              <p:cNvPr id="35855" name="Picture 9" descr="lena_dif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2784"/>
                <a:ext cx="1488" cy="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6" name="Text Box 14"/>
              <p:cNvSpPr txBox="1">
                <a:spLocks noChangeArrowheads="1"/>
              </p:cNvSpPr>
              <p:nvPr/>
            </p:nvSpPr>
            <p:spPr bwMode="auto">
              <a:xfrm>
                <a:off x="3252" y="4049"/>
                <a:ext cx="464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en-US" altLang="en-US" sz="1600" b="1">
                    <a:solidFill>
                      <a:schemeClr val="bg1"/>
                    </a:solidFill>
                  </a:rPr>
                  <a:t>detail</a:t>
                </a:r>
              </a:p>
            </p:txBody>
          </p:sp>
        </p:grpSp>
        <p:sp>
          <p:nvSpPr>
            <p:cNvPr id="35854" name="Text Box 20"/>
            <p:cNvSpPr txBox="1">
              <a:spLocks noChangeArrowheads="1"/>
            </p:cNvSpPr>
            <p:nvPr/>
          </p:nvSpPr>
          <p:spPr bwMode="auto">
            <a:xfrm>
              <a:off x="1776" y="3264"/>
              <a:ext cx="45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/>
                <a:t>+ </a:t>
              </a:r>
              <a:r>
                <a:rPr lang="el-GR" altLang="en-US" sz="3200"/>
                <a:t>α</a:t>
              </a:r>
            </a:p>
          </p:txBody>
        </p:sp>
      </p:grpSp>
      <p:sp>
        <p:nvSpPr>
          <p:cNvPr id="35850" name="Text Box 5"/>
          <p:cNvSpPr txBox="1">
            <a:spLocks noChangeArrowheads="1"/>
          </p:cNvSpPr>
          <p:nvPr/>
        </p:nvSpPr>
        <p:spPr bwMode="auto">
          <a:xfrm>
            <a:off x="8915401" y="6553201"/>
            <a:ext cx="1566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Source: S. Lazebnik</a:t>
            </a:r>
          </a:p>
        </p:txBody>
      </p:sp>
    </p:spTree>
    <p:extLst>
      <p:ext uri="{BB962C8B-B14F-4D97-AF65-F5344CB8AC3E}">
        <p14:creationId xmlns:p14="http://schemas.microsoft.com/office/powerpoint/2010/main" val="36788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143000"/>
            <a:ext cx="88392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Sharpen filter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752600" y="2362200"/>
            <a:ext cx="8839200" cy="4484688"/>
            <a:chOff x="144" y="1161"/>
            <a:chExt cx="5568" cy="2825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Photo Editor Photo" r:id="rId7" imgW="4133333" imgH="2905531" progId="">
                    <p:embed/>
                  </p:oleObj>
                </mc:Choice>
                <mc:Fallback>
                  <p:oleObj name="Photo Editor Photo" r:id="rId7" imgW="4133333" imgH="290553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1" name="Text Box 6"/>
            <p:cNvSpPr txBox="1">
              <a:spLocks noChangeArrowheads="1"/>
            </p:cNvSpPr>
            <p:nvPr/>
          </p:nvSpPr>
          <p:spPr bwMode="auto">
            <a:xfrm>
              <a:off x="2684" y="3714"/>
              <a:ext cx="6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/>
                <a:t>Gaussian</a:t>
              </a:r>
            </a:p>
          </p:txBody>
        </p:sp>
        <p:grpSp>
          <p:nvGrpSpPr>
            <p:cNvPr id="2062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727"/>
              <a:chOff x="2064" y="576"/>
              <a:chExt cx="1824" cy="2727"/>
            </a:xfrm>
          </p:grpSpPr>
          <p:sp>
            <p:nvSpPr>
              <p:cNvPr id="2067" name="Freeform 7"/>
              <p:cNvSpPr>
                <a:spLocks/>
              </p:cNvSpPr>
              <p:nvPr/>
            </p:nvSpPr>
            <p:spPr bwMode="auto">
              <a:xfrm>
                <a:off x="2064" y="2295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70"/>
                <a:ext cx="98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en-US"/>
                  <a:t>scaled impulse</a:t>
                </a:r>
              </a:p>
            </p:txBody>
          </p:sp>
        </p:grpSp>
        <p:pic>
          <p:nvPicPr>
            <p:cNvPr id="2063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20" descr="log"/>
            <p:cNvPicPr>
              <a:picLocks noChangeAspect="1" noChangeArrowheads="1"/>
            </p:cNvPicPr>
            <p:nvPr/>
          </p:nvPicPr>
          <p:blipFill>
            <a:blip r:embed="rId10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Text Box 5"/>
            <p:cNvSpPr txBox="1">
              <a:spLocks noChangeArrowheads="1"/>
            </p:cNvSpPr>
            <p:nvPr/>
          </p:nvSpPr>
          <p:spPr bwMode="auto">
            <a:xfrm>
              <a:off x="4152" y="3753"/>
              <a:ext cx="13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/>
                <a:t>Laplacian of Gaussian</a:t>
              </a:r>
            </a:p>
          </p:txBody>
        </p:sp>
      </p:grpSp>
      <p:sp>
        <p:nvSpPr>
          <p:cNvPr id="2054" name="Text Box 24"/>
          <p:cNvSpPr txBox="1">
            <a:spLocks noChangeArrowheads="1"/>
          </p:cNvSpPr>
          <p:nvPr/>
        </p:nvSpPr>
        <p:spPr bwMode="auto">
          <a:xfrm>
            <a:off x="1479551" y="1752600"/>
            <a:ext cx="755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image</a:t>
            </a:r>
          </a:p>
        </p:txBody>
      </p:sp>
      <p:sp>
        <p:nvSpPr>
          <p:cNvPr id="2055" name="Text Box 25"/>
          <p:cNvSpPr txBox="1">
            <a:spLocks noChangeArrowheads="1"/>
          </p:cNvSpPr>
          <p:nvPr/>
        </p:nvSpPr>
        <p:spPr bwMode="auto">
          <a:xfrm>
            <a:off x="3317875" y="1600200"/>
            <a:ext cx="89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/>
              <a:t>blurred</a:t>
            </a:r>
            <a:br>
              <a:rPr lang="en-US" altLang="en-US"/>
            </a:br>
            <a:r>
              <a:rPr lang="en-US" altLang="en-US"/>
              <a:t>image</a:t>
            </a:r>
          </a:p>
        </p:txBody>
      </p:sp>
      <p:sp>
        <p:nvSpPr>
          <p:cNvPr id="2056" name="Line 26"/>
          <p:cNvSpPr>
            <a:spLocks noChangeShapeType="1"/>
          </p:cNvSpPr>
          <p:nvPr/>
        </p:nvSpPr>
        <p:spPr bwMode="auto">
          <a:xfrm flipV="1">
            <a:off x="1860550" y="1447800"/>
            <a:ext cx="0" cy="2746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28"/>
          <p:cNvSpPr txBox="1">
            <a:spLocks noChangeArrowheads="1"/>
          </p:cNvSpPr>
          <p:nvPr/>
        </p:nvSpPr>
        <p:spPr bwMode="auto">
          <a:xfrm>
            <a:off x="9024938" y="1781175"/>
            <a:ext cx="140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/>
              <a:t>unit impulse</a:t>
            </a:r>
            <a:br>
              <a:rPr lang="en-US" altLang="en-US"/>
            </a:br>
            <a:r>
              <a:rPr lang="en-US" altLang="en-US"/>
              <a:t>(identity)</a:t>
            </a:r>
          </a:p>
        </p:txBody>
      </p:sp>
      <p:sp>
        <p:nvSpPr>
          <p:cNvPr id="7179" name="Line 29"/>
          <p:cNvSpPr>
            <a:spLocks noChangeShapeType="1"/>
          </p:cNvSpPr>
          <p:nvPr/>
        </p:nvSpPr>
        <p:spPr bwMode="auto">
          <a:xfrm flipV="1">
            <a:off x="9710738" y="1524000"/>
            <a:ext cx="0" cy="2746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eft Brace 29"/>
          <p:cNvSpPr/>
          <p:nvPr/>
        </p:nvSpPr>
        <p:spPr>
          <a:xfrm rot="16200000">
            <a:off x="3714750" y="1150938"/>
            <a:ext cx="103188" cy="84931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343400" y="1066800"/>
            <a:ext cx="632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3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 animBg="1"/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Sharpen filter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752600"/>
            <a:ext cx="58959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>
            <a:off x="3200400" y="1752600"/>
            <a:ext cx="304800" cy="1981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3200400" y="3886200"/>
            <a:ext cx="304800" cy="1981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1939926" y="25908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unfiltered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2122489" y="4681539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filtered</a:t>
            </a:r>
          </a:p>
        </p:txBody>
      </p:sp>
    </p:spTree>
    <p:extLst>
      <p:ext uri="{BB962C8B-B14F-4D97-AF65-F5344CB8AC3E}">
        <p14:creationId xmlns:p14="http://schemas.microsoft.com/office/powerpoint/2010/main" val="248072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Blurring (convolve with Gaussian)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1594"/>
          <a:stretch>
            <a:fillRect/>
          </a:stretch>
        </p:blipFill>
        <p:spPr bwMode="auto">
          <a:xfrm>
            <a:off x="1524000" y="2060849"/>
            <a:ext cx="9036496" cy="397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A5F77090-F112-494C-B26D-10BF7AE7F6F1}" type="slidenum">
              <a:rPr lang="en-CA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38</a:t>
            </a:fld>
            <a:endParaRPr lang="en-CA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359696" y="6356351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CA" sz="1200" dirty="0">
                <a:solidFill>
                  <a:schemeClr val="tx1">
                    <a:tint val="75000"/>
                  </a:schemeClr>
                </a:solidFill>
              </a:rPr>
              <a:t>Computer vision: models, learning and inference.  ©2011 Simon J.D. Prince</a:t>
            </a:r>
          </a:p>
        </p:txBody>
      </p:sp>
    </p:spTree>
    <p:extLst>
      <p:ext uri="{BB962C8B-B14F-4D97-AF65-F5344CB8AC3E}">
        <p14:creationId xmlns:p14="http://schemas.microsoft.com/office/powerpoint/2010/main" val="33875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Looking Ahead: Gradient Filters (Edge Detection)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660" y="1700808"/>
            <a:ext cx="9029340" cy="330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19536" y="5229201"/>
            <a:ext cx="8229600" cy="1257003"/>
          </a:xfrm>
        </p:spPr>
        <p:txBody>
          <a:bodyPr/>
          <a:lstStyle/>
          <a:p>
            <a:r>
              <a:rPr lang="en-CA" dirty="0" smtClean="0"/>
              <a:t>Rule of thumb:  big response when image matches filter</a:t>
            </a:r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A5F77090-F112-494C-B26D-10BF7AE7F6F1}" type="slidenum">
              <a:rPr lang="en-CA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39</a:t>
            </a:fld>
            <a:endParaRPr lang="en-CA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359696" y="6356351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CA" sz="1200" dirty="0">
                <a:solidFill>
                  <a:schemeClr val="tx1">
                    <a:tint val="75000"/>
                  </a:schemeClr>
                </a:solidFill>
              </a:rPr>
              <a:t>Computer vision: models, learning and inference.  ©2011 Simon J.D. Prince</a:t>
            </a:r>
          </a:p>
        </p:txBody>
      </p:sp>
    </p:spTree>
    <p:extLst>
      <p:ext uri="{BB962C8B-B14F-4D97-AF65-F5344CB8AC3E}">
        <p14:creationId xmlns:p14="http://schemas.microsoft.com/office/powerpoint/2010/main" val="816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Progression Through Topics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51683" y="3023092"/>
            <a:ext cx="1136073" cy="921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Scene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4847" y="3023092"/>
            <a:ext cx="1226127" cy="921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Formation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68065" y="3023091"/>
            <a:ext cx="1226127" cy="9213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71283" y="3023090"/>
            <a:ext cx="1399309" cy="921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Generation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44665" y="3023090"/>
            <a:ext cx="1399309" cy="921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Models for </a:t>
            </a:r>
          </a:p>
          <a:p>
            <a:pPr algn="ctr"/>
            <a:r>
              <a:rPr lang="en-US" dirty="0" smtClean="0"/>
              <a:t>Recognition,</a:t>
            </a:r>
          </a:p>
          <a:p>
            <a:pPr algn="ctr"/>
            <a:r>
              <a:rPr lang="en-US" dirty="0" smtClean="0"/>
              <a:t>Tracking,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68642" y="4629653"/>
            <a:ext cx="1399309" cy="9213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18047" y="3023092"/>
            <a:ext cx="1724891" cy="955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Level Scene Understanding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094683" y="3411017"/>
            <a:ext cx="277091" cy="1801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90974" y="3414479"/>
            <a:ext cx="277091" cy="1801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094192" y="3430064"/>
            <a:ext cx="277091" cy="1801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05504" y="3449247"/>
            <a:ext cx="325583" cy="1723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8592465" y="3428327"/>
            <a:ext cx="277091" cy="1801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5400000">
            <a:off x="6268059" y="4149630"/>
            <a:ext cx="617692" cy="27653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5400000">
            <a:off x="7106259" y="4149631"/>
            <a:ext cx="617692" cy="27653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Haar</a:t>
            </a:r>
            <a:r>
              <a:rPr lang="en-CA" dirty="0" smtClean="0"/>
              <a:t> Filters</a:t>
            </a:r>
            <a:endParaRPr lang="en-CA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A5F77090-F112-494C-B26D-10BF7AE7F6F1}" type="slidenum">
              <a:rPr lang="en-CA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40</a:t>
            </a:fld>
            <a:endParaRPr lang="en-CA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359696" y="6356351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CA" sz="1200" dirty="0">
                <a:solidFill>
                  <a:schemeClr val="tx1">
                    <a:tint val="75000"/>
                  </a:schemeClr>
                </a:solidFill>
              </a:rPr>
              <a:t>Computer vision: models, learning and inference.  ©2011 Simon J.D. Prince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772817"/>
            <a:ext cx="8807170" cy="354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Looking Ahead: Filtering for Texture (</a:t>
            </a:r>
            <a:r>
              <a:rPr lang="en-CA" dirty="0" err="1" smtClean="0"/>
              <a:t>Textons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An attempt to characterize texture</a:t>
            </a:r>
          </a:p>
          <a:p>
            <a:r>
              <a:rPr lang="en-CA" sz="2400" dirty="0"/>
              <a:t>Replace each pixel with integer representing the texture ‘type’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A5F77090-F112-494C-B26D-10BF7AE7F6F1}" type="slidenum">
              <a:rPr lang="en-CA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41</a:t>
            </a:fld>
            <a:endParaRPr lang="en-CA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359696" y="6356351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CA" sz="1200" dirty="0">
                <a:solidFill>
                  <a:schemeClr val="tx1">
                    <a:tint val="75000"/>
                  </a:schemeClr>
                </a:solidFill>
              </a:rPr>
              <a:t>Computer vision: models, learning and inference.  ©2011 Simon J.D. Prince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6" y="2636913"/>
            <a:ext cx="5400600" cy="365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5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Computing </a:t>
            </a:r>
            <a:r>
              <a:rPr lang="en-CA" dirty="0" err="1" smtClean="0"/>
              <a:t>Textons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20889"/>
            <a:ext cx="9118074" cy="294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56048" y="1661900"/>
            <a:ext cx="428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Take a bank of filters and apply to lots of images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4032" y="1700809"/>
            <a:ext cx="428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Cluster in filter space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9536" y="5373217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For new pixel, filter surrounding region with same bank, and assign to nearest cluster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A5F77090-F112-494C-B26D-10BF7AE7F6F1}" type="slidenum">
              <a:rPr lang="en-CA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42</a:t>
            </a:fld>
            <a:endParaRPr lang="en-CA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359696" y="6356351"/>
            <a:ext cx="511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CA" sz="1200" dirty="0">
                <a:solidFill>
                  <a:schemeClr val="tx1">
                    <a:tint val="75000"/>
                  </a:schemeClr>
                </a:solidFill>
              </a:rPr>
              <a:t>Computer vision: models, learning and inference.  ©2011 Simon J.D. Prince</a:t>
            </a:r>
          </a:p>
        </p:txBody>
      </p:sp>
    </p:spTree>
    <p:extLst>
      <p:ext uri="{BB962C8B-B14F-4D97-AF65-F5344CB8AC3E}">
        <p14:creationId xmlns:p14="http://schemas.microsoft.com/office/powerpoint/2010/main" val="7020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What is an image?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289" y="1447800"/>
            <a:ext cx="7083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9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1905000" y="1219200"/>
            <a:ext cx="426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What is an image?</a:t>
            </a:r>
          </a:p>
        </p:txBody>
      </p:sp>
      <p:pic>
        <p:nvPicPr>
          <p:cNvPr id="13316" name="Picture 4" descr="humane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r="17021"/>
          <a:stretch>
            <a:fillRect/>
          </a:stretch>
        </p:blipFill>
        <p:spPr bwMode="auto">
          <a:xfrm>
            <a:off x="7391401" y="4343400"/>
            <a:ext cx="2257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7696200" y="1371600"/>
            <a:ext cx="1758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772400" y="3429000"/>
            <a:ext cx="1436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b="1" dirty="0"/>
              <a:t>Digital </a:t>
            </a:r>
            <a:r>
              <a:rPr lang="en-US" altLang="en-US" b="1" dirty="0" smtClean="0"/>
              <a:t>Image</a:t>
            </a:r>
            <a:endParaRPr lang="en-US" altLang="en-US" b="1" dirty="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077201" y="6248400"/>
            <a:ext cx="911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b="1"/>
              <a:t>The Eye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9312276" y="6505576"/>
            <a:ext cx="158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 b="1">
                <a:latin typeface="Arial" panose="020B0604020202020204" pitchFamily="34" charset="0"/>
              </a:rPr>
              <a:t>Source: A. Efros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86575" y="4343400"/>
            <a:ext cx="3352800" cy="22098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What is an image?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562600"/>
          </a:xfrm>
        </p:spPr>
        <p:txBody>
          <a:bodyPr/>
          <a:lstStyle/>
          <a:p>
            <a:r>
              <a:rPr lang="en-US" altLang="en-US" dirty="0" smtClean="0"/>
              <a:t>A grid (matrix) of intensity values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 smtClean="0"/>
              <a:t>	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 smtClean="0"/>
              <a:t>(</a:t>
            </a:r>
            <a:r>
              <a:rPr lang="en-US" altLang="en-US" sz="2400" dirty="0"/>
              <a:t>common to use one byte per value: 0 = black, 255 = white)</a:t>
            </a:r>
            <a:endParaRPr lang="en-US" altLang="en-US" dirty="0" smtClean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4147457" y="2286000"/>
            <a:ext cx="2133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23945" y="2668588"/>
            <a:ext cx="747712" cy="14462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8800" b="1"/>
              <a:t>=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48916"/>
              </p:ext>
            </p:extLst>
          </p:nvPr>
        </p:nvGraphicFramePr>
        <p:xfrm>
          <a:off x="7826829" y="1518444"/>
          <a:ext cx="3810000" cy="4000500"/>
        </p:xfrm>
        <a:graphic>
          <a:graphicData uri="http://schemas.openxmlformats.org/drawingml/2006/table">
            <a:tbl>
              <a:tblPr/>
              <a:tblGrid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</a:tblGrid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938" marR="7938" marT="7938" marB="0" anchor="b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3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73164"/>
            <a:ext cx="8229600" cy="56848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We can think of </a:t>
            </a:r>
            <a:r>
              <a:rPr lang="en-US" dirty="0" smtClean="0"/>
              <a:t>a (grayscale) image as a </a:t>
            </a:r>
            <a:r>
              <a:rPr lang="en-US" b="1" dirty="0"/>
              <a:t>function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from </a:t>
            </a:r>
            <a:r>
              <a:rPr lang="en-US" dirty="0">
                <a:latin typeface="Times New Roman" pitchFamily="18" charset="0"/>
              </a:rPr>
              <a:t>R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/>
              <a:t> to </a:t>
            </a:r>
            <a:r>
              <a:rPr lang="en-US" dirty="0" smtClean="0">
                <a:latin typeface="Times New Roman" pitchFamily="18" charset="0"/>
              </a:rPr>
              <a:t>R </a:t>
            </a:r>
            <a:r>
              <a:rPr lang="en-US" dirty="0" smtClean="0"/>
              <a:t>(or a 2D </a:t>
            </a:r>
            <a:r>
              <a:rPr lang="en-US" i="1" dirty="0" smtClean="0"/>
              <a:t>signal</a:t>
            </a:r>
            <a:r>
              <a:rPr lang="en-US" dirty="0" smtClean="0"/>
              <a:t>)</a:t>
            </a:r>
            <a:r>
              <a:rPr lang="en-US" dirty="0" smtClean="0">
                <a:latin typeface="Times New Roman" pitchFamily="18" charset="0"/>
              </a:rPr>
              <a:t>:</a:t>
            </a: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r>
              <a:rPr lang="en-US" i="1" dirty="0" smtClean="0">
                <a:latin typeface="Times New Roman" pitchFamily="18" charset="0"/>
              </a:rPr>
              <a:t>f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</a:rPr>
              <a:t>x,y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/>
              <a:t>gives the </a:t>
            </a:r>
            <a:r>
              <a:rPr lang="en-US" b="1" dirty="0"/>
              <a:t>intensity</a:t>
            </a:r>
            <a:r>
              <a:rPr lang="en-US" dirty="0"/>
              <a:t> at position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</a:rPr>
              <a:t>x,y</a:t>
            </a:r>
            <a:r>
              <a:rPr lang="en-US" dirty="0" smtClean="0">
                <a:latin typeface="Times New Roman" pitchFamily="18" charset="0"/>
              </a:rPr>
              <a:t>) </a:t>
            </a: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endParaRPr lang="en-US" dirty="0" smtClean="0">
              <a:latin typeface="Times New Roman" pitchFamily="18" charset="0"/>
            </a:endParaRPr>
          </a:p>
          <a:p>
            <a:pPr lvl="1">
              <a:defRPr/>
            </a:pPr>
            <a:endParaRPr lang="en-US" dirty="0">
              <a:latin typeface="Times New Roman" pitchFamily="18" charset="0"/>
            </a:endParaRPr>
          </a:p>
          <a:p>
            <a:pPr lvl="1">
              <a:defRPr/>
            </a:pPr>
            <a:r>
              <a:rPr lang="en-US" dirty="0" smtClean="0"/>
              <a:t>A </a:t>
            </a:r>
            <a:r>
              <a:rPr lang="en-US" b="1" dirty="0" smtClean="0"/>
              <a:t>digital</a:t>
            </a:r>
            <a:r>
              <a:rPr lang="en-US" dirty="0" smtClean="0"/>
              <a:t> image is a discrete (</a:t>
            </a:r>
            <a:r>
              <a:rPr lang="en-US" b="1" dirty="0" smtClean="0"/>
              <a:t>sampled</a:t>
            </a:r>
            <a:r>
              <a:rPr lang="en-US" dirty="0" smtClean="0"/>
              <a:t>, </a:t>
            </a:r>
            <a:r>
              <a:rPr lang="en-US" b="1" dirty="0" smtClean="0"/>
              <a:t>quantized</a:t>
            </a:r>
            <a:r>
              <a:rPr lang="en-US" dirty="0" smtClean="0"/>
              <a:t>) version of this function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429001"/>
            <a:ext cx="247491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What is an image?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2928938"/>
            <a:ext cx="2425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592888" y="2563813"/>
            <a:ext cx="1524000" cy="1847850"/>
            <a:chOff x="5181600" y="3028890"/>
            <a:chExt cx="1524000" cy="184791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562600" y="3962370"/>
              <a:ext cx="838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5143490" y="4152880"/>
              <a:ext cx="60962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181588" y="3579770"/>
              <a:ext cx="762025" cy="31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0" name="TextBox 19"/>
            <p:cNvSpPr txBox="1">
              <a:spLocks noChangeArrowheads="1"/>
            </p:cNvSpPr>
            <p:nvPr/>
          </p:nvSpPr>
          <p:spPr bwMode="auto">
            <a:xfrm>
              <a:off x="6357256" y="3733800"/>
              <a:ext cx="228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7421" name="TextBox 20"/>
            <p:cNvSpPr txBox="1">
              <a:spLocks noChangeArrowheads="1"/>
            </p:cNvSpPr>
            <p:nvPr/>
          </p:nvSpPr>
          <p:spPr bwMode="auto">
            <a:xfrm>
              <a:off x="5181600" y="4476690"/>
              <a:ext cx="228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7422" name="TextBox 21"/>
            <p:cNvSpPr txBox="1">
              <a:spLocks noChangeArrowheads="1"/>
            </p:cNvSpPr>
            <p:nvPr/>
          </p:nvSpPr>
          <p:spPr bwMode="auto">
            <a:xfrm>
              <a:off x="5660572" y="3028890"/>
              <a:ext cx="10450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37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Image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89038"/>
            <a:ext cx="8229600" cy="5211762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As with any function, we can apply operators to an image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Operators</a:t>
            </a:r>
          </a:p>
          <a:p>
            <a:pPr lvl="1"/>
            <a:r>
              <a:rPr lang="en-US" altLang="en-US" i="1" dirty="0" smtClean="0"/>
              <a:t>Point Operators</a:t>
            </a:r>
          </a:p>
          <a:p>
            <a:pPr lvl="2"/>
            <a:r>
              <a:rPr lang="en-US" altLang="en-US" dirty="0" smtClean="0"/>
              <a:t>Histogram equalization </a:t>
            </a:r>
          </a:p>
          <a:p>
            <a:pPr lvl="2"/>
            <a:r>
              <a:rPr lang="en-US" altLang="en-US" dirty="0" smtClean="0"/>
              <a:t>Color or intensity transformations</a:t>
            </a:r>
          </a:p>
          <a:p>
            <a:pPr lvl="1"/>
            <a:r>
              <a:rPr lang="en-US" altLang="en-US" i="1" dirty="0" smtClean="0"/>
              <a:t>Linear Filtering:  </a:t>
            </a:r>
            <a:r>
              <a:rPr lang="en-US" altLang="en-US" dirty="0" smtClean="0"/>
              <a:t>convolution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and cross correlation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511424" y="2498726"/>
            <a:ext cx="3505200" cy="1775425"/>
            <a:chOff x="735462" y="3383891"/>
            <a:chExt cx="3250920" cy="164718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5462" y="3383891"/>
              <a:ext cx="1269154" cy="1195943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23117" y="3383891"/>
              <a:ext cx="1263265" cy="119005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ight Arrow 5"/>
            <p:cNvSpPr/>
            <p:nvPr/>
          </p:nvSpPr>
          <p:spPr bwMode="auto">
            <a:xfrm>
              <a:off x="2201910" y="3783030"/>
              <a:ext cx="369557" cy="306350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445" name="Rectangle 6"/>
            <p:cNvSpPr>
              <a:spLocks noChangeArrowheads="1"/>
            </p:cNvSpPr>
            <p:nvPr/>
          </p:nvSpPr>
          <p:spPr bwMode="auto">
            <a:xfrm>
              <a:off x="838200" y="4659868"/>
              <a:ext cx="2971800" cy="37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/>
              <a:r>
                <a:rPr lang="en-US" altLang="en-US" sz="2000"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2000" i="1">
                  <a:latin typeface="Times New Roman" panose="02020603050405020304" pitchFamily="18" charset="0"/>
                </a:rPr>
                <a:t>g </a:t>
              </a:r>
              <a:r>
                <a:rPr lang="en-US" altLang="en-US" sz="2000">
                  <a:latin typeface="Times New Roman" panose="02020603050405020304" pitchFamily="18" charset="0"/>
                </a:rPr>
                <a:t>(</a:t>
              </a:r>
              <a:r>
                <a:rPr lang="en-US" altLang="en-US" sz="2000" i="1">
                  <a:latin typeface="Times New Roman" panose="02020603050405020304" pitchFamily="18" charset="0"/>
                </a:rPr>
                <a:t>x,y</a:t>
              </a:r>
              <a:r>
                <a:rPr lang="en-US" altLang="en-US" sz="2000">
                  <a:latin typeface="Times New Roman" panose="02020603050405020304" pitchFamily="18" charset="0"/>
                </a:rPr>
                <a:t>) </a:t>
              </a:r>
              <a:r>
                <a:rPr lang="en-US" altLang="en-US" sz="2000" i="1">
                  <a:latin typeface="Times New Roman" panose="02020603050405020304" pitchFamily="18" charset="0"/>
                </a:rPr>
                <a:t>= f </a:t>
              </a:r>
              <a:r>
                <a:rPr lang="en-US" altLang="en-US" sz="2000">
                  <a:latin typeface="Times New Roman" panose="02020603050405020304" pitchFamily="18" charset="0"/>
                </a:rPr>
                <a:t>(</a:t>
              </a:r>
              <a:r>
                <a:rPr lang="en-US" altLang="en-US" sz="2000" i="1">
                  <a:latin typeface="Times New Roman" panose="02020603050405020304" pitchFamily="18" charset="0"/>
                </a:rPr>
                <a:t>x,y</a:t>
              </a:r>
              <a:r>
                <a:rPr lang="en-US" altLang="en-US" sz="2000">
                  <a:latin typeface="Times New Roman" panose="02020603050405020304" pitchFamily="18" charset="0"/>
                </a:rPr>
                <a:t>) + </a:t>
              </a:r>
              <a:r>
                <a:rPr lang="en-US" altLang="en-US" sz="2000"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702425" y="2498726"/>
            <a:ext cx="3508375" cy="1774825"/>
            <a:chOff x="4876800" y="2819400"/>
            <a:chExt cx="3509048" cy="1775891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6800" y="2819400"/>
              <a:ext cx="1368688" cy="128982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ight Arrow 11"/>
            <p:cNvSpPr/>
            <p:nvPr/>
          </p:nvSpPr>
          <p:spPr bwMode="auto">
            <a:xfrm>
              <a:off x="6458253" y="3249871"/>
              <a:ext cx="396951" cy="330398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440" name="Rectangle 12"/>
            <p:cNvSpPr>
              <a:spLocks noChangeArrowheads="1"/>
            </p:cNvSpPr>
            <p:nvPr/>
          </p:nvSpPr>
          <p:spPr bwMode="auto">
            <a:xfrm>
              <a:off x="5181600" y="4195181"/>
              <a:ext cx="32042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/>
              <a:r>
                <a:rPr lang="en-US" altLang="en-US" sz="2000"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2000" i="1">
                  <a:latin typeface="Times New Roman" panose="02020603050405020304" pitchFamily="18" charset="0"/>
                </a:rPr>
                <a:t>g </a:t>
              </a:r>
              <a:r>
                <a:rPr lang="en-US" altLang="en-US" sz="2000">
                  <a:latin typeface="Times New Roman" panose="02020603050405020304" pitchFamily="18" charset="0"/>
                </a:rPr>
                <a:t>(</a:t>
              </a:r>
              <a:r>
                <a:rPr lang="en-US" altLang="en-US" sz="2000" i="1">
                  <a:latin typeface="Times New Roman" panose="02020603050405020304" pitchFamily="18" charset="0"/>
                </a:rPr>
                <a:t>x,y</a:t>
              </a:r>
              <a:r>
                <a:rPr lang="en-US" altLang="en-US" sz="2000">
                  <a:latin typeface="Times New Roman" panose="02020603050405020304" pitchFamily="18" charset="0"/>
                </a:rPr>
                <a:t>) </a:t>
              </a:r>
              <a:r>
                <a:rPr lang="en-US" altLang="en-US" sz="2000" i="1">
                  <a:latin typeface="Times New Roman" panose="02020603050405020304" pitchFamily="18" charset="0"/>
                </a:rPr>
                <a:t>= f </a:t>
              </a:r>
              <a:r>
                <a:rPr lang="en-US" altLang="en-US" sz="2000">
                  <a:latin typeface="Times New Roman" panose="02020603050405020304" pitchFamily="18" charset="0"/>
                </a:rPr>
                <a:t>(-</a:t>
              </a:r>
              <a:r>
                <a:rPr lang="en-US" altLang="en-US" sz="2000" i="1">
                  <a:latin typeface="Times New Roman" panose="02020603050405020304" pitchFamily="18" charset="0"/>
                </a:rPr>
                <a:t>x,y</a:t>
              </a:r>
              <a:r>
                <a:rPr lang="en-US" altLang="en-US" sz="2000">
                  <a:latin typeface="Times New Roman" panose="02020603050405020304" pitchFamily="18" charset="0"/>
                </a:rPr>
                <a:t>)</a:t>
              </a:r>
              <a:endParaRPr lang="en-US" altLang="en-US"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7010809" y="2819400"/>
              <a:ext cx="1368688" cy="1289824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292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georgetown-powerpoint-template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georgetown-powerpoint-template-white</Template>
  <TotalTime>7414</TotalTime>
  <Words>1621</Words>
  <Application>Microsoft Office PowerPoint</Application>
  <PresentationFormat>Widescreen</PresentationFormat>
  <Paragraphs>702</Paragraphs>
  <Slides>42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55 Helvetica Roman</vt:lpstr>
      <vt:lpstr>Arial</vt:lpstr>
      <vt:lpstr>Calibri</vt:lpstr>
      <vt:lpstr>Calibri Light</vt:lpstr>
      <vt:lpstr>Cambria Math</vt:lpstr>
      <vt:lpstr>Georgia</vt:lpstr>
      <vt:lpstr>Myriad Roman</vt:lpstr>
      <vt:lpstr>Times</vt:lpstr>
      <vt:lpstr>Times New Roman</vt:lpstr>
      <vt:lpstr>Verdana</vt:lpstr>
      <vt:lpstr>Wingdings 2</vt:lpstr>
      <vt:lpstr>georgetown-powerpoint-template-white</vt:lpstr>
      <vt:lpstr>HDOfficeLightV0</vt:lpstr>
      <vt:lpstr>Photo Editor Photo</vt:lpstr>
      <vt:lpstr>COSC579: Image Processing Basics</vt:lpstr>
      <vt:lpstr>Outline</vt:lpstr>
      <vt:lpstr>Reading</vt:lpstr>
      <vt:lpstr>Our Progression Through Topics </vt:lpstr>
      <vt:lpstr>What is an image?</vt:lpstr>
      <vt:lpstr>What is an image?</vt:lpstr>
      <vt:lpstr>What is an image?</vt:lpstr>
      <vt:lpstr>What is an image?</vt:lpstr>
      <vt:lpstr>Image transformations</vt:lpstr>
      <vt:lpstr>Pixel (intensity) transformation</vt:lpstr>
      <vt:lpstr>Pixel Transforms based on image statistics</vt:lpstr>
      <vt:lpstr>Histogram Equalization</vt:lpstr>
      <vt:lpstr>Histogram Equalization</vt:lpstr>
      <vt:lpstr>Histogram Equalization</vt:lpstr>
      <vt:lpstr>Histogram Equalization</vt:lpstr>
      <vt:lpstr>Whitening</vt:lpstr>
      <vt:lpstr>Normalization Via Whitening </vt:lpstr>
      <vt:lpstr>Normalization and Histogram Equalization</vt:lpstr>
      <vt:lpstr>Linear Filter</vt:lpstr>
      <vt:lpstr>Image filtering</vt:lpstr>
      <vt:lpstr>Linear filtering</vt:lpstr>
      <vt:lpstr>Cross-correlation</vt:lpstr>
      <vt:lpstr>Convolution</vt:lpstr>
      <vt:lpstr>Convolution</vt:lpstr>
      <vt:lpstr>Mean filtering</vt:lpstr>
      <vt:lpstr>Linear filters: examples</vt:lpstr>
      <vt:lpstr>Linear filters: examples</vt:lpstr>
      <vt:lpstr>Linear filters: examples</vt:lpstr>
      <vt:lpstr>Linear filters: examples</vt:lpstr>
      <vt:lpstr>Sharpening</vt:lpstr>
      <vt:lpstr>Smoothing with box filter revisited</vt:lpstr>
      <vt:lpstr>Gaussian Kernel</vt:lpstr>
      <vt:lpstr>Gaussian filters</vt:lpstr>
      <vt:lpstr>Sharpening</vt:lpstr>
      <vt:lpstr>Sharpening revisited</vt:lpstr>
      <vt:lpstr>Sharpen filter</vt:lpstr>
      <vt:lpstr>Sharpen filter</vt:lpstr>
      <vt:lpstr>Blurring (convolve with Gaussian)</vt:lpstr>
      <vt:lpstr>Looking Ahead: Gradient Filters (Edge Detection)</vt:lpstr>
      <vt:lpstr>Haar Filters</vt:lpstr>
      <vt:lpstr>Looking Ahead: Filtering for Texture (Textons)</vt:lpstr>
      <vt:lpstr>Computing Textons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Stay connected with Twitter</dc:title>
  <dc:creator>jeremy bolton</dc:creator>
  <cp:lastModifiedBy>jeremy bolton</cp:lastModifiedBy>
  <cp:revision>119</cp:revision>
  <dcterms:created xsi:type="dcterms:W3CDTF">2014-11-11T01:34:56Z</dcterms:created>
  <dcterms:modified xsi:type="dcterms:W3CDTF">2017-10-05T12:48:18Z</dcterms:modified>
</cp:coreProperties>
</file>