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omments/comment1.xml" ContentType="application/vnd.openxmlformats-officedocument.presentationml.comment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52"/>
  </p:notesMasterIdLst>
  <p:sldIdLst>
    <p:sldId id="256" r:id="rId3"/>
    <p:sldId id="331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327" r:id="rId15"/>
    <p:sldId id="329" r:id="rId16"/>
    <p:sldId id="340" r:id="rId17"/>
    <p:sldId id="341" r:id="rId18"/>
    <p:sldId id="330" r:id="rId19"/>
    <p:sldId id="338" r:id="rId20"/>
    <p:sldId id="28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332" r:id="rId33"/>
    <p:sldId id="333" r:id="rId34"/>
    <p:sldId id="334" r:id="rId35"/>
    <p:sldId id="335" r:id="rId36"/>
    <p:sldId id="336" r:id="rId37"/>
    <p:sldId id="33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7" r:id="rId46"/>
    <p:sldId id="326" r:id="rId47"/>
    <p:sldId id="320" r:id="rId48"/>
    <p:sldId id="318" r:id="rId49"/>
    <p:sldId id="321" r:id="rId50"/>
    <p:sldId id="32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bolton" initials="jb" lastIdx="1" clrIdx="0">
    <p:extLst>
      <p:ext uri="{19B8F6BF-5375-455C-9EA6-DF929625EA0E}">
        <p15:presenceInfo xmlns:p15="http://schemas.microsoft.com/office/powerpoint/2012/main" userId="c26485519c023e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0T17:33:39.40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3D515F-7D26-4DF5-B155-4F146248F290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7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0C2928-3890-48AC-BA48-CB2871D89D6F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7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4B02AC-6A06-4E8D-B131-809355F08BD9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41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3AB34B-B84F-43AD-886C-E63FFBFD6205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58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743A19-BD63-4D2A-88C9-3399EFB575E1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852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C24F0B-7DA2-4DCD-ABC9-4E35118BC29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A:  render as black</a:t>
            </a:r>
          </a:p>
        </p:txBody>
      </p:sp>
    </p:spTree>
    <p:extLst>
      <p:ext uri="{BB962C8B-B14F-4D97-AF65-F5344CB8AC3E}">
        <p14:creationId xmlns:p14="http://schemas.microsoft.com/office/powerpoint/2010/main" val="282245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How to handle motion?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5F374F-D258-4BF9-B34B-4B7E476813AB}" type="slidenum">
              <a:rPr lang="en-US" altLang="en-US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3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.xml"/><Relationship Id="rId7" Type="http://schemas.openxmlformats.org/officeDocument/2006/relationships/image" Target="../media/image5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omments" Target="../comments/comment1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ramas.dk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anoramas.dk/fullscreen3/f1.html" TargetMode="External"/><Relationship Id="rId4" Type="http://schemas.openxmlformats.org/officeDocument/2006/relationships/hyperlink" Target="http://www.panoramas.dk/fullscreen3/f2_mars97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tags" Target="../tags/tag8.xml"/><Relationship Id="rId16" Type="http://schemas.openxmlformats.org/officeDocument/2006/relationships/image" Target="../media/image6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0.png"/><Relationship Id="rId5" Type="http://schemas.openxmlformats.org/officeDocument/2006/relationships/tags" Target="../tags/tag11.xml"/><Relationship Id="rId15" Type="http://schemas.openxmlformats.org/officeDocument/2006/relationships/image" Target="../media/image64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83.png"/><Relationship Id="rId4" Type="http://schemas.openxmlformats.org/officeDocument/2006/relationships/hyperlink" Target="http://ieeexplore.ieee.org/iel1/38/7531/00310740.pdf?isNumber=7531&amp;prod=JNL&amp;arnumber=310740&amp;arSt=83&amp;ared=87&amp;arAuthor=Blinn,+J.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://research.microsoft.com/vision/cambridge/papers/perez_siggraph03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COSC579: Image Align, Mosaic, Stitch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362200"/>
            <a:ext cx="4267200" cy="370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3450" y="2538414"/>
            <a:ext cx="21399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349" name="Group 7"/>
          <p:cNvGrpSpPr>
            <a:grpSpLocks/>
          </p:cNvGrpSpPr>
          <p:nvPr/>
        </p:nvGrpSpPr>
        <p:grpSpPr bwMode="auto">
          <a:xfrm>
            <a:off x="4800600" y="3378200"/>
            <a:ext cx="685800" cy="1041400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51" name="TextBox 6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4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grpSp>
        <p:nvGrpSpPr>
          <p:cNvPr id="58373" name="Group 10"/>
          <p:cNvGrpSpPr>
            <a:grpSpLocks/>
          </p:cNvGrpSpPr>
          <p:nvPr/>
        </p:nvGrpSpPr>
        <p:grpSpPr bwMode="auto">
          <a:xfrm>
            <a:off x="5715000" y="3352800"/>
            <a:ext cx="685800" cy="1041400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375" name="TextBox 12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1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614864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3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Is this an affine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0553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Transforming from one image to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4001"/>
            <a:ext cx="10917099" cy="29326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Conceptually, given a camera matrix P, we can map a point to the image plane. The reverse transformation will map the image coordinate to a line (or point if we know the disparity or depth)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Camera matrix for the second image is known, we can then map to the second image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510" y="2534418"/>
            <a:ext cx="2542343" cy="4617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6152" r="49678"/>
          <a:stretch/>
        </p:blipFill>
        <p:spPr>
          <a:xfrm>
            <a:off x="1947653" y="4350309"/>
            <a:ext cx="3740029" cy="229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57" y="4006445"/>
            <a:ext cx="5882144" cy="3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Image reprojection</a:t>
            </a:r>
          </a:p>
        </p:txBody>
      </p:sp>
      <p:graphicFrame>
        <p:nvGraphicFramePr>
          <p:cNvPr id="568324" name="Object 4"/>
          <p:cNvGraphicFramePr>
            <a:graphicFrameLocks noChangeAspect="1"/>
          </p:cNvGraphicFramePr>
          <p:nvPr/>
        </p:nvGraphicFramePr>
        <p:xfrm>
          <a:off x="3505200" y="1066800"/>
          <a:ext cx="5791200" cy="477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hoto Editor Photo" r:id="rId3" imgW="4486901" imgH="3696216" progId="MSPhotoEd.3">
                  <p:embed/>
                </p:oleObj>
              </mc:Choice>
              <mc:Fallback>
                <p:oleObj name="Photo Editor Photo" r:id="rId3" imgW="4486901" imgH="369621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5791200" cy="477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410200"/>
            <a:ext cx="77724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Observation</a:t>
            </a:r>
          </a:p>
          <a:p>
            <a:pPr lvl="1"/>
            <a:r>
              <a:rPr lang="en-US" altLang="en-US"/>
              <a:t>Rather than thinking of this as a 3D reprojection, think of it as a 2D image warp from one image to another</a:t>
            </a:r>
          </a:p>
        </p:txBody>
      </p:sp>
    </p:spTree>
    <p:extLst>
      <p:ext uri="{BB962C8B-B14F-4D97-AF65-F5344CB8AC3E}">
        <p14:creationId xmlns:p14="http://schemas.microsoft.com/office/powerpoint/2010/main" val="361594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Transforming from one image to another</a:t>
            </a:r>
            <a:br>
              <a:rPr lang="en-US" dirty="0" smtClean="0"/>
            </a:br>
            <a:r>
              <a:rPr lang="en-US" dirty="0" smtClean="0"/>
              <a:t>Simplifying Assumption: Planar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4001"/>
            <a:ext cx="10917099" cy="30988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Simplifying Assumption:</a:t>
            </a:r>
          </a:p>
          <a:p>
            <a:pPr lvl="1"/>
            <a:r>
              <a:rPr lang="en-US" dirty="0" smtClean="0"/>
              <a:t>Choose a plane to project back onto (planar scene)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Analogous to replacing last row of P0 with homogeneous plane equation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Observe the points map onto a plane, so we are not concerned about the depth (d=0)</a:t>
            </a:r>
          </a:p>
          <a:p>
            <a:pPr lvl="1"/>
            <a:r>
              <a:rPr lang="en-US" dirty="0" smtClean="0"/>
              <a:t>Thus we can ignore the last column of M</a:t>
            </a:r>
            <a:r>
              <a:rPr lang="en-US" baseline="-25000" dirty="0" smtClean="0"/>
              <a:t>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9908"/>
          <a:stretch/>
        </p:blipFill>
        <p:spPr>
          <a:xfrm>
            <a:off x="4938034" y="4246809"/>
            <a:ext cx="3713428" cy="2445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8483" y="4386725"/>
            <a:ext cx="327922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Observe: This sequence of matrix operations can be collapsed into one 3x3 </a:t>
            </a:r>
            <a:r>
              <a:rPr lang="en-US" dirty="0" err="1" smtClean="0"/>
              <a:t>homography</a:t>
            </a:r>
            <a:r>
              <a:rPr lang="en-US" dirty="0" smtClean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73" y="2068864"/>
            <a:ext cx="5882144" cy="390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748" y="2799199"/>
            <a:ext cx="1390159" cy="377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104" y="5469322"/>
            <a:ext cx="1481960" cy="5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Transforming from one image to another</a:t>
            </a:r>
            <a:br>
              <a:rPr lang="en-US" dirty="0" smtClean="0"/>
            </a:br>
            <a:r>
              <a:rPr lang="en-US" dirty="0" smtClean="0"/>
              <a:t>Simplifying Assumption: Pure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2469"/>
            <a:ext cx="10917099" cy="2324158"/>
          </a:xfrm>
        </p:spPr>
        <p:txBody>
          <a:bodyPr>
            <a:normAutofit/>
          </a:bodyPr>
          <a:lstStyle/>
          <a:p>
            <a:r>
              <a:rPr lang="en-US" dirty="0" smtClean="0"/>
              <a:t>Assume no translation and only pure rotation (</a:t>
            </a:r>
            <a:r>
              <a:rPr lang="en-US" dirty="0" err="1" smtClean="0"/>
              <a:t>eg</a:t>
            </a:r>
            <a:r>
              <a:rPr lang="en-US" dirty="0" smtClean="0"/>
              <a:t> panorama)</a:t>
            </a:r>
          </a:p>
          <a:p>
            <a:pPr lvl="1"/>
            <a:r>
              <a:rPr lang="en-US" dirty="0" smtClean="0"/>
              <a:t>Assume the scene is “large”, points are at infinity.</a:t>
            </a:r>
          </a:p>
          <a:p>
            <a:pPr lvl="1"/>
            <a:r>
              <a:rPr lang="en-US" dirty="0" smtClean="0"/>
              <a:t>Assume no translation</a:t>
            </a:r>
          </a:p>
          <a:p>
            <a:pPr lvl="1"/>
            <a:r>
              <a:rPr lang="en-US" dirty="0" smtClean="0"/>
              <a:t>Assume simple </a:t>
            </a:r>
            <a:r>
              <a:rPr lang="en-US" dirty="0" err="1" smtClean="0"/>
              <a:t>Intrinsics</a:t>
            </a:r>
            <a:r>
              <a:rPr lang="en-US" dirty="0" smtClean="0"/>
              <a:t> Matrix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309" y="2267877"/>
            <a:ext cx="3124390" cy="309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01" y="3373304"/>
            <a:ext cx="1481960" cy="510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866" y="3431180"/>
            <a:ext cx="3395776" cy="419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97" y="4130912"/>
            <a:ext cx="4491976" cy="920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085" y="5365376"/>
            <a:ext cx="2332200" cy="106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9372" y="5423183"/>
            <a:ext cx="35023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further simplification results in less parameters, since the rotation matrix entries can be calculated using 3 angles.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Homographies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Perspective projection of a plane</a:t>
            </a:r>
          </a:p>
          <a:p>
            <a:pPr lvl="1"/>
            <a:r>
              <a:rPr lang="en-US" altLang="en-US" dirty="0"/>
              <a:t>Lots of names for this:</a:t>
            </a:r>
          </a:p>
          <a:p>
            <a:pPr lvl="1"/>
            <a:r>
              <a:rPr lang="en-US" altLang="en-US" dirty="0" smtClean="0"/>
              <a:t>Modeled </a:t>
            </a:r>
            <a:r>
              <a:rPr lang="en-US" altLang="en-US" dirty="0"/>
              <a:t>as a 2D warp using homogeneous coordinates</a:t>
            </a:r>
          </a:p>
        </p:txBody>
      </p:sp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4365625" y="2693989"/>
          <a:ext cx="23955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485720" imgH="583920" progId="Equation.3">
                  <p:embed/>
                </p:oleObj>
              </mc:Choice>
              <mc:Fallback>
                <p:oleObj name="Equation" r:id="rId3" imgW="14857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693989"/>
                        <a:ext cx="23955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5562601" y="3657600"/>
            <a:ext cx="434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H</a:t>
            </a: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6346826" y="3657600"/>
            <a:ext cx="434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p</a:t>
            </a: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4419600" y="36576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p’</a:t>
            </a:r>
            <a:r>
              <a:rPr lang="en-US" altLang="en-US"/>
              <a:t>  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2209800" y="41910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To apply a </a:t>
            </a:r>
            <a:r>
              <a:rPr lang="en-US" altLang="en-US" dirty="0" err="1">
                <a:latin typeface="Arial" panose="020B0604020202020204" pitchFamily="34" charset="0"/>
              </a:rPr>
              <a:t>homography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H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Compute     </a:t>
            </a:r>
            <a:r>
              <a:rPr lang="en-US" altLang="en-US" sz="2000" b="1" dirty="0">
                <a:latin typeface="Arial" panose="020B0604020202020204" pitchFamily="34" charset="0"/>
              </a:rPr>
              <a:t>p’</a:t>
            </a:r>
            <a:r>
              <a:rPr lang="en-US" altLang="en-US" sz="2000" dirty="0">
                <a:latin typeface="Arial" panose="020B0604020202020204" pitchFamily="34" charset="0"/>
              </a:rPr>
              <a:t> = </a:t>
            </a:r>
            <a:r>
              <a:rPr lang="en-US" altLang="en-US" sz="2000" b="1" dirty="0" err="1">
                <a:latin typeface="Arial" panose="020B0604020202020204" pitchFamily="34" charset="0"/>
              </a:rPr>
              <a:t>Hp</a:t>
            </a:r>
            <a:r>
              <a:rPr lang="en-US" altLang="en-US" sz="2000" b="1" dirty="0">
                <a:latin typeface="Arial" panose="020B0604020202020204" pitchFamily="34" charset="0"/>
              </a:rPr>
              <a:t>       </a:t>
            </a:r>
            <a:r>
              <a:rPr lang="en-US" altLang="en-US" sz="2000" dirty="0">
                <a:latin typeface="Arial" panose="020B0604020202020204" pitchFamily="34" charset="0"/>
              </a:rPr>
              <a:t>(regular matrix multiply)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Convert </a:t>
            </a:r>
            <a:r>
              <a:rPr lang="en-US" altLang="en-US" sz="2000" b="1" dirty="0">
                <a:latin typeface="Arial" panose="020B0604020202020204" pitchFamily="34" charset="0"/>
              </a:rPr>
              <a:t>p’</a:t>
            </a:r>
            <a:r>
              <a:rPr lang="en-US" altLang="en-US" sz="2000" dirty="0">
                <a:latin typeface="Arial" panose="020B0604020202020204" pitchFamily="34" charset="0"/>
              </a:rPr>
              <a:t> from homogeneous to image coordinates</a:t>
            </a:r>
          </a:p>
        </p:txBody>
      </p:sp>
      <p:sp>
        <p:nvSpPr>
          <p:cNvPr id="570377" name="Rectangle 9"/>
          <p:cNvSpPr>
            <a:spLocks noChangeArrowheads="1"/>
          </p:cNvSpPr>
          <p:nvPr/>
        </p:nvSpPr>
        <p:spPr bwMode="auto">
          <a:xfrm>
            <a:off x="2209800" y="53340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Arial" panose="020B0604020202020204" pitchFamily="34" charset="0"/>
              </a:rPr>
              <a:t>divide by w (third) coordinate</a:t>
            </a:r>
          </a:p>
        </p:txBody>
      </p:sp>
    </p:spTree>
    <p:extLst>
      <p:ext uri="{BB962C8B-B14F-4D97-AF65-F5344CB8AC3E}">
        <p14:creationId xmlns:p14="http://schemas.microsoft.com/office/powerpoint/2010/main" val="4358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6" grpId="0" build="p" autoUpdateAnimBg="0"/>
      <p:bldP spid="57037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6" name="Group 46"/>
          <p:cNvGrpSpPr>
            <a:grpSpLocks/>
          </p:cNvGrpSpPr>
          <p:nvPr/>
        </p:nvGrpSpPr>
        <p:grpSpPr bwMode="auto">
          <a:xfrm>
            <a:off x="6705600" y="990600"/>
            <a:ext cx="1981200" cy="3989388"/>
            <a:chOff x="3264" y="624"/>
            <a:chExt cx="1248" cy="2513"/>
          </a:xfrm>
        </p:grpSpPr>
        <p:sp>
          <p:nvSpPr>
            <p:cNvPr id="573469" name="Line 29"/>
            <p:cNvSpPr>
              <a:spLocks noChangeShapeType="1"/>
            </p:cNvSpPr>
            <p:nvPr/>
          </p:nvSpPr>
          <p:spPr bwMode="auto">
            <a:xfrm>
              <a:off x="3264" y="624"/>
              <a:ext cx="0" cy="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84" name="Text Box 44"/>
            <p:cNvSpPr txBox="1">
              <a:spLocks noChangeArrowheads="1"/>
            </p:cNvSpPr>
            <p:nvPr/>
          </p:nvSpPr>
          <p:spPr bwMode="auto">
            <a:xfrm>
              <a:off x="3631" y="2887"/>
              <a:ext cx="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</a:rPr>
                <a:t>mosaic PP</a:t>
              </a:r>
            </a:p>
          </p:txBody>
        </p:sp>
        <p:sp>
          <p:nvSpPr>
            <p:cNvPr id="573485" name="Line 45"/>
            <p:cNvSpPr>
              <a:spLocks noChangeShapeType="1"/>
            </p:cNvSpPr>
            <p:nvPr/>
          </p:nvSpPr>
          <p:spPr bwMode="auto">
            <a:xfrm flipH="1" flipV="1">
              <a:off x="3312" y="2832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60" name="Group 20"/>
          <p:cNvGrpSpPr>
            <a:grpSpLocks/>
          </p:cNvGrpSpPr>
          <p:nvPr/>
        </p:nvGrpSpPr>
        <p:grpSpPr bwMode="auto">
          <a:xfrm>
            <a:off x="4768850" y="1828800"/>
            <a:ext cx="946150" cy="1143000"/>
            <a:chOff x="1180" y="816"/>
            <a:chExt cx="596" cy="720"/>
          </a:xfrm>
        </p:grpSpPr>
        <p:sp>
          <p:nvSpPr>
            <p:cNvPr id="573456" name="Line 16"/>
            <p:cNvSpPr>
              <a:spLocks noChangeShapeType="1"/>
            </p:cNvSpPr>
            <p:nvPr/>
          </p:nvSpPr>
          <p:spPr bwMode="auto">
            <a:xfrm>
              <a:off x="1392" y="816"/>
              <a:ext cx="38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450" name="Group 10"/>
            <p:cNvGrpSpPr>
              <a:grpSpLocks/>
            </p:cNvGrpSpPr>
            <p:nvPr/>
          </p:nvGrpSpPr>
          <p:grpSpPr bwMode="auto">
            <a:xfrm rot="-19419196">
              <a:off x="1180" y="1128"/>
              <a:ext cx="260" cy="408"/>
              <a:chOff x="3979" y="3269"/>
              <a:chExt cx="260" cy="408"/>
            </a:xfrm>
          </p:grpSpPr>
          <p:sp>
            <p:nvSpPr>
              <p:cNvPr id="573451" name="Freeform 11"/>
              <p:cNvSpPr>
                <a:spLocks/>
              </p:cNvSpPr>
              <p:nvPr/>
            </p:nvSpPr>
            <p:spPr bwMode="auto">
              <a:xfrm>
                <a:off x="3984" y="3371"/>
                <a:ext cx="180" cy="306"/>
              </a:xfrm>
              <a:custGeom>
                <a:avLst/>
                <a:gdLst>
                  <a:gd name="T0" fmla="*/ 16 w 202"/>
                  <a:gd name="T1" fmla="*/ 305 h 306"/>
                  <a:gd name="T2" fmla="*/ 0 w 202"/>
                  <a:gd name="T3" fmla="*/ 22 h 306"/>
                  <a:gd name="T4" fmla="*/ 9 w 202"/>
                  <a:gd name="T5" fmla="*/ 13 h 306"/>
                  <a:gd name="T6" fmla="*/ 15 w 202"/>
                  <a:gd name="T7" fmla="*/ 14 h 306"/>
                  <a:gd name="T8" fmla="*/ 21 w 202"/>
                  <a:gd name="T9" fmla="*/ 13 h 306"/>
                  <a:gd name="T10" fmla="*/ 22 w 202"/>
                  <a:gd name="T11" fmla="*/ 10 h 306"/>
                  <a:gd name="T12" fmla="*/ 27 w 202"/>
                  <a:gd name="T13" fmla="*/ 11 h 306"/>
                  <a:gd name="T14" fmla="*/ 31 w 202"/>
                  <a:gd name="T15" fmla="*/ 7 h 306"/>
                  <a:gd name="T16" fmla="*/ 37 w 202"/>
                  <a:gd name="T17" fmla="*/ 9 h 306"/>
                  <a:gd name="T18" fmla="*/ 41 w 202"/>
                  <a:gd name="T19" fmla="*/ 6 h 306"/>
                  <a:gd name="T20" fmla="*/ 46 w 202"/>
                  <a:gd name="T21" fmla="*/ 5 h 306"/>
                  <a:gd name="T22" fmla="*/ 52 w 202"/>
                  <a:gd name="T23" fmla="*/ 3 h 306"/>
                  <a:gd name="T24" fmla="*/ 57 w 202"/>
                  <a:gd name="T25" fmla="*/ 4 h 306"/>
                  <a:gd name="T26" fmla="*/ 62 w 202"/>
                  <a:gd name="T27" fmla="*/ 3 h 306"/>
                  <a:gd name="T28" fmla="*/ 66 w 202"/>
                  <a:gd name="T29" fmla="*/ 0 h 306"/>
                  <a:gd name="T30" fmla="*/ 74 w 202"/>
                  <a:gd name="T31" fmla="*/ 0 h 306"/>
                  <a:gd name="T32" fmla="*/ 80 w 202"/>
                  <a:gd name="T33" fmla="*/ 1 h 306"/>
                  <a:gd name="T34" fmla="*/ 83 w 202"/>
                  <a:gd name="T35" fmla="*/ 1 h 306"/>
                  <a:gd name="T36" fmla="*/ 86 w 202"/>
                  <a:gd name="T37" fmla="*/ 3 h 306"/>
                  <a:gd name="T38" fmla="*/ 92 w 202"/>
                  <a:gd name="T39" fmla="*/ 4 h 306"/>
                  <a:gd name="T40" fmla="*/ 98 w 202"/>
                  <a:gd name="T41" fmla="*/ 7 h 306"/>
                  <a:gd name="T42" fmla="*/ 103 w 202"/>
                  <a:gd name="T43" fmla="*/ 7 h 306"/>
                  <a:gd name="T44" fmla="*/ 111 w 202"/>
                  <a:gd name="T45" fmla="*/ 10 h 306"/>
                  <a:gd name="T46" fmla="*/ 115 w 202"/>
                  <a:gd name="T47" fmla="*/ 12 h 306"/>
                  <a:gd name="T48" fmla="*/ 121 w 202"/>
                  <a:gd name="T49" fmla="*/ 11 h 306"/>
                  <a:gd name="T50" fmla="*/ 125 w 202"/>
                  <a:gd name="T51" fmla="*/ 16 h 306"/>
                  <a:gd name="T52" fmla="*/ 131 w 202"/>
                  <a:gd name="T53" fmla="*/ 17 h 306"/>
                  <a:gd name="T54" fmla="*/ 135 w 202"/>
                  <a:gd name="T55" fmla="*/ 19 h 306"/>
                  <a:gd name="T56" fmla="*/ 140 w 202"/>
                  <a:gd name="T57" fmla="*/ 21 h 306"/>
                  <a:gd name="T58" fmla="*/ 142 w 202"/>
                  <a:gd name="T59" fmla="*/ 24 h 306"/>
                  <a:gd name="T60" fmla="*/ 146 w 202"/>
                  <a:gd name="T61" fmla="*/ 27 h 306"/>
                  <a:gd name="T62" fmla="*/ 151 w 202"/>
                  <a:gd name="T63" fmla="*/ 31 h 306"/>
                  <a:gd name="T64" fmla="*/ 153 w 202"/>
                  <a:gd name="T65" fmla="*/ 35 h 306"/>
                  <a:gd name="T66" fmla="*/ 156 w 202"/>
                  <a:gd name="T67" fmla="*/ 36 h 306"/>
                  <a:gd name="T68" fmla="*/ 160 w 202"/>
                  <a:gd name="T69" fmla="*/ 41 h 306"/>
                  <a:gd name="T70" fmla="*/ 163 w 202"/>
                  <a:gd name="T71" fmla="*/ 44 h 306"/>
                  <a:gd name="T72" fmla="*/ 168 w 202"/>
                  <a:gd name="T73" fmla="*/ 46 h 306"/>
                  <a:gd name="T74" fmla="*/ 172 w 202"/>
                  <a:gd name="T75" fmla="*/ 50 h 306"/>
                  <a:gd name="T76" fmla="*/ 176 w 202"/>
                  <a:gd name="T77" fmla="*/ 53 h 306"/>
                  <a:gd name="T78" fmla="*/ 178 w 202"/>
                  <a:gd name="T79" fmla="*/ 55 h 306"/>
                  <a:gd name="T80" fmla="*/ 182 w 202"/>
                  <a:gd name="T81" fmla="*/ 59 h 306"/>
                  <a:gd name="T82" fmla="*/ 185 w 202"/>
                  <a:gd name="T83" fmla="*/ 62 h 306"/>
                  <a:gd name="T84" fmla="*/ 186 w 202"/>
                  <a:gd name="T85" fmla="*/ 67 h 306"/>
                  <a:gd name="T86" fmla="*/ 189 w 202"/>
                  <a:gd name="T87" fmla="*/ 73 h 306"/>
                  <a:gd name="T88" fmla="*/ 192 w 202"/>
                  <a:gd name="T89" fmla="*/ 76 h 306"/>
                  <a:gd name="T90" fmla="*/ 196 w 202"/>
                  <a:gd name="T91" fmla="*/ 80 h 306"/>
                  <a:gd name="T92" fmla="*/ 198 w 202"/>
                  <a:gd name="T93" fmla="*/ 84 h 306"/>
                  <a:gd name="T94" fmla="*/ 200 w 202"/>
                  <a:gd name="T95" fmla="*/ 90 h 306"/>
                  <a:gd name="T96" fmla="*/ 201 w 202"/>
                  <a:gd name="T97" fmla="*/ 99 h 306"/>
                  <a:gd name="T98" fmla="*/ 16 w 202"/>
                  <a:gd name="T9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2" h="306">
                    <a:moveTo>
                      <a:pt x="16" y="305"/>
                    </a:moveTo>
                    <a:lnTo>
                      <a:pt x="0" y="22"/>
                    </a:lnTo>
                    <a:lnTo>
                      <a:pt x="9" y="13"/>
                    </a:lnTo>
                    <a:lnTo>
                      <a:pt x="15" y="14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6" y="5"/>
                    </a:lnTo>
                    <a:lnTo>
                      <a:pt x="52" y="3"/>
                    </a:lnTo>
                    <a:lnTo>
                      <a:pt x="57" y="4"/>
                    </a:lnTo>
                    <a:lnTo>
                      <a:pt x="62" y="3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6" y="3"/>
                    </a:lnTo>
                    <a:lnTo>
                      <a:pt x="92" y="4"/>
                    </a:lnTo>
                    <a:lnTo>
                      <a:pt x="98" y="7"/>
                    </a:lnTo>
                    <a:lnTo>
                      <a:pt x="103" y="7"/>
                    </a:lnTo>
                    <a:lnTo>
                      <a:pt x="111" y="10"/>
                    </a:lnTo>
                    <a:lnTo>
                      <a:pt x="115" y="12"/>
                    </a:lnTo>
                    <a:lnTo>
                      <a:pt x="121" y="11"/>
                    </a:lnTo>
                    <a:lnTo>
                      <a:pt x="125" y="16"/>
                    </a:lnTo>
                    <a:lnTo>
                      <a:pt x="131" y="17"/>
                    </a:lnTo>
                    <a:lnTo>
                      <a:pt x="135" y="19"/>
                    </a:lnTo>
                    <a:lnTo>
                      <a:pt x="140" y="21"/>
                    </a:lnTo>
                    <a:lnTo>
                      <a:pt x="142" y="24"/>
                    </a:lnTo>
                    <a:lnTo>
                      <a:pt x="146" y="27"/>
                    </a:lnTo>
                    <a:lnTo>
                      <a:pt x="151" y="31"/>
                    </a:lnTo>
                    <a:lnTo>
                      <a:pt x="153" y="35"/>
                    </a:lnTo>
                    <a:lnTo>
                      <a:pt x="156" y="36"/>
                    </a:lnTo>
                    <a:lnTo>
                      <a:pt x="160" y="41"/>
                    </a:lnTo>
                    <a:lnTo>
                      <a:pt x="163" y="44"/>
                    </a:lnTo>
                    <a:lnTo>
                      <a:pt x="168" y="46"/>
                    </a:lnTo>
                    <a:lnTo>
                      <a:pt x="172" y="50"/>
                    </a:lnTo>
                    <a:lnTo>
                      <a:pt x="176" y="53"/>
                    </a:lnTo>
                    <a:lnTo>
                      <a:pt x="178" y="55"/>
                    </a:lnTo>
                    <a:lnTo>
                      <a:pt x="182" y="59"/>
                    </a:lnTo>
                    <a:lnTo>
                      <a:pt x="185" y="62"/>
                    </a:lnTo>
                    <a:lnTo>
                      <a:pt x="186" y="67"/>
                    </a:lnTo>
                    <a:lnTo>
                      <a:pt x="189" y="73"/>
                    </a:lnTo>
                    <a:lnTo>
                      <a:pt x="192" y="76"/>
                    </a:lnTo>
                    <a:lnTo>
                      <a:pt x="196" y="80"/>
                    </a:lnTo>
                    <a:lnTo>
                      <a:pt x="198" y="84"/>
                    </a:lnTo>
                    <a:lnTo>
                      <a:pt x="200" y="90"/>
                    </a:lnTo>
                    <a:lnTo>
                      <a:pt x="201" y="99"/>
                    </a:lnTo>
                    <a:lnTo>
                      <a:pt x="16" y="30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52" name="Arc 12"/>
              <p:cNvSpPr>
                <a:spLocks/>
              </p:cNvSpPr>
              <p:nvPr/>
            </p:nvSpPr>
            <p:spPr bwMode="auto">
              <a:xfrm rot="20220000">
                <a:off x="4011" y="3348"/>
                <a:ext cx="132" cy="149"/>
              </a:xfrm>
              <a:custGeom>
                <a:avLst/>
                <a:gdLst>
                  <a:gd name="G0" fmla="+- 145 0 0"/>
                  <a:gd name="G1" fmla="+- 21600 0 0"/>
                  <a:gd name="G2" fmla="+- 21600 0 0"/>
                  <a:gd name="T0" fmla="*/ 0 w 21745"/>
                  <a:gd name="T1" fmla="*/ 0 h 21600"/>
                  <a:gd name="T2" fmla="*/ 21745 w 21745"/>
                  <a:gd name="T3" fmla="*/ 21600 h 21600"/>
                  <a:gd name="T4" fmla="*/ 145 w 217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0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0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53" name="Line 13"/>
              <p:cNvSpPr>
                <a:spLocks noChangeShapeType="1"/>
              </p:cNvSpPr>
              <p:nvPr/>
            </p:nvSpPr>
            <p:spPr bwMode="auto">
              <a:xfrm>
                <a:off x="3979" y="3269"/>
                <a:ext cx="20" cy="4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54" name="Oval 14"/>
              <p:cNvSpPr>
                <a:spLocks noChangeArrowheads="1"/>
              </p:cNvSpPr>
              <p:nvPr/>
            </p:nvSpPr>
            <p:spPr bwMode="auto">
              <a:xfrm rot="17640000">
                <a:off x="4047" y="3351"/>
                <a:ext cx="71" cy="1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55" name="Line 15"/>
              <p:cNvSpPr>
                <a:spLocks noChangeShapeType="1"/>
              </p:cNvSpPr>
              <p:nvPr/>
            </p:nvSpPr>
            <p:spPr bwMode="auto">
              <a:xfrm flipV="1">
                <a:off x="3999" y="3376"/>
                <a:ext cx="240" cy="3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Image </a:t>
            </a:r>
            <a:r>
              <a:rPr lang="en-US" altLang="en-US" dirty="0" err="1"/>
              <a:t>reprojection</a:t>
            </a:r>
            <a:r>
              <a:rPr lang="en-US" altLang="en-US" dirty="0"/>
              <a:t> for </a:t>
            </a:r>
            <a:r>
              <a:rPr lang="en-US" altLang="en-US" dirty="0" err="1"/>
              <a:t>mosaicing</a:t>
            </a:r>
            <a:endParaRPr lang="en-US" alt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181600"/>
            <a:ext cx="77724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mosaic has a natural interpretation in 3D</a:t>
            </a:r>
          </a:p>
          <a:p>
            <a:pPr lvl="1"/>
            <a:r>
              <a:rPr lang="en-US" altLang="en-US" dirty="0"/>
              <a:t>The images are </a:t>
            </a:r>
            <a:r>
              <a:rPr lang="en-US" altLang="en-US" dirty="0" err="1"/>
              <a:t>reprojected</a:t>
            </a:r>
            <a:r>
              <a:rPr lang="en-US" altLang="en-US" dirty="0"/>
              <a:t> onto a common plane</a:t>
            </a:r>
          </a:p>
          <a:p>
            <a:pPr lvl="2"/>
            <a:r>
              <a:rPr lang="en-US" altLang="en-US" dirty="0"/>
              <a:t>idea:  replace camera with slide projector, project onto new PP</a:t>
            </a:r>
          </a:p>
          <a:p>
            <a:pPr lvl="1"/>
            <a:r>
              <a:rPr lang="en-US" altLang="en-US" dirty="0"/>
              <a:t>The mosaic is formed on this plane</a:t>
            </a:r>
          </a:p>
        </p:txBody>
      </p:sp>
      <p:grpSp>
        <p:nvGrpSpPr>
          <p:cNvPr id="573459" name="Group 19"/>
          <p:cNvGrpSpPr>
            <a:grpSpLocks/>
          </p:cNvGrpSpPr>
          <p:nvPr/>
        </p:nvGrpSpPr>
        <p:grpSpPr bwMode="auto">
          <a:xfrm>
            <a:off x="4648200" y="2286000"/>
            <a:ext cx="990600" cy="914400"/>
            <a:chOff x="1104" y="1104"/>
            <a:chExt cx="624" cy="576"/>
          </a:xfrm>
        </p:grpSpPr>
        <p:grpSp>
          <p:nvGrpSpPr>
            <p:cNvPr id="573444" name="Group 4"/>
            <p:cNvGrpSpPr>
              <a:grpSpLocks/>
            </p:cNvGrpSpPr>
            <p:nvPr/>
          </p:nvGrpSpPr>
          <p:grpSpPr bwMode="auto">
            <a:xfrm rot="-17435669">
              <a:off x="1178" y="1270"/>
              <a:ext cx="260" cy="408"/>
              <a:chOff x="3979" y="3269"/>
              <a:chExt cx="260" cy="408"/>
            </a:xfrm>
          </p:grpSpPr>
          <p:sp>
            <p:nvSpPr>
              <p:cNvPr id="573445" name="Freeform 5"/>
              <p:cNvSpPr>
                <a:spLocks/>
              </p:cNvSpPr>
              <p:nvPr/>
            </p:nvSpPr>
            <p:spPr bwMode="auto">
              <a:xfrm>
                <a:off x="3984" y="3371"/>
                <a:ext cx="180" cy="306"/>
              </a:xfrm>
              <a:custGeom>
                <a:avLst/>
                <a:gdLst>
                  <a:gd name="T0" fmla="*/ 16 w 202"/>
                  <a:gd name="T1" fmla="*/ 305 h 306"/>
                  <a:gd name="T2" fmla="*/ 0 w 202"/>
                  <a:gd name="T3" fmla="*/ 22 h 306"/>
                  <a:gd name="T4" fmla="*/ 9 w 202"/>
                  <a:gd name="T5" fmla="*/ 13 h 306"/>
                  <a:gd name="T6" fmla="*/ 15 w 202"/>
                  <a:gd name="T7" fmla="*/ 14 h 306"/>
                  <a:gd name="T8" fmla="*/ 21 w 202"/>
                  <a:gd name="T9" fmla="*/ 13 h 306"/>
                  <a:gd name="T10" fmla="*/ 22 w 202"/>
                  <a:gd name="T11" fmla="*/ 10 h 306"/>
                  <a:gd name="T12" fmla="*/ 27 w 202"/>
                  <a:gd name="T13" fmla="*/ 11 h 306"/>
                  <a:gd name="T14" fmla="*/ 31 w 202"/>
                  <a:gd name="T15" fmla="*/ 7 h 306"/>
                  <a:gd name="T16" fmla="*/ 37 w 202"/>
                  <a:gd name="T17" fmla="*/ 9 h 306"/>
                  <a:gd name="T18" fmla="*/ 41 w 202"/>
                  <a:gd name="T19" fmla="*/ 6 h 306"/>
                  <a:gd name="T20" fmla="*/ 46 w 202"/>
                  <a:gd name="T21" fmla="*/ 5 h 306"/>
                  <a:gd name="T22" fmla="*/ 52 w 202"/>
                  <a:gd name="T23" fmla="*/ 3 h 306"/>
                  <a:gd name="T24" fmla="*/ 57 w 202"/>
                  <a:gd name="T25" fmla="*/ 4 h 306"/>
                  <a:gd name="T26" fmla="*/ 62 w 202"/>
                  <a:gd name="T27" fmla="*/ 3 h 306"/>
                  <a:gd name="T28" fmla="*/ 66 w 202"/>
                  <a:gd name="T29" fmla="*/ 0 h 306"/>
                  <a:gd name="T30" fmla="*/ 74 w 202"/>
                  <a:gd name="T31" fmla="*/ 0 h 306"/>
                  <a:gd name="T32" fmla="*/ 80 w 202"/>
                  <a:gd name="T33" fmla="*/ 1 h 306"/>
                  <a:gd name="T34" fmla="*/ 83 w 202"/>
                  <a:gd name="T35" fmla="*/ 1 h 306"/>
                  <a:gd name="T36" fmla="*/ 86 w 202"/>
                  <a:gd name="T37" fmla="*/ 3 h 306"/>
                  <a:gd name="T38" fmla="*/ 92 w 202"/>
                  <a:gd name="T39" fmla="*/ 4 h 306"/>
                  <a:gd name="T40" fmla="*/ 98 w 202"/>
                  <a:gd name="T41" fmla="*/ 7 h 306"/>
                  <a:gd name="T42" fmla="*/ 103 w 202"/>
                  <a:gd name="T43" fmla="*/ 7 h 306"/>
                  <a:gd name="T44" fmla="*/ 111 w 202"/>
                  <a:gd name="T45" fmla="*/ 10 h 306"/>
                  <a:gd name="T46" fmla="*/ 115 w 202"/>
                  <a:gd name="T47" fmla="*/ 12 h 306"/>
                  <a:gd name="T48" fmla="*/ 121 w 202"/>
                  <a:gd name="T49" fmla="*/ 11 h 306"/>
                  <a:gd name="T50" fmla="*/ 125 w 202"/>
                  <a:gd name="T51" fmla="*/ 16 h 306"/>
                  <a:gd name="T52" fmla="*/ 131 w 202"/>
                  <a:gd name="T53" fmla="*/ 17 h 306"/>
                  <a:gd name="T54" fmla="*/ 135 w 202"/>
                  <a:gd name="T55" fmla="*/ 19 h 306"/>
                  <a:gd name="T56" fmla="*/ 140 w 202"/>
                  <a:gd name="T57" fmla="*/ 21 h 306"/>
                  <a:gd name="T58" fmla="*/ 142 w 202"/>
                  <a:gd name="T59" fmla="*/ 24 h 306"/>
                  <a:gd name="T60" fmla="*/ 146 w 202"/>
                  <a:gd name="T61" fmla="*/ 27 h 306"/>
                  <a:gd name="T62" fmla="*/ 151 w 202"/>
                  <a:gd name="T63" fmla="*/ 31 h 306"/>
                  <a:gd name="T64" fmla="*/ 153 w 202"/>
                  <a:gd name="T65" fmla="*/ 35 h 306"/>
                  <a:gd name="T66" fmla="*/ 156 w 202"/>
                  <a:gd name="T67" fmla="*/ 36 h 306"/>
                  <a:gd name="T68" fmla="*/ 160 w 202"/>
                  <a:gd name="T69" fmla="*/ 41 h 306"/>
                  <a:gd name="T70" fmla="*/ 163 w 202"/>
                  <a:gd name="T71" fmla="*/ 44 h 306"/>
                  <a:gd name="T72" fmla="*/ 168 w 202"/>
                  <a:gd name="T73" fmla="*/ 46 h 306"/>
                  <a:gd name="T74" fmla="*/ 172 w 202"/>
                  <a:gd name="T75" fmla="*/ 50 h 306"/>
                  <a:gd name="T76" fmla="*/ 176 w 202"/>
                  <a:gd name="T77" fmla="*/ 53 h 306"/>
                  <a:gd name="T78" fmla="*/ 178 w 202"/>
                  <a:gd name="T79" fmla="*/ 55 h 306"/>
                  <a:gd name="T80" fmla="*/ 182 w 202"/>
                  <a:gd name="T81" fmla="*/ 59 h 306"/>
                  <a:gd name="T82" fmla="*/ 185 w 202"/>
                  <a:gd name="T83" fmla="*/ 62 h 306"/>
                  <a:gd name="T84" fmla="*/ 186 w 202"/>
                  <a:gd name="T85" fmla="*/ 67 h 306"/>
                  <a:gd name="T86" fmla="*/ 189 w 202"/>
                  <a:gd name="T87" fmla="*/ 73 h 306"/>
                  <a:gd name="T88" fmla="*/ 192 w 202"/>
                  <a:gd name="T89" fmla="*/ 76 h 306"/>
                  <a:gd name="T90" fmla="*/ 196 w 202"/>
                  <a:gd name="T91" fmla="*/ 80 h 306"/>
                  <a:gd name="T92" fmla="*/ 198 w 202"/>
                  <a:gd name="T93" fmla="*/ 84 h 306"/>
                  <a:gd name="T94" fmla="*/ 200 w 202"/>
                  <a:gd name="T95" fmla="*/ 90 h 306"/>
                  <a:gd name="T96" fmla="*/ 201 w 202"/>
                  <a:gd name="T97" fmla="*/ 99 h 306"/>
                  <a:gd name="T98" fmla="*/ 16 w 202"/>
                  <a:gd name="T9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2" h="306">
                    <a:moveTo>
                      <a:pt x="16" y="305"/>
                    </a:moveTo>
                    <a:lnTo>
                      <a:pt x="0" y="22"/>
                    </a:lnTo>
                    <a:lnTo>
                      <a:pt x="9" y="13"/>
                    </a:lnTo>
                    <a:lnTo>
                      <a:pt x="15" y="14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6" y="5"/>
                    </a:lnTo>
                    <a:lnTo>
                      <a:pt x="52" y="3"/>
                    </a:lnTo>
                    <a:lnTo>
                      <a:pt x="57" y="4"/>
                    </a:lnTo>
                    <a:lnTo>
                      <a:pt x="62" y="3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6" y="3"/>
                    </a:lnTo>
                    <a:lnTo>
                      <a:pt x="92" y="4"/>
                    </a:lnTo>
                    <a:lnTo>
                      <a:pt x="98" y="7"/>
                    </a:lnTo>
                    <a:lnTo>
                      <a:pt x="103" y="7"/>
                    </a:lnTo>
                    <a:lnTo>
                      <a:pt x="111" y="10"/>
                    </a:lnTo>
                    <a:lnTo>
                      <a:pt x="115" y="12"/>
                    </a:lnTo>
                    <a:lnTo>
                      <a:pt x="121" y="11"/>
                    </a:lnTo>
                    <a:lnTo>
                      <a:pt x="125" y="16"/>
                    </a:lnTo>
                    <a:lnTo>
                      <a:pt x="131" y="17"/>
                    </a:lnTo>
                    <a:lnTo>
                      <a:pt x="135" y="19"/>
                    </a:lnTo>
                    <a:lnTo>
                      <a:pt x="140" y="21"/>
                    </a:lnTo>
                    <a:lnTo>
                      <a:pt x="142" y="24"/>
                    </a:lnTo>
                    <a:lnTo>
                      <a:pt x="146" y="27"/>
                    </a:lnTo>
                    <a:lnTo>
                      <a:pt x="151" y="31"/>
                    </a:lnTo>
                    <a:lnTo>
                      <a:pt x="153" y="35"/>
                    </a:lnTo>
                    <a:lnTo>
                      <a:pt x="156" y="36"/>
                    </a:lnTo>
                    <a:lnTo>
                      <a:pt x="160" y="41"/>
                    </a:lnTo>
                    <a:lnTo>
                      <a:pt x="163" y="44"/>
                    </a:lnTo>
                    <a:lnTo>
                      <a:pt x="168" y="46"/>
                    </a:lnTo>
                    <a:lnTo>
                      <a:pt x="172" y="50"/>
                    </a:lnTo>
                    <a:lnTo>
                      <a:pt x="176" y="53"/>
                    </a:lnTo>
                    <a:lnTo>
                      <a:pt x="178" y="55"/>
                    </a:lnTo>
                    <a:lnTo>
                      <a:pt x="182" y="59"/>
                    </a:lnTo>
                    <a:lnTo>
                      <a:pt x="185" y="62"/>
                    </a:lnTo>
                    <a:lnTo>
                      <a:pt x="186" y="67"/>
                    </a:lnTo>
                    <a:lnTo>
                      <a:pt x="189" y="73"/>
                    </a:lnTo>
                    <a:lnTo>
                      <a:pt x="192" y="76"/>
                    </a:lnTo>
                    <a:lnTo>
                      <a:pt x="196" y="80"/>
                    </a:lnTo>
                    <a:lnTo>
                      <a:pt x="198" y="84"/>
                    </a:lnTo>
                    <a:lnTo>
                      <a:pt x="200" y="90"/>
                    </a:lnTo>
                    <a:lnTo>
                      <a:pt x="201" y="99"/>
                    </a:lnTo>
                    <a:lnTo>
                      <a:pt x="16" y="30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46" name="Arc 6"/>
              <p:cNvSpPr>
                <a:spLocks/>
              </p:cNvSpPr>
              <p:nvPr/>
            </p:nvSpPr>
            <p:spPr bwMode="auto">
              <a:xfrm rot="20220000">
                <a:off x="4011" y="3348"/>
                <a:ext cx="132" cy="149"/>
              </a:xfrm>
              <a:custGeom>
                <a:avLst/>
                <a:gdLst>
                  <a:gd name="G0" fmla="+- 145 0 0"/>
                  <a:gd name="G1" fmla="+- 21600 0 0"/>
                  <a:gd name="G2" fmla="+- 21600 0 0"/>
                  <a:gd name="T0" fmla="*/ 0 w 21745"/>
                  <a:gd name="T1" fmla="*/ 0 h 21600"/>
                  <a:gd name="T2" fmla="*/ 21745 w 21745"/>
                  <a:gd name="T3" fmla="*/ 21600 h 21600"/>
                  <a:gd name="T4" fmla="*/ 145 w 217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0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0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47" name="Line 7"/>
              <p:cNvSpPr>
                <a:spLocks noChangeShapeType="1"/>
              </p:cNvSpPr>
              <p:nvPr/>
            </p:nvSpPr>
            <p:spPr bwMode="auto">
              <a:xfrm>
                <a:off x="3979" y="3269"/>
                <a:ext cx="20" cy="4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48" name="Oval 8"/>
              <p:cNvSpPr>
                <a:spLocks noChangeArrowheads="1"/>
              </p:cNvSpPr>
              <p:nvPr/>
            </p:nvSpPr>
            <p:spPr bwMode="auto">
              <a:xfrm rot="17640000">
                <a:off x="4047" y="3351"/>
                <a:ext cx="71" cy="1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49" name="Line 9"/>
              <p:cNvSpPr>
                <a:spLocks noChangeShapeType="1"/>
              </p:cNvSpPr>
              <p:nvPr/>
            </p:nvSpPr>
            <p:spPr bwMode="auto">
              <a:xfrm flipV="1">
                <a:off x="3999" y="3376"/>
                <a:ext cx="240" cy="3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457" name="Line 17"/>
            <p:cNvSpPr>
              <a:spLocks noChangeShapeType="1"/>
            </p:cNvSpPr>
            <p:nvPr/>
          </p:nvSpPr>
          <p:spPr bwMode="auto">
            <a:xfrm>
              <a:off x="1680" y="1104"/>
              <a:ext cx="48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61" name="Group 21"/>
          <p:cNvGrpSpPr>
            <a:grpSpLocks/>
          </p:cNvGrpSpPr>
          <p:nvPr/>
        </p:nvGrpSpPr>
        <p:grpSpPr bwMode="auto">
          <a:xfrm rot="20250102" flipV="1">
            <a:off x="4845050" y="2393950"/>
            <a:ext cx="946150" cy="1143000"/>
            <a:chOff x="1180" y="816"/>
            <a:chExt cx="596" cy="720"/>
          </a:xfrm>
        </p:grpSpPr>
        <p:sp>
          <p:nvSpPr>
            <p:cNvPr id="573462" name="Line 22"/>
            <p:cNvSpPr>
              <a:spLocks noChangeShapeType="1"/>
            </p:cNvSpPr>
            <p:nvPr/>
          </p:nvSpPr>
          <p:spPr bwMode="auto">
            <a:xfrm>
              <a:off x="1392" y="816"/>
              <a:ext cx="38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463" name="Group 23"/>
            <p:cNvGrpSpPr>
              <a:grpSpLocks/>
            </p:cNvGrpSpPr>
            <p:nvPr/>
          </p:nvGrpSpPr>
          <p:grpSpPr bwMode="auto">
            <a:xfrm rot="-19419196">
              <a:off x="1180" y="1128"/>
              <a:ext cx="260" cy="408"/>
              <a:chOff x="3979" y="3269"/>
              <a:chExt cx="260" cy="408"/>
            </a:xfrm>
          </p:grpSpPr>
          <p:sp>
            <p:nvSpPr>
              <p:cNvPr id="573464" name="Freeform 24"/>
              <p:cNvSpPr>
                <a:spLocks/>
              </p:cNvSpPr>
              <p:nvPr/>
            </p:nvSpPr>
            <p:spPr bwMode="auto">
              <a:xfrm>
                <a:off x="3984" y="3371"/>
                <a:ext cx="180" cy="306"/>
              </a:xfrm>
              <a:custGeom>
                <a:avLst/>
                <a:gdLst>
                  <a:gd name="T0" fmla="*/ 16 w 202"/>
                  <a:gd name="T1" fmla="*/ 305 h 306"/>
                  <a:gd name="T2" fmla="*/ 0 w 202"/>
                  <a:gd name="T3" fmla="*/ 22 h 306"/>
                  <a:gd name="T4" fmla="*/ 9 w 202"/>
                  <a:gd name="T5" fmla="*/ 13 h 306"/>
                  <a:gd name="T6" fmla="*/ 15 w 202"/>
                  <a:gd name="T7" fmla="*/ 14 h 306"/>
                  <a:gd name="T8" fmla="*/ 21 w 202"/>
                  <a:gd name="T9" fmla="*/ 13 h 306"/>
                  <a:gd name="T10" fmla="*/ 22 w 202"/>
                  <a:gd name="T11" fmla="*/ 10 h 306"/>
                  <a:gd name="T12" fmla="*/ 27 w 202"/>
                  <a:gd name="T13" fmla="*/ 11 h 306"/>
                  <a:gd name="T14" fmla="*/ 31 w 202"/>
                  <a:gd name="T15" fmla="*/ 7 h 306"/>
                  <a:gd name="T16" fmla="*/ 37 w 202"/>
                  <a:gd name="T17" fmla="*/ 9 h 306"/>
                  <a:gd name="T18" fmla="*/ 41 w 202"/>
                  <a:gd name="T19" fmla="*/ 6 h 306"/>
                  <a:gd name="T20" fmla="*/ 46 w 202"/>
                  <a:gd name="T21" fmla="*/ 5 h 306"/>
                  <a:gd name="T22" fmla="*/ 52 w 202"/>
                  <a:gd name="T23" fmla="*/ 3 h 306"/>
                  <a:gd name="T24" fmla="*/ 57 w 202"/>
                  <a:gd name="T25" fmla="*/ 4 h 306"/>
                  <a:gd name="T26" fmla="*/ 62 w 202"/>
                  <a:gd name="T27" fmla="*/ 3 h 306"/>
                  <a:gd name="T28" fmla="*/ 66 w 202"/>
                  <a:gd name="T29" fmla="*/ 0 h 306"/>
                  <a:gd name="T30" fmla="*/ 74 w 202"/>
                  <a:gd name="T31" fmla="*/ 0 h 306"/>
                  <a:gd name="T32" fmla="*/ 80 w 202"/>
                  <a:gd name="T33" fmla="*/ 1 h 306"/>
                  <a:gd name="T34" fmla="*/ 83 w 202"/>
                  <a:gd name="T35" fmla="*/ 1 h 306"/>
                  <a:gd name="T36" fmla="*/ 86 w 202"/>
                  <a:gd name="T37" fmla="*/ 3 h 306"/>
                  <a:gd name="T38" fmla="*/ 92 w 202"/>
                  <a:gd name="T39" fmla="*/ 4 h 306"/>
                  <a:gd name="T40" fmla="*/ 98 w 202"/>
                  <a:gd name="T41" fmla="*/ 7 h 306"/>
                  <a:gd name="T42" fmla="*/ 103 w 202"/>
                  <a:gd name="T43" fmla="*/ 7 h 306"/>
                  <a:gd name="T44" fmla="*/ 111 w 202"/>
                  <a:gd name="T45" fmla="*/ 10 h 306"/>
                  <a:gd name="T46" fmla="*/ 115 w 202"/>
                  <a:gd name="T47" fmla="*/ 12 h 306"/>
                  <a:gd name="T48" fmla="*/ 121 w 202"/>
                  <a:gd name="T49" fmla="*/ 11 h 306"/>
                  <a:gd name="T50" fmla="*/ 125 w 202"/>
                  <a:gd name="T51" fmla="*/ 16 h 306"/>
                  <a:gd name="T52" fmla="*/ 131 w 202"/>
                  <a:gd name="T53" fmla="*/ 17 h 306"/>
                  <a:gd name="T54" fmla="*/ 135 w 202"/>
                  <a:gd name="T55" fmla="*/ 19 h 306"/>
                  <a:gd name="T56" fmla="*/ 140 w 202"/>
                  <a:gd name="T57" fmla="*/ 21 h 306"/>
                  <a:gd name="T58" fmla="*/ 142 w 202"/>
                  <a:gd name="T59" fmla="*/ 24 h 306"/>
                  <a:gd name="T60" fmla="*/ 146 w 202"/>
                  <a:gd name="T61" fmla="*/ 27 h 306"/>
                  <a:gd name="T62" fmla="*/ 151 w 202"/>
                  <a:gd name="T63" fmla="*/ 31 h 306"/>
                  <a:gd name="T64" fmla="*/ 153 w 202"/>
                  <a:gd name="T65" fmla="*/ 35 h 306"/>
                  <a:gd name="T66" fmla="*/ 156 w 202"/>
                  <a:gd name="T67" fmla="*/ 36 h 306"/>
                  <a:gd name="T68" fmla="*/ 160 w 202"/>
                  <a:gd name="T69" fmla="*/ 41 h 306"/>
                  <a:gd name="T70" fmla="*/ 163 w 202"/>
                  <a:gd name="T71" fmla="*/ 44 h 306"/>
                  <a:gd name="T72" fmla="*/ 168 w 202"/>
                  <a:gd name="T73" fmla="*/ 46 h 306"/>
                  <a:gd name="T74" fmla="*/ 172 w 202"/>
                  <a:gd name="T75" fmla="*/ 50 h 306"/>
                  <a:gd name="T76" fmla="*/ 176 w 202"/>
                  <a:gd name="T77" fmla="*/ 53 h 306"/>
                  <a:gd name="T78" fmla="*/ 178 w 202"/>
                  <a:gd name="T79" fmla="*/ 55 h 306"/>
                  <a:gd name="T80" fmla="*/ 182 w 202"/>
                  <a:gd name="T81" fmla="*/ 59 h 306"/>
                  <a:gd name="T82" fmla="*/ 185 w 202"/>
                  <a:gd name="T83" fmla="*/ 62 h 306"/>
                  <a:gd name="T84" fmla="*/ 186 w 202"/>
                  <a:gd name="T85" fmla="*/ 67 h 306"/>
                  <a:gd name="T86" fmla="*/ 189 w 202"/>
                  <a:gd name="T87" fmla="*/ 73 h 306"/>
                  <a:gd name="T88" fmla="*/ 192 w 202"/>
                  <a:gd name="T89" fmla="*/ 76 h 306"/>
                  <a:gd name="T90" fmla="*/ 196 w 202"/>
                  <a:gd name="T91" fmla="*/ 80 h 306"/>
                  <a:gd name="T92" fmla="*/ 198 w 202"/>
                  <a:gd name="T93" fmla="*/ 84 h 306"/>
                  <a:gd name="T94" fmla="*/ 200 w 202"/>
                  <a:gd name="T95" fmla="*/ 90 h 306"/>
                  <a:gd name="T96" fmla="*/ 201 w 202"/>
                  <a:gd name="T97" fmla="*/ 99 h 306"/>
                  <a:gd name="T98" fmla="*/ 16 w 202"/>
                  <a:gd name="T9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2" h="306">
                    <a:moveTo>
                      <a:pt x="16" y="305"/>
                    </a:moveTo>
                    <a:lnTo>
                      <a:pt x="0" y="22"/>
                    </a:lnTo>
                    <a:lnTo>
                      <a:pt x="9" y="13"/>
                    </a:lnTo>
                    <a:lnTo>
                      <a:pt x="15" y="14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6" y="5"/>
                    </a:lnTo>
                    <a:lnTo>
                      <a:pt x="52" y="3"/>
                    </a:lnTo>
                    <a:lnTo>
                      <a:pt x="57" y="4"/>
                    </a:lnTo>
                    <a:lnTo>
                      <a:pt x="62" y="3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6" y="3"/>
                    </a:lnTo>
                    <a:lnTo>
                      <a:pt x="92" y="4"/>
                    </a:lnTo>
                    <a:lnTo>
                      <a:pt x="98" y="7"/>
                    </a:lnTo>
                    <a:lnTo>
                      <a:pt x="103" y="7"/>
                    </a:lnTo>
                    <a:lnTo>
                      <a:pt x="111" y="10"/>
                    </a:lnTo>
                    <a:lnTo>
                      <a:pt x="115" y="12"/>
                    </a:lnTo>
                    <a:lnTo>
                      <a:pt x="121" y="11"/>
                    </a:lnTo>
                    <a:lnTo>
                      <a:pt x="125" y="16"/>
                    </a:lnTo>
                    <a:lnTo>
                      <a:pt x="131" y="17"/>
                    </a:lnTo>
                    <a:lnTo>
                      <a:pt x="135" y="19"/>
                    </a:lnTo>
                    <a:lnTo>
                      <a:pt x="140" y="21"/>
                    </a:lnTo>
                    <a:lnTo>
                      <a:pt x="142" y="24"/>
                    </a:lnTo>
                    <a:lnTo>
                      <a:pt x="146" y="27"/>
                    </a:lnTo>
                    <a:lnTo>
                      <a:pt x="151" y="31"/>
                    </a:lnTo>
                    <a:lnTo>
                      <a:pt x="153" y="35"/>
                    </a:lnTo>
                    <a:lnTo>
                      <a:pt x="156" y="36"/>
                    </a:lnTo>
                    <a:lnTo>
                      <a:pt x="160" y="41"/>
                    </a:lnTo>
                    <a:lnTo>
                      <a:pt x="163" y="44"/>
                    </a:lnTo>
                    <a:lnTo>
                      <a:pt x="168" y="46"/>
                    </a:lnTo>
                    <a:lnTo>
                      <a:pt x="172" y="50"/>
                    </a:lnTo>
                    <a:lnTo>
                      <a:pt x="176" y="53"/>
                    </a:lnTo>
                    <a:lnTo>
                      <a:pt x="178" y="55"/>
                    </a:lnTo>
                    <a:lnTo>
                      <a:pt x="182" y="59"/>
                    </a:lnTo>
                    <a:lnTo>
                      <a:pt x="185" y="62"/>
                    </a:lnTo>
                    <a:lnTo>
                      <a:pt x="186" y="67"/>
                    </a:lnTo>
                    <a:lnTo>
                      <a:pt x="189" y="73"/>
                    </a:lnTo>
                    <a:lnTo>
                      <a:pt x="192" y="76"/>
                    </a:lnTo>
                    <a:lnTo>
                      <a:pt x="196" y="80"/>
                    </a:lnTo>
                    <a:lnTo>
                      <a:pt x="198" y="84"/>
                    </a:lnTo>
                    <a:lnTo>
                      <a:pt x="200" y="90"/>
                    </a:lnTo>
                    <a:lnTo>
                      <a:pt x="201" y="99"/>
                    </a:lnTo>
                    <a:lnTo>
                      <a:pt x="16" y="30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65" name="Arc 25"/>
              <p:cNvSpPr>
                <a:spLocks/>
              </p:cNvSpPr>
              <p:nvPr/>
            </p:nvSpPr>
            <p:spPr bwMode="auto">
              <a:xfrm rot="20220000">
                <a:off x="4011" y="3348"/>
                <a:ext cx="132" cy="149"/>
              </a:xfrm>
              <a:custGeom>
                <a:avLst/>
                <a:gdLst>
                  <a:gd name="G0" fmla="+- 145 0 0"/>
                  <a:gd name="G1" fmla="+- 21600 0 0"/>
                  <a:gd name="G2" fmla="+- 21600 0 0"/>
                  <a:gd name="T0" fmla="*/ 0 w 21745"/>
                  <a:gd name="T1" fmla="*/ 0 h 21600"/>
                  <a:gd name="T2" fmla="*/ 21745 w 21745"/>
                  <a:gd name="T3" fmla="*/ 21600 h 21600"/>
                  <a:gd name="T4" fmla="*/ 145 w 217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0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0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66" name="Line 26"/>
              <p:cNvSpPr>
                <a:spLocks noChangeShapeType="1"/>
              </p:cNvSpPr>
              <p:nvPr/>
            </p:nvSpPr>
            <p:spPr bwMode="auto">
              <a:xfrm>
                <a:off x="3979" y="3269"/>
                <a:ext cx="20" cy="4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67" name="Oval 27"/>
              <p:cNvSpPr>
                <a:spLocks noChangeArrowheads="1"/>
              </p:cNvSpPr>
              <p:nvPr/>
            </p:nvSpPr>
            <p:spPr bwMode="auto">
              <a:xfrm rot="17640000">
                <a:off x="4047" y="3351"/>
                <a:ext cx="71" cy="1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468" name="Line 28"/>
              <p:cNvSpPr>
                <a:spLocks noChangeShapeType="1"/>
              </p:cNvSpPr>
              <p:nvPr/>
            </p:nvSpPr>
            <p:spPr bwMode="auto">
              <a:xfrm flipV="1">
                <a:off x="3999" y="3376"/>
                <a:ext cx="240" cy="3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73488" name="Group 48"/>
          <p:cNvGrpSpPr>
            <a:grpSpLocks/>
          </p:cNvGrpSpPr>
          <p:nvPr/>
        </p:nvGrpSpPr>
        <p:grpSpPr bwMode="auto">
          <a:xfrm>
            <a:off x="4648200" y="1676400"/>
            <a:ext cx="2057400" cy="1905000"/>
            <a:chOff x="1968" y="1056"/>
            <a:chExt cx="1296" cy="1200"/>
          </a:xfrm>
        </p:grpSpPr>
        <p:sp>
          <p:nvSpPr>
            <p:cNvPr id="573474" name="Line 34"/>
            <p:cNvSpPr>
              <a:spLocks noChangeShapeType="1"/>
            </p:cNvSpPr>
            <p:nvPr/>
          </p:nvSpPr>
          <p:spPr bwMode="auto">
            <a:xfrm flipV="1">
              <a:off x="1968" y="1056"/>
              <a:ext cx="1296" cy="72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75" name="Line 35"/>
            <p:cNvSpPr>
              <a:spLocks noChangeShapeType="1"/>
            </p:cNvSpPr>
            <p:nvPr/>
          </p:nvSpPr>
          <p:spPr bwMode="auto">
            <a:xfrm>
              <a:off x="1968" y="1776"/>
              <a:ext cx="1296" cy="48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76" name="Line 36"/>
            <p:cNvSpPr>
              <a:spLocks noChangeShapeType="1"/>
            </p:cNvSpPr>
            <p:nvPr/>
          </p:nvSpPr>
          <p:spPr bwMode="auto">
            <a:xfrm>
              <a:off x="3236" y="1056"/>
              <a:ext cx="0" cy="12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90" name="Group 50"/>
          <p:cNvGrpSpPr>
            <a:grpSpLocks/>
          </p:cNvGrpSpPr>
          <p:nvPr/>
        </p:nvGrpSpPr>
        <p:grpSpPr bwMode="auto">
          <a:xfrm>
            <a:off x="4648200" y="990600"/>
            <a:ext cx="2057400" cy="1828800"/>
            <a:chOff x="1968" y="624"/>
            <a:chExt cx="1296" cy="1152"/>
          </a:xfrm>
        </p:grpSpPr>
        <p:sp>
          <p:nvSpPr>
            <p:cNvPr id="573480" name="Line 40"/>
            <p:cNvSpPr>
              <a:spLocks noChangeShapeType="1"/>
            </p:cNvSpPr>
            <p:nvPr/>
          </p:nvSpPr>
          <p:spPr bwMode="auto">
            <a:xfrm flipV="1">
              <a:off x="1968" y="1488"/>
              <a:ext cx="1296" cy="288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81" name="Line 41"/>
            <p:cNvSpPr>
              <a:spLocks noChangeShapeType="1"/>
            </p:cNvSpPr>
            <p:nvPr/>
          </p:nvSpPr>
          <p:spPr bwMode="auto">
            <a:xfrm flipV="1">
              <a:off x="1968" y="624"/>
              <a:ext cx="1296" cy="1152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82" name="Line 42"/>
            <p:cNvSpPr>
              <a:spLocks noChangeShapeType="1"/>
            </p:cNvSpPr>
            <p:nvPr/>
          </p:nvSpPr>
          <p:spPr bwMode="auto">
            <a:xfrm>
              <a:off x="3264" y="624"/>
              <a:ext cx="0" cy="86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92" name="Group 52"/>
          <p:cNvGrpSpPr>
            <a:grpSpLocks/>
          </p:cNvGrpSpPr>
          <p:nvPr/>
        </p:nvGrpSpPr>
        <p:grpSpPr bwMode="auto">
          <a:xfrm>
            <a:off x="4648200" y="2438400"/>
            <a:ext cx="2057400" cy="2362200"/>
            <a:chOff x="1968" y="1536"/>
            <a:chExt cx="1296" cy="1488"/>
          </a:xfrm>
        </p:grpSpPr>
        <p:grpSp>
          <p:nvGrpSpPr>
            <p:cNvPr id="573489" name="Group 49"/>
            <p:cNvGrpSpPr>
              <a:grpSpLocks/>
            </p:cNvGrpSpPr>
            <p:nvPr/>
          </p:nvGrpSpPr>
          <p:grpSpPr bwMode="auto">
            <a:xfrm>
              <a:off x="1968" y="1536"/>
              <a:ext cx="1296" cy="1488"/>
              <a:chOff x="1968" y="1536"/>
              <a:chExt cx="1296" cy="1488"/>
            </a:xfrm>
          </p:grpSpPr>
          <p:sp>
            <p:nvSpPr>
              <p:cNvPr id="573470" name="Line 30"/>
              <p:cNvSpPr>
                <a:spLocks noChangeShapeType="1"/>
              </p:cNvSpPr>
              <p:nvPr/>
            </p:nvSpPr>
            <p:spPr bwMode="auto">
              <a:xfrm flipV="1">
                <a:off x="1968" y="1536"/>
                <a:ext cx="1296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71" name="Line 31"/>
              <p:cNvSpPr>
                <a:spLocks noChangeShapeType="1"/>
              </p:cNvSpPr>
              <p:nvPr/>
            </p:nvSpPr>
            <p:spPr bwMode="auto">
              <a:xfrm>
                <a:off x="1968" y="1776"/>
                <a:ext cx="1296" cy="12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72" name="Line 32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0" cy="1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491" name="Line 51"/>
            <p:cNvSpPr>
              <a:spLocks noChangeShapeType="1"/>
            </p:cNvSpPr>
            <p:nvPr/>
          </p:nvSpPr>
          <p:spPr bwMode="auto">
            <a:xfrm>
              <a:off x="2640" y="1968"/>
              <a:ext cx="480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An Image Alignment Scheme (mosaic)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>
              <a:buNone/>
              <a:defRPr/>
            </a:pPr>
            <a:r>
              <a:rPr lang="en-US" dirty="0" smtClean="0"/>
              <a:t>Given images A and B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corresponding points between images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</a:rPr>
              <a:t>(You will manually do this for your assignment)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Compute image features for A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B (Later!)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Match features between A 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 (Later!)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Solve for </a:t>
            </a:r>
            <a:r>
              <a:rPr lang="en-US" dirty="0" err="1" smtClean="0"/>
              <a:t>homography</a:t>
            </a:r>
            <a:r>
              <a:rPr lang="en-US" dirty="0" smtClean="0"/>
              <a:t> between A and B using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least squares</a:t>
            </a:r>
            <a:r>
              <a:rPr lang="en-US" dirty="0" smtClean="0"/>
              <a:t> on set of matches.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Blend images (composite)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r>
              <a:rPr lang="en-US" dirty="0" smtClean="0"/>
              <a:t>What could go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605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Multi-Image Vision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Mosaic and Align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Morphing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Revisit scene geometry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Image Warping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Finding the appropriate transformation (warp)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Forward Warping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Backward Warping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Implementation Details 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Holes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Feathering</a:t>
            </a:r>
          </a:p>
          <a:p>
            <a:pPr marL="1371600" lvl="2" indent="-571500">
              <a:buFont typeface="+mj-lt"/>
              <a:buAutoNum type="roman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37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26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Estimating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981200" y="5486400"/>
            <a:ext cx="8229600" cy="1143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/>
              <a:t>Problem: more equations than unknowns</a:t>
            </a:r>
          </a:p>
          <a:p>
            <a:pPr lvl="1">
              <a:defRPr/>
            </a:pPr>
            <a:r>
              <a:rPr lang="en-US" sz="2000" dirty="0"/>
              <a:t>“</a:t>
            </a:r>
            <a:r>
              <a:rPr lang="en-US" sz="2000" dirty="0" err="1"/>
              <a:t>Overdetermined</a:t>
            </a:r>
            <a:r>
              <a:rPr lang="en-US" sz="2000" dirty="0"/>
              <a:t>” system of equations</a:t>
            </a:r>
          </a:p>
          <a:p>
            <a:pPr lvl="1">
              <a:defRPr/>
            </a:pPr>
            <a:r>
              <a:rPr lang="en-US" sz="2000" dirty="0"/>
              <a:t>We will find the </a:t>
            </a:r>
            <a:r>
              <a:rPr lang="en-US" sz="2000" i="1" dirty="0"/>
              <a:t>least squares</a:t>
            </a:r>
            <a:r>
              <a:rPr lang="en-US" sz="2000" dirty="0"/>
              <a:t> solution</a:t>
            </a:r>
            <a:endParaRPr lang="en-US" sz="2000" i="1" dirty="0"/>
          </a:p>
          <a:p>
            <a:pPr>
              <a:defRPr/>
            </a:pPr>
            <a:endParaRPr lang="en-US" sz="1600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6" y="1393826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150" name="Group 52"/>
          <p:cNvGrpSpPr>
            <a:grpSpLocks/>
          </p:cNvGrpSpPr>
          <p:nvPr/>
        </p:nvGrpSpPr>
        <p:grpSpPr bwMode="auto">
          <a:xfrm>
            <a:off x="4341814" y="1371601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84276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7100" y="947739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1" y="1905001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40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25914" y="3135314"/>
            <a:ext cx="911225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70826" y="2949576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4" y="3827464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Simplified Least </a:t>
            </a:r>
            <a:r>
              <a:rPr lang="en-US" altLang="en-US" dirty="0" smtClean="0"/>
              <a:t>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each point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we define the </a:t>
            </a:r>
            <a:r>
              <a:rPr lang="en-US" altLang="en-US" i="1" smtClean="0"/>
              <a:t>residuals </a:t>
            </a:r>
            <a:r>
              <a:rPr lang="en-US" altLang="en-US" smtClean="0"/>
              <a:t>as </a:t>
            </a: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8382000" cy="4495800"/>
          </a:xfrm>
        </p:spPr>
        <p:txBody>
          <a:bodyPr/>
          <a:lstStyle/>
          <a:p>
            <a:r>
              <a:rPr lang="en-US" altLang="en-US" dirty="0" smtClean="0"/>
              <a:t>Goal: minimize </a:t>
            </a:r>
            <a:r>
              <a:rPr lang="en-US" altLang="en-US" b="1" u="sng" dirty="0" smtClean="0"/>
              <a:t>sum of squared residuals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“Least squares” solution</a:t>
            </a:r>
          </a:p>
          <a:p>
            <a:r>
              <a:rPr lang="en-US" altLang="en-US" dirty="0" smtClean="0"/>
              <a:t>For translations, is equal to mean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1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Simplified Least squares formulation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78089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049714" y="5673726"/>
            <a:ext cx="3932237" cy="1020763"/>
            <a:chOff x="2525486" y="5673538"/>
            <a:chExt cx="3932025" cy="1020394"/>
          </a:xfrm>
        </p:grpSpPr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2</a:t>
              </a:r>
            </a:p>
          </p:txBody>
        </p:sp>
        <p:sp>
          <p:nvSpPr>
            <p:cNvPr id="9227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9228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1"/>
            <a:ext cx="8229600" cy="3459163"/>
          </a:xfrm>
        </p:spPr>
        <p:txBody>
          <a:bodyPr/>
          <a:lstStyle/>
          <a:p>
            <a:r>
              <a:rPr lang="en-US" altLang="en-US" smtClean="0"/>
              <a:t>Find </a:t>
            </a:r>
            <a:r>
              <a:rPr lang="en-US" altLang="en-US" b="1" smtClean="0"/>
              <a:t>t</a:t>
            </a:r>
            <a:r>
              <a:rPr lang="en-US" altLang="en-US" smtClean="0"/>
              <a:t> that minimizes </a:t>
            </a:r>
          </a:p>
          <a:p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r>
              <a:rPr lang="en-US" altLang="en-US" smtClean="0"/>
              <a:t>To solve, form the </a:t>
            </a:r>
            <a:r>
              <a:rPr lang="en-US" altLang="en-US" i="1" smtClean="0"/>
              <a:t>normal equations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4673601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Affine Assumption:</a:t>
            </a:r>
            <a:br>
              <a:rPr lang="en-US" altLang="en-US" dirty="0" smtClean="0"/>
            </a:br>
            <a:r>
              <a:rPr lang="en-US" altLang="en-US" dirty="0" smtClean="0"/>
              <a:t>Oversimplification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52801"/>
            <a:ext cx="8229600" cy="2773363"/>
          </a:xfrm>
        </p:spPr>
        <p:txBody>
          <a:bodyPr/>
          <a:lstStyle/>
          <a:p>
            <a:r>
              <a:rPr lang="en-US" altLang="en-US" smtClean="0"/>
              <a:t>How many unknowns?</a:t>
            </a:r>
          </a:p>
          <a:p>
            <a:r>
              <a:rPr lang="en-US" altLang="en-US" smtClean="0"/>
              <a:t>How many equations per match?</a:t>
            </a:r>
          </a:p>
          <a:p>
            <a:r>
              <a:rPr lang="en-US" altLang="en-US" smtClean="0"/>
              <a:t>How many matches do we need?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0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1" y="1676400"/>
            <a:ext cx="1755775" cy="15255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600200"/>
            <a:ext cx="106680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0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Residuals: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Cost function: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182814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58964" y="4572000"/>
            <a:ext cx="8504237" cy="1981200"/>
            <a:chOff x="609600" y="4572000"/>
            <a:chExt cx="8503752" cy="1981200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86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Matrix form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1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419600" y="5900739"/>
            <a:ext cx="4650452" cy="947737"/>
            <a:chOff x="856165" y="5528066"/>
            <a:chExt cx="5659902" cy="1153552"/>
          </a:xfrm>
        </p:grpSpPr>
        <p:pic>
          <p:nvPicPr>
            <p:cNvPr id="133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6</a:t>
              </a:r>
            </a:p>
          </p:txBody>
        </p:sp>
        <p:sp>
          <p:nvSpPr>
            <p:cNvPr id="13323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6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13324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903684" cy="44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6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Solving for homographies</a:t>
            </a:r>
          </a:p>
        </p:txBody>
      </p:sp>
      <p:pic>
        <p:nvPicPr>
          <p:cNvPr id="1433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4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9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5410201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Solve for transformation parameters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6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9" y="1460501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7357" y="5192110"/>
            <a:ext cx="599457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Observe: here we construct the A matrix differently (such that the linear combination with the transformation parameters yields 0). This is a different way to formulate the system of equations.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 alignment</a:t>
            </a:r>
          </a:p>
        </p:txBody>
      </p:sp>
      <p:pic>
        <p:nvPicPr>
          <p:cNvPr id="50179" name="Picture 26" descr="294x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39975"/>
            <a:ext cx="91440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8"/>
          <p:cNvSpPr>
            <a:spLocks noChangeArrowheads="1"/>
          </p:cNvSpPr>
          <p:nvPr/>
        </p:nvSpPr>
        <p:spPr bwMode="auto">
          <a:xfrm>
            <a:off x="3542814" y="5140326"/>
            <a:ext cx="4795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1200" dirty="0">
                <a:latin typeface="Arial" panose="020B0604020202020204" pitchFamily="34" charset="0"/>
              </a:rPr>
              <a:t>Full screen panoramas (cubic):  </a:t>
            </a:r>
            <a:r>
              <a:rPr lang="en-US" altLang="en-US" sz="1200" dirty="0">
                <a:latin typeface="Arial" panose="020B0604020202020204" pitchFamily="34" charset="0"/>
                <a:hlinkClick r:id="rId3"/>
              </a:rPr>
              <a:t>http://www.panoramas.dk/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altLang="en-US" sz="1200" dirty="0">
                <a:latin typeface="Arial" panose="020B0604020202020204" pitchFamily="34" charset="0"/>
              </a:rPr>
              <a:t>Mars: 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http://www.panoramas.dk/fullscreen3/f2_mars97.html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 sz="1200" dirty="0">
                <a:latin typeface="Arial" panose="020B0604020202020204" pitchFamily="34" charset="0"/>
              </a:rPr>
              <a:t>2003 New Years Eve:  </a:t>
            </a: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http://www.panoramas.dk/fullscreen3/f1.html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Solving for </a:t>
            </a:r>
            <a:r>
              <a:rPr lang="en-US" altLang="en-US" dirty="0" err="1" smtClean="0"/>
              <a:t>homographies</a:t>
            </a:r>
            <a:r>
              <a:rPr lang="en-US" altLang="en-US" dirty="0" smtClean="0"/>
              <a:t> </a:t>
            </a:r>
          </a:p>
        </p:txBody>
      </p:sp>
      <p:pic>
        <p:nvPicPr>
          <p:cNvPr id="16387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155701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altLang="en-US" sz="2000" b="1" dirty="0">
                <a:solidFill>
                  <a:srgbClr val="000000"/>
                </a:solidFill>
              </a:rPr>
              <a:t>        </a:t>
            </a:r>
            <a:r>
              <a:rPr lang="en-US" alt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5029201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600" y="3956050"/>
            <a:ext cx="734482" cy="904868"/>
            <a:chOff x="3265714" y="3761697"/>
            <a:chExt cx="734315" cy="904848"/>
          </a:xfrm>
        </p:grpSpPr>
        <p:sp>
          <p:nvSpPr>
            <p:cNvPr id="1640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13495" cy="33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</a:rPr>
                <a:t>2n </a:t>
              </a:r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× 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16403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204201" y="3994150"/>
            <a:ext cx="550863" cy="882650"/>
            <a:chOff x="6724134" y="3832947"/>
            <a:chExt cx="550760" cy="881911"/>
          </a:xfrm>
        </p:grpSpPr>
        <p:sp>
          <p:nvSpPr>
            <p:cNvPr id="16400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16401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13376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6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9510722" y="4011614"/>
            <a:ext cx="424674" cy="831935"/>
            <a:chOff x="7975827" y="3839257"/>
            <a:chExt cx="424130" cy="832143"/>
          </a:xfrm>
        </p:grpSpPr>
        <p:sp>
          <p:nvSpPr>
            <p:cNvPr id="16398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398957" cy="33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2n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16399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4" y="5772151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We have now learned how to solve for warping </a:t>
            </a:r>
            <a:r>
              <a:rPr lang="en-US" altLang="en-US" dirty="0"/>
              <a:t>transformation</a:t>
            </a:r>
            <a:r>
              <a:rPr lang="en-US" altLang="en-US" dirty="0" smtClean="0"/>
              <a:t> … Done?</a:t>
            </a:r>
            <a:endParaRPr lang="en-US" altLang="en-US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648200"/>
            <a:ext cx="7772400" cy="1371600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Given a coordinate transform </a:t>
            </a:r>
            <a:r>
              <a:rPr lang="en-US" altLang="en-US" i="1"/>
              <a:t>(x’,y’)</a:t>
            </a:r>
            <a:r>
              <a:rPr lang="en-US" altLang="en-US" b="1" i="1"/>
              <a:t> </a:t>
            </a:r>
            <a:r>
              <a:rPr lang="en-US" altLang="en-US"/>
              <a:t>=</a:t>
            </a:r>
            <a:r>
              <a:rPr lang="en-US" altLang="en-US" b="1" i="1"/>
              <a:t>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 and a source image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), how do we compute a transformed image </a:t>
            </a:r>
            <a:r>
              <a:rPr lang="en-US" altLang="en-US" i="1"/>
              <a:t>g(x’,y’)</a:t>
            </a:r>
            <a:r>
              <a:rPr lang="en-US" altLang="en-US" b="1"/>
              <a:t> </a:t>
            </a:r>
            <a:r>
              <a:rPr lang="en-US" altLang="en-US"/>
              <a:t>=</a:t>
            </a:r>
            <a:r>
              <a:rPr lang="en-US" altLang="en-US" b="1"/>
              <a:t>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))?</a:t>
            </a:r>
          </a:p>
        </p:txBody>
      </p:sp>
      <p:pic>
        <p:nvPicPr>
          <p:cNvPr id="584708" name="Picture 4" descr="D:\szeliski\misc\UWcourses\HHHIMG_1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709" name="Picture 5" descr="D:\szeliski\misc\UWcourses\rotat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1447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4712" name="Group 8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58471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1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715" name="Group 11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584716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17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718" name="Text Box 14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584719" name="Text Box 15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584720" name="Rectangle 16"/>
          <p:cNvSpPr>
            <a:spLocks noChangeArrowheads="1"/>
          </p:cNvSpPr>
          <p:nvPr/>
        </p:nvSpPr>
        <p:spPr bwMode="auto">
          <a:xfrm>
            <a:off x="3749676" y="28194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1" name="Rectangle 17"/>
          <p:cNvSpPr>
            <a:spLocks noChangeArrowheads="1"/>
          </p:cNvSpPr>
          <p:nvPr/>
        </p:nvSpPr>
        <p:spPr bwMode="auto">
          <a:xfrm>
            <a:off x="7315201" y="28352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2" name="Freeform 18"/>
          <p:cNvSpPr>
            <a:spLocks/>
          </p:cNvSpPr>
          <p:nvPr/>
        </p:nvSpPr>
        <p:spPr bwMode="auto">
          <a:xfrm>
            <a:off x="3946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23" name="Text Box 19"/>
          <p:cNvSpPr txBox="1">
            <a:spLocks noChangeArrowheads="1"/>
          </p:cNvSpPr>
          <p:nvPr/>
        </p:nvSpPr>
        <p:spPr bwMode="auto">
          <a:xfrm>
            <a:off x="5715000" y="25146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584724" name="Text Box 20"/>
          <p:cNvSpPr txBox="1">
            <a:spLocks noChangeArrowheads="1"/>
          </p:cNvSpPr>
          <p:nvPr/>
        </p:nvSpPr>
        <p:spPr bwMode="auto">
          <a:xfrm>
            <a:off x="3962400" y="34290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584725" name="Text Box 21"/>
          <p:cNvSpPr txBox="1">
            <a:spLocks noChangeArrowheads="1"/>
          </p:cNvSpPr>
          <p:nvPr/>
        </p:nvSpPr>
        <p:spPr bwMode="auto">
          <a:xfrm>
            <a:off x="7467600" y="34290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</a:t>
            </a:r>
          </a:p>
        </p:txBody>
      </p:sp>
      <p:sp>
        <p:nvSpPr>
          <p:cNvPr id="584726" name="Text Box 22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584727" name="Text Box 23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90022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51" name="Text Box 23"/>
          <p:cNvSpPr txBox="1">
            <a:spLocks noChangeArrowheads="1"/>
          </p:cNvSpPr>
          <p:nvPr/>
        </p:nvSpPr>
        <p:spPr bwMode="auto">
          <a:xfrm>
            <a:off x="3962400" y="34290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585752" name="Text Box 24"/>
          <p:cNvSpPr txBox="1">
            <a:spLocks noChangeArrowheads="1"/>
          </p:cNvSpPr>
          <p:nvPr/>
        </p:nvSpPr>
        <p:spPr bwMode="auto">
          <a:xfrm>
            <a:off x="7467600" y="34290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</a:t>
            </a: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Forward warping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267200"/>
            <a:ext cx="7772400" cy="1905000"/>
          </a:xfrm>
        </p:spPr>
        <p:txBody>
          <a:bodyPr/>
          <a:lstStyle/>
          <a:p>
            <a:r>
              <a:rPr lang="en-US" altLang="en-US" dirty="0"/>
              <a:t>Send each pixel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 err="1"/>
              <a:t>x,y</a:t>
            </a:r>
            <a:r>
              <a:rPr lang="en-US" altLang="en-US" dirty="0"/>
              <a:t>) to its corresponding location </a:t>
            </a:r>
          </a:p>
          <a:p>
            <a:r>
              <a:rPr lang="en-US" altLang="en-US" dirty="0"/>
              <a:t>           (</a:t>
            </a:r>
            <a:r>
              <a:rPr lang="en-US" altLang="en-US" i="1" dirty="0" err="1"/>
              <a:t>x’,y</a:t>
            </a:r>
            <a:r>
              <a:rPr lang="en-US" altLang="en-US" i="1" dirty="0"/>
              <a:t>’)</a:t>
            </a:r>
            <a:r>
              <a:rPr lang="en-US" altLang="en-US" b="1" dirty="0"/>
              <a:t> </a:t>
            </a:r>
            <a:r>
              <a:rPr lang="en-US" altLang="en-US" dirty="0"/>
              <a:t>=</a:t>
            </a:r>
            <a:r>
              <a:rPr lang="en-US" altLang="en-US" b="1" dirty="0"/>
              <a:t>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x,y</a:t>
            </a:r>
            <a:r>
              <a:rPr lang="en-US" altLang="en-US" dirty="0"/>
              <a:t>) in the second image</a:t>
            </a:r>
          </a:p>
        </p:txBody>
      </p:sp>
      <p:pic>
        <p:nvPicPr>
          <p:cNvPr id="585732" name="Picture 4" descr="D:\szeliski\misc\UWcourses\HHHIMG_1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733" name="Picture 5" descr="D:\szeliski\misc\UWcourses\rotat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1447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5736" name="Group 8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38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739" name="Group 11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585740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41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5742" name="Text Box 14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585743" name="Text Box 15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585746" name="Freeform 18"/>
          <p:cNvSpPr>
            <a:spLocks/>
          </p:cNvSpPr>
          <p:nvPr/>
        </p:nvSpPr>
        <p:spPr bwMode="auto">
          <a:xfrm>
            <a:off x="3946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7" name="Text Box 19"/>
          <p:cNvSpPr txBox="1">
            <a:spLocks noChangeArrowheads="1"/>
          </p:cNvSpPr>
          <p:nvPr/>
        </p:nvSpPr>
        <p:spPr bwMode="auto">
          <a:xfrm>
            <a:off x="5562600" y="2438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585748" name="Rectangle 20"/>
          <p:cNvSpPr>
            <a:spLocks noChangeArrowheads="1"/>
          </p:cNvSpPr>
          <p:nvPr/>
        </p:nvSpPr>
        <p:spPr bwMode="auto">
          <a:xfrm>
            <a:off x="2362200" y="587906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Q:  what if pixel lands “between” two pixels?</a:t>
            </a:r>
          </a:p>
        </p:txBody>
      </p:sp>
      <p:sp>
        <p:nvSpPr>
          <p:cNvPr id="585749" name="Oval 21"/>
          <p:cNvSpPr>
            <a:spLocks noChangeArrowheads="1"/>
          </p:cNvSpPr>
          <p:nvPr/>
        </p:nvSpPr>
        <p:spPr bwMode="auto">
          <a:xfrm>
            <a:off x="3844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0" name="Oval 22"/>
          <p:cNvSpPr>
            <a:spLocks noChangeArrowheads="1"/>
          </p:cNvSpPr>
          <p:nvPr/>
        </p:nvSpPr>
        <p:spPr bwMode="auto">
          <a:xfrm>
            <a:off x="7292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3" name="Text Box 25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585754" name="Text Box 26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90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46" grpId="0" animBg="1"/>
      <p:bldP spid="585748" grpId="0" autoUpdateAnimBg="0"/>
      <p:bldP spid="5857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351" name="Group 23"/>
          <p:cNvGrpSpPr>
            <a:grpSpLocks/>
          </p:cNvGrpSpPr>
          <p:nvPr/>
        </p:nvGrpSpPr>
        <p:grpSpPr bwMode="auto">
          <a:xfrm>
            <a:off x="3383017" y="1840468"/>
            <a:ext cx="609600" cy="609600"/>
            <a:chOff x="1248" y="3072"/>
            <a:chExt cx="384" cy="384"/>
          </a:xfrm>
        </p:grpSpPr>
        <p:sp>
          <p:nvSpPr>
            <p:cNvPr id="611352" name="Line 24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3" name="Line 25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4" name="Line 26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5" name="Line 27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3840217" y="2678668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7345417" y="2678668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</a:t>
            </a:r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Forward warping</a:t>
            </a:r>
          </a:p>
        </p:txBody>
      </p:sp>
      <p:sp>
        <p:nvSpPr>
          <p:cNvPr id="611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3536494"/>
            <a:ext cx="7772400" cy="1905000"/>
          </a:xfrm>
        </p:spPr>
        <p:txBody>
          <a:bodyPr/>
          <a:lstStyle/>
          <a:p>
            <a:r>
              <a:rPr lang="en-US" altLang="en-US" dirty="0"/>
              <a:t>Send each pixel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 err="1"/>
              <a:t>x,y</a:t>
            </a:r>
            <a:r>
              <a:rPr lang="en-US" altLang="en-US" dirty="0"/>
              <a:t>) to its corresponding location </a:t>
            </a:r>
          </a:p>
          <a:p>
            <a:r>
              <a:rPr lang="en-US" altLang="en-US" dirty="0"/>
              <a:t>           (</a:t>
            </a:r>
            <a:r>
              <a:rPr lang="en-US" altLang="en-US" i="1" dirty="0" err="1"/>
              <a:t>x’,y</a:t>
            </a:r>
            <a:r>
              <a:rPr lang="en-US" altLang="en-US" i="1" dirty="0"/>
              <a:t>’)</a:t>
            </a:r>
            <a:r>
              <a:rPr lang="en-US" altLang="en-US" b="1" dirty="0"/>
              <a:t> </a:t>
            </a:r>
            <a:r>
              <a:rPr lang="en-US" altLang="en-US" dirty="0"/>
              <a:t>=</a:t>
            </a:r>
            <a:r>
              <a:rPr lang="en-US" altLang="en-US" b="1" dirty="0"/>
              <a:t>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x,y</a:t>
            </a:r>
            <a:r>
              <a:rPr lang="en-US" altLang="en-US" dirty="0"/>
              <a:t>) in the second image</a:t>
            </a:r>
          </a:p>
        </p:txBody>
      </p:sp>
      <p:grpSp>
        <p:nvGrpSpPr>
          <p:cNvPr id="611336" name="Group 8"/>
          <p:cNvGrpSpPr>
            <a:grpSpLocks/>
          </p:cNvGrpSpPr>
          <p:nvPr/>
        </p:nvGrpSpPr>
        <p:grpSpPr bwMode="auto">
          <a:xfrm>
            <a:off x="3154417" y="2221468"/>
            <a:ext cx="381000" cy="381000"/>
            <a:chOff x="1104" y="3312"/>
            <a:chExt cx="240" cy="240"/>
          </a:xfrm>
        </p:grpSpPr>
        <p:sp>
          <p:nvSpPr>
            <p:cNvPr id="611337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38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1339" name="Group 11"/>
          <p:cNvGrpSpPr>
            <a:grpSpLocks/>
          </p:cNvGrpSpPr>
          <p:nvPr/>
        </p:nvGrpSpPr>
        <p:grpSpPr bwMode="auto">
          <a:xfrm>
            <a:off x="6659617" y="2221468"/>
            <a:ext cx="381000" cy="381000"/>
            <a:chOff x="1104" y="3312"/>
            <a:chExt cx="240" cy="240"/>
          </a:xfrm>
        </p:grpSpPr>
        <p:sp>
          <p:nvSpPr>
            <p:cNvPr id="611340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41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3154417" y="25262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611343" name="Text Box 15"/>
          <p:cNvSpPr txBox="1">
            <a:spLocks noChangeArrowheads="1"/>
          </p:cNvSpPr>
          <p:nvPr/>
        </p:nvSpPr>
        <p:spPr bwMode="auto">
          <a:xfrm>
            <a:off x="6659617" y="25262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611344" name="Freeform 16"/>
          <p:cNvSpPr>
            <a:spLocks/>
          </p:cNvSpPr>
          <p:nvPr/>
        </p:nvSpPr>
        <p:spPr bwMode="auto">
          <a:xfrm>
            <a:off x="3824342" y="1688068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45" name="Text Box 17"/>
          <p:cNvSpPr txBox="1">
            <a:spLocks noChangeArrowheads="1"/>
          </p:cNvSpPr>
          <p:nvPr/>
        </p:nvSpPr>
        <p:spPr bwMode="auto">
          <a:xfrm>
            <a:off x="5440417" y="1688068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611346" name="Rectangle 18"/>
          <p:cNvSpPr>
            <a:spLocks noChangeArrowheads="1"/>
          </p:cNvSpPr>
          <p:nvPr/>
        </p:nvSpPr>
        <p:spPr bwMode="auto">
          <a:xfrm>
            <a:off x="2125717" y="5315526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Q:  what if pixel lands “between” two pixels?</a:t>
            </a:r>
          </a:p>
        </p:txBody>
      </p:sp>
      <p:sp>
        <p:nvSpPr>
          <p:cNvPr id="611347" name="Oval 19"/>
          <p:cNvSpPr>
            <a:spLocks noChangeArrowheads="1"/>
          </p:cNvSpPr>
          <p:nvPr/>
        </p:nvSpPr>
        <p:spPr bwMode="auto">
          <a:xfrm>
            <a:off x="3722742" y="203096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48" name="Oval 20"/>
          <p:cNvSpPr>
            <a:spLocks noChangeArrowheads="1"/>
          </p:cNvSpPr>
          <p:nvPr/>
        </p:nvSpPr>
        <p:spPr bwMode="auto">
          <a:xfrm>
            <a:off x="7170792" y="205795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49" name="Text Box 21"/>
          <p:cNvSpPr txBox="1">
            <a:spLocks noChangeArrowheads="1"/>
          </p:cNvSpPr>
          <p:nvPr/>
        </p:nvSpPr>
        <p:spPr bwMode="auto">
          <a:xfrm>
            <a:off x="2621017" y="20690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611350" name="Text Box 22"/>
          <p:cNvSpPr txBox="1">
            <a:spLocks noChangeArrowheads="1"/>
          </p:cNvSpPr>
          <p:nvPr/>
        </p:nvSpPr>
        <p:spPr bwMode="auto">
          <a:xfrm>
            <a:off x="6126217" y="20690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grpSp>
        <p:nvGrpSpPr>
          <p:cNvPr id="611356" name="Group 28"/>
          <p:cNvGrpSpPr>
            <a:grpSpLocks/>
          </p:cNvGrpSpPr>
          <p:nvPr/>
        </p:nvGrpSpPr>
        <p:grpSpPr bwMode="auto">
          <a:xfrm>
            <a:off x="6888217" y="1764268"/>
            <a:ext cx="609600" cy="609600"/>
            <a:chOff x="1248" y="3072"/>
            <a:chExt cx="384" cy="384"/>
          </a:xfrm>
        </p:grpSpPr>
        <p:sp>
          <p:nvSpPr>
            <p:cNvPr id="611357" name="Line 29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8" name="Line 30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9" name="Line 31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60" name="Line 32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1361" name="Rectangle 33"/>
          <p:cNvSpPr>
            <a:spLocks noChangeArrowheads="1"/>
          </p:cNvSpPr>
          <p:nvPr/>
        </p:nvSpPr>
        <p:spPr bwMode="auto">
          <a:xfrm>
            <a:off x="2209800" y="5715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A:  distribute color among neighboring pixels (</a:t>
            </a:r>
            <a:r>
              <a:rPr lang="en-US" altLang="en-US" dirty="0" err="1">
                <a:latin typeface="Arial" panose="020B0604020202020204" pitchFamily="34" charset="0"/>
              </a:rPr>
              <a:t>x’,y</a:t>
            </a:r>
            <a:r>
              <a:rPr lang="en-US" altLang="en-US" dirty="0">
                <a:latin typeface="Arial" panose="020B0604020202020204" pitchFamily="34" charset="0"/>
              </a:rPr>
              <a:t>’)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Known as “splatting”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05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6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97" name="Text Box 21"/>
          <p:cNvSpPr txBox="1">
            <a:spLocks noChangeArrowheads="1"/>
          </p:cNvSpPr>
          <p:nvPr/>
        </p:nvSpPr>
        <p:spPr bwMode="auto">
          <a:xfrm>
            <a:off x="3962400" y="34290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587798" name="Text Box 22"/>
          <p:cNvSpPr txBox="1">
            <a:spLocks noChangeArrowheads="1"/>
          </p:cNvSpPr>
          <p:nvPr/>
        </p:nvSpPr>
        <p:spPr bwMode="auto">
          <a:xfrm>
            <a:off x="7467600" y="34290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</a:t>
            </a:r>
          </a:p>
        </p:txBody>
      </p:sp>
      <p:grpSp>
        <p:nvGrpSpPr>
          <p:cNvPr id="587799" name="Group 23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587800" name="Line 2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01" name="Line 2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2" name="Text Box 26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587804" name="Text Box 28"/>
          <p:cNvSpPr txBox="1">
            <a:spLocks noChangeArrowheads="1"/>
          </p:cNvSpPr>
          <p:nvPr/>
        </p:nvSpPr>
        <p:spPr bwMode="auto">
          <a:xfrm>
            <a:off x="27432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Inverse warping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267200"/>
            <a:ext cx="7772400" cy="1981200"/>
          </a:xfrm>
        </p:spPr>
        <p:txBody>
          <a:bodyPr/>
          <a:lstStyle/>
          <a:p>
            <a:r>
              <a:rPr lang="en-US" altLang="en-US"/>
              <a:t>Get each pixel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 from its corresponding location </a:t>
            </a:r>
          </a:p>
          <a:p>
            <a:r>
              <a:rPr lang="en-US" altLang="en-US"/>
              <a:t>           (</a:t>
            </a:r>
            <a:r>
              <a:rPr lang="en-US" altLang="en-US" i="1"/>
              <a:t>x,y</a:t>
            </a:r>
            <a:r>
              <a:rPr lang="en-US" altLang="en-US"/>
              <a:t>)</a:t>
            </a:r>
            <a:r>
              <a:rPr lang="en-US" altLang="en-US" b="1"/>
              <a:t> </a:t>
            </a:r>
            <a:r>
              <a:rPr lang="en-US" altLang="en-US"/>
              <a:t>=</a:t>
            </a:r>
            <a:r>
              <a:rPr lang="en-US" altLang="en-US" b="1"/>
              <a:t> </a:t>
            </a:r>
            <a:r>
              <a:rPr lang="en-US" altLang="en-US" i="1"/>
              <a:t>h</a:t>
            </a:r>
            <a:r>
              <a:rPr lang="en-US" altLang="en-US" i="1" baseline="30000"/>
              <a:t>-1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 in the first image</a:t>
            </a:r>
          </a:p>
        </p:txBody>
      </p:sp>
      <p:pic>
        <p:nvPicPr>
          <p:cNvPr id="587780" name="Picture 4" descr="D:\szeliski\misc\UWcourses\HHHIMG_1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1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1" name="Picture 5" descr="D:\szeliski\misc\UWcourses\rotat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1447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7784" name="Group 8"/>
          <p:cNvGrpSpPr>
            <a:grpSpLocks/>
          </p:cNvGrpSpPr>
          <p:nvPr/>
        </p:nvGrpSpPr>
        <p:grpSpPr bwMode="auto">
          <a:xfrm>
            <a:off x="3276600" y="2971800"/>
            <a:ext cx="381000" cy="381000"/>
            <a:chOff x="1104" y="3312"/>
            <a:chExt cx="240" cy="240"/>
          </a:xfrm>
        </p:grpSpPr>
        <p:sp>
          <p:nvSpPr>
            <p:cNvPr id="58778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7787" name="Group 11"/>
          <p:cNvGrpSpPr>
            <a:grpSpLocks/>
          </p:cNvGrpSpPr>
          <p:nvPr/>
        </p:nvGrpSpPr>
        <p:grpSpPr bwMode="auto">
          <a:xfrm>
            <a:off x="6781800" y="2971800"/>
            <a:ext cx="381000" cy="381000"/>
            <a:chOff x="1104" y="3312"/>
            <a:chExt cx="240" cy="240"/>
          </a:xfrm>
        </p:grpSpPr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790" name="Text Box 14"/>
          <p:cNvSpPr txBox="1">
            <a:spLocks noChangeArrowheads="1"/>
          </p:cNvSpPr>
          <p:nvPr/>
        </p:nvSpPr>
        <p:spPr bwMode="auto">
          <a:xfrm>
            <a:off x="32766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587791" name="Text Box 15"/>
          <p:cNvSpPr txBox="1">
            <a:spLocks noChangeArrowheads="1"/>
          </p:cNvSpPr>
          <p:nvPr/>
        </p:nvSpPr>
        <p:spPr bwMode="auto">
          <a:xfrm>
            <a:off x="6781800" y="32766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587796" name="Rectangle 20"/>
          <p:cNvSpPr>
            <a:spLocks noChangeArrowheads="1"/>
          </p:cNvSpPr>
          <p:nvPr/>
        </p:nvSpPr>
        <p:spPr bwMode="auto">
          <a:xfrm>
            <a:off x="2095500" y="5989658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Q:  what if pixel comes from “between” two pixels?</a:t>
            </a:r>
          </a:p>
        </p:txBody>
      </p:sp>
      <p:sp>
        <p:nvSpPr>
          <p:cNvPr id="587805" name="Text Box 29"/>
          <p:cNvSpPr txBox="1">
            <a:spLocks noChangeArrowheads="1"/>
          </p:cNvSpPr>
          <p:nvPr/>
        </p:nvSpPr>
        <p:spPr bwMode="auto">
          <a:xfrm>
            <a:off x="6248400" y="2819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grpSp>
        <p:nvGrpSpPr>
          <p:cNvPr id="587817" name="Group 41"/>
          <p:cNvGrpSpPr>
            <a:grpSpLocks/>
          </p:cNvGrpSpPr>
          <p:nvPr/>
        </p:nvGrpSpPr>
        <p:grpSpPr bwMode="auto">
          <a:xfrm>
            <a:off x="3946525" y="2482850"/>
            <a:ext cx="3352800" cy="381000"/>
            <a:chOff x="1526" y="1536"/>
            <a:chExt cx="2112" cy="240"/>
          </a:xfrm>
        </p:grpSpPr>
        <p:sp>
          <p:nvSpPr>
            <p:cNvPr id="587818" name="Text Box 42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h</a:t>
              </a:r>
              <a:r>
                <a:rPr lang="en-US" altLang="en-US" i="1" baseline="30000"/>
                <a:t>-1</a:t>
              </a:r>
              <a:r>
                <a:rPr lang="en-US" altLang="en-US"/>
                <a:t>(</a:t>
              </a:r>
              <a:r>
                <a:rPr lang="en-US" altLang="en-US" i="1"/>
                <a:t>x,y</a:t>
              </a:r>
              <a:r>
                <a:rPr lang="en-US" altLang="en-US"/>
                <a:t>)</a:t>
              </a:r>
            </a:p>
          </p:txBody>
        </p:sp>
        <p:sp>
          <p:nvSpPr>
            <p:cNvPr id="587819" name="Freeform 43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20" name="Oval 44"/>
          <p:cNvSpPr>
            <a:spLocks noChangeArrowheads="1"/>
          </p:cNvSpPr>
          <p:nvPr/>
        </p:nvSpPr>
        <p:spPr bwMode="auto">
          <a:xfrm>
            <a:off x="7348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21" name="Oval 45"/>
          <p:cNvSpPr>
            <a:spLocks noChangeArrowheads="1"/>
          </p:cNvSpPr>
          <p:nvPr/>
        </p:nvSpPr>
        <p:spPr bwMode="auto">
          <a:xfrm>
            <a:off x="3789363" y="2847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270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96" grpId="0" autoUpdateAnimBg="0"/>
      <p:bldP spid="587820" grpId="0" animBg="1"/>
      <p:bldP spid="5878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380" name="Group 28"/>
          <p:cNvGrpSpPr>
            <a:grpSpLocks/>
          </p:cNvGrpSpPr>
          <p:nvPr/>
        </p:nvGrpSpPr>
        <p:grpSpPr bwMode="auto">
          <a:xfrm>
            <a:off x="3505200" y="1707346"/>
            <a:ext cx="609600" cy="609600"/>
            <a:chOff x="1248" y="3072"/>
            <a:chExt cx="384" cy="384"/>
          </a:xfrm>
        </p:grpSpPr>
        <p:sp>
          <p:nvSpPr>
            <p:cNvPr id="612381" name="Line 29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82" name="Line 30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83" name="Line 31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84" name="Line 32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2385" name="Group 33"/>
          <p:cNvGrpSpPr>
            <a:grpSpLocks/>
          </p:cNvGrpSpPr>
          <p:nvPr/>
        </p:nvGrpSpPr>
        <p:grpSpPr bwMode="auto">
          <a:xfrm>
            <a:off x="7010400" y="1631146"/>
            <a:ext cx="609600" cy="609600"/>
            <a:chOff x="1248" y="3072"/>
            <a:chExt cx="384" cy="384"/>
          </a:xfrm>
        </p:grpSpPr>
        <p:sp>
          <p:nvSpPr>
            <p:cNvPr id="612386" name="Line 34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87" name="Line 35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88" name="Line 36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89" name="Line 37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3962400" y="254554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7467600" y="2545546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x’,y’</a:t>
            </a:r>
            <a:r>
              <a:rPr lang="en-US" altLang="en-US"/>
              <a:t>)</a:t>
            </a:r>
          </a:p>
        </p:txBody>
      </p:sp>
      <p:grpSp>
        <p:nvGrpSpPr>
          <p:cNvPr id="612356" name="Group 4"/>
          <p:cNvGrpSpPr>
            <a:grpSpLocks/>
          </p:cNvGrpSpPr>
          <p:nvPr/>
        </p:nvGrpSpPr>
        <p:grpSpPr bwMode="auto">
          <a:xfrm>
            <a:off x="3276600" y="2088346"/>
            <a:ext cx="381000" cy="381000"/>
            <a:chOff x="1104" y="3312"/>
            <a:chExt cx="240" cy="240"/>
          </a:xfrm>
        </p:grpSpPr>
        <p:sp>
          <p:nvSpPr>
            <p:cNvPr id="612357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58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3276600" y="2393146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2743200" y="1935946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61236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Inverse warping</a:t>
            </a:r>
          </a:p>
        </p:txBody>
      </p:sp>
      <p:sp>
        <p:nvSpPr>
          <p:cNvPr id="6123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3624818"/>
            <a:ext cx="7772400" cy="1981200"/>
          </a:xfrm>
        </p:spPr>
        <p:txBody>
          <a:bodyPr/>
          <a:lstStyle/>
          <a:p>
            <a:r>
              <a:rPr lang="en-US" altLang="en-US" dirty="0"/>
              <a:t>Get each pixel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 err="1"/>
              <a:t>x’,y</a:t>
            </a:r>
            <a:r>
              <a:rPr lang="en-US" altLang="en-US" i="1" dirty="0"/>
              <a:t>’</a:t>
            </a:r>
            <a:r>
              <a:rPr lang="en-US" altLang="en-US" dirty="0"/>
              <a:t>) from its corresponding location </a:t>
            </a:r>
          </a:p>
          <a:p>
            <a:r>
              <a:rPr lang="en-US" altLang="en-US" dirty="0"/>
              <a:t>           (</a:t>
            </a:r>
            <a:r>
              <a:rPr lang="en-US" altLang="en-US" i="1" dirty="0" err="1"/>
              <a:t>x,y</a:t>
            </a:r>
            <a:r>
              <a:rPr lang="en-US" altLang="en-US" dirty="0"/>
              <a:t>)</a:t>
            </a:r>
            <a:r>
              <a:rPr lang="en-US" altLang="en-US" b="1" dirty="0"/>
              <a:t> </a:t>
            </a:r>
            <a:r>
              <a:rPr lang="en-US" altLang="en-US" dirty="0"/>
              <a:t>=</a:t>
            </a:r>
            <a:r>
              <a:rPr lang="en-US" altLang="en-US" b="1" dirty="0"/>
              <a:t> </a:t>
            </a:r>
            <a:r>
              <a:rPr lang="en-US" altLang="en-US" i="1" dirty="0"/>
              <a:t>h</a:t>
            </a:r>
            <a:r>
              <a:rPr lang="en-US" altLang="en-US" i="1" baseline="30000" dirty="0"/>
              <a:t>-1</a:t>
            </a:r>
            <a:r>
              <a:rPr lang="en-US" altLang="en-US" dirty="0"/>
              <a:t>(</a:t>
            </a:r>
            <a:r>
              <a:rPr lang="en-US" altLang="en-US" i="1" dirty="0" err="1"/>
              <a:t>x’,y</a:t>
            </a:r>
            <a:r>
              <a:rPr lang="en-US" altLang="en-US" i="1" dirty="0"/>
              <a:t>’</a:t>
            </a:r>
            <a:r>
              <a:rPr lang="en-US" altLang="en-US" dirty="0"/>
              <a:t>) in the first image</a:t>
            </a:r>
          </a:p>
        </p:txBody>
      </p:sp>
      <p:grpSp>
        <p:nvGrpSpPr>
          <p:cNvPr id="612365" name="Group 13"/>
          <p:cNvGrpSpPr>
            <a:grpSpLocks/>
          </p:cNvGrpSpPr>
          <p:nvPr/>
        </p:nvGrpSpPr>
        <p:grpSpPr bwMode="auto">
          <a:xfrm>
            <a:off x="3276600" y="2088346"/>
            <a:ext cx="381000" cy="381000"/>
            <a:chOff x="1104" y="3312"/>
            <a:chExt cx="240" cy="240"/>
          </a:xfrm>
        </p:grpSpPr>
        <p:sp>
          <p:nvSpPr>
            <p:cNvPr id="612366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67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2368" name="Group 16"/>
          <p:cNvGrpSpPr>
            <a:grpSpLocks/>
          </p:cNvGrpSpPr>
          <p:nvPr/>
        </p:nvGrpSpPr>
        <p:grpSpPr bwMode="auto">
          <a:xfrm>
            <a:off x="6781800" y="2088346"/>
            <a:ext cx="381000" cy="381000"/>
            <a:chOff x="1104" y="3312"/>
            <a:chExt cx="240" cy="240"/>
          </a:xfrm>
        </p:grpSpPr>
        <p:sp>
          <p:nvSpPr>
            <p:cNvPr id="612369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70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2371" name="Text Box 19"/>
          <p:cNvSpPr txBox="1">
            <a:spLocks noChangeArrowheads="1"/>
          </p:cNvSpPr>
          <p:nvPr/>
        </p:nvSpPr>
        <p:spPr bwMode="auto">
          <a:xfrm>
            <a:off x="3276600" y="2393146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612372" name="Text Box 20"/>
          <p:cNvSpPr txBox="1">
            <a:spLocks noChangeArrowheads="1"/>
          </p:cNvSpPr>
          <p:nvPr/>
        </p:nvSpPr>
        <p:spPr bwMode="auto">
          <a:xfrm>
            <a:off x="6781800" y="2393146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grpSp>
        <p:nvGrpSpPr>
          <p:cNvPr id="612373" name="Group 21"/>
          <p:cNvGrpSpPr>
            <a:grpSpLocks/>
          </p:cNvGrpSpPr>
          <p:nvPr/>
        </p:nvGrpSpPr>
        <p:grpSpPr bwMode="auto">
          <a:xfrm>
            <a:off x="3946525" y="1599396"/>
            <a:ext cx="3352800" cy="381000"/>
            <a:chOff x="1526" y="1536"/>
            <a:chExt cx="2112" cy="240"/>
          </a:xfrm>
        </p:grpSpPr>
        <p:sp>
          <p:nvSpPr>
            <p:cNvPr id="612374" name="Text Box 22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h</a:t>
              </a:r>
              <a:r>
                <a:rPr lang="en-US" altLang="en-US" i="1" baseline="30000"/>
                <a:t>-1</a:t>
              </a:r>
              <a:r>
                <a:rPr lang="en-US" altLang="en-US"/>
                <a:t>(</a:t>
              </a:r>
              <a:r>
                <a:rPr lang="en-US" altLang="en-US" i="1"/>
                <a:t>x,y</a:t>
              </a:r>
              <a:r>
                <a:rPr lang="en-US" altLang="en-US"/>
                <a:t>)</a:t>
              </a:r>
            </a:p>
          </p:txBody>
        </p:sp>
        <p:sp>
          <p:nvSpPr>
            <p:cNvPr id="612375" name="Freeform 23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2376" name="Rectangle 24"/>
          <p:cNvSpPr>
            <a:spLocks noChangeArrowheads="1"/>
          </p:cNvSpPr>
          <p:nvPr/>
        </p:nvSpPr>
        <p:spPr bwMode="auto">
          <a:xfrm>
            <a:off x="2209800" y="5257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Q:  what if pixel comes from “between” two pixels?</a:t>
            </a:r>
          </a:p>
        </p:txBody>
      </p:sp>
      <p:sp>
        <p:nvSpPr>
          <p:cNvPr id="612377" name="Text Box 25"/>
          <p:cNvSpPr txBox="1">
            <a:spLocks noChangeArrowheads="1"/>
          </p:cNvSpPr>
          <p:nvPr/>
        </p:nvSpPr>
        <p:spPr bwMode="auto">
          <a:xfrm>
            <a:off x="6248400" y="1935946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612378" name="Oval 26"/>
          <p:cNvSpPr>
            <a:spLocks noChangeArrowheads="1"/>
          </p:cNvSpPr>
          <p:nvPr/>
        </p:nvSpPr>
        <p:spPr bwMode="auto">
          <a:xfrm>
            <a:off x="7348538" y="197880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79" name="Oval 27"/>
          <p:cNvSpPr>
            <a:spLocks noChangeArrowheads="1"/>
          </p:cNvSpPr>
          <p:nvPr/>
        </p:nvSpPr>
        <p:spPr bwMode="auto">
          <a:xfrm>
            <a:off x="3789363" y="196452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90" name="Rectangle 38"/>
          <p:cNvSpPr>
            <a:spLocks noChangeArrowheads="1"/>
          </p:cNvSpPr>
          <p:nvPr/>
        </p:nvSpPr>
        <p:spPr bwMode="auto">
          <a:xfrm>
            <a:off x="2209800" y="5715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</a:rPr>
              <a:t>A:  </a:t>
            </a:r>
            <a:r>
              <a:rPr lang="en-US" altLang="en-US" dirty="0" smtClean="0">
                <a:latin typeface="Arial" panose="020B0604020202020204" pitchFamily="34" charset="0"/>
              </a:rPr>
              <a:t>“</a:t>
            </a:r>
            <a:r>
              <a:rPr lang="en-US" altLang="en-US" i="1" dirty="0" smtClean="0">
                <a:latin typeface="Arial" panose="020B0604020202020204" pitchFamily="34" charset="0"/>
              </a:rPr>
              <a:t>resample”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color value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 smtClean="0">
                <a:latin typeface="Arial" panose="020B0604020202020204" pitchFamily="34" charset="0"/>
              </a:rPr>
              <a:t>Resampling techniques </a:t>
            </a:r>
            <a:r>
              <a:rPr lang="en-US" altLang="en-US" sz="2000" dirty="0">
                <a:latin typeface="Arial" panose="020B0604020202020204" pitchFamily="34" charset="0"/>
              </a:rPr>
              <a:t>before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nearest neighbor, </a:t>
            </a:r>
            <a:r>
              <a:rPr lang="en-US" altLang="en-US" sz="1800" dirty="0" smtClean="0">
                <a:latin typeface="Arial" panose="020B0604020202020204" pitchFamily="34" charset="0"/>
              </a:rPr>
              <a:t>interpolation, …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617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9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Forward vs. inverse warping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5303" y="1807779"/>
            <a:ext cx="8153400" cy="4206766"/>
          </a:xfrm>
        </p:spPr>
        <p:txBody>
          <a:bodyPr/>
          <a:lstStyle/>
          <a:p>
            <a:r>
              <a:rPr lang="en-US" altLang="en-US" dirty="0"/>
              <a:t>Q:  which is better?</a:t>
            </a:r>
          </a:p>
          <a:p>
            <a:endParaRPr lang="en-US" altLang="en-US" dirty="0"/>
          </a:p>
          <a:p>
            <a:r>
              <a:rPr lang="en-US" altLang="en-US" dirty="0"/>
              <a:t>A:  usually inverse—eliminates holes</a:t>
            </a:r>
          </a:p>
          <a:p>
            <a:pPr lvl="1"/>
            <a:r>
              <a:rPr lang="en-US" altLang="en-US" sz="1800" dirty="0"/>
              <a:t>however, it requires an invertible warp </a:t>
            </a:r>
            <a:r>
              <a:rPr lang="en-US" altLang="en-US" sz="1800" dirty="0" smtClean="0"/>
              <a:t>function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434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Blending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We’ve aligned the images – now what?</a:t>
            </a:r>
          </a:p>
        </p:txBody>
      </p:sp>
      <p:pic>
        <p:nvPicPr>
          <p:cNvPr id="43012" name="Picture 4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Blending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Want to seamlessly blend them together</a:t>
            </a:r>
          </a:p>
        </p:txBody>
      </p:sp>
      <p:pic>
        <p:nvPicPr>
          <p:cNvPr id="44036" name="Picture 4" descr="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7781" name="Picture 5" descr="p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Image Blending</a:t>
            </a:r>
          </a:p>
        </p:txBody>
      </p:sp>
      <p:pic>
        <p:nvPicPr>
          <p:cNvPr id="45059" name="Picture 3" descr="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95401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295401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2901" name="Picture 5" descr="t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05201"/>
            <a:ext cx="2925763" cy="2925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Why Mosaic?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Are you getting the whole picture?</a:t>
            </a:r>
          </a:p>
          <a:p>
            <a:pPr lvl="1"/>
            <a:r>
              <a:rPr lang="en-US" altLang="en-US"/>
              <a:t>Compact Camera FOV = 50 x 35°</a:t>
            </a:r>
          </a:p>
        </p:txBody>
      </p:sp>
      <p:pic>
        <p:nvPicPr>
          <p:cNvPr id="51204" name="Picture 4" descr="compa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564"/>
            <a:ext cx="91440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918450" y="6515100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1600">
                <a:latin typeface="Arial" panose="020B0604020202020204" pitchFamily="34" charset="0"/>
              </a:rPr>
              <a:t>Slide from Brown &amp; Lowe</a:t>
            </a:r>
          </a:p>
        </p:txBody>
      </p:sp>
    </p:spTree>
    <p:extLst>
      <p:ext uri="{BB962C8B-B14F-4D97-AF65-F5344CB8AC3E}">
        <p14:creationId xmlns:p14="http://schemas.microsoft.com/office/powerpoint/2010/main" val="621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Feathering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514600" y="990600"/>
            <a:ext cx="6775450" cy="3061976"/>
            <a:chOff x="388" y="624"/>
            <a:chExt cx="4700" cy="2139"/>
          </a:xfrm>
        </p:grpSpPr>
        <p:pic>
          <p:nvPicPr>
            <p:cNvPr id="46087" name="Picture 4" descr="lfade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24"/>
              <a:ext cx="181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5" descr="rfade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624"/>
              <a:ext cx="181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89" name="Group 6"/>
            <p:cNvGrpSpPr>
              <a:grpSpLocks/>
            </p:cNvGrpSpPr>
            <p:nvPr/>
          </p:nvGrpSpPr>
          <p:grpSpPr bwMode="auto">
            <a:xfrm>
              <a:off x="388" y="2361"/>
              <a:ext cx="2108" cy="402"/>
              <a:chOff x="388" y="2361"/>
              <a:chExt cx="2108" cy="402"/>
            </a:xfrm>
          </p:grpSpPr>
          <p:grpSp>
            <p:nvGrpSpPr>
              <p:cNvPr id="46101" name="Group 7"/>
              <p:cNvGrpSpPr>
                <a:grpSpLocks/>
              </p:cNvGrpSpPr>
              <p:nvPr/>
            </p:nvGrpSpPr>
            <p:grpSpPr bwMode="auto">
              <a:xfrm>
                <a:off x="388" y="2505"/>
                <a:ext cx="236" cy="258"/>
                <a:chOff x="484" y="3273"/>
                <a:chExt cx="236" cy="258"/>
              </a:xfrm>
            </p:grpSpPr>
            <p:sp>
              <p:nvSpPr>
                <p:cNvPr id="46108" name="Line 8"/>
                <p:cNvSpPr>
                  <a:spLocks noChangeShapeType="1"/>
                </p:cNvSpPr>
                <p:nvPr/>
              </p:nvSpPr>
              <p:spPr bwMode="auto">
                <a:xfrm>
                  <a:off x="62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4" y="3273"/>
                  <a:ext cx="2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/>
                    <a:t>0</a:t>
                  </a:r>
                </a:p>
              </p:txBody>
            </p:sp>
          </p:grpSp>
          <p:sp>
            <p:nvSpPr>
              <p:cNvPr id="46102" name="Line 10"/>
              <p:cNvSpPr>
                <a:spLocks noChangeShapeType="1"/>
              </p:cNvSpPr>
              <p:nvPr/>
            </p:nvSpPr>
            <p:spPr bwMode="auto">
              <a:xfrm>
                <a:off x="672" y="249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Line 11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4" name="Line 12"/>
              <p:cNvSpPr>
                <a:spLocks noChangeShapeType="1"/>
              </p:cNvSpPr>
              <p:nvPr/>
            </p:nvSpPr>
            <p:spPr bwMode="auto">
              <a:xfrm>
                <a:off x="1488" y="249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105" name="Group 13"/>
              <p:cNvGrpSpPr>
                <a:grpSpLocks/>
              </p:cNvGrpSpPr>
              <p:nvPr/>
            </p:nvGrpSpPr>
            <p:grpSpPr bwMode="auto">
              <a:xfrm>
                <a:off x="388" y="2361"/>
                <a:ext cx="236" cy="258"/>
                <a:chOff x="484" y="3273"/>
                <a:chExt cx="236" cy="258"/>
              </a:xfrm>
            </p:grpSpPr>
            <p:sp>
              <p:nvSpPr>
                <p:cNvPr id="46106" name="Line 14"/>
                <p:cNvSpPr>
                  <a:spLocks noChangeShapeType="1"/>
                </p:cNvSpPr>
                <p:nvPr/>
              </p:nvSpPr>
              <p:spPr bwMode="auto">
                <a:xfrm>
                  <a:off x="62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4" y="3273"/>
                  <a:ext cx="2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/>
                    <a:t>1</a:t>
                  </a:r>
                </a:p>
              </p:txBody>
            </p:sp>
          </p:grpSp>
        </p:grpSp>
        <p:grpSp>
          <p:nvGrpSpPr>
            <p:cNvPr id="46090" name="Group 16"/>
            <p:cNvGrpSpPr>
              <a:grpSpLocks/>
            </p:cNvGrpSpPr>
            <p:nvPr/>
          </p:nvGrpSpPr>
          <p:grpSpPr bwMode="auto">
            <a:xfrm>
              <a:off x="2980" y="2505"/>
              <a:ext cx="236" cy="258"/>
              <a:chOff x="484" y="3273"/>
              <a:chExt cx="236" cy="258"/>
            </a:xfrm>
          </p:grpSpPr>
          <p:sp>
            <p:nvSpPr>
              <p:cNvPr id="46099" name="Line 17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0" name="Text Box 18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2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/>
                  <a:t>0</a:t>
                </a:r>
              </a:p>
            </p:txBody>
          </p:sp>
        </p:grpSp>
        <p:grpSp>
          <p:nvGrpSpPr>
            <p:cNvPr id="46091" name="Group 19"/>
            <p:cNvGrpSpPr>
              <a:grpSpLocks/>
            </p:cNvGrpSpPr>
            <p:nvPr/>
          </p:nvGrpSpPr>
          <p:grpSpPr bwMode="auto">
            <a:xfrm flipH="1">
              <a:off x="3264" y="2496"/>
              <a:ext cx="1824" cy="144"/>
              <a:chOff x="3264" y="2496"/>
              <a:chExt cx="1824" cy="144"/>
            </a:xfrm>
          </p:grpSpPr>
          <p:sp>
            <p:nvSpPr>
              <p:cNvPr id="46096" name="Line 20"/>
              <p:cNvSpPr>
                <a:spLocks noChangeShapeType="1"/>
              </p:cNvSpPr>
              <p:nvPr/>
            </p:nvSpPr>
            <p:spPr bwMode="auto">
              <a:xfrm>
                <a:off x="3264" y="249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7" name="Line 21"/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8" name="Line 22"/>
              <p:cNvSpPr>
                <a:spLocks noChangeShapeType="1"/>
              </p:cNvSpPr>
              <p:nvPr/>
            </p:nvSpPr>
            <p:spPr bwMode="auto">
              <a:xfrm>
                <a:off x="4080" y="249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2" name="Group 23"/>
            <p:cNvGrpSpPr>
              <a:grpSpLocks/>
            </p:cNvGrpSpPr>
            <p:nvPr/>
          </p:nvGrpSpPr>
          <p:grpSpPr bwMode="auto">
            <a:xfrm>
              <a:off x="2980" y="2360"/>
              <a:ext cx="236" cy="258"/>
              <a:chOff x="484" y="3272"/>
              <a:chExt cx="236" cy="258"/>
            </a:xfrm>
          </p:grpSpPr>
          <p:sp>
            <p:nvSpPr>
              <p:cNvPr id="46094" name="Line 24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5" name="Text Box 25"/>
              <p:cNvSpPr txBox="1">
                <a:spLocks noChangeArrowheads="1"/>
              </p:cNvSpPr>
              <p:nvPr/>
            </p:nvSpPr>
            <p:spPr bwMode="auto">
              <a:xfrm>
                <a:off x="484" y="3272"/>
                <a:ext cx="2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/>
                  <a:t>1</a:t>
                </a:r>
              </a:p>
            </p:txBody>
          </p:sp>
        </p:grpSp>
        <p:sp>
          <p:nvSpPr>
            <p:cNvPr id="46093" name="Text Box 26"/>
            <p:cNvSpPr txBox="1">
              <a:spLocks noChangeArrowheads="1"/>
            </p:cNvSpPr>
            <p:nvPr/>
          </p:nvSpPr>
          <p:spPr bwMode="auto">
            <a:xfrm>
              <a:off x="2688" y="1142"/>
              <a:ext cx="394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60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667001" y="4114800"/>
            <a:ext cx="3571875" cy="2514600"/>
            <a:chOff x="720" y="2592"/>
            <a:chExt cx="2250" cy="1584"/>
          </a:xfrm>
        </p:grpSpPr>
        <p:pic>
          <p:nvPicPr>
            <p:cNvPr id="46085" name="Picture 28" descr="win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2592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Text Box 29"/>
            <p:cNvSpPr txBox="1">
              <a:spLocks noChangeArrowheads="1"/>
            </p:cNvSpPr>
            <p:nvPr/>
          </p:nvSpPr>
          <p:spPr bwMode="auto">
            <a:xfrm>
              <a:off x="720" y="3024"/>
              <a:ext cx="35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6000" b="1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7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Effect of window size</a:t>
            </a:r>
          </a:p>
        </p:txBody>
      </p:sp>
      <p:pic>
        <p:nvPicPr>
          <p:cNvPr id="47107" name="Picture 3" descr="win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win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2590800" y="4648200"/>
            <a:ext cx="3200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 flipV="1">
            <a:off x="2590800" y="4648200"/>
            <a:ext cx="3200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590800" y="5486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2139950" y="5195889"/>
            <a:ext cx="374650" cy="369887"/>
            <a:chOff x="484" y="3273"/>
            <a:chExt cx="236" cy="233"/>
          </a:xfrm>
        </p:grpSpPr>
        <p:sp>
          <p:nvSpPr>
            <p:cNvPr id="47130" name="Line 10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Text Box 11"/>
            <p:cNvSpPr txBox="1">
              <a:spLocks noChangeArrowheads="1"/>
            </p:cNvSpPr>
            <p:nvPr/>
          </p:nvSpPr>
          <p:spPr bwMode="auto">
            <a:xfrm>
              <a:off x="484" y="3273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0</a:t>
              </a:r>
            </a:p>
          </p:txBody>
        </p:sp>
      </p:grpSp>
      <p:grpSp>
        <p:nvGrpSpPr>
          <p:cNvPr id="47114" name="Group 12"/>
          <p:cNvGrpSpPr>
            <a:grpSpLocks/>
          </p:cNvGrpSpPr>
          <p:nvPr/>
        </p:nvGrpSpPr>
        <p:grpSpPr bwMode="auto">
          <a:xfrm>
            <a:off x="2133600" y="4433889"/>
            <a:ext cx="374650" cy="369887"/>
            <a:chOff x="484" y="3273"/>
            <a:chExt cx="236" cy="233"/>
          </a:xfrm>
        </p:grpSpPr>
        <p:sp>
          <p:nvSpPr>
            <p:cNvPr id="47128" name="Line 13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Text Box 14"/>
            <p:cNvSpPr txBox="1">
              <a:spLocks noChangeArrowheads="1"/>
            </p:cNvSpPr>
            <p:nvPr/>
          </p:nvSpPr>
          <p:spPr bwMode="auto">
            <a:xfrm>
              <a:off x="484" y="3273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</p:grpSp>
      <p:sp>
        <p:nvSpPr>
          <p:cNvPr id="47115" name="Text Box 15"/>
          <p:cNvSpPr txBox="1">
            <a:spLocks noChangeArrowheads="1"/>
          </p:cNvSpPr>
          <p:nvPr/>
        </p:nvSpPr>
        <p:spPr bwMode="auto">
          <a:xfrm>
            <a:off x="2895601" y="4464050"/>
            <a:ext cx="4633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left</a:t>
            </a:r>
          </a:p>
        </p:txBody>
      </p:sp>
      <p:sp>
        <p:nvSpPr>
          <p:cNvPr id="47116" name="Text Box 16"/>
          <p:cNvSpPr txBox="1">
            <a:spLocks noChangeArrowheads="1"/>
          </p:cNvSpPr>
          <p:nvPr/>
        </p:nvSpPr>
        <p:spPr bwMode="auto">
          <a:xfrm>
            <a:off x="2859088" y="4953000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right</a:t>
            </a:r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 flipV="1">
            <a:off x="715645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8" name="Group 18"/>
          <p:cNvGrpSpPr>
            <a:grpSpLocks/>
          </p:cNvGrpSpPr>
          <p:nvPr/>
        </p:nvGrpSpPr>
        <p:grpSpPr bwMode="auto">
          <a:xfrm>
            <a:off x="7308850" y="4648200"/>
            <a:ext cx="1600200" cy="838200"/>
            <a:chOff x="3168" y="2928"/>
            <a:chExt cx="2016" cy="528"/>
          </a:xfrm>
        </p:grpSpPr>
        <p:sp>
          <p:nvSpPr>
            <p:cNvPr id="47125" name="Line 19"/>
            <p:cNvSpPr>
              <a:spLocks noChangeShapeType="1"/>
            </p:cNvSpPr>
            <p:nvPr/>
          </p:nvSpPr>
          <p:spPr bwMode="auto">
            <a:xfrm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0"/>
            <p:cNvSpPr>
              <a:spLocks noChangeShapeType="1"/>
            </p:cNvSpPr>
            <p:nvPr/>
          </p:nvSpPr>
          <p:spPr bwMode="auto">
            <a:xfrm flipH="1"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1"/>
            <p:cNvSpPr>
              <a:spLocks noChangeShapeType="1"/>
            </p:cNvSpPr>
            <p:nvPr/>
          </p:nvSpPr>
          <p:spPr bwMode="auto">
            <a:xfrm>
              <a:off x="3168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9" name="Group 22"/>
          <p:cNvGrpSpPr>
            <a:grpSpLocks/>
          </p:cNvGrpSpPr>
          <p:nvPr/>
        </p:nvGrpSpPr>
        <p:grpSpPr bwMode="auto">
          <a:xfrm>
            <a:off x="6858000" y="5195889"/>
            <a:ext cx="374650" cy="369887"/>
            <a:chOff x="484" y="3273"/>
            <a:chExt cx="236" cy="233"/>
          </a:xfrm>
        </p:grpSpPr>
        <p:sp>
          <p:nvSpPr>
            <p:cNvPr id="47123" name="Line 23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Text Box 24"/>
            <p:cNvSpPr txBox="1">
              <a:spLocks noChangeArrowheads="1"/>
            </p:cNvSpPr>
            <p:nvPr/>
          </p:nvSpPr>
          <p:spPr bwMode="auto">
            <a:xfrm>
              <a:off x="484" y="3273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0</a:t>
              </a:r>
            </a:p>
          </p:txBody>
        </p:sp>
      </p:grpSp>
      <p:grpSp>
        <p:nvGrpSpPr>
          <p:cNvPr id="47120" name="Group 25"/>
          <p:cNvGrpSpPr>
            <a:grpSpLocks/>
          </p:cNvGrpSpPr>
          <p:nvPr/>
        </p:nvGrpSpPr>
        <p:grpSpPr bwMode="auto">
          <a:xfrm>
            <a:off x="6858000" y="4433889"/>
            <a:ext cx="374650" cy="369887"/>
            <a:chOff x="484" y="3273"/>
            <a:chExt cx="236" cy="233"/>
          </a:xfrm>
        </p:grpSpPr>
        <p:sp>
          <p:nvSpPr>
            <p:cNvPr id="47121" name="Line 26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Text Box 27"/>
            <p:cNvSpPr txBox="1">
              <a:spLocks noChangeArrowheads="1"/>
            </p:cNvSpPr>
            <p:nvPr/>
          </p:nvSpPr>
          <p:spPr bwMode="auto">
            <a:xfrm>
              <a:off x="484" y="3273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6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3709988" y="4433889"/>
            <a:ext cx="557212" cy="1131887"/>
            <a:chOff x="384" y="2793"/>
            <a:chExt cx="351" cy="713"/>
          </a:xfrm>
        </p:grpSpPr>
        <p:sp>
          <p:nvSpPr>
            <p:cNvPr id="48145" name="Line 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46" name="Group 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48153" name="Line 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4" name="Line 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5" name="Line 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7" name="Group 9"/>
            <p:cNvGrpSpPr>
              <a:grpSpLocks/>
            </p:cNvGrpSpPr>
            <p:nvPr/>
          </p:nvGrpSpPr>
          <p:grpSpPr bwMode="auto">
            <a:xfrm>
              <a:off x="388" y="3273"/>
              <a:ext cx="236" cy="233"/>
              <a:chOff x="484" y="3273"/>
              <a:chExt cx="236" cy="233"/>
            </a:xfrm>
          </p:grpSpPr>
          <p:sp>
            <p:nvSpPr>
              <p:cNvPr id="48151" name="Line 1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2" name="Text Box 1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/>
                  <a:t>0</a:t>
                </a:r>
              </a:p>
            </p:txBody>
          </p:sp>
        </p:grpSp>
        <p:grpSp>
          <p:nvGrpSpPr>
            <p:cNvPr id="48148" name="Group 12"/>
            <p:cNvGrpSpPr>
              <a:grpSpLocks/>
            </p:cNvGrpSpPr>
            <p:nvPr/>
          </p:nvGrpSpPr>
          <p:grpSpPr bwMode="auto">
            <a:xfrm>
              <a:off x="384" y="2793"/>
              <a:ext cx="236" cy="233"/>
              <a:chOff x="484" y="3273"/>
              <a:chExt cx="236" cy="233"/>
            </a:xfrm>
          </p:grpSpPr>
          <p:sp>
            <p:nvSpPr>
              <p:cNvPr id="48149" name="Line 1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0" name="Text Box 1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/>
                  <a:t>1</a:t>
                </a:r>
              </a:p>
            </p:txBody>
          </p:sp>
        </p:grpSp>
      </p:grpSp>
      <p:sp>
        <p:nvSpPr>
          <p:cNvPr id="48131" name="Line 15"/>
          <p:cNvSpPr>
            <a:spLocks noChangeShapeType="1"/>
          </p:cNvSpPr>
          <p:nvPr/>
        </p:nvSpPr>
        <p:spPr bwMode="auto">
          <a:xfrm flipV="1">
            <a:off x="784225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32" name="Group 16"/>
          <p:cNvGrpSpPr>
            <a:grpSpLocks/>
          </p:cNvGrpSpPr>
          <p:nvPr/>
        </p:nvGrpSpPr>
        <p:grpSpPr bwMode="auto">
          <a:xfrm>
            <a:off x="7994650" y="4648200"/>
            <a:ext cx="19050" cy="838200"/>
            <a:chOff x="3168" y="2928"/>
            <a:chExt cx="2016" cy="528"/>
          </a:xfrm>
        </p:grpSpPr>
        <p:sp>
          <p:nvSpPr>
            <p:cNvPr id="48142" name="Line 17"/>
            <p:cNvSpPr>
              <a:spLocks noChangeShapeType="1"/>
            </p:cNvSpPr>
            <p:nvPr/>
          </p:nvSpPr>
          <p:spPr bwMode="auto">
            <a:xfrm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18"/>
            <p:cNvSpPr>
              <a:spLocks noChangeShapeType="1"/>
            </p:cNvSpPr>
            <p:nvPr/>
          </p:nvSpPr>
          <p:spPr bwMode="auto">
            <a:xfrm flipH="1"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9"/>
            <p:cNvSpPr>
              <a:spLocks noChangeShapeType="1"/>
            </p:cNvSpPr>
            <p:nvPr/>
          </p:nvSpPr>
          <p:spPr bwMode="auto">
            <a:xfrm>
              <a:off x="3168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3" name="Group 20"/>
          <p:cNvGrpSpPr>
            <a:grpSpLocks/>
          </p:cNvGrpSpPr>
          <p:nvPr/>
        </p:nvGrpSpPr>
        <p:grpSpPr bwMode="auto">
          <a:xfrm>
            <a:off x="7543800" y="5195889"/>
            <a:ext cx="374650" cy="369887"/>
            <a:chOff x="484" y="3273"/>
            <a:chExt cx="236" cy="233"/>
          </a:xfrm>
        </p:grpSpPr>
        <p:sp>
          <p:nvSpPr>
            <p:cNvPr id="48140" name="Line 21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Text Box 22"/>
            <p:cNvSpPr txBox="1">
              <a:spLocks noChangeArrowheads="1"/>
            </p:cNvSpPr>
            <p:nvPr/>
          </p:nvSpPr>
          <p:spPr bwMode="auto">
            <a:xfrm>
              <a:off x="484" y="3273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0</a:t>
              </a:r>
            </a:p>
          </p:txBody>
        </p:sp>
      </p:grpSp>
      <p:grpSp>
        <p:nvGrpSpPr>
          <p:cNvPr id="48134" name="Group 23"/>
          <p:cNvGrpSpPr>
            <a:grpSpLocks/>
          </p:cNvGrpSpPr>
          <p:nvPr/>
        </p:nvGrpSpPr>
        <p:grpSpPr bwMode="auto">
          <a:xfrm>
            <a:off x="7543800" y="4433889"/>
            <a:ext cx="374650" cy="369887"/>
            <a:chOff x="484" y="3273"/>
            <a:chExt cx="236" cy="233"/>
          </a:xfrm>
        </p:grpSpPr>
        <p:sp>
          <p:nvSpPr>
            <p:cNvPr id="48138" name="Line 24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Text Box 25"/>
            <p:cNvSpPr txBox="1">
              <a:spLocks noChangeArrowheads="1"/>
            </p:cNvSpPr>
            <p:nvPr/>
          </p:nvSpPr>
          <p:spPr bwMode="auto">
            <a:xfrm>
              <a:off x="484" y="3273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</p:grpSp>
      <p:pic>
        <p:nvPicPr>
          <p:cNvPr id="48135" name="Picture 26" descr="wi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7" descr="wi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Effect of window size</a:t>
            </a:r>
          </a:p>
        </p:txBody>
      </p:sp>
    </p:spTree>
    <p:extLst>
      <p:ext uri="{BB962C8B-B14F-4D97-AF65-F5344CB8AC3E}">
        <p14:creationId xmlns:p14="http://schemas.microsoft.com/office/powerpoint/2010/main" val="26309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Good window size</a:t>
            </a:r>
          </a:p>
        </p:txBody>
      </p:sp>
      <p:pic>
        <p:nvPicPr>
          <p:cNvPr id="49155" name="Picture 3" descr="win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5410201" y="4419600"/>
            <a:ext cx="658813" cy="1131888"/>
            <a:chOff x="2481" y="2793"/>
            <a:chExt cx="415" cy="713"/>
          </a:xfrm>
        </p:grpSpPr>
        <p:sp>
          <p:nvSpPr>
            <p:cNvPr id="49158" name="Line 5"/>
            <p:cNvSpPr>
              <a:spLocks noChangeShapeType="1"/>
            </p:cNvSpPr>
            <p:nvPr/>
          </p:nvSpPr>
          <p:spPr bwMode="auto">
            <a:xfrm flipV="1">
              <a:off x="2673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59" name="Group 6"/>
            <p:cNvGrpSpPr>
              <a:grpSpLocks/>
            </p:cNvGrpSpPr>
            <p:nvPr/>
          </p:nvGrpSpPr>
          <p:grpSpPr bwMode="auto">
            <a:xfrm>
              <a:off x="2769" y="2928"/>
              <a:ext cx="127" cy="528"/>
              <a:chOff x="672" y="2928"/>
              <a:chExt cx="2016" cy="528"/>
            </a:xfrm>
          </p:grpSpPr>
          <p:sp>
            <p:nvSpPr>
              <p:cNvPr id="49166" name="Line 7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Line 8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8" name="Line 9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60" name="Group 10"/>
            <p:cNvGrpSpPr>
              <a:grpSpLocks/>
            </p:cNvGrpSpPr>
            <p:nvPr/>
          </p:nvGrpSpPr>
          <p:grpSpPr bwMode="auto">
            <a:xfrm>
              <a:off x="2485" y="3273"/>
              <a:ext cx="236" cy="233"/>
              <a:chOff x="484" y="3273"/>
              <a:chExt cx="236" cy="233"/>
            </a:xfrm>
          </p:grpSpPr>
          <p:sp>
            <p:nvSpPr>
              <p:cNvPr id="49164" name="Line 1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Text Box 1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/>
                  <a:t>0</a:t>
                </a:r>
              </a:p>
            </p:txBody>
          </p:sp>
        </p:grpSp>
        <p:grpSp>
          <p:nvGrpSpPr>
            <p:cNvPr id="49161" name="Group 13"/>
            <p:cNvGrpSpPr>
              <a:grpSpLocks/>
            </p:cNvGrpSpPr>
            <p:nvPr/>
          </p:nvGrpSpPr>
          <p:grpSpPr bwMode="auto">
            <a:xfrm>
              <a:off x="2481" y="2793"/>
              <a:ext cx="236" cy="233"/>
              <a:chOff x="484" y="3273"/>
              <a:chExt cx="236" cy="233"/>
            </a:xfrm>
          </p:grpSpPr>
          <p:sp>
            <p:nvSpPr>
              <p:cNvPr id="49162" name="Line 14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3" name="Text Box 15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/>
                  <a:t>1</a:t>
                </a:r>
              </a:p>
            </p:txBody>
          </p:sp>
        </p:grpSp>
      </p:grpSp>
      <p:sp>
        <p:nvSpPr>
          <p:cNvPr id="49157" name="Rectangle 17"/>
          <p:cNvSpPr>
            <a:spLocks noChangeArrowheads="1"/>
          </p:cNvSpPr>
          <p:nvPr/>
        </p:nvSpPr>
        <p:spPr bwMode="auto">
          <a:xfrm>
            <a:off x="2209800" y="56388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/>
              <a:t>“Optimal” window:  smooth but not ghosted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400"/>
              <a:t>Doesn’t always work...</a:t>
            </a:r>
          </a:p>
        </p:txBody>
      </p:sp>
    </p:spTree>
    <p:extLst>
      <p:ext uri="{BB962C8B-B14F-4D97-AF65-F5344CB8AC3E}">
        <p14:creationId xmlns:p14="http://schemas.microsoft.com/office/powerpoint/2010/main" val="8634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71" name="Text Box 51"/>
          <p:cNvSpPr txBox="1">
            <a:spLocks noChangeArrowheads="1"/>
          </p:cNvSpPr>
          <p:nvPr/>
        </p:nvSpPr>
        <p:spPr bwMode="auto">
          <a:xfrm>
            <a:off x="1905000" y="4405313"/>
            <a:ext cx="84582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Encoding blend weights:   I(x,y) = (</a:t>
            </a:r>
            <a:r>
              <a:rPr lang="en-US" altLang="en-US" sz="200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>
                <a:latin typeface="Arial" panose="020B0604020202020204" pitchFamily="34" charset="0"/>
              </a:rPr>
              <a:t>R, </a:t>
            </a:r>
            <a:r>
              <a:rPr lang="en-US" altLang="en-US" sz="2000">
                <a:sym typeface="Symbol" panose="05050102010706020507" pitchFamily="18" charset="2"/>
              </a:rPr>
              <a:t></a:t>
            </a:r>
            <a:r>
              <a:rPr lang="en-US" altLang="en-US" sz="2000">
                <a:latin typeface="Arial" panose="020B0604020202020204" pitchFamily="34" charset="0"/>
              </a:rPr>
              <a:t>G, </a:t>
            </a:r>
            <a:r>
              <a:rPr lang="en-US" altLang="en-US" sz="2000">
                <a:sym typeface="Symbol" panose="05050102010706020507" pitchFamily="18" charset="2"/>
              </a:rPr>
              <a:t></a:t>
            </a:r>
            <a:r>
              <a:rPr lang="en-US" altLang="en-US" sz="2000">
                <a:latin typeface="Arial" panose="020B0604020202020204" pitchFamily="34" charset="0"/>
              </a:rPr>
              <a:t>B, </a:t>
            </a:r>
            <a:r>
              <a:rPr lang="en-US" altLang="en-US" sz="2000">
                <a:sym typeface="Symbol" panose="05050102010706020507" pitchFamily="18" charset="2"/>
              </a:rPr>
              <a:t></a:t>
            </a:r>
            <a:r>
              <a:rPr lang="en-US" altLang="en-US" sz="2000">
                <a:latin typeface="Arial" panose="020B0604020202020204" pitchFamily="34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color at p =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Implement this in two steps:</a:t>
            </a:r>
          </a:p>
          <a:p>
            <a:pPr lvl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1.  accumulate:  add up the (</a:t>
            </a:r>
            <a:r>
              <a:rPr lang="en-US" altLang="en-US" sz="1600">
                <a:sym typeface="Symbol" panose="05050102010706020507" pitchFamily="18" charset="2"/>
              </a:rPr>
              <a:t></a:t>
            </a:r>
            <a:r>
              <a:rPr lang="en-US" altLang="en-US" sz="1600">
                <a:latin typeface="Arial" panose="020B0604020202020204" pitchFamily="34" charset="0"/>
              </a:rPr>
              <a:t> pre</a:t>
            </a:r>
            <a:r>
              <a:rPr lang="en-US" altLang="en-US" sz="1600">
                <a:latin typeface="Arial" panose="020B0604020202020204" pitchFamily="34" charset="0"/>
                <a:sym typeface="Symbol" panose="05050102010706020507" pitchFamily="18" charset="2"/>
              </a:rPr>
              <a:t>multiplied)</a:t>
            </a:r>
            <a:r>
              <a:rPr lang="en-US" altLang="en-US" sz="1600">
                <a:latin typeface="Arial" panose="020B0604020202020204" pitchFamily="34" charset="0"/>
              </a:rPr>
              <a:t> RGB</a:t>
            </a:r>
            <a:r>
              <a:rPr lang="en-US" altLang="en-US" sz="1600">
                <a:sym typeface="Symbol" panose="05050102010706020507" pitchFamily="18" charset="2"/>
              </a:rPr>
              <a:t></a:t>
            </a:r>
            <a:r>
              <a:rPr lang="en-US" altLang="en-US" sz="1600">
                <a:latin typeface="Arial" panose="020B0604020202020204" pitchFamily="34" charset="0"/>
              </a:rPr>
              <a:t> values at each pixel</a:t>
            </a:r>
          </a:p>
          <a:p>
            <a:pPr lvl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2.  normalize:  divide each pixel’s accumulated RGB by its </a:t>
            </a:r>
            <a:r>
              <a:rPr lang="en-US" altLang="en-US" sz="1600">
                <a:sym typeface="Symbol" panose="05050102010706020507" pitchFamily="18" charset="2"/>
              </a:rPr>
              <a:t></a:t>
            </a:r>
            <a:r>
              <a:rPr lang="en-US" altLang="en-US" sz="1600">
                <a:latin typeface="Arial" panose="020B0604020202020204" pitchFamily="34" charset="0"/>
              </a:rPr>
              <a:t> value</a:t>
            </a:r>
          </a:p>
          <a:p>
            <a:pPr lvl="2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Q:  what if </a:t>
            </a:r>
            <a:r>
              <a:rPr lang="en-US" altLang="en-US" sz="1600">
                <a:sym typeface="Symbol" panose="05050102010706020507" pitchFamily="18" charset="2"/>
              </a:rPr>
              <a:t></a:t>
            </a:r>
            <a:r>
              <a:rPr lang="en-US" altLang="en-US" sz="1600">
                <a:latin typeface="Arial" panose="020B0604020202020204" pitchFamily="34" charset="0"/>
              </a:rPr>
              <a:t> = 0?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Alpha Blending</a:t>
            </a:r>
          </a:p>
        </p:txBody>
      </p:sp>
      <p:sp>
        <p:nvSpPr>
          <p:cNvPr id="619550" name="Text Box 30"/>
          <p:cNvSpPr txBox="1">
            <a:spLocks noChangeArrowheads="1"/>
          </p:cNvSpPr>
          <p:nvPr/>
        </p:nvSpPr>
        <p:spPr bwMode="auto">
          <a:xfrm>
            <a:off x="7086600" y="3352800"/>
            <a:ext cx="365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Optional:  see Blinn (CGA, 1994) for details: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latin typeface="Arial" panose="020B0604020202020204" pitchFamily="34" charset="0"/>
                <a:hlinkClick r:id="rId4"/>
              </a:rPr>
              <a:t>http://ieeexplore.ieee.org/iel1/38/7531/00310740.pdf?isNumber=7531&amp;prod=JNL&amp;arnumber=310740&amp;arSt=83&amp;ared=87&amp;arAuthor=Blinn%2C+J.F</a:t>
            </a:r>
            <a:r>
              <a:rPr lang="en-US" altLang="en-US" sz="10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3124200" y="1524000"/>
            <a:ext cx="2286000" cy="2057400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6" name="Rectangle 36"/>
          <p:cNvSpPr>
            <a:spLocks noChangeArrowheads="1"/>
          </p:cNvSpPr>
          <p:nvPr/>
        </p:nvSpPr>
        <p:spPr bwMode="auto">
          <a:xfrm>
            <a:off x="4343400" y="2286000"/>
            <a:ext cx="2286000" cy="2057400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37"/>
          <p:cNvSpPr>
            <a:spLocks noChangeArrowheads="1"/>
          </p:cNvSpPr>
          <p:nvPr/>
        </p:nvSpPr>
        <p:spPr bwMode="auto">
          <a:xfrm>
            <a:off x="4953000" y="990600"/>
            <a:ext cx="2286000" cy="2057400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38"/>
          <p:cNvSpPr>
            <a:spLocks noChangeArrowheads="1"/>
          </p:cNvSpPr>
          <p:nvPr/>
        </p:nvSpPr>
        <p:spPr bwMode="auto">
          <a:xfrm>
            <a:off x="4953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9" name="Rectangle 39"/>
          <p:cNvSpPr>
            <a:spLocks noChangeArrowheads="1"/>
          </p:cNvSpPr>
          <p:nvPr/>
        </p:nvSpPr>
        <p:spPr bwMode="auto">
          <a:xfrm>
            <a:off x="4343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0" name="Rectangle 40"/>
          <p:cNvSpPr>
            <a:spLocks noChangeArrowheads="1"/>
          </p:cNvSpPr>
          <p:nvPr/>
        </p:nvSpPr>
        <p:spPr bwMode="auto">
          <a:xfrm>
            <a:off x="5410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1" name="Rectangle 41"/>
          <p:cNvSpPr>
            <a:spLocks noChangeArrowheads="1"/>
          </p:cNvSpPr>
          <p:nvPr/>
        </p:nvSpPr>
        <p:spPr bwMode="auto">
          <a:xfrm>
            <a:off x="4953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2" name="Rectangle 43"/>
          <p:cNvSpPr>
            <a:spLocks noChangeArrowheads="1"/>
          </p:cNvSpPr>
          <p:nvPr/>
        </p:nvSpPr>
        <p:spPr bwMode="auto">
          <a:xfrm>
            <a:off x="3124200" y="1524000"/>
            <a:ext cx="2286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3" name="Rectangle 44"/>
          <p:cNvSpPr>
            <a:spLocks noChangeArrowheads="1"/>
          </p:cNvSpPr>
          <p:nvPr/>
        </p:nvSpPr>
        <p:spPr bwMode="auto">
          <a:xfrm>
            <a:off x="4953000" y="990600"/>
            <a:ext cx="2286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4" name="Rectangle 45"/>
          <p:cNvSpPr>
            <a:spLocks noChangeArrowheads="1"/>
          </p:cNvSpPr>
          <p:nvPr/>
        </p:nvSpPr>
        <p:spPr bwMode="auto">
          <a:xfrm>
            <a:off x="4343400" y="2286000"/>
            <a:ext cx="2286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5" name="Text Box 46"/>
          <p:cNvSpPr txBox="1">
            <a:spLocks noChangeArrowheads="1"/>
          </p:cNvSpPr>
          <p:nvPr/>
        </p:nvSpPr>
        <p:spPr bwMode="auto">
          <a:xfrm>
            <a:off x="3200400" y="30480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216" name="Text Box 47"/>
          <p:cNvSpPr txBox="1">
            <a:spLocks noChangeArrowheads="1"/>
          </p:cNvSpPr>
          <p:nvPr/>
        </p:nvSpPr>
        <p:spPr bwMode="auto">
          <a:xfrm>
            <a:off x="4419600" y="38862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217" name="Text Box 48"/>
          <p:cNvSpPr txBox="1">
            <a:spLocks noChangeArrowheads="1"/>
          </p:cNvSpPr>
          <p:nvPr/>
        </p:nvSpPr>
        <p:spPr bwMode="auto">
          <a:xfrm>
            <a:off x="6858000" y="9906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1218" name="Oval 49"/>
          <p:cNvSpPr>
            <a:spLocks noChangeArrowheads="1"/>
          </p:cNvSpPr>
          <p:nvPr/>
        </p:nvSpPr>
        <p:spPr bwMode="auto">
          <a:xfrm>
            <a:off x="50292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9" name="Text Box 50"/>
          <p:cNvSpPr txBox="1">
            <a:spLocks noChangeArrowheads="1"/>
          </p:cNvSpPr>
          <p:nvPr/>
        </p:nvSpPr>
        <p:spPr bwMode="auto">
          <a:xfrm>
            <a:off x="5029200" y="24384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p</a:t>
            </a:r>
            <a:endParaRPr lang="en-US" altLang="en-US" baseline="-25000">
              <a:latin typeface="Arial" panose="020B0604020202020204" pitchFamily="34" charset="0"/>
            </a:endParaRPr>
          </a:p>
        </p:txBody>
      </p:sp>
      <p:pic>
        <p:nvPicPr>
          <p:cNvPr id="619577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Fun Applications of Compositing and Blending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05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Some panorama examples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Every image on Google Streetview</a:t>
            </a:r>
          </a:p>
        </p:txBody>
      </p:sp>
      <p:pic>
        <p:nvPicPr>
          <p:cNvPr id="4" name="Picture 4" descr="ld2_driving_in_vancouv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1600" y="2971800"/>
            <a:ext cx="5278438" cy="2032000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4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67000"/>
            <a:ext cx="3333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7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Poisson Image Editing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943600"/>
            <a:ext cx="7772400" cy="8382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For more info:  Perez et al, SIGGRAPH 2003</a:t>
            </a:r>
          </a:p>
          <a:p>
            <a:pPr lvl="1">
              <a:defRPr/>
            </a:pPr>
            <a:r>
              <a:rPr lang="en-US" sz="1400" dirty="0">
                <a:hlinkClick r:id="rId2"/>
              </a:rPr>
              <a:t>http://research.microsoft.com/vision/cambridge/papers/perez_siggraph03.pdf</a:t>
            </a:r>
            <a:r>
              <a:rPr lang="en-US" dirty="0" smtClean="0"/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085850"/>
            <a:ext cx="9391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Magic: ghost removal 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038225"/>
            <a:ext cx="8896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735138" y="5343526"/>
            <a:ext cx="82470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M. Uyttendaele, A. Eden, and R. Szeliski. </a:t>
            </a:r>
            <a:br>
              <a:rPr lang="en-US" altLang="en-US" sz="1600" b="1"/>
            </a:br>
            <a:r>
              <a:rPr lang="en-US" altLang="en-US" sz="1600" b="1" i="1"/>
              <a:t>Eliminating ghosting and exposure artifacts in image mosaics</a:t>
            </a:r>
            <a:r>
              <a:rPr lang="en-US" altLang="en-US" sz="1600" b="1"/>
              <a:t>. </a:t>
            </a:r>
            <a:br>
              <a:rPr lang="en-US" altLang="en-US" sz="1600" b="1"/>
            </a:br>
            <a:r>
              <a:rPr lang="en-US" altLang="en-US" sz="1600" b="1"/>
              <a:t>In Proceedings of the Interational Conference on Computer Vision and Pattern Recognition, </a:t>
            </a:r>
            <a:br>
              <a:rPr lang="en-US" altLang="en-US" sz="1600" b="1"/>
            </a:br>
            <a:r>
              <a:rPr lang="en-US" altLang="en-US" sz="1600" b="1"/>
              <a:t>volume 2, pages 509--516, Kauai, Hawaii, December 2001.</a:t>
            </a:r>
            <a:r>
              <a:rPr lang="en-US" alt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6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Magic: ghost removal 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735138" y="5343526"/>
            <a:ext cx="82470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M. Uyttendaele, A. Eden, and R. Szeliski. </a:t>
            </a:r>
            <a:br>
              <a:rPr lang="en-US" altLang="en-US" sz="1600" b="1"/>
            </a:br>
            <a:r>
              <a:rPr lang="en-US" altLang="en-US" sz="1600" b="1" i="1"/>
              <a:t>Eliminating ghosting and exposure artifacts in image mosaics</a:t>
            </a:r>
            <a:r>
              <a:rPr lang="en-US" altLang="en-US" sz="1600" b="1"/>
              <a:t>. </a:t>
            </a:r>
            <a:br>
              <a:rPr lang="en-US" altLang="en-US" sz="1600" b="1"/>
            </a:br>
            <a:r>
              <a:rPr lang="en-US" altLang="en-US" sz="1600" b="1"/>
              <a:t>In Proceedings of the Interational Conference on Computer Vision and Pattern Recognition, </a:t>
            </a:r>
            <a:br>
              <a:rPr lang="en-US" altLang="en-US" sz="1600" b="1"/>
            </a:br>
            <a:r>
              <a:rPr lang="en-US" altLang="en-US" sz="1600" b="1"/>
              <a:t>volume 2, pages 509--516, Kauai, Hawaii, December 2001.</a:t>
            </a:r>
            <a:r>
              <a:rPr lang="en-US" altLang="en-US" sz="1600"/>
              <a:t> 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1041400"/>
            <a:ext cx="884872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Why Mosaic?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Are you getting the whole picture?</a:t>
            </a:r>
          </a:p>
          <a:p>
            <a:pPr lvl="1"/>
            <a:r>
              <a:rPr lang="en-US" altLang="en-US"/>
              <a:t>Compact Camera FOV = 50 x 35°</a:t>
            </a:r>
          </a:p>
          <a:p>
            <a:pPr lvl="1"/>
            <a:r>
              <a:rPr lang="en-US" altLang="en-US"/>
              <a:t>Human FOV                = 200 x 135°</a:t>
            </a:r>
          </a:p>
          <a:p>
            <a:pPr lvl="1"/>
            <a:endParaRPr lang="en-US" altLang="en-US"/>
          </a:p>
        </p:txBody>
      </p:sp>
      <p:pic>
        <p:nvPicPr>
          <p:cNvPr id="52228" name="Picture 4" descr="hum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564"/>
            <a:ext cx="91440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918450" y="6515100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1600">
                <a:latin typeface="Arial" panose="020B0604020202020204" pitchFamily="34" charset="0"/>
              </a:rPr>
              <a:t>Slide from Brown &amp; Lowe</a:t>
            </a:r>
          </a:p>
        </p:txBody>
      </p:sp>
    </p:spTree>
    <p:extLst>
      <p:ext uri="{BB962C8B-B14F-4D97-AF65-F5344CB8AC3E}">
        <p14:creationId xmlns:p14="http://schemas.microsoft.com/office/powerpoint/2010/main" val="11771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Why Mosaic?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Are you getting the whole picture?</a:t>
            </a:r>
          </a:p>
          <a:p>
            <a:pPr lvl="1"/>
            <a:r>
              <a:rPr lang="en-US" altLang="en-US"/>
              <a:t>Compact Camera FOV = 50 x 35°</a:t>
            </a:r>
          </a:p>
          <a:p>
            <a:pPr lvl="1"/>
            <a:r>
              <a:rPr lang="en-US" altLang="en-US"/>
              <a:t>Human FOV                = 200 x 135°</a:t>
            </a:r>
          </a:p>
          <a:p>
            <a:pPr lvl="1"/>
            <a:r>
              <a:rPr lang="en-US" altLang="en-US"/>
              <a:t>Panoramic Mosaic        = 360 x 180°</a:t>
            </a:r>
          </a:p>
          <a:p>
            <a:pPr lvl="1"/>
            <a:endParaRPr lang="en-US" altLang="en-US"/>
          </a:p>
        </p:txBody>
      </p:sp>
      <p:pic>
        <p:nvPicPr>
          <p:cNvPr id="53252" name="Picture 4" descr="294x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564"/>
            <a:ext cx="91440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918450" y="6515100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1600">
                <a:latin typeface="Arial" panose="020B0604020202020204" pitchFamily="34" charset="0"/>
              </a:rPr>
              <a:t>Slide from Brown &amp; Lowe</a:t>
            </a:r>
          </a:p>
        </p:txBody>
      </p:sp>
    </p:spTree>
    <p:extLst>
      <p:ext uri="{BB962C8B-B14F-4D97-AF65-F5344CB8AC3E}">
        <p14:creationId xmlns:p14="http://schemas.microsoft.com/office/powerpoint/2010/main" val="30311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Mosaics: stitching images together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962275" y="1752600"/>
          <a:ext cx="6269038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3" imgW="6268325" imgH="4210638" progId="">
                  <p:embed/>
                </p:oleObj>
              </mc:Choice>
              <mc:Fallback>
                <p:oleObj name="Photo Editor Photo" r:id="rId3" imgW="6268325" imgH="42106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752600"/>
                        <a:ext cx="6269038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7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 alignment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050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9050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3505201" y="4933950"/>
            <a:ext cx="5122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Image taken from same viewpoint, just rotated.</a:t>
            </a: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4829176" y="5334000"/>
            <a:ext cx="248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/>
              <a:t>Can we line them up?</a:t>
            </a:r>
          </a:p>
        </p:txBody>
      </p:sp>
    </p:spTree>
    <p:extLst>
      <p:ext uri="{BB962C8B-B14F-4D97-AF65-F5344CB8AC3E}">
        <p14:creationId xmlns:p14="http://schemas.microsoft.com/office/powerpoint/2010/main" val="8632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 alignment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00200"/>
            <a:ext cx="8715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4038601" y="5467350"/>
            <a:ext cx="426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Why don’t these image line up exactly?</a:t>
            </a:r>
          </a:p>
        </p:txBody>
      </p:sp>
    </p:spTree>
    <p:extLst>
      <p:ext uri="{BB962C8B-B14F-4D97-AF65-F5344CB8AC3E}">
        <p14:creationId xmlns:p14="http://schemas.microsoft.com/office/powerpoint/2010/main" val="30265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(\alpha_{1}R_{1},~\alpha_{1}G_{1},~\alpha_{1}B_{1})+&#10;(\alpha_{2}R_{2},~\alpha_{2}G_{2},~\alpha_{2}B_{2}) + &#10;(\alpha_{3}R_{3},~\alpha_{3}G_{3},~\alpha_{3}B_{3})}&#10;{\alpha_{1} + \alpha_{2} + \alpha_{3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683"/>
  <p:tag name="PICTUREFILESIZE" val="408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5165</TotalTime>
  <Words>1372</Words>
  <Application>Microsoft Office PowerPoint</Application>
  <PresentationFormat>Widescreen</PresentationFormat>
  <Paragraphs>275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55 Helvetica Roman</vt:lpstr>
      <vt:lpstr>Arial</vt:lpstr>
      <vt:lpstr>Calibri</vt:lpstr>
      <vt:lpstr>Calibri Light</vt:lpstr>
      <vt:lpstr>Georgia</vt:lpstr>
      <vt:lpstr>Symbol</vt:lpstr>
      <vt:lpstr>Times New Roman</vt:lpstr>
      <vt:lpstr>Wingdings 2</vt:lpstr>
      <vt:lpstr>georgetown-powerpoint-template-white</vt:lpstr>
      <vt:lpstr>HDOfficeLightV0</vt:lpstr>
      <vt:lpstr>Photo Editor Photo</vt:lpstr>
      <vt:lpstr>Equation</vt:lpstr>
      <vt:lpstr>COSC579: Image Align, Mosaic, Stitch </vt:lpstr>
      <vt:lpstr>Outline</vt:lpstr>
      <vt:lpstr>Image alignment</vt:lpstr>
      <vt:lpstr>Why Mosaic?</vt:lpstr>
      <vt:lpstr>Why Mosaic?</vt:lpstr>
      <vt:lpstr>Why Mosaic?</vt:lpstr>
      <vt:lpstr>Mosaics: stitching images together</vt:lpstr>
      <vt:lpstr>Image alignment</vt:lpstr>
      <vt:lpstr>Image alignment</vt:lpstr>
      <vt:lpstr>What is the geometric relationship between these two images?</vt:lpstr>
      <vt:lpstr>What is the geometric relationship between these two images?</vt:lpstr>
      <vt:lpstr>Is this an affine transformation?</vt:lpstr>
      <vt:lpstr>Problem: Transforming from one image to another</vt:lpstr>
      <vt:lpstr>Image reprojection</vt:lpstr>
      <vt:lpstr>Transforming from one image to another Simplifying Assumption: Planar Scene</vt:lpstr>
      <vt:lpstr>Transforming from one image to another Simplifying Assumption: Pure Rotation</vt:lpstr>
      <vt:lpstr>Homographies</vt:lpstr>
      <vt:lpstr>Image reprojection for mosaicing</vt:lpstr>
      <vt:lpstr>An Image Alignment Scheme (mosaic)</vt:lpstr>
      <vt:lpstr>Estimating Translations</vt:lpstr>
      <vt:lpstr>Simplified Least squares formulation</vt:lpstr>
      <vt:lpstr>Least squares formulation</vt:lpstr>
      <vt:lpstr>Simplified Least squares formulation</vt:lpstr>
      <vt:lpstr>Least squares</vt:lpstr>
      <vt:lpstr>Affine Assumption: Oversimplification</vt:lpstr>
      <vt:lpstr>Affine transformations</vt:lpstr>
      <vt:lpstr>Affine transformations</vt:lpstr>
      <vt:lpstr>Solving for homographies</vt:lpstr>
      <vt:lpstr>Solve for transformation parameters</vt:lpstr>
      <vt:lpstr>Solving for homographies </vt:lpstr>
      <vt:lpstr>We have now learned how to solve for warping transformation … Done?</vt:lpstr>
      <vt:lpstr>Forward warping</vt:lpstr>
      <vt:lpstr>Forward warping</vt:lpstr>
      <vt:lpstr>Inverse warping</vt:lpstr>
      <vt:lpstr>Inverse warping</vt:lpstr>
      <vt:lpstr>Forward vs. inverse warping</vt:lpstr>
      <vt:lpstr>Blending</vt:lpstr>
      <vt:lpstr>Blending</vt:lpstr>
      <vt:lpstr>Image Blending</vt:lpstr>
      <vt:lpstr>Feathering</vt:lpstr>
      <vt:lpstr>Effect of window size</vt:lpstr>
      <vt:lpstr>Effect of window size</vt:lpstr>
      <vt:lpstr>Good window size</vt:lpstr>
      <vt:lpstr>Alpha Blending</vt:lpstr>
      <vt:lpstr>Other Fun Applications of Compositing and Blending</vt:lpstr>
      <vt:lpstr>Some panorama examples</vt:lpstr>
      <vt:lpstr>Poisson Image Editing</vt:lpstr>
      <vt:lpstr>Magic: ghost removal </vt:lpstr>
      <vt:lpstr>Magic: ghost removal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120</cp:revision>
  <dcterms:created xsi:type="dcterms:W3CDTF">2014-11-11T01:34:56Z</dcterms:created>
  <dcterms:modified xsi:type="dcterms:W3CDTF">2017-09-13T23:42:11Z</dcterms:modified>
</cp:coreProperties>
</file>