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40"/>
  </p:notesMasterIdLst>
  <p:sldIdLst>
    <p:sldId id="256" r:id="rId3"/>
    <p:sldId id="25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58" r:id="rId12"/>
    <p:sldId id="259" r:id="rId13"/>
    <p:sldId id="309" r:id="rId14"/>
    <p:sldId id="310" r:id="rId15"/>
    <p:sldId id="311" r:id="rId16"/>
    <p:sldId id="312" r:id="rId17"/>
    <p:sldId id="313" r:id="rId18"/>
    <p:sldId id="314" r:id="rId19"/>
    <p:sldId id="260" r:id="rId20"/>
    <p:sldId id="315" r:id="rId21"/>
    <p:sldId id="316" r:id="rId22"/>
    <p:sldId id="261" r:id="rId23"/>
    <p:sldId id="263" r:id="rId24"/>
    <p:sldId id="264" r:id="rId25"/>
    <p:sldId id="265" r:id="rId26"/>
    <p:sldId id="266" r:id="rId27"/>
    <p:sldId id="317" r:id="rId28"/>
    <p:sldId id="301" r:id="rId29"/>
    <p:sldId id="302" r:id="rId30"/>
    <p:sldId id="290" r:id="rId31"/>
    <p:sldId id="291" r:id="rId32"/>
    <p:sldId id="303" r:id="rId33"/>
    <p:sldId id="304" r:id="rId34"/>
    <p:sldId id="306" r:id="rId35"/>
    <p:sldId id="307" r:id="rId36"/>
    <p:sldId id="308" r:id="rId37"/>
    <p:sldId id="288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56A6-61D7-46F7-A636-803E0056D0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76093C2-4662-49D0-9662-E925CF5964C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3886200" y="0"/>
            <a:ext cx="2989263" cy="44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1" tIns="43246" rIns="86491" bIns="4324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8387" name="Rectangle 3"/>
          <p:cNvSpPr>
            <a:spLocks noChangeArrowheads="1"/>
          </p:cNvSpPr>
          <p:nvPr/>
        </p:nvSpPr>
        <p:spPr bwMode="auto">
          <a:xfrm>
            <a:off x="3886200" y="8707438"/>
            <a:ext cx="2989263" cy="449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9" tIns="44441" rIns="90469" bIns="44441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528388" name="Rectangle 4"/>
          <p:cNvSpPr>
            <a:spLocks noChangeArrowheads="1"/>
          </p:cNvSpPr>
          <p:nvPr/>
        </p:nvSpPr>
        <p:spPr bwMode="auto">
          <a:xfrm>
            <a:off x="0" y="8707438"/>
            <a:ext cx="2989263" cy="449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1" tIns="43246" rIns="86491" bIns="4324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0" y="0"/>
            <a:ext cx="2989263" cy="44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1" tIns="43246" rIns="86491" bIns="4324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10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 w="12700" cap="flat"/>
        </p:spPr>
      </p:sp>
      <p:sp>
        <p:nvSpPr>
          <p:cNvPr id="1310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352925"/>
            <a:ext cx="5081587" cy="412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9" tIns="44441" rIns="90469" bIns="44441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1265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44BE2C-93C7-4D8C-A659-4195FBE2E7C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1635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F29B95-FA68-41A3-813B-DB8902A0E24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6635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AB5BBF-2E6A-4E39-BF63-23C762AABAC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1133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823B9C-EA96-4350-A906-FCA1F7CF19A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0285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8ED5ED-8B8A-4618-998C-A09D1181D59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3861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33C1DE-C629-4F85-9C56-FC0C7AAE864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3897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95B3A-C7E1-47C5-B5E6-A8404AFA103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850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B1FCDD-5165-4353-AE16-F39F480A431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5100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DEBB0-39CE-4AE9-9DC3-9FA85662351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675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21C8-E04A-4ACD-A8FA-59A1F8C678A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21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515BF42-34EB-4373-AE9C-326D8072A148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655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AE130-C1B8-4FBB-8614-733ABB7237A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073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DDDC3-45FB-4202-B0B3-8901FE7B45E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616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50221-9944-4ABF-8ABD-9901C8B3BE4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242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6558CFF-7A8E-42AF-82CD-28F82569EEC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9965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5CF9BD-7010-428F-B511-98742A0666B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9432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FFF316-47B7-4F59-820E-5ABA385C3BFF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575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8ECBF2C-CF38-424E-ACAD-81EF0AEDCCB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1077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BD597B8-AAE7-40C7-AF8A-37BC96B0FF3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4385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62368AA-8A33-4ACE-A668-B74A14BDCB9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2625"/>
            <a:ext cx="6070600" cy="3414713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9877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06163C-5935-4AF8-AA90-D2F44A43703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2625"/>
            <a:ext cx="6070600" cy="3414713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259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3BC9E2-3792-4A6F-AE2A-80328062B647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4120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F8AF28-F00C-4390-90C9-6864D971FC0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2625"/>
            <a:ext cx="6070600" cy="3414713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010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8152594-4F3E-4E17-99F1-6AD4F2176AD0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313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DD3AABE-EF32-41CA-8E5A-4D68E53582C7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683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A739FD5-E68D-44F9-A559-5BE79D73685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275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4B0849A-2952-49A3-ADD1-DEEE02F7480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472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51DF5-103F-4A13-8E86-D714CCA1ADF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2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8EEE6-012E-45E1-BDDF-D7D3C48254F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31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ectronics.howstuffworks.com/digital-camera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veon.com/article.php?a=67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://en.wikipedia.org/wiki/Foveon_X3_sensor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lectronics.howstuffworks.com/digital-camera.htm" TargetMode="External"/><Relationship Id="rId3" Type="http://schemas.openxmlformats.org/officeDocument/2006/relationships/hyperlink" Target="http://www.dpreview.com/learn/?/key=noise" TargetMode="External"/><Relationship Id="rId7" Type="http://schemas.openxmlformats.org/officeDocument/2006/relationships/hyperlink" Target="http://electronics.howstuffworks.com/digital-camera5.htm" TargetMode="Externa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preview.com/learn/?/Glossary/Optical/chromatic_aberration_01.htm" TargetMode="External"/><Relationship Id="rId11" Type="http://schemas.openxmlformats.org/officeDocument/2006/relationships/image" Target="../media/image45.png"/><Relationship Id="rId5" Type="http://schemas.openxmlformats.org/officeDocument/2006/relationships/hyperlink" Target="http://www.dpreview.com/learn/?/key=blooming" TargetMode="External"/><Relationship Id="rId10" Type="http://schemas.openxmlformats.org/officeDocument/2006/relationships/image" Target="../media/image44.png"/><Relationship Id="rId4" Type="http://schemas.openxmlformats.org/officeDocument/2006/relationships/hyperlink" Target="http://www.dpreview.com/learn/?/key=sharpening" TargetMode="External"/><Relationship Id="rId9" Type="http://schemas.openxmlformats.org/officeDocument/2006/relationships/hyperlink" Target="http://www.dpreview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58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notesSlide" Target="../notesSlides/notesSlide28.xml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60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image" Target="../media/image59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22.xml"/><Relationship Id="rId21" Type="http://schemas.openxmlformats.org/officeDocument/2006/relationships/image" Target="../media/image62.jpe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image" Target="../media/image61.jpe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notesSlide" Target="../notesSlides/notesSlide30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64.png"/><Relationship Id="rId2" Type="http://schemas.openxmlformats.org/officeDocument/2006/relationships/tags" Target="../tags/tag38.xml"/><Relationship Id="rId16" Type="http://schemas.openxmlformats.org/officeDocument/2006/relationships/image" Target="../media/image63.jpe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62.jpeg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image" Target="../media/image60.png"/><Relationship Id="rId2" Type="http://schemas.openxmlformats.org/officeDocument/2006/relationships/tags" Target="../tags/tag49.xml"/><Relationship Id="rId16" Type="http://schemas.openxmlformats.org/officeDocument/2006/relationships/image" Target="../media/image59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58.png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COSC579: Image Formation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Digital camera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4267200"/>
            <a:ext cx="8763000" cy="2362200"/>
          </a:xfrm>
        </p:spPr>
        <p:txBody>
          <a:bodyPr/>
          <a:lstStyle/>
          <a:p>
            <a:r>
              <a:rPr lang="en-US" altLang="en-US" dirty="0"/>
              <a:t>A digital camera replaces film with a sensor array</a:t>
            </a:r>
          </a:p>
          <a:p>
            <a:pPr lvl="1"/>
            <a:r>
              <a:rPr lang="en-US" altLang="en-US" sz="1600" dirty="0"/>
              <a:t>Each cell in the array is light-sensitive diode that converts photons to electrons</a:t>
            </a:r>
          </a:p>
          <a:p>
            <a:pPr lvl="1"/>
            <a:r>
              <a:rPr lang="en-US" altLang="en-US" sz="1600" dirty="0"/>
              <a:t>Two common types</a:t>
            </a:r>
          </a:p>
          <a:p>
            <a:pPr lvl="2"/>
            <a:r>
              <a:rPr lang="en-US" altLang="en-US" sz="1600" b="1" dirty="0"/>
              <a:t>Charge Coupled Device</a:t>
            </a:r>
            <a:r>
              <a:rPr lang="en-US" altLang="en-US" sz="1600" dirty="0"/>
              <a:t> (CCD)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sz="1600" b="1" dirty="0"/>
              <a:t>Complementary metal oxide semiconductor</a:t>
            </a:r>
            <a:r>
              <a:rPr lang="en-US" altLang="en-US" sz="1600" dirty="0"/>
              <a:t> (CMOS)</a:t>
            </a:r>
          </a:p>
          <a:p>
            <a:pPr lvl="2"/>
            <a:endParaRPr lang="en-US" altLang="en-US" sz="1600" dirty="0"/>
          </a:p>
        </p:txBody>
      </p:sp>
      <p:pic>
        <p:nvPicPr>
          <p:cNvPr id="409604" name="Picture 4" descr="PowerShot SD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r="6143"/>
          <a:stretch>
            <a:fillRect/>
          </a:stretch>
        </p:blipFill>
        <p:spPr bwMode="auto">
          <a:xfrm>
            <a:off x="1989138" y="1371600"/>
            <a:ext cx="441166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9067800" y="6583364"/>
            <a:ext cx="13726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Slide by Steve Seitz</a:t>
            </a:r>
          </a:p>
        </p:txBody>
      </p:sp>
      <p:pic>
        <p:nvPicPr>
          <p:cNvPr id="409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371601"/>
            <a:ext cx="329247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5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CCD vs. CMOS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914400"/>
            <a:ext cx="7848600" cy="2133600"/>
          </a:xfrm>
        </p:spPr>
        <p:txBody>
          <a:bodyPr/>
          <a:lstStyle/>
          <a:p>
            <a:r>
              <a:rPr lang="en-US" altLang="en-US" sz="1600" b="1"/>
              <a:t>CCD:</a:t>
            </a:r>
            <a:r>
              <a:rPr lang="en-US" altLang="en-US" sz="1600"/>
              <a:t> transports the charge across the chip and reads it at one corner of the array. An </a:t>
            </a:r>
            <a:r>
              <a:rPr lang="en-US" altLang="en-US" sz="1600" b="1"/>
              <a:t>analog-to-digital converter (ADC)</a:t>
            </a:r>
            <a:r>
              <a:rPr lang="en-US" altLang="en-US" sz="1600"/>
              <a:t> then turns each pixel's value into a digital value by measuring the amount of charge at each photosite and converting that measurement to binary form</a:t>
            </a:r>
            <a:br>
              <a:rPr lang="en-US" altLang="en-US" sz="1600"/>
            </a:br>
            <a:endParaRPr lang="en-US" altLang="en-US" sz="1600"/>
          </a:p>
          <a:p>
            <a:r>
              <a:rPr lang="en-US" altLang="en-US" sz="1600" b="1"/>
              <a:t>CMOS:</a:t>
            </a:r>
            <a:r>
              <a:rPr lang="en-US" altLang="en-US" sz="1600"/>
              <a:t> uses several transistors at each pixel to amplify and move the charge using more traditional wires. The CMOS signal is digital, so it needs no ADC. </a:t>
            </a:r>
          </a:p>
        </p:txBody>
      </p:sp>
      <p:pic>
        <p:nvPicPr>
          <p:cNvPr id="407559" name="Picture 7" descr="ccd_vs_c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84514"/>
            <a:ext cx="4876800" cy="30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3354388" y="2743200"/>
            <a:ext cx="518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hlinkClick r:id="rId4"/>
              </a:rPr>
              <a:t>http://electronics.howstuffworks.com/digital-camera.htm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933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Color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r>
              <a:rPr lang="en-US" altLang="en-US" dirty="0" smtClean="0"/>
              <a:t>What </a:t>
            </a:r>
            <a:r>
              <a:rPr lang="en-US" altLang="en-US" dirty="0"/>
              <a:t>about color?</a:t>
            </a:r>
          </a:p>
          <a:p>
            <a:r>
              <a:rPr lang="en-US" altLang="en-US" dirty="0"/>
              <a:t>Most digital images are comprised of three color channels – </a:t>
            </a:r>
            <a:r>
              <a:rPr lang="en-US" altLang="en-US" dirty="0">
                <a:solidFill>
                  <a:srgbClr val="FF0000"/>
                </a:solidFill>
              </a:rPr>
              <a:t>red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B050"/>
                </a:solidFill>
              </a:rPr>
              <a:t>green</a:t>
            </a:r>
            <a:r>
              <a:rPr lang="en-US" altLang="en-US" dirty="0"/>
              <a:t>, and, </a:t>
            </a:r>
            <a:r>
              <a:rPr lang="en-US" altLang="en-US" dirty="0">
                <a:solidFill>
                  <a:srgbClr val="3333FF"/>
                </a:solidFill>
              </a:rPr>
              <a:t>blue</a:t>
            </a:r>
            <a:r>
              <a:rPr lang="en-US" altLang="en-US" dirty="0"/>
              <a:t> – which combine to create most of the colors we can see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Why are there three?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114801"/>
            <a:ext cx="1892300" cy="12604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C:\snavely\work\teaching\09Sp-CS1114\lectures\lec2\test\bl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5525" y="4114800"/>
            <a:ext cx="1887538" cy="1257300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 descr="C:\snavely\work\teaching\09Sp-CS1114\lectures\lec2\test\gre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600" y="4114800"/>
            <a:ext cx="1885950" cy="1257300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C:\snavely\work\teaching\09Sp-CS1114\lectures\lec2\test\r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7675" y="4114800"/>
            <a:ext cx="1885950" cy="1257300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00463" y="4440239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633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Color perception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581400"/>
            <a:ext cx="7772400" cy="28956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2400"/>
              <a:t>Three types of cones</a:t>
            </a:r>
          </a:p>
          <a:p>
            <a:pPr lvl="1">
              <a:defRPr/>
            </a:pPr>
            <a:r>
              <a:rPr lang="en-US" sz="2000"/>
              <a:t>Each is sensitive in a different region of the spectrum</a:t>
            </a:r>
          </a:p>
          <a:p>
            <a:pPr lvl="2">
              <a:defRPr/>
            </a:pPr>
            <a:r>
              <a:rPr lang="en-US" sz="1800"/>
              <a:t>but regions overlap</a:t>
            </a:r>
          </a:p>
          <a:p>
            <a:pPr lvl="2">
              <a:defRPr/>
            </a:pPr>
            <a:r>
              <a:rPr lang="en-US" sz="1800"/>
              <a:t>Short (S) corresponds to blue</a:t>
            </a:r>
          </a:p>
          <a:p>
            <a:pPr lvl="2">
              <a:defRPr/>
            </a:pPr>
            <a:r>
              <a:rPr lang="en-US" sz="1800"/>
              <a:t>Medium (M) corresponds to green</a:t>
            </a:r>
          </a:p>
          <a:p>
            <a:pPr lvl="2">
              <a:defRPr/>
            </a:pPr>
            <a:r>
              <a:rPr lang="en-US" sz="1800"/>
              <a:t>Long (L) corresponds to red</a:t>
            </a:r>
          </a:p>
          <a:p>
            <a:pPr lvl="1">
              <a:defRPr/>
            </a:pPr>
            <a:r>
              <a:rPr lang="en-US" sz="2000"/>
              <a:t>Different sensitivities:  we are more sensitive to green than red</a:t>
            </a:r>
          </a:p>
          <a:p>
            <a:pPr lvl="2">
              <a:defRPr/>
            </a:pPr>
            <a:r>
              <a:rPr lang="en-US" sz="1800"/>
              <a:t>varies from person to person (and with age)</a:t>
            </a:r>
          </a:p>
          <a:p>
            <a:pPr lvl="1">
              <a:defRPr/>
            </a:pPr>
            <a:r>
              <a:rPr lang="en-US" sz="2000"/>
              <a:t>Colorblindness—deficiency in at least one type of cone</a:t>
            </a:r>
          </a:p>
        </p:txBody>
      </p: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3733800" y="1143001"/>
            <a:ext cx="5500632" cy="2371725"/>
            <a:chOff x="2286000" y="1143000"/>
            <a:chExt cx="5500632" cy="2371725"/>
          </a:xfrm>
        </p:grpSpPr>
        <p:pic>
          <p:nvPicPr>
            <p:cNvPr id="30725" name="Picture 5" descr="eye_sm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143000"/>
              <a:ext cx="3665538" cy="237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 Box 7"/>
            <p:cNvSpPr txBox="1">
              <a:spLocks noChangeArrowheads="1"/>
            </p:cNvSpPr>
            <p:nvPr/>
          </p:nvSpPr>
          <p:spPr bwMode="auto">
            <a:xfrm>
              <a:off x="6026150" y="1676400"/>
              <a:ext cx="17604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L response curve</a:t>
              </a:r>
            </a:p>
          </p:txBody>
        </p:sp>
        <p:sp>
          <p:nvSpPr>
            <p:cNvPr id="30727" name="Line 8"/>
            <p:cNvSpPr>
              <a:spLocks noChangeShapeType="1"/>
            </p:cNvSpPr>
            <p:nvPr/>
          </p:nvSpPr>
          <p:spPr bwMode="auto">
            <a:xfrm flipH="1">
              <a:off x="5181600" y="1905000"/>
              <a:ext cx="838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23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6" y="1438275"/>
            <a:ext cx="33432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6" y="1438275"/>
            <a:ext cx="33432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1306513"/>
            <a:ext cx="1882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Field sequential</a:t>
            </a:r>
          </a:p>
        </p:txBody>
      </p:sp>
      <p:pic>
        <p:nvPicPr>
          <p:cNvPr id="1730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1304925"/>
            <a:ext cx="1882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750301" y="6462714"/>
            <a:ext cx="1557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YungYu Chuang’s slide</a:t>
            </a:r>
          </a:p>
        </p:txBody>
      </p:sp>
    </p:spTree>
    <p:extLst>
      <p:ext uri="{BB962C8B-B14F-4D97-AF65-F5344CB8AC3E}">
        <p14:creationId xmlns:p14="http://schemas.microsoft.com/office/powerpoint/2010/main" val="37607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Field sequential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2098675" y="1438275"/>
            <a:ext cx="5087938" cy="4318000"/>
            <a:chOff x="362" y="906"/>
            <a:chExt cx="3205" cy="2720"/>
          </a:xfrm>
        </p:grpSpPr>
        <p:pic>
          <p:nvPicPr>
            <p:cNvPr id="3277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906"/>
              <a:ext cx="2106" cy="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911"/>
              <a:ext cx="1186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1304925"/>
            <a:ext cx="1882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8750301" y="6462714"/>
            <a:ext cx="1557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YungYu Chuang’s slide</a:t>
            </a:r>
          </a:p>
        </p:txBody>
      </p:sp>
    </p:spTree>
    <p:extLst>
      <p:ext uri="{BB962C8B-B14F-4D97-AF65-F5344CB8AC3E}">
        <p14:creationId xmlns:p14="http://schemas.microsoft.com/office/powerpoint/2010/main" val="5241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6" y="1438275"/>
            <a:ext cx="33432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Field sequential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3033713"/>
            <a:ext cx="1882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1304925"/>
            <a:ext cx="1882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1" y="4762500"/>
            <a:ext cx="1882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2535239"/>
            <a:ext cx="288131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750301" y="6462714"/>
            <a:ext cx="1557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YungYu Chuang’s slide</a:t>
            </a:r>
          </a:p>
        </p:txBody>
      </p:sp>
    </p:spTree>
    <p:extLst>
      <p:ext uri="{BB962C8B-B14F-4D97-AF65-F5344CB8AC3E}">
        <p14:creationId xmlns:p14="http://schemas.microsoft.com/office/powerpoint/2010/main" val="17523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341438"/>
            <a:ext cx="5441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altLang="zh-TW" smtClean="0"/>
              <a:t>Bayer’s pattern</a:t>
            </a:r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341438"/>
            <a:ext cx="5441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41438"/>
            <a:ext cx="5441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24338" y="2322514"/>
            <a:ext cx="6126162" cy="2879725"/>
            <a:chOff x="1701" y="1463"/>
            <a:chExt cx="3859" cy="1814"/>
          </a:xfrm>
        </p:grpSpPr>
        <p:sp>
          <p:nvSpPr>
            <p:cNvPr id="37896" name="Rectangle 7"/>
            <p:cNvSpPr>
              <a:spLocks noChangeArrowheads="1"/>
            </p:cNvSpPr>
            <p:nvPr/>
          </p:nvSpPr>
          <p:spPr bwMode="auto">
            <a:xfrm>
              <a:off x="1701" y="1979"/>
              <a:ext cx="181" cy="1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 flipV="1">
              <a:off x="1882" y="1480"/>
              <a:ext cx="1986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1882" y="2160"/>
              <a:ext cx="1970" cy="11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89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" y="1463"/>
              <a:ext cx="1707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8750301" y="6462714"/>
            <a:ext cx="1557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/>
              <a:t>YungYu Chuang’s slide</a:t>
            </a:r>
          </a:p>
        </p:txBody>
      </p:sp>
    </p:spTree>
    <p:extLst>
      <p:ext uri="{BB962C8B-B14F-4D97-AF65-F5344CB8AC3E}">
        <p14:creationId xmlns:p14="http://schemas.microsoft.com/office/powerpoint/2010/main" val="37051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9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33526"/>
            <a:ext cx="44196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Color sensing in camera: Color filter array</a:t>
            </a:r>
          </a:p>
        </p:txBody>
      </p:sp>
      <p:pic>
        <p:nvPicPr>
          <p:cNvPr id="415748" name="Picture 4" descr="ccd_interpo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406526"/>
            <a:ext cx="13716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9067801" y="6583364"/>
            <a:ext cx="13583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Source: Steve Seitz</a:t>
            </a:r>
          </a:p>
        </p:txBody>
      </p:sp>
      <p:sp>
        <p:nvSpPr>
          <p:cNvPr id="415752" name="Rectangle 8"/>
          <p:cNvSpPr>
            <a:spLocks noChangeArrowheads="1"/>
          </p:cNvSpPr>
          <p:nvPr/>
        </p:nvSpPr>
        <p:spPr bwMode="auto">
          <a:xfrm>
            <a:off x="5867401" y="1371599"/>
            <a:ext cx="3047999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Estimate missing components from neighboring values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dirty="0" err="1"/>
              <a:t>demosaicing</a:t>
            </a:r>
            <a:r>
              <a:rPr lang="en-US" altLang="en-US" dirty="0"/>
              <a:t>)</a:t>
            </a:r>
          </a:p>
        </p:txBody>
      </p:sp>
      <p:sp>
        <p:nvSpPr>
          <p:cNvPr id="415755" name="Rectangle 11"/>
          <p:cNvSpPr>
            <a:spLocks noChangeArrowheads="1"/>
          </p:cNvSpPr>
          <p:nvPr/>
        </p:nvSpPr>
        <p:spPr bwMode="auto">
          <a:xfrm>
            <a:off x="7391400" y="3581400"/>
            <a:ext cx="28956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Why more green?</a:t>
            </a:r>
          </a:p>
        </p:txBody>
      </p:sp>
      <p:sp>
        <p:nvSpPr>
          <p:cNvPr id="415756" name="Rectangle 12"/>
          <p:cNvSpPr>
            <a:spLocks noChangeArrowheads="1"/>
          </p:cNvSpPr>
          <p:nvPr/>
        </p:nvSpPr>
        <p:spPr bwMode="auto">
          <a:xfrm>
            <a:off x="2667001" y="1066800"/>
            <a:ext cx="1129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Bayer grid</a:t>
            </a:r>
          </a:p>
        </p:txBody>
      </p:sp>
      <p:grpSp>
        <p:nvGrpSpPr>
          <p:cNvPr id="415758" name="Group 14"/>
          <p:cNvGrpSpPr>
            <a:grpSpLocks/>
          </p:cNvGrpSpPr>
          <p:nvPr/>
        </p:nvGrpSpPr>
        <p:grpSpPr bwMode="auto">
          <a:xfrm>
            <a:off x="6705600" y="4078289"/>
            <a:ext cx="3581400" cy="2300287"/>
            <a:chOff x="3264" y="2569"/>
            <a:chExt cx="2256" cy="1449"/>
          </a:xfrm>
        </p:grpSpPr>
        <p:pic>
          <p:nvPicPr>
            <p:cNvPr id="415754" name="Picture 10" descr="equilumina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569"/>
              <a:ext cx="2256" cy="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757" name="Rectangle 13"/>
            <p:cNvSpPr>
              <a:spLocks noChangeArrowheads="1"/>
            </p:cNvSpPr>
            <p:nvPr/>
          </p:nvSpPr>
          <p:spPr bwMode="auto">
            <a:xfrm>
              <a:off x="3456" y="3824"/>
              <a:ext cx="19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tx2"/>
                  </a:solidFill>
                </a:rPr>
                <a:t>Human Luminance Sensitivity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3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Color filter array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6" name="Picture 4" descr="mosa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147764"/>
            <a:ext cx="66246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844926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6" y="3844926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4" y="3844926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1" y="3844926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2495551" y="5949951"/>
            <a:ext cx="714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en-US" altLang="zh-TW" sz="2800">
                <a:latin typeface="Trebuchet MS" panose="020B0603020202020204" pitchFamily="34" charset="0"/>
              </a:rPr>
              <a:t>red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4511675" y="5949951"/>
            <a:ext cx="1081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en-US" altLang="zh-TW" sz="2800">
                <a:latin typeface="Trebuchet MS" panose="020B0603020202020204" pitchFamily="34" charset="0"/>
              </a:rPr>
              <a:t>green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6734176" y="5949951"/>
            <a:ext cx="874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en-US" altLang="zh-TW" sz="2800">
                <a:latin typeface="Trebuchet MS" panose="020B0603020202020204" pitchFamily="34" charset="0"/>
              </a:rPr>
              <a:t>blue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8750301" y="5949951"/>
            <a:ext cx="1243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en-US" altLang="zh-TW" sz="2800">
                <a:latin typeface="Trebuchet MS" panose="020B0603020202020204" pitchFamily="34" charset="0"/>
              </a:rPr>
              <a:t>output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8750300" y="6462714"/>
            <a:ext cx="1760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YungYu Chuang’s slide</a:t>
            </a:r>
          </a:p>
        </p:txBody>
      </p:sp>
    </p:spTree>
    <p:extLst>
      <p:ext uri="{BB962C8B-B14F-4D97-AF65-F5344CB8AC3E}">
        <p14:creationId xmlns:p14="http://schemas.microsoft.com/office/powerpoint/2010/main" val="39172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The journey: from scene to </a:t>
            </a:r>
            <a:r>
              <a:rPr lang="en-US" dirty="0" smtClean="0"/>
              <a:t>image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Digital Cameras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Color vs Grayscale images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Concerns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Color images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r>
              <a:rPr lang="en-US" altLang="en-US" dirty="0" smtClean="0"/>
              <a:t>We’ll treat color images as a vector-valued function: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Common equation to convert to grayscale 		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(0.3 * r + 0.59 * g + 0.11 * b)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419601" y="2743200"/>
          <a:ext cx="29940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4" imgW="1193760" imgH="698400" progId="">
                  <p:embed/>
                </p:oleObj>
              </mc:Choice>
              <mc:Fallback>
                <p:oleObj name="Equation" r:id="rId4" imgW="1193760" imgH="69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2743200"/>
                        <a:ext cx="299402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287774" y="2823712"/>
            <a:ext cx="2242868" cy="18690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Note: To do this, each pixel is composed of multiple sensors responses from a Bayer grid. This process is called </a:t>
            </a:r>
            <a:r>
              <a:rPr lang="en-US" sz="1400" dirty="0" err="1" smtClean="0"/>
              <a:t>demosaicing</a:t>
            </a:r>
            <a:r>
              <a:rPr lang="en-US" sz="1400" dirty="0" smtClean="0"/>
              <a:t>.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Each pixels value is a result of a set of neighboring sensors</a:t>
            </a:r>
            <a:endParaRPr lang="en-US" sz="1400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 flipV="1">
            <a:off x="8396377" y="2352136"/>
            <a:ext cx="891397" cy="14061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5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467" name="Object 3"/>
          <p:cNvGraphicFramePr>
            <a:graphicFrameLocks noChangeAspect="1"/>
          </p:cNvGraphicFramePr>
          <p:nvPr/>
        </p:nvGraphicFramePr>
        <p:xfrm>
          <a:off x="2895600" y="1066801"/>
          <a:ext cx="6096000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" r:id="rId4" imgW="2566890" imgH="2249206" progId="Photoshop.Image.4">
                  <p:embed/>
                </p:oleObj>
              </mc:Choice>
              <mc:Fallback>
                <p:oleObj name="Image" r:id="rId4" imgW="2566890" imgH="2249206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066801"/>
                        <a:ext cx="6096000" cy="534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Problem with </a:t>
            </a:r>
            <a:r>
              <a:rPr lang="en-US" altLang="en-US" dirty="0" err="1"/>
              <a:t>demosaicing</a:t>
            </a:r>
            <a:r>
              <a:rPr lang="en-US" altLang="en-US" dirty="0"/>
              <a:t>: color </a:t>
            </a:r>
            <a:r>
              <a:rPr lang="en-US" altLang="en-US" dirty="0" err="1"/>
              <a:t>moire</a:t>
            </a:r>
            <a:endParaRPr lang="en-US" altLang="en-US" dirty="0"/>
          </a:p>
        </p:txBody>
      </p:sp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9067801" y="6583364"/>
            <a:ext cx="12899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Slide by F. Durand</a:t>
            </a:r>
          </a:p>
        </p:txBody>
      </p:sp>
    </p:spTree>
    <p:extLst>
      <p:ext uri="{BB962C8B-B14F-4D97-AF65-F5344CB8AC3E}">
        <p14:creationId xmlns:p14="http://schemas.microsoft.com/office/powerpoint/2010/main" val="23993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Color </a:t>
            </a:r>
            <a:r>
              <a:rPr lang="en-US" altLang="en-US" sz="2800" dirty="0" smtClean="0"/>
              <a:t>sensing: Separate colors using Prism (rather than filter)</a:t>
            </a:r>
            <a:endParaRPr lang="en-US" altLang="en-US" sz="2800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29907"/>
            <a:ext cx="9506309" cy="1623562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</a:pPr>
            <a:r>
              <a:rPr lang="en-US" altLang="en-US" dirty="0"/>
              <a:t>Requires three chips and precise alignment</a:t>
            </a:r>
          </a:p>
          <a:p>
            <a:pPr>
              <a:buFontTx/>
              <a:buChar char="•"/>
            </a:pPr>
            <a:r>
              <a:rPr lang="en-US" altLang="en-US" dirty="0" smtClean="0"/>
              <a:t>Pro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Records </a:t>
            </a:r>
            <a:r>
              <a:rPr lang="en-US" altLang="en-US" dirty="0" err="1" smtClean="0"/>
              <a:t>rgb</a:t>
            </a:r>
            <a:r>
              <a:rPr lang="en-US" altLang="en-US" dirty="0" smtClean="0"/>
              <a:t> measurements for each point in image plane</a:t>
            </a:r>
          </a:p>
          <a:p>
            <a:pPr>
              <a:buFontTx/>
              <a:buChar char="•"/>
            </a:pPr>
            <a:r>
              <a:rPr lang="en-US" altLang="en-US" dirty="0" smtClean="0"/>
              <a:t>Con</a:t>
            </a:r>
          </a:p>
          <a:p>
            <a:pPr lvl="1">
              <a:buFontTx/>
              <a:buChar char="•"/>
            </a:pPr>
            <a:r>
              <a:rPr lang="en-US" altLang="en-US" dirty="0"/>
              <a:t>m</a:t>
            </a:r>
            <a:r>
              <a:rPr lang="en-US" altLang="en-US" dirty="0" smtClean="0"/>
              <a:t>ore </a:t>
            </a:r>
            <a:r>
              <a:rPr lang="en-US" altLang="en-US" dirty="0"/>
              <a:t>expensive</a:t>
            </a:r>
          </a:p>
        </p:txBody>
      </p:sp>
      <p:pic>
        <p:nvPicPr>
          <p:cNvPr id="4137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841" y="3544019"/>
            <a:ext cx="2743200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3707" name="Object 1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82965407"/>
              </p:ext>
            </p:extLst>
          </p:nvPr>
        </p:nvGraphicFramePr>
        <p:xfrm>
          <a:off x="4820787" y="3322801"/>
          <a:ext cx="32131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Image" r:id="rId5" imgW="3212698" imgH="3009524" progId="Photoshop.Image.10">
                  <p:embed/>
                </p:oleObj>
              </mc:Choice>
              <mc:Fallback>
                <p:oleObj name="Image" r:id="rId5" imgW="3212698" imgH="300952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787" y="3322801"/>
                        <a:ext cx="32131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9" name="Text Box 13"/>
          <p:cNvSpPr txBox="1">
            <a:spLocks noChangeArrowheads="1"/>
          </p:cNvSpPr>
          <p:nvPr/>
        </p:nvSpPr>
        <p:spPr bwMode="auto">
          <a:xfrm>
            <a:off x="5875967" y="6250707"/>
            <a:ext cx="840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CCD(B)</a:t>
            </a:r>
          </a:p>
        </p:txBody>
      </p:sp>
      <p:sp>
        <p:nvSpPr>
          <p:cNvPr id="413710" name="Text Box 14"/>
          <p:cNvSpPr txBox="1">
            <a:spLocks noChangeArrowheads="1"/>
          </p:cNvSpPr>
          <p:nvPr/>
        </p:nvSpPr>
        <p:spPr bwMode="auto">
          <a:xfrm>
            <a:off x="7796842" y="4458419"/>
            <a:ext cx="861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CCD(G)</a:t>
            </a:r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6007189" y="2953469"/>
            <a:ext cx="840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CCD(R)</a:t>
            </a:r>
          </a:p>
        </p:txBody>
      </p:sp>
    </p:spTree>
    <p:extLst>
      <p:ext uri="{BB962C8B-B14F-4D97-AF65-F5344CB8AC3E}">
        <p14:creationId xmlns:p14="http://schemas.microsoft.com/office/powerpoint/2010/main" val="11785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Color sensing in camera: Foveon X3</a:t>
            </a: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9067801" y="6583364"/>
            <a:ext cx="14445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Source: M. Pollefeys</a:t>
            </a:r>
          </a:p>
        </p:txBody>
      </p:sp>
      <p:pic>
        <p:nvPicPr>
          <p:cNvPr id="444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1"/>
            <a:ext cx="4572000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4424" name="Rectangle 8"/>
          <p:cNvSpPr>
            <a:spLocks noChangeArrowheads="1"/>
          </p:cNvSpPr>
          <p:nvPr/>
        </p:nvSpPr>
        <p:spPr bwMode="auto">
          <a:xfrm>
            <a:off x="6629401" y="4419600"/>
            <a:ext cx="3840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hlinkClick r:id="rId4"/>
              </a:rPr>
              <a:t>http://en.wikipedia.org/wiki/Foveon_X3_sensor</a:t>
            </a:r>
            <a:endParaRPr lang="en-US" altLang="en-US" sz="1400" dirty="0"/>
          </a:p>
        </p:txBody>
      </p:sp>
      <p:pic>
        <p:nvPicPr>
          <p:cNvPr id="4444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41910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4426" name="Rectangle 10"/>
          <p:cNvSpPr>
            <a:spLocks noChangeArrowheads="1"/>
          </p:cNvSpPr>
          <p:nvPr/>
        </p:nvSpPr>
        <p:spPr bwMode="auto">
          <a:xfrm>
            <a:off x="2514600" y="4419600"/>
            <a:ext cx="3341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hlinkClick r:id="rId6"/>
              </a:rPr>
              <a:t>http://www.foveon.com/article.php?a=67</a:t>
            </a:r>
            <a:endParaRPr lang="en-US" altLang="en-US" sz="1400"/>
          </a:p>
        </p:txBody>
      </p:sp>
      <p:sp>
        <p:nvSpPr>
          <p:cNvPr id="4444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1371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/>
              <a:t>CMOS sensor</a:t>
            </a:r>
          </a:p>
          <a:p>
            <a:pPr>
              <a:buFontTx/>
              <a:buChar char="•"/>
            </a:pPr>
            <a:r>
              <a:rPr lang="en-US" altLang="en-US" sz="2400"/>
              <a:t>Takes advantage of the fact that red, blue and green light penetrate silicon to different depths</a:t>
            </a:r>
          </a:p>
        </p:txBody>
      </p:sp>
      <p:pic>
        <p:nvPicPr>
          <p:cNvPr id="444428" name="Picture 12" descr="X3_moire2_mosa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5321300"/>
            <a:ext cx="13398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9" name="Picture 13" descr="X3_moire2_X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3398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30" name="Text Box 14"/>
          <p:cNvSpPr txBox="1">
            <a:spLocks noChangeArrowheads="1"/>
          </p:cNvSpPr>
          <p:nvPr/>
        </p:nvSpPr>
        <p:spPr bwMode="auto">
          <a:xfrm>
            <a:off x="4735513" y="4860925"/>
            <a:ext cx="2341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/>
              <a:t>better image quality</a:t>
            </a:r>
          </a:p>
        </p:txBody>
      </p:sp>
    </p:spTree>
    <p:extLst>
      <p:ext uri="{BB962C8B-B14F-4D97-AF65-F5344CB8AC3E}">
        <p14:creationId xmlns:p14="http://schemas.microsoft.com/office/powerpoint/2010/main" val="40480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7841" y="104541"/>
            <a:ext cx="10972800" cy="65745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Issues with digital cameras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3914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Noise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low light is where you most notice </a:t>
            </a:r>
            <a:r>
              <a:rPr lang="en-US" altLang="en-US" sz="1600" dirty="0">
                <a:hlinkClick r:id="rId3"/>
              </a:rPr>
              <a:t>noise</a:t>
            </a:r>
            <a:endParaRPr lang="en-US" altLang="en-US" sz="1600" dirty="0"/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light sensitivity (ISO) / noise tradeoff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stuck pixels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Resolution: Are more megapixels better?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requires higher quality lens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noise issues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In-camera processing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 err="1"/>
              <a:t>oversharpening</a:t>
            </a:r>
            <a:r>
              <a:rPr lang="en-US" altLang="en-US" sz="1600" dirty="0"/>
              <a:t> can produce </a:t>
            </a:r>
            <a:r>
              <a:rPr lang="en-US" altLang="en-US" sz="1600" dirty="0">
                <a:hlinkClick r:id="rId4"/>
              </a:rPr>
              <a:t>halos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RAW vs. compressed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file size vs. quality tradeoff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Blooming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charge </a:t>
            </a:r>
            <a:r>
              <a:rPr lang="en-US" altLang="en-US" sz="1600" dirty="0">
                <a:hlinkClick r:id="rId5"/>
              </a:rPr>
              <a:t>overflowing</a:t>
            </a:r>
            <a:r>
              <a:rPr lang="en-US" altLang="en-US" sz="1600" dirty="0"/>
              <a:t> into neighboring pixels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Color artifacts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hlinkClick r:id="rId6"/>
              </a:rPr>
              <a:t>purple fringing</a:t>
            </a:r>
            <a:r>
              <a:rPr lang="en-US" altLang="en-US" sz="1600" dirty="0"/>
              <a:t> from </a:t>
            </a:r>
            <a:r>
              <a:rPr lang="en-US" altLang="en-US" sz="1600" dirty="0" err="1"/>
              <a:t>microlenses</a:t>
            </a:r>
            <a:r>
              <a:rPr lang="en-US" altLang="en-US" sz="1600" dirty="0"/>
              <a:t>, artifacts from </a:t>
            </a:r>
            <a:r>
              <a:rPr lang="en-US" altLang="en-US" sz="1600" dirty="0">
                <a:hlinkClick r:id="rId7"/>
              </a:rPr>
              <a:t>Bayer patterns</a:t>
            </a:r>
            <a:endParaRPr lang="en-US" altLang="en-US" sz="1600" dirty="0"/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white balance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More info online: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 </a:t>
            </a:r>
            <a:r>
              <a:rPr lang="en-US" altLang="en-US" sz="1800" dirty="0">
                <a:hlinkClick r:id="rId8"/>
              </a:rPr>
              <a:t>http://electronics.howstuffworks.com/digital-camera.htm</a:t>
            </a:r>
            <a:r>
              <a:rPr lang="en-US" altLang="en-US" sz="1800" dirty="0"/>
              <a:t> 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 </a:t>
            </a:r>
            <a:r>
              <a:rPr lang="en-US" altLang="en-US" sz="1800" dirty="0">
                <a:hlinkClick r:id="rId9"/>
              </a:rPr>
              <a:t>http://www.dpreview.com/</a:t>
            </a:r>
            <a:r>
              <a:rPr lang="en-US" altLang="en-US" sz="1800" dirty="0"/>
              <a:t> 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41984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886200"/>
            <a:ext cx="1600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8194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9067800" y="6583364"/>
            <a:ext cx="13726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Slide by Steve Seitz</a:t>
            </a:r>
          </a:p>
        </p:txBody>
      </p:sp>
      <p:pic>
        <p:nvPicPr>
          <p:cNvPr id="41985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 descr="alhac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"/>
          <a:stretch>
            <a:fillRect/>
          </a:stretch>
        </p:blipFill>
        <p:spPr bwMode="auto">
          <a:xfrm>
            <a:off x="7924800" y="990600"/>
            <a:ext cx="25717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Historical context</a:t>
            </a:r>
          </a:p>
        </p:txBody>
      </p:sp>
      <p:sp>
        <p:nvSpPr>
          <p:cNvPr id="438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990600"/>
            <a:ext cx="6248400" cy="5638800"/>
          </a:xfrm>
        </p:spPr>
        <p:txBody>
          <a:bodyPr/>
          <a:lstStyle/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altLang="en-US" sz="2000" b="1" dirty="0"/>
              <a:t>Pinhole model: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Mozi</a:t>
            </a:r>
            <a:r>
              <a:rPr lang="en-US" altLang="en-US" sz="2000" dirty="0"/>
              <a:t> (470-390 BCE), </a:t>
            </a:r>
            <a:br>
              <a:rPr lang="en-US" altLang="en-US" sz="2000" dirty="0"/>
            </a:br>
            <a:r>
              <a:rPr lang="en-US" altLang="en-US" sz="2000" dirty="0"/>
              <a:t>Aristotle (384-322 BCE)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altLang="en-US" sz="2000" b="1" dirty="0"/>
              <a:t>Principles of optics (including lenses):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altLang="en-US" sz="2000" dirty="0" err="1"/>
              <a:t>Alhacen</a:t>
            </a:r>
            <a:r>
              <a:rPr lang="en-US" altLang="en-US" sz="2000" dirty="0"/>
              <a:t> (965-1039 CE)  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altLang="en-US" sz="2000" b="1" dirty="0"/>
              <a:t>Camera </a:t>
            </a:r>
            <a:r>
              <a:rPr lang="en-US" altLang="en-US" sz="2000" b="1" dirty="0" err="1"/>
              <a:t>obscura</a:t>
            </a:r>
            <a:r>
              <a:rPr lang="en-US" altLang="en-US" sz="2000" b="1" dirty="0"/>
              <a:t>:</a:t>
            </a:r>
            <a:r>
              <a:rPr lang="en-US" altLang="en-US" sz="2000" dirty="0"/>
              <a:t> Leonardo da Vinci </a:t>
            </a:r>
            <a:br>
              <a:rPr lang="en-US" altLang="en-US" sz="2000" dirty="0"/>
            </a:br>
            <a:r>
              <a:rPr lang="en-US" altLang="en-US" sz="2000" dirty="0"/>
              <a:t>(1452-1519), Johann Zahn (1631-1707)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altLang="en-US" sz="2000" b="1" dirty="0"/>
              <a:t>First photo:</a:t>
            </a:r>
            <a:r>
              <a:rPr lang="en-US" altLang="en-US" sz="2000" dirty="0"/>
              <a:t> Joseph </a:t>
            </a:r>
            <a:r>
              <a:rPr lang="en-US" altLang="en-US" sz="2000" dirty="0" err="1"/>
              <a:t>Nicephore</a:t>
            </a:r>
            <a:r>
              <a:rPr lang="en-US" altLang="en-US" sz="2000" dirty="0"/>
              <a:t> Niepce (1822)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altLang="en-US" sz="2000" b="1" dirty="0" err="1"/>
              <a:t>Daguerréotypes</a:t>
            </a:r>
            <a:r>
              <a:rPr lang="en-US" altLang="en-US" sz="2000" b="1" dirty="0"/>
              <a:t> </a:t>
            </a:r>
            <a:r>
              <a:rPr lang="en-US" altLang="en-US" sz="2000" dirty="0"/>
              <a:t>(1839)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altLang="en-US" sz="2000" b="1" dirty="0"/>
              <a:t>Photographic film</a:t>
            </a:r>
            <a:r>
              <a:rPr lang="en-US" altLang="en-US" sz="2000" dirty="0"/>
              <a:t> (Eastman, 1889)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altLang="en-US" sz="2000" b="1" dirty="0"/>
              <a:t>Cinema </a:t>
            </a:r>
            <a:r>
              <a:rPr lang="en-US" altLang="en-US" sz="2000" dirty="0"/>
              <a:t>(Lumière Brothers, 1895)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altLang="en-US" sz="2000" b="1" dirty="0"/>
              <a:t>Color Photography</a:t>
            </a:r>
            <a:r>
              <a:rPr lang="en-US" altLang="en-US" sz="2000" dirty="0"/>
              <a:t> (Lumière Brothers, 1908)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altLang="en-US" sz="2000" b="1" dirty="0"/>
              <a:t>Television </a:t>
            </a:r>
            <a:r>
              <a:rPr lang="en-US" altLang="en-US" sz="2000" dirty="0"/>
              <a:t>(Baird, Farnsworth, Zworykin, 1920s)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altLang="en-US" sz="2000" b="1" dirty="0"/>
              <a:t>First consumer camera with CCD</a:t>
            </a:r>
            <a:r>
              <a:rPr lang="en-US" altLang="en-US" sz="2000" dirty="0"/>
              <a:t>: </a:t>
            </a:r>
            <a:br>
              <a:rPr lang="en-US" altLang="en-US" sz="2000" dirty="0"/>
            </a:br>
            <a:r>
              <a:rPr lang="en-US" altLang="en-US" sz="2000" dirty="0"/>
              <a:t>Sony </a:t>
            </a:r>
            <a:r>
              <a:rPr lang="en-US" altLang="en-US" sz="2000" dirty="0" err="1"/>
              <a:t>Mavica</a:t>
            </a:r>
            <a:r>
              <a:rPr lang="en-US" altLang="en-US" sz="2000" dirty="0"/>
              <a:t> (1981)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altLang="en-US" sz="2000" b="1" dirty="0"/>
              <a:t>First fully digital camera:</a:t>
            </a:r>
            <a:r>
              <a:rPr lang="en-US" altLang="en-US" sz="2000" dirty="0"/>
              <a:t> Kodak DCS100 (1990)</a:t>
            </a:r>
          </a:p>
        </p:txBody>
      </p:sp>
      <p:graphicFrame>
        <p:nvGraphicFramePr>
          <p:cNvPr id="43827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924800" y="2667001"/>
          <a:ext cx="25908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Image" r:id="rId5" imgW="7706801" imgH="4772691" progId="PhotoDeluxe.Image.2">
                  <p:embed/>
                </p:oleObj>
              </mc:Choice>
              <mc:Fallback>
                <p:oleObj name="Image" r:id="rId5" imgW="7706801" imgH="4772691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667001"/>
                        <a:ext cx="2590800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82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00600"/>
            <a:ext cx="25908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7924800" y="4267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Niepce, “La Table Servie,” 1822</a:t>
            </a:r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7924800" y="65532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/>
              <a:t>CCD chip</a:t>
            </a:r>
          </a:p>
        </p:txBody>
      </p:sp>
      <p:sp>
        <p:nvSpPr>
          <p:cNvPr id="438281" name="Rectangle 9"/>
          <p:cNvSpPr>
            <a:spLocks noChangeArrowheads="1"/>
          </p:cNvSpPr>
          <p:nvPr/>
        </p:nvSpPr>
        <p:spPr bwMode="auto">
          <a:xfrm>
            <a:off x="7981950" y="21336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/>
              <a:t>Alhacen’s notes</a:t>
            </a:r>
          </a:p>
        </p:txBody>
      </p:sp>
    </p:spTree>
    <p:extLst>
      <p:ext uri="{BB962C8B-B14F-4D97-AF65-F5344CB8AC3E}">
        <p14:creationId xmlns:p14="http://schemas.microsoft.com/office/powerpoint/2010/main" val="7481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Issues (Segue to Image Processing)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Brightness issues</a:t>
            </a:r>
          </a:p>
          <a:p>
            <a:pPr lvl="1"/>
            <a:r>
              <a:rPr lang="en-US" dirty="0" smtClean="0"/>
              <a:t>Skewed Histograms</a:t>
            </a:r>
          </a:p>
          <a:p>
            <a:pPr lvl="2"/>
            <a:r>
              <a:rPr lang="en-US" dirty="0" smtClean="0"/>
              <a:t>Compositing </a:t>
            </a:r>
          </a:p>
          <a:p>
            <a:pPr lvl="2"/>
            <a:r>
              <a:rPr lang="en-US" dirty="0" smtClean="0"/>
              <a:t>Histogram Normalization (soon … but later!)</a:t>
            </a:r>
          </a:p>
          <a:p>
            <a:pPr lvl="2"/>
            <a:endParaRPr lang="en-US" dirty="0"/>
          </a:p>
          <a:p>
            <a:r>
              <a:rPr lang="en-US" dirty="0" smtClean="0"/>
              <a:t>Color Mapping</a:t>
            </a:r>
          </a:p>
          <a:p>
            <a:pPr lvl="1"/>
            <a:r>
              <a:rPr lang="en-US" dirty="0" smtClean="0"/>
              <a:t>Color transforms </a:t>
            </a:r>
          </a:p>
          <a:p>
            <a:pPr lvl="2"/>
            <a:endParaRPr lang="en-US" dirty="0"/>
          </a:p>
          <a:p>
            <a:r>
              <a:rPr lang="en-US" dirty="0" smtClean="0"/>
              <a:t>Others Discussed</a:t>
            </a:r>
          </a:p>
          <a:p>
            <a:pPr lvl="1"/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Distortion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What do we see?</a:t>
            </a:r>
          </a:p>
        </p:txBody>
      </p:sp>
      <p:pic>
        <p:nvPicPr>
          <p:cNvPr id="7680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21"/>
          <a:stretch>
            <a:fillRect/>
          </a:stretch>
        </p:blipFill>
        <p:spPr bwMode="auto">
          <a:xfrm>
            <a:off x="2209801" y="1392238"/>
            <a:ext cx="145732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5" descr="memorial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6" y="1943101"/>
            <a:ext cx="25066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5013325" y="3749675"/>
            <a:ext cx="74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latin typeface="Arial" panose="020B0604020202020204" pitchFamily="34" charset="0"/>
              </a:rPr>
              <a:t>Vs</a:t>
            </a:r>
            <a:r>
              <a:rPr lang="en-US" altLang="en-US">
                <a:solidFill>
                  <a:srgbClr val="EAEAEA"/>
                </a:solidFill>
                <a:latin typeface="Arial" panose="020B0604020202020204" pitchFamily="34" charset="0"/>
              </a:rPr>
              <a:t>.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vstil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Problem: Dynamic Range</a:t>
            </a:r>
          </a:p>
        </p:txBody>
      </p:sp>
      <p:pic>
        <p:nvPicPr>
          <p:cNvPr id="77830" name="Picture 6" descr="dvstill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1" name="Picture 7" descr="dvstill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dvstill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3" name="Picture 9" descr="dvstill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5069" name="Text Box 13"/>
          <p:cNvSpPr txBox="1">
            <a:spLocks noChangeArrowheads="1"/>
          </p:cNvSpPr>
          <p:nvPr/>
        </p:nvSpPr>
        <p:spPr bwMode="auto">
          <a:xfrm>
            <a:off x="6019800" y="2301876"/>
            <a:ext cx="3581400" cy="6463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EAEAEA"/>
                </a:solidFill>
                <a:latin typeface="Trebuchet MS" pitchFamily="34" charset="0"/>
              </a:rPr>
              <a:t>The real world </a:t>
            </a:r>
            <a:r>
              <a:rPr lang="en-US" b="1" dirty="0" smtClean="0">
                <a:solidFill>
                  <a:srgbClr val="EAEAEA"/>
                </a:solidFill>
                <a:latin typeface="Trebuchet MS" pitchFamily="34" charset="0"/>
              </a:rPr>
              <a:t>has</a:t>
            </a:r>
            <a:r>
              <a:rPr lang="en-US" b="1" dirty="0">
                <a:solidFill>
                  <a:srgbClr val="EAEAEA"/>
                </a:solidFill>
                <a:latin typeface="Trebuchet MS" pitchFamily="34" charset="0"/>
              </a:rPr>
              <a:t/>
            </a:r>
            <a:br>
              <a:rPr lang="en-US" b="1" dirty="0">
                <a:solidFill>
                  <a:srgbClr val="EAEAEA"/>
                </a:solidFill>
                <a:latin typeface="Trebuchet MS" pitchFamily="34" charset="0"/>
              </a:rPr>
            </a:br>
            <a:r>
              <a:rPr lang="en-US" b="1" dirty="0">
                <a:solidFill>
                  <a:srgbClr val="EAEAEA"/>
                </a:solidFill>
                <a:latin typeface="Trebuchet MS" pitchFamily="34" charset="0"/>
              </a:rPr>
              <a:t>high dynamic range.</a:t>
            </a:r>
          </a:p>
        </p:txBody>
      </p:sp>
    </p:spTree>
    <p:extLst>
      <p:ext uri="{BB962C8B-B14F-4D97-AF65-F5344CB8AC3E}">
        <p14:creationId xmlns:p14="http://schemas.microsoft.com/office/powerpoint/2010/main" val="13533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altLang="en-US" smtClean="0"/>
              <a:t>Visual dynamic range</a:t>
            </a: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876300"/>
            <a:ext cx="60198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488" tIns="44450" rIns="90488" bIns="44450" rtlCol="0" anchor="ctr">
            <a:normAutofit fontScale="90000"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Camera is not a photometer!</a:t>
            </a:r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 vert="horz" lIns="90488" tIns="44450" rIns="90488" bIns="44450" rtlCol="0">
            <a:normAutofit/>
          </a:bodyPr>
          <a:lstStyle/>
          <a:p>
            <a:r>
              <a:rPr lang="en-US" altLang="en-US" dirty="0" smtClean="0"/>
              <a:t>Limited dynamic range</a:t>
            </a:r>
          </a:p>
          <a:p>
            <a:pPr lvl="1"/>
            <a:r>
              <a:rPr lang="en-US" altLang="en-US" dirty="0" smtClean="0"/>
              <a:t>8 bits captures only 2 orders of magnitude of light intensity</a:t>
            </a:r>
          </a:p>
          <a:p>
            <a:pPr lvl="1"/>
            <a:r>
              <a:rPr lang="en-US" altLang="en-US" dirty="0" smtClean="0"/>
              <a:t>We can see ~10 orders of magnitude of light intensity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Unknown, nonlinear response </a:t>
            </a:r>
          </a:p>
          <a:p>
            <a:pPr lvl="1"/>
            <a:r>
              <a:rPr lang="en-US" altLang="en-US" dirty="0" smtClean="0"/>
              <a:t>pixel intensity </a:t>
            </a:r>
            <a:r>
              <a:rPr lang="en-US" altLang="en-US" dirty="0" smtClean="0">
                <a:sym typeface="Symbol" panose="05050102010706020507" pitchFamily="18" charset="2"/>
              </a:rPr>
              <a:t> amount of light (# photons, or “radiance”)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80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7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Dynamic range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Our total dynamic range is high (~10</a:t>
            </a:r>
            <a:r>
              <a:rPr lang="en-US" altLang="en-US" baseline="30000" smtClean="0"/>
              <a:t>9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Our dynamic range </a:t>
            </a:r>
            <a:r>
              <a:rPr lang="en-US" altLang="en-US" i="1" smtClean="0"/>
              <a:t>at a given time</a:t>
            </a:r>
            <a:r>
              <a:rPr lang="en-US" altLang="en-US" smtClean="0"/>
              <a:t> is still pretty high (~10</a:t>
            </a:r>
            <a:r>
              <a:rPr lang="en-US" altLang="en-US" baseline="30000" smtClean="0"/>
              <a:t>4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A camera’s dynamic range for a given exposure is relatively low (2</a:t>
            </a:r>
            <a:r>
              <a:rPr lang="en-US" altLang="en-US" baseline="30000" smtClean="0"/>
              <a:t>8</a:t>
            </a:r>
            <a:r>
              <a:rPr lang="en-US" altLang="en-US" smtClean="0"/>
              <a:t> = 256 tonal values, range of about ~10</a:t>
            </a:r>
            <a:r>
              <a:rPr lang="en-US" altLang="en-US" baseline="30000" smtClean="0"/>
              <a:t>3</a:t>
            </a:r>
            <a:r>
              <a:rPr lang="en-US" altLang="en-US" smtClean="0"/>
              <a:t>)</a:t>
            </a:r>
          </a:p>
          <a:p>
            <a:endParaRPr lang="en-US" altLang="en-US" baseline="30000" smtClean="0"/>
          </a:p>
        </p:txBody>
      </p:sp>
    </p:spTree>
    <p:extLst>
      <p:ext uri="{BB962C8B-B14F-4D97-AF65-F5344CB8AC3E}">
        <p14:creationId xmlns:p14="http://schemas.microsoft.com/office/powerpoint/2010/main" val="34578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Long Exposure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2879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3200401" y="3082926"/>
            <a:ext cx="82426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808080"/>
                </a:solidFill>
              </a:rPr>
              <a:t>10</a:t>
            </a:r>
            <a:r>
              <a:rPr lang="en-US" sz="3200" baseline="30000">
                <a:solidFill>
                  <a:srgbClr val="808080"/>
                </a:solidFill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342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396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449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5029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5562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6096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6629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7162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7696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8229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8763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9296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9829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9525000" y="3082926"/>
            <a:ext cx="74090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808080"/>
                </a:solidFill>
              </a:rPr>
              <a:t>10</a:t>
            </a:r>
            <a:r>
              <a:rPr lang="en-US" sz="3200" baseline="30000">
                <a:solidFill>
                  <a:srgbClr val="808080"/>
                </a:solidFill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3200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3200401" y="5064126"/>
            <a:ext cx="82426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808080"/>
                </a:solidFill>
              </a:rPr>
              <a:t>10</a:t>
            </a:r>
            <a:r>
              <a:rPr lang="en-US" sz="3200" baseline="30000">
                <a:solidFill>
                  <a:srgbClr val="808080"/>
                </a:solidFill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342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396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449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5029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5562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6096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6629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7162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7696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8229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8763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9296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9829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9525000" y="5064126"/>
            <a:ext cx="74090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808080"/>
                </a:solidFill>
              </a:rPr>
              <a:t>10</a:t>
            </a:r>
            <a:r>
              <a:rPr lang="en-US" sz="3200" baseline="30000">
                <a:solidFill>
                  <a:srgbClr val="808080"/>
                </a:solidFill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3200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1600201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EAEAEA"/>
                </a:solidFill>
              </a:rPr>
              <a:t>Real world</a:t>
            </a:r>
            <a:endParaRPr lang="fr-FR" altLang="en-US">
              <a:solidFill>
                <a:srgbClr val="EAEAEA"/>
              </a:solidFill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1828801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EAEAEA"/>
                </a:solidFill>
              </a:rPr>
              <a:t>Picture</a:t>
            </a:r>
            <a:endParaRPr lang="fr-FR" altLang="en-US">
              <a:solidFill>
                <a:srgbClr val="EAEAEA"/>
              </a:solidFill>
            </a:endParaRPr>
          </a:p>
        </p:txBody>
      </p:sp>
      <p:sp>
        <p:nvSpPr>
          <p:cNvPr id="1327143" name="Text Box 39"/>
          <p:cNvSpPr txBox="1">
            <a:spLocks noChangeArrowheads="1"/>
          </p:cNvSpPr>
          <p:nvPr/>
        </p:nvSpPr>
        <p:spPr bwMode="auto">
          <a:xfrm>
            <a:off x="4953000" y="6359525"/>
            <a:ext cx="1100494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aseline="30000">
                <a:solidFill>
                  <a:srgbClr val="EAEAEA"/>
                </a:solidFill>
              </a:rPr>
              <a:t>0 to 255</a:t>
            </a: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5891214" y="4419601"/>
            <a:ext cx="5095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5029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5562600" y="3880794"/>
            <a:ext cx="2667000" cy="461665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27147" name="Rectangle 43"/>
          <p:cNvSpPr>
            <a:spLocks noChangeArrowheads="1"/>
          </p:cNvSpPr>
          <p:nvPr/>
        </p:nvSpPr>
        <p:spPr bwMode="auto">
          <a:xfrm>
            <a:off x="5029200" y="5785794"/>
            <a:ext cx="914400" cy="461665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5181601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EAEAEA"/>
                </a:solidFill>
              </a:rPr>
              <a:t>High dynamic range</a:t>
            </a:r>
            <a:endParaRPr lang="en-US" altLang="en-US" sz="3200" baseline="3000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Short Exposure</a:t>
            </a:r>
          </a:p>
        </p:txBody>
      </p:sp>
      <p:sp>
        <p:nvSpPr>
          <p:cNvPr id="1334275" name="Text Box 3"/>
          <p:cNvSpPr txBox="1">
            <a:spLocks noChangeArrowheads="1"/>
          </p:cNvSpPr>
          <p:nvPr/>
        </p:nvSpPr>
        <p:spPr bwMode="auto">
          <a:xfrm>
            <a:off x="2879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1334276" name="Text Box 4"/>
          <p:cNvSpPr txBox="1">
            <a:spLocks noChangeArrowheads="1"/>
          </p:cNvSpPr>
          <p:nvPr/>
        </p:nvSpPr>
        <p:spPr bwMode="auto">
          <a:xfrm>
            <a:off x="3200401" y="3082926"/>
            <a:ext cx="82426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808080"/>
                </a:solidFill>
              </a:rPr>
              <a:t>10</a:t>
            </a:r>
            <a:r>
              <a:rPr lang="en-US" sz="3200" baseline="30000">
                <a:solidFill>
                  <a:srgbClr val="808080"/>
                </a:solidFill>
              </a:rPr>
              <a:t>-6</a:t>
            </a:r>
          </a:p>
        </p:txBody>
      </p:sp>
      <p:sp>
        <p:nvSpPr>
          <p:cNvPr id="1334277" name="Line 5"/>
          <p:cNvSpPr>
            <a:spLocks noChangeShapeType="1"/>
          </p:cNvSpPr>
          <p:nvPr/>
        </p:nvSpPr>
        <p:spPr bwMode="auto">
          <a:xfrm>
            <a:off x="342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78" name="Line 6"/>
          <p:cNvSpPr>
            <a:spLocks noChangeShapeType="1"/>
          </p:cNvSpPr>
          <p:nvPr/>
        </p:nvSpPr>
        <p:spPr bwMode="auto">
          <a:xfrm>
            <a:off x="396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79" name="Line 7"/>
          <p:cNvSpPr>
            <a:spLocks noChangeShapeType="1"/>
          </p:cNvSpPr>
          <p:nvPr/>
        </p:nvSpPr>
        <p:spPr bwMode="auto">
          <a:xfrm>
            <a:off x="449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80" name="Line 8"/>
          <p:cNvSpPr>
            <a:spLocks noChangeShapeType="1"/>
          </p:cNvSpPr>
          <p:nvPr/>
        </p:nvSpPr>
        <p:spPr bwMode="auto">
          <a:xfrm>
            <a:off x="5029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81" name="Line 9"/>
          <p:cNvSpPr>
            <a:spLocks noChangeShapeType="1"/>
          </p:cNvSpPr>
          <p:nvPr/>
        </p:nvSpPr>
        <p:spPr bwMode="auto">
          <a:xfrm>
            <a:off x="5562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82" name="Line 10"/>
          <p:cNvSpPr>
            <a:spLocks noChangeShapeType="1"/>
          </p:cNvSpPr>
          <p:nvPr/>
        </p:nvSpPr>
        <p:spPr bwMode="auto">
          <a:xfrm>
            <a:off x="6096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83" name="Line 11"/>
          <p:cNvSpPr>
            <a:spLocks noChangeShapeType="1"/>
          </p:cNvSpPr>
          <p:nvPr/>
        </p:nvSpPr>
        <p:spPr bwMode="auto">
          <a:xfrm>
            <a:off x="6629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84" name="Line 12"/>
          <p:cNvSpPr>
            <a:spLocks noChangeShapeType="1"/>
          </p:cNvSpPr>
          <p:nvPr/>
        </p:nvSpPr>
        <p:spPr bwMode="auto">
          <a:xfrm>
            <a:off x="7162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85" name="Line 13"/>
          <p:cNvSpPr>
            <a:spLocks noChangeShapeType="1"/>
          </p:cNvSpPr>
          <p:nvPr/>
        </p:nvSpPr>
        <p:spPr bwMode="auto">
          <a:xfrm>
            <a:off x="7696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86" name="Line 14"/>
          <p:cNvSpPr>
            <a:spLocks noChangeShapeType="1"/>
          </p:cNvSpPr>
          <p:nvPr/>
        </p:nvSpPr>
        <p:spPr bwMode="auto">
          <a:xfrm>
            <a:off x="8229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87" name="Line 15"/>
          <p:cNvSpPr>
            <a:spLocks noChangeShapeType="1"/>
          </p:cNvSpPr>
          <p:nvPr/>
        </p:nvSpPr>
        <p:spPr bwMode="auto">
          <a:xfrm>
            <a:off x="8763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88" name="Line 16"/>
          <p:cNvSpPr>
            <a:spLocks noChangeShapeType="1"/>
          </p:cNvSpPr>
          <p:nvPr/>
        </p:nvSpPr>
        <p:spPr bwMode="auto">
          <a:xfrm>
            <a:off x="9296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89" name="Line 17"/>
          <p:cNvSpPr>
            <a:spLocks noChangeShapeType="1"/>
          </p:cNvSpPr>
          <p:nvPr/>
        </p:nvSpPr>
        <p:spPr bwMode="auto">
          <a:xfrm>
            <a:off x="9829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90" name="Text Box 18"/>
          <p:cNvSpPr txBox="1">
            <a:spLocks noChangeArrowheads="1"/>
          </p:cNvSpPr>
          <p:nvPr/>
        </p:nvSpPr>
        <p:spPr bwMode="auto">
          <a:xfrm>
            <a:off x="9525000" y="3082926"/>
            <a:ext cx="74090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808080"/>
                </a:solidFill>
              </a:rPr>
              <a:t>10</a:t>
            </a:r>
            <a:r>
              <a:rPr lang="en-US" sz="3200" baseline="30000">
                <a:solidFill>
                  <a:srgbClr val="808080"/>
                </a:solidFill>
              </a:rPr>
              <a:t>6</a:t>
            </a:r>
          </a:p>
        </p:txBody>
      </p:sp>
      <p:sp>
        <p:nvSpPr>
          <p:cNvPr id="1334291" name="Line 19"/>
          <p:cNvSpPr>
            <a:spLocks noChangeShapeType="1"/>
          </p:cNvSpPr>
          <p:nvPr/>
        </p:nvSpPr>
        <p:spPr bwMode="auto">
          <a:xfrm>
            <a:off x="3200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92" name="Text Box 20"/>
          <p:cNvSpPr txBox="1">
            <a:spLocks noChangeArrowheads="1"/>
          </p:cNvSpPr>
          <p:nvPr/>
        </p:nvSpPr>
        <p:spPr bwMode="auto">
          <a:xfrm>
            <a:off x="3200401" y="5064126"/>
            <a:ext cx="82426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808080"/>
                </a:solidFill>
              </a:rPr>
              <a:t>10</a:t>
            </a:r>
            <a:r>
              <a:rPr lang="en-US" sz="3200" baseline="30000">
                <a:solidFill>
                  <a:srgbClr val="808080"/>
                </a:solidFill>
              </a:rPr>
              <a:t>-6</a:t>
            </a:r>
          </a:p>
        </p:txBody>
      </p:sp>
      <p:sp>
        <p:nvSpPr>
          <p:cNvPr id="1334293" name="Line 21"/>
          <p:cNvSpPr>
            <a:spLocks noChangeShapeType="1"/>
          </p:cNvSpPr>
          <p:nvPr/>
        </p:nvSpPr>
        <p:spPr bwMode="auto">
          <a:xfrm>
            <a:off x="342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94" name="Line 22"/>
          <p:cNvSpPr>
            <a:spLocks noChangeShapeType="1"/>
          </p:cNvSpPr>
          <p:nvPr/>
        </p:nvSpPr>
        <p:spPr bwMode="auto">
          <a:xfrm>
            <a:off x="396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95" name="Line 23"/>
          <p:cNvSpPr>
            <a:spLocks noChangeShapeType="1"/>
          </p:cNvSpPr>
          <p:nvPr/>
        </p:nvSpPr>
        <p:spPr bwMode="auto">
          <a:xfrm>
            <a:off x="449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96" name="Line 24"/>
          <p:cNvSpPr>
            <a:spLocks noChangeShapeType="1"/>
          </p:cNvSpPr>
          <p:nvPr/>
        </p:nvSpPr>
        <p:spPr bwMode="auto">
          <a:xfrm>
            <a:off x="5029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97" name="Line 25"/>
          <p:cNvSpPr>
            <a:spLocks noChangeShapeType="1"/>
          </p:cNvSpPr>
          <p:nvPr/>
        </p:nvSpPr>
        <p:spPr bwMode="auto">
          <a:xfrm>
            <a:off x="5562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98" name="Line 26"/>
          <p:cNvSpPr>
            <a:spLocks noChangeShapeType="1"/>
          </p:cNvSpPr>
          <p:nvPr/>
        </p:nvSpPr>
        <p:spPr bwMode="auto">
          <a:xfrm>
            <a:off x="6096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299" name="Line 27"/>
          <p:cNvSpPr>
            <a:spLocks noChangeShapeType="1"/>
          </p:cNvSpPr>
          <p:nvPr/>
        </p:nvSpPr>
        <p:spPr bwMode="auto">
          <a:xfrm>
            <a:off x="6629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300" name="Line 28"/>
          <p:cNvSpPr>
            <a:spLocks noChangeShapeType="1"/>
          </p:cNvSpPr>
          <p:nvPr/>
        </p:nvSpPr>
        <p:spPr bwMode="auto">
          <a:xfrm>
            <a:off x="7162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301" name="Line 29"/>
          <p:cNvSpPr>
            <a:spLocks noChangeShapeType="1"/>
          </p:cNvSpPr>
          <p:nvPr/>
        </p:nvSpPr>
        <p:spPr bwMode="auto">
          <a:xfrm>
            <a:off x="7696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302" name="Line 30"/>
          <p:cNvSpPr>
            <a:spLocks noChangeShapeType="1"/>
          </p:cNvSpPr>
          <p:nvPr/>
        </p:nvSpPr>
        <p:spPr bwMode="auto">
          <a:xfrm>
            <a:off x="8229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303" name="Line 31"/>
          <p:cNvSpPr>
            <a:spLocks noChangeShapeType="1"/>
          </p:cNvSpPr>
          <p:nvPr/>
        </p:nvSpPr>
        <p:spPr bwMode="auto">
          <a:xfrm>
            <a:off x="8763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304" name="Line 32"/>
          <p:cNvSpPr>
            <a:spLocks noChangeShapeType="1"/>
          </p:cNvSpPr>
          <p:nvPr/>
        </p:nvSpPr>
        <p:spPr bwMode="auto">
          <a:xfrm>
            <a:off x="9296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305" name="Line 33"/>
          <p:cNvSpPr>
            <a:spLocks noChangeShapeType="1"/>
          </p:cNvSpPr>
          <p:nvPr/>
        </p:nvSpPr>
        <p:spPr bwMode="auto">
          <a:xfrm>
            <a:off x="9829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306" name="Text Box 34"/>
          <p:cNvSpPr txBox="1">
            <a:spLocks noChangeArrowheads="1"/>
          </p:cNvSpPr>
          <p:nvPr/>
        </p:nvSpPr>
        <p:spPr bwMode="auto">
          <a:xfrm>
            <a:off x="9525000" y="5064126"/>
            <a:ext cx="74090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808080"/>
                </a:solidFill>
              </a:rPr>
              <a:t>10</a:t>
            </a:r>
            <a:r>
              <a:rPr lang="en-US" sz="3200" baseline="30000">
                <a:solidFill>
                  <a:srgbClr val="808080"/>
                </a:solidFill>
              </a:rPr>
              <a:t>6</a:t>
            </a:r>
          </a:p>
        </p:txBody>
      </p:sp>
      <p:sp>
        <p:nvSpPr>
          <p:cNvPr id="1334307" name="Line 35"/>
          <p:cNvSpPr>
            <a:spLocks noChangeShapeType="1"/>
          </p:cNvSpPr>
          <p:nvPr/>
        </p:nvSpPr>
        <p:spPr bwMode="auto">
          <a:xfrm>
            <a:off x="3200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308" name="Rectangle 36"/>
          <p:cNvSpPr>
            <a:spLocks noChangeArrowheads="1"/>
          </p:cNvSpPr>
          <p:nvPr/>
        </p:nvSpPr>
        <p:spPr bwMode="auto">
          <a:xfrm>
            <a:off x="1600201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EAEAEA"/>
                </a:solidFill>
              </a:rPr>
              <a:t>Real world</a:t>
            </a:r>
            <a:endParaRPr lang="fr-FR" altLang="en-US">
              <a:solidFill>
                <a:srgbClr val="EAEAEA"/>
              </a:solidFill>
            </a:endParaRPr>
          </a:p>
        </p:txBody>
      </p:sp>
      <p:sp>
        <p:nvSpPr>
          <p:cNvPr id="1334309" name="Rectangle 37"/>
          <p:cNvSpPr>
            <a:spLocks noChangeArrowheads="1"/>
          </p:cNvSpPr>
          <p:nvPr/>
        </p:nvSpPr>
        <p:spPr bwMode="auto">
          <a:xfrm>
            <a:off x="1828801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EAEAEA"/>
                </a:solidFill>
              </a:rPr>
              <a:t>Picture</a:t>
            </a:r>
            <a:endParaRPr lang="fr-FR" altLang="en-US">
              <a:solidFill>
                <a:srgbClr val="EAEAEA"/>
              </a:solidFill>
            </a:endParaRPr>
          </a:p>
        </p:txBody>
      </p:sp>
      <p:sp>
        <p:nvSpPr>
          <p:cNvPr id="1334311" name="Line 39"/>
          <p:cNvSpPr>
            <a:spLocks noChangeShapeType="1"/>
          </p:cNvSpPr>
          <p:nvPr/>
        </p:nvSpPr>
        <p:spPr bwMode="auto">
          <a:xfrm flipH="1">
            <a:off x="6096000" y="4278314"/>
            <a:ext cx="2109788" cy="14366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312" name="Line 40"/>
          <p:cNvSpPr>
            <a:spLocks noChangeShapeType="1"/>
          </p:cNvSpPr>
          <p:nvPr/>
        </p:nvSpPr>
        <p:spPr bwMode="auto">
          <a:xfrm flipH="1">
            <a:off x="5029200" y="4302126"/>
            <a:ext cx="2133600" cy="14128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313" name="Rectangle 41"/>
          <p:cNvSpPr>
            <a:spLocks noChangeArrowheads="1"/>
          </p:cNvSpPr>
          <p:nvPr/>
        </p:nvSpPr>
        <p:spPr bwMode="auto">
          <a:xfrm>
            <a:off x="5562600" y="3880794"/>
            <a:ext cx="2667000" cy="461665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4314" name="Rectangle 42"/>
          <p:cNvSpPr>
            <a:spLocks noChangeArrowheads="1"/>
          </p:cNvSpPr>
          <p:nvPr/>
        </p:nvSpPr>
        <p:spPr bwMode="auto">
          <a:xfrm>
            <a:off x="5029200" y="5785794"/>
            <a:ext cx="914400" cy="461665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4315" name="Text Box 43"/>
          <p:cNvSpPr txBox="1">
            <a:spLocks noChangeArrowheads="1"/>
          </p:cNvSpPr>
          <p:nvPr/>
        </p:nvSpPr>
        <p:spPr bwMode="auto">
          <a:xfrm>
            <a:off x="5181601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EAEAEA"/>
                </a:solidFill>
              </a:rPr>
              <a:t>High dynamic range</a:t>
            </a:r>
            <a:endParaRPr lang="en-US" altLang="en-US" sz="3200" baseline="30000">
              <a:solidFill>
                <a:srgbClr val="EAEAEA"/>
              </a:solidFill>
            </a:endParaRPr>
          </a:p>
        </p:txBody>
      </p:sp>
      <p:sp>
        <p:nvSpPr>
          <p:cNvPr id="1334316" name="Text Box 44"/>
          <p:cNvSpPr txBox="1">
            <a:spLocks noChangeArrowheads="1"/>
          </p:cNvSpPr>
          <p:nvPr/>
        </p:nvSpPr>
        <p:spPr bwMode="auto">
          <a:xfrm>
            <a:off x="4953000" y="6359525"/>
            <a:ext cx="1100494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aseline="30000">
                <a:solidFill>
                  <a:srgbClr val="EAEAEA"/>
                </a:solidFill>
              </a:rPr>
              <a:t>0 to 255</a:t>
            </a:r>
          </a:p>
        </p:txBody>
      </p:sp>
    </p:spTree>
    <p:extLst>
      <p:ext uri="{BB962C8B-B14F-4D97-AF65-F5344CB8AC3E}">
        <p14:creationId xmlns:p14="http://schemas.microsoft.com/office/powerpoint/2010/main" val="23599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Dynamic Range</a:t>
            </a:r>
          </a:p>
        </p:txBody>
      </p:sp>
      <p:sp>
        <p:nvSpPr>
          <p:cNvPr id="53453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990601"/>
            <a:ext cx="77724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3363" indent="-233363">
              <a:spcBef>
                <a:spcPct val="20000"/>
              </a:spcBef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Typical cameras have limited dynamic range</a:t>
            </a:r>
          </a:p>
        </p:txBody>
      </p:sp>
      <p:pic>
        <p:nvPicPr>
          <p:cNvPr id="81924" name="Picture 4" descr="whol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981200"/>
            <a:ext cx="19685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133600" y="2049464"/>
            <a:ext cx="3989388" cy="2555875"/>
            <a:chOff x="1344" y="1567"/>
            <a:chExt cx="1824" cy="1169"/>
          </a:xfrm>
        </p:grpSpPr>
        <p:pic>
          <p:nvPicPr>
            <p:cNvPr id="81932" name="Picture 6" descr="toobright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1720"/>
              <a:ext cx="1008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4535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69" y="1570"/>
              <a:ext cx="299" cy="350"/>
            </a:xfrm>
            <a:prstGeom prst="rect">
              <a:avLst/>
            </a:prstGeom>
            <a:noFill/>
            <a:ln w="19050">
              <a:solidFill>
                <a:srgbClr val="A5002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36" name="Line 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1350" y="1567"/>
              <a:ext cx="1514" cy="156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537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352" y="1920"/>
              <a:ext cx="816" cy="816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538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44" y="1714"/>
              <a:ext cx="1008" cy="1022"/>
            </a:xfrm>
            <a:prstGeom prst="rect">
              <a:avLst/>
            </a:prstGeom>
            <a:noFill/>
            <a:ln w="19050">
              <a:solidFill>
                <a:srgbClr val="A5002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091364" y="2066926"/>
            <a:ext cx="3195637" cy="2543175"/>
            <a:chOff x="3611" y="1575"/>
            <a:chExt cx="1461" cy="1163"/>
          </a:xfrm>
        </p:grpSpPr>
        <p:pic>
          <p:nvPicPr>
            <p:cNvPr id="81927" name="Picture 12" descr="toodark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" y="1584"/>
              <a:ext cx="841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4541" name="Rectangle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15" y="2309"/>
              <a:ext cx="147" cy="18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42" name="Line 1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3611" y="1584"/>
              <a:ext cx="613" cy="7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543" name="Line 1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3614" y="2496"/>
              <a:ext cx="610" cy="22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27" y="1575"/>
              <a:ext cx="845" cy="11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HDR images — merge multiple inputs</a:t>
            </a:r>
          </a:p>
        </p:txBody>
      </p:sp>
      <p:pic>
        <p:nvPicPr>
          <p:cNvPr id="82947" name="Picture 3" descr="thExterior 02-23-03 0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4175"/>
            <a:ext cx="2438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thExterior 02-23-03 00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54175"/>
            <a:ext cx="2438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 descr="thExterior 02-23-03 00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54175"/>
            <a:ext cx="2438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28800" y="3048001"/>
            <a:ext cx="5518150" cy="3222625"/>
            <a:chOff x="192" y="1824"/>
            <a:chExt cx="3476" cy="2030"/>
          </a:xfrm>
        </p:grpSpPr>
        <p:sp>
          <p:nvSpPr>
            <p:cNvPr id="525319" name="Line 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84" y="3552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320" name="Freeform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84" y="2448"/>
              <a:ext cx="1152" cy="912"/>
            </a:xfrm>
            <a:custGeom>
              <a:avLst/>
              <a:gdLst/>
              <a:ahLst/>
              <a:cxnLst>
                <a:cxn ang="0">
                  <a:pos x="0" y="912"/>
                </a:cxn>
                <a:cxn ang="0">
                  <a:pos x="96" y="816"/>
                </a:cxn>
                <a:cxn ang="0">
                  <a:pos x="144" y="816"/>
                </a:cxn>
                <a:cxn ang="0">
                  <a:pos x="144" y="768"/>
                </a:cxn>
                <a:cxn ang="0">
                  <a:pos x="240" y="720"/>
                </a:cxn>
                <a:cxn ang="0">
                  <a:pos x="240" y="816"/>
                </a:cxn>
                <a:cxn ang="0">
                  <a:pos x="288" y="768"/>
                </a:cxn>
                <a:cxn ang="0">
                  <a:pos x="336" y="720"/>
                </a:cxn>
                <a:cxn ang="0">
                  <a:pos x="336" y="768"/>
                </a:cxn>
                <a:cxn ang="0">
                  <a:pos x="384" y="768"/>
                </a:cxn>
                <a:cxn ang="0">
                  <a:pos x="432" y="720"/>
                </a:cxn>
                <a:cxn ang="0">
                  <a:pos x="528" y="672"/>
                </a:cxn>
                <a:cxn ang="0">
                  <a:pos x="576" y="720"/>
                </a:cxn>
                <a:cxn ang="0">
                  <a:pos x="672" y="720"/>
                </a:cxn>
                <a:cxn ang="0">
                  <a:pos x="720" y="720"/>
                </a:cxn>
                <a:cxn ang="0">
                  <a:pos x="768" y="816"/>
                </a:cxn>
                <a:cxn ang="0">
                  <a:pos x="864" y="816"/>
                </a:cxn>
                <a:cxn ang="0">
                  <a:pos x="912" y="720"/>
                </a:cxn>
                <a:cxn ang="0">
                  <a:pos x="1008" y="672"/>
                </a:cxn>
                <a:cxn ang="0">
                  <a:pos x="1008" y="528"/>
                </a:cxn>
                <a:cxn ang="0">
                  <a:pos x="1104" y="384"/>
                </a:cxn>
                <a:cxn ang="0">
                  <a:pos x="1152" y="0"/>
                </a:cxn>
              </a:cxnLst>
              <a:rect l="0" t="0" r="r" b="b"/>
              <a:pathLst>
                <a:path w="1152" h="912">
                  <a:moveTo>
                    <a:pt x="0" y="912"/>
                  </a:moveTo>
                  <a:lnTo>
                    <a:pt x="96" y="816"/>
                  </a:lnTo>
                  <a:lnTo>
                    <a:pt x="144" y="816"/>
                  </a:lnTo>
                  <a:lnTo>
                    <a:pt x="144" y="768"/>
                  </a:lnTo>
                  <a:lnTo>
                    <a:pt x="240" y="720"/>
                  </a:lnTo>
                  <a:lnTo>
                    <a:pt x="240" y="816"/>
                  </a:lnTo>
                  <a:lnTo>
                    <a:pt x="288" y="768"/>
                  </a:lnTo>
                  <a:lnTo>
                    <a:pt x="336" y="720"/>
                  </a:lnTo>
                  <a:lnTo>
                    <a:pt x="336" y="768"/>
                  </a:lnTo>
                  <a:lnTo>
                    <a:pt x="384" y="768"/>
                  </a:lnTo>
                  <a:lnTo>
                    <a:pt x="432" y="720"/>
                  </a:lnTo>
                  <a:lnTo>
                    <a:pt x="528" y="672"/>
                  </a:lnTo>
                  <a:lnTo>
                    <a:pt x="576" y="720"/>
                  </a:lnTo>
                  <a:lnTo>
                    <a:pt x="672" y="720"/>
                  </a:lnTo>
                  <a:lnTo>
                    <a:pt x="720" y="720"/>
                  </a:lnTo>
                  <a:lnTo>
                    <a:pt x="768" y="816"/>
                  </a:lnTo>
                  <a:lnTo>
                    <a:pt x="864" y="816"/>
                  </a:lnTo>
                  <a:lnTo>
                    <a:pt x="912" y="720"/>
                  </a:lnTo>
                  <a:lnTo>
                    <a:pt x="1008" y="672"/>
                  </a:lnTo>
                  <a:lnTo>
                    <a:pt x="1008" y="528"/>
                  </a:lnTo>
                  <a:lnTo>
                    <a:pt x="1104" y="384"/>
                  </a:lnTo>
                  <a:lnTo>
                    <a:pt x="1152" y="0"/>
                  </a:lnTo>
                </a:path>
              </a:pathLst>
            </a:custGeom>
            <a:noFill/>
            <a:ln w="19050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321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496" y="3623"/>
              <a:ext cx="1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/>
                </a:rPr>
                <a:t>Scene Radiance</a:t>
              </a:r>
            </a:p>
          </p:txBody>
        </p:sp>
        <p:sp>
          <p:nvSpPr>
            <p:cNvPr id="525322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84" y="240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323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2" y="2112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/>
                </a:rPr>
                <a:t>Pixel count</a:t>
              </a:r>
            </a:p>
          </p:txBody>
        </p:sp>
        <p:sp>
          <p:nvSpPr>
            <p:cNvPr id="525324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912" y="1824"/>
              <a:ext cx="288" cy="1296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124200" y="2895600"/>
            <a:ext cx="2590800" cy="2514600"/>
            <a:chOff x="1008" y="1728"/>
            <a:chExt cx="1632" cy="1584"/>
          </a:xfrm>
        </p:grpSpPr>
        <p:sp>
          <p:nvSpPr>
            <p:cNvPr id="525326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008" y="2640"/>
              <a:ext cx="1632" cy="672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48" y="480"/>
                </a:cxn>
                <a:cxn ang="0">
                  <a:pos x="48" y="576"/>
                </a:cxn>
                <a:cxn ang="0">
                  <a:pos x="144" y="576"/>
                </a:cxn>
                <a:cxn ang="0">
                  <a:pos x="192" y="624"/>
                </a:cxn>
                <a:cxn ang="0">
                  <a:pos x="288" y="528"/>
                </a:cxn>
                <a:cxn ang="0">
                  <a:pos x="392" y="488"/>
                </a:cxn>
                <a:cxn ang="0">
                  <a:pos x="405" y="330"/>
                </a:cxn>
                <a:cxn ang="0">
                  <a:pos x="480" y="144"/>
                </a:cxn>
                <a:cxn ang="0">
                  <a:pos x="576" y="48"/>
                </a:cxn>
                <a:cxn ang="0">
                  <a:pos x="672" y="48"/>
                </a:cxn>
                <a:cxn ang="0">
                  <a:pos x="768" y="192"/>
                </a:cxn>
                <a:cxn ang="0">
                  <a:pos x="864" y="192"/>
                </a:cxn>
                <a:cxn ang="0">
                  <a:pos x="864" y="384"/>
                </a:cxn>
                <a:cxn ang="0">
                  <a:pos x="960" y="432"/>
                </a:cxn>
                <a:cxn ang="0">
                  <a:pos x="1008" y="432"/>
                </a:cxn>
                <a:cxn ang="0">
                  <a:pos x="1104" y="384"/>
                </a:cxn>
                <a:cxn ang="0">
                  <a:pos x="1200" y="288"/>
                </a:cxn>
                <a:cxn ang="0">
                  <a:pos x="1296" y="240"/>
                </a:cxn>
                <a:cxn ang="0">
                  <a:pos x="1344" y="288"/>
                </a:cxn>
                <a:cxn ang="0">
                  <a:pos x="1344" y="384"/>
                </a:cxn>
                <a:cxn ang="0">
                  <a:pos x="1392" y="480"/>
                </a:cxn>
                <a:cxn ang="0">
                  <a:pos x="1392" y="576"/>
                </a:cxn>
                <a:cxn ang="0">
                  <a:pos x="1440" y="576"/>
                </a:cxn>
                <a:cxn ang="0">
                  <a:pos x="1488" y="672"/>
                </a:cxn>
                <a:cxn ang="0">
                  <a:pos x="1584" y="528"/>
                </a:cxn>
                <a:cxn ang="0">
                  <a:pos x="1632" y="192"/>
                </a:cxn>
                <a:cxn ang="0">
                  <a:pos x="1632" y="0"/>
                </a:cxn>
              </a:cxnLst>
              <a:rect l="0" t="0" r="r" b="b"/>
              <a:pathLst>
                <a:path w="1632" h="672">
                  <a:moveTo>
                    <a:pt x="0" y="336"/>
                  </a:moveTo>
                  <a:lnTo>
                    <a:pt x="48" y="480"/>
                  </a:lnTo>
                  <a:lnTo>
                    <a:pt x="48" y="576"/>
                  </a:lnTo>
                  <a:lnTo>
                    <a:pt x="144" y="576"/>
                  </a:lnTo>
                  <a:lnTo>
                    <a:pt x="192" y="624"/>
                  </a:lnTo>
                  <a:lnTo>
                    <a:pt x="288" y="528"/>
                  </a:lnTo>
                  <a:lnTo>
                    <a:pt x="392" y="488"/>
                  </a:lnTo>
                  <a:lnTo>
                    <a:pt x="405" y="330"/>
                  </a:lnTo>
                  <a:lnTo>
                    <a:pt x="480" y="144"/>
                  </a:lnTo>
                  <a:lnTo>
                    <a:pt x="576" y="48"/>
                  </a:lnTo>
                  <a:lnTo>
                    <a:pt x="672" y="48"/>
                  </a:lnTo>
                  <a:lnTo>
                    <a:pt x="768" y="192"/>
                  </a:lnTo>
                  <a:lnTo>
                    <a:pt x="864" y="192"/>
                  </a:lnTo>
                  <a:lnTo>
                    <a:pt x="864" y="384"/>
                  </a:lnTo>
                  <a:lnTo>
                    <a:pt x="960" y="432"/>
                  </a:lnTo>
                  <a:lnTo>
                    <a:pt x="1008" y="432"/>
                  </a:lnTo>
                  <a:lnTo>
                    <a:pt x="1104" y="384"/>
                  </a:lnTo>
                  <a:lnTo>
                    <a:pt x="1200" y="288"/>
                  </a:lnTo>
                  <a:lnTo>
                    <a:pt x="1296" y="240"/>
                  </a:lnTo>
                  <a:lnTo>
                    <a:pt x="1344" y="288"/>
                  </a:lnTo>
                  <a:lnTo>
                    <a:pt x="1344" y="384"/>
                  </a:lnTo>
                  <a:lnTo>
                    <a:pt x="1392" y="480"/>
                  </a:lnTo>
                  <a:lnTo>
                    <a:pt x="1392" y="576"/>
                  </a:lnTo>
                  <a:lnTo>
                    <a:pt x="1440" y="576"/>
                  </a:lnTo>
                  <a:lnTo>
                    <a:pt x="1488" y="672"/>
                  </a:lnTo>
                  <a:lnTo>
                    <a:pt x="1584" y="528"/>
                  </a:lnTo>
                  <a:lnTo>
                    <a:pt x="1632" y="192"/>
                  </a:lnTo>
                  <a:lnTo>
                    <a:pt x="163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327" name="Line 1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728" y="1728"/>
              <a:ext cx="384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00600" y="3048000"/>
            <a:ext cx="2667000" cy="2362200"/>
            <a:chOff x="2064" y="1824"/>
            <a:chExt cx="1680" cy="1488"/>
          </a:xfrm>
        </p:grpSpPr>
        <p:sp>
          <p:nvSpPr>
            <p:cNvPr id="525329" name="Freeform 1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064" y="2256"/>
              <a:ext cx="1056" cy="10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720"/>
                </a:cxn>
                <a:cxn ang="0">
                  <a:pos x="144" y="720"/>
                </a:cxn>
                <a:cxn ang="0">
                  <a:pos x="192" y="672"/>
                </a:cxn>
                <a:cxn ang="0">
                  <a:pos x="288" y="672"/>
                </a:cxn>
                <a:cxn ang="0">
                  <a:pos x="288" y="768"/>
                </a:cxn>
                <a:cxn ang="0">
                  <a:pos x="336" y="864"/>
                </a:cxn>
                <a:cxn ang="0">
                  <a:pos x="336" y="960"/>
                </a:cxn>
                <a:cxn ang="0">
                  <a:pos x="384" y="960"/>
                </a:cxn>
                <a:cxn ang="0">
                  <a:pos x="480" y="1056"/>
                </a:cxn>
                <a:cxn ang="0">
                  <a:pos x="528" y="912"/>
                </a:cxn>
                <a:cxn ang="0">
                  <a:pos x="576" y="624"/>
                </a:cxn>
                <a:cxn ang="0">
                  <a:pos x="672" y="576"/>
                </a:cxn>
                <a:cxn ang="0">
                  <a:pos x="816" y="576"/>
                </a:cxn>
                <a:cxn ang="0">
                  <a:pos x="912" y="768"/>
                </a:cxn>
                <a:cxn ang="0">
                  <a:pos x="1056" y="720"/>
                </a:cxn>
                <a:cxn ang="0">
                  <a:pos x="1056" y="672"/>
                </a:cxn>
              </a:cxnLst>
              <a:rect l="0" t="0" r="r" b="b"/>
              <a:pathLst>
                <a:path w="1056" h="1056">
                  <a:moveTo>
                    <a:pt x="0" y="0"/>
                  </a:moveTo>
                  <a:lnTo>
                    <a:pt x="48" y="720"/>
                  </a:lnTo>
                  <a:lnTo>
                    <a:pt x="144" y="720"/>
                  </a:lnTo>
                  <a:lnTo>
                    <a:pt x="192" y="672"/>
                  </a:lnTo>
                  <a:lnTo>
                    <a:pt x="288" y="672"/>
                  </a:lnTo>
                  <a:lnTo>
                    <a:pt x="288" y="768"/>
                  </a:lnTo>
                  <a:lnTo>
                    <a:pt x="336" y="864"/>
                  </a:lnTo>
                  <a:lnTo>
                    <a:pt x="336" y="960"/>
                  </a:lnTo>
                  <a:lnTo>
                    <a:pt x="384" y="960"/>
                  </a:lnTo>
                  <a:lnTo>
                    <a:pt x="480" y="1056"/>
                  </a:lnTo>
                  <a:lnTo>
                    <a:pt x="528" y="912"/>
                  </a:lnTo>
                  <a:lnTo>
                    <a:pt x="576" y="624"/>
                  </a:lnTo>
                  <a:lnTo>
                    <a:pt x="672" y="576"/>
                  </a:lnTo>
                  <a:lnTo>
                    <a:pt x="816" y="576"/>
                  </a:lnTo>
                  <a:lnTo>
                    <a:pt x="912" y="768"/>
                  </a:lnTo>
                  <a:lnTo>
                    <a:pt x="1056" y="720"/>
                  </a:lnTo>
                  <a:lnTo>
                    <a:pt x="1056" y="67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330" name="Line 1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2832" y="1824"/>
              <a:ext cx="912" cy="10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V="1">
            <a:off x="3108325" y="3931226"/>
            <a:ext cx="15875" cy="147897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50089" y="3931226"/>
            <a:ext cx="15875" cy="147897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6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HDR images — merged</a:t>
            </a:r>
          </a:p>
        </p:txBody>
      </p:sp>
      <p:pic>
        <p:nvPicPr>
          <p:cNvPr id="83971" name="Picture 3" descr="thExterior 02-23-03 0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4175"/>
            <a:ext cx="2438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thExterior 02-23-03 00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54175"/>
            <a:ext cx="2438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thExterior 02-23-03 00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54175"/>
            <a:ext cx="2438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34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33600" y="5791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34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6400" y="59039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Radiance</a:t>
            </a:r>
          </a:p>
        </p:txBody>
      </p:sp>
      <p:sp>
        <p:nvSpPr>
          <p:cNvPr id="52634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133600" y="3962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34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8800" y="3505201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Pixel count</a:t>
            </a:r>
          </a:p>
        </p:txBody>
      </p:sp>
      <p:pic>
        <p:nvPicPr>
          <p:cNvPr id="83978" name="Picture 10" descr="thExterior 02-23-03 001 TM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32004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347" name="AutoShap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29400" y="47244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6348" name="Freeform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133600" y="4419600"/>
            <a:ext cx="4343400" cy="1066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96" y="576"/>
              </a:cxn>
              <a:cxn ang="0">
                <a:pos x="144" y="576"/>
              </a:cxn>
              <a:cxn ang="0">
                <a:pos x="144" y="528"/>
              </a:cxn>
              <a:cxn ang="0">
                <a:pos x="240" y="480"/>
              </a:cxn>
              <a:cxn ang="0">
                <a:pos x="240" y="576"/>
              </a:cxn>
              <a:cxn ang="0">
                <a:pos x="336" y="480"/>
              </a:cxn>
              <a:cxn ang="0">
                <a:pos x="336" y="528"/>
              </a:cxn>
              <a:cxn ang="0">
                <a:pos x="384" y="528"/>
              </a:cxn>
              <a:cxn ang="0">
                <a:pos x="480" y="432"/>
              </a:cxn>
              <a:cxn ang="0">
                <a:pos x="528" y="432"/>
              </a:cxn>
              <a:cxn ang="0">
                <a:pos x="576" y="480"/>
              </a:cxn>
              <a:cxn ang="0">
                <a:pos x="672" y="480"/>
              </a:cxn>
              <a:cxn ang="0">
                <a:pos x="768" y="528"/>
              </a:cxn>
              <a:cxn ang="0">
                <a:pos x="768" y="576"/>
              </a:cxn>
              <a:cxn ang="0">
                <a:pos x="864" y="576"/>
              </a:cxn>
              <a:cxn ang="0">
                <a:pos x="912" y="480"/>
              </a:cxn>
              <a:cxn ang="0">
                <a:pos x="1008" y="384"/>
              </a:cxn>
              <a:cxn ang="0">
                <a:pos x="1008" y="240"/>
              </a:cxn>
              <a:cxn ang="0">
                <a:pos x="1104" y="144"/>
              </a:cxn>
              <a:cxn ang="0">
                <a:pos x="1200" y="0"/>
              </a:cxn>
              <a:cxn ang="0">
                <a:pos x="1296" y="0"/>
              </a:cxn>
              <a:cxn ang="0">
                <a:pos x="1392" y="144"/>
              </a:cxn>
              <a:cxn ang="0">
                <a:pos x="1488" y="144"/>
              </a:cxn>
              <a:cxn ang="0">
                <a:pos x="1488" y="336"/>
              </a:cxn>
              <a:cxn ang="0">
                <a:pos x="1584" y="384"/>
              </a:cxn>
              <a:cxn ang="0">
                <a:pos x="1728" y="336"/>
              </a:cxn>
              <a:cxn ang="0">
                <a:pos x="1776" y="288"/>
              </a:cxn>
              <a:cxn ang="0">
                <a:pos x="1824" y="240"/>
              </a:cxn>
              <a:cxn ang="0">
                <a:pos x="1920" y="240"/>
              </a:cxn>
              <a:cxn ang="0">
                <a:pos x="1968" y="240"/>
              </a:cxn>
              <a:cxn ang="0">
                <a:pos x="1968" y="336"/>
              </a:cxn>
              <a:cxn ang="0">
                <a:pos x="2016" y="480"/>
              </a:cxn>
              <a:cxn ang="0">
                <a:pos x="2064" y="528"/>
              </a:cxn>
              <a:cxn ang="0">
                <a:pos x="2112" y="576"/>
              </a:cxn>
              <a:cxn ang="0">
                <a:pos x="2160" y="624"/>
              </a:cxn>
              <a:cxn ang="0">
                <a:pos x="2160" y="576"/>
              </a:cxn>
              <a:cxn ang="0">
                <a:pos x="2256" y="336"/>
              </a:cxn>
              <a:cxn ang="0">
                <a:pos x="2256" y="192"/>
              </a:cxn>
              <a:cxn ang="0">
                <a:pos x="2400" y="144"/>
              </a:cxn>
              <a:cxn ang="0">
                <a:pos x="2496" y="144"/>
              </a:cxn>
              <a:cxn ang="0">
                <a:pos x="2592" y="336"/>
              </a:cxn>
              <a:cxn ang="0">
                <a:pos x="2736" y="288"/>
              </a:cxn>
              <a:cxn ang="0">
                <a:pos x="2736" y="240"/>
              </a:cxn>
            </a:cxnLst>
            <a:rect l="0" t="0" r="r" b="b"/>
            <a:pathLst>
              <a:path w="2736" h="672">
                <a:moveTo>
                  <a:pt x="0" y="672"/>
                </a:moveTo>
                <a:lnTo>
                  <a:pt x="96" y="576"/>
                </a:lnTo>
                <a:lnTo>
                  <a:pt x="144" y="576"/>
                </a:lnTo>
                <a:lnTo>
                  <a:pt x="144" y="528"/>
                </a:lnTo>
                <a:lnTo>
                  <a:pt x="240" y="480"/>
                </a:lnTo>
                <a:lnTo>
                  <a:pt x="240" y="576"/>
                </a:lnTo>
                <a:lnTo>
                  <a:pt x="336" y="480"/>
                </a:lnTo>
                <a:lnTo>
                  <a:pt x="336" y="528"/>
                </a:lnTo>
                <a:lnTo>
                  <a:pt x="384" y="528"/>
                </a:lnTo>
                <a:lnTo>
                  <a:pt x="480" y="432"/>
                </a:lnTo>
                <a:lnTo>
                  <a:pt x="528" y="432"/>
                </a:lnTo>
                <a:lnTo>
                  <a:pt x="576" y="480"/>
                </a:lnTo>
                <a:lnTo>
                  <a:pt x="672" y="480"/>
                </a:lnTo>
                <a:lnTo>
                  <a:pt x="768" y="528"/>
                </a:lnTo>
                <a:lnTo>
                  <a:pt x="768" y="576"/>
                </a:lnTo>
                <a:lnTo>
                  <a:pt x="864" y="576"/>
                </a:lnTo>
                <a:lnTo>
                  <a:pt x="912" y="480"/>
                </a:lnTo>
                <a:lnTo>
                  <a:pt x="1008" y="384"/>
                </a:lnTo>
                <a:lnTo>
                  <a:pt x="1008" y="240"/>
                </a:lnTo>
                <a:lnTo>
                  <a:pt x="1104" y="144"/>
                </a:lnTo>
                <a:lnTo>
                  <a:pt x="1200" y="0"/>
                </a:lnTo>
                <a:lnTo>
                  <a:pt x="1296" y="0"/>
                </a:lnTo>
                <a:lnTo>
                  <a:pt x="1392" y="144"/>
                </a:lnTo>
                <a:lnTo>
                  <a:pt x="1488" y="144"/>
                </a:lnTo>
                <a:lnTo>
                  <a:pt x="1488" y="336"/>
                </a:lnTo>
                <a:lnTo>
                  <a:pt x="1584" y="384"/>
                </a:lnTo>
                <a:lnTo>
                  <a:pt x="1728" y="336"/>
                </a:lnTo>
                <a:lnTo>
                  <a:pt x="1776" y="288"/>
                </a:lnTo>
                <a:lnTo>
                  <a:pt x="1824" y="240"/>
                </a:lnTo>
                <a:lnTo>
                  <a:pt x="1920" y="240"/>
                </a:lnTo>
                <a:lnTo>
                  <a:pt x="1968" y="240"/>
                </a:lnTo>
                <a:lnTo>
                  <a:pt x="1968" y="336"/>
                </a:lnTo>
                <a:lnTo>
                  <a:pt x="2016" y="480"/>
                </a:lnTo>
                <a:lnTo>
                  <a:pt x="2064" y="528"/>
                </a:lnTo>
                <a:lnTo>
                  <a:pt x="2112" y="576"/>
                </a:lnTo>
                <a:lnTo>
                  <a:pt x="2160" y="624"/>
                </a:lnTo>
                <a:lnTo>
                  <a:pt x="2160" y="576"/>
                </a:lnTo>
                <a:lnTo>
                  <a:pt x="2256" y="336"/>
                </a:lnTo>
                <a:lnTo>
                  <a:pt x="2256" y="192"/>
                </a:lnTo>
                <a:lnTo>
                  <a:pt x="2400" y="144"/>
                </a:lnTo>
                <a:lnTo>
                  <a:pt x="2496" y="144"/>
                </a:lnTo>
                <a:lnTo>
                  <a:pt x="2592" y="336"/>
                </a:lnTo>
                <a:lnTo>
                  <a:pt x="2736" y="288"/>
                </a:lnTo>
                <a:lnTo>
                  <a:pt x="2736" y="24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Dynamic range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r>
              <a:rPr lang="en-US" altLang="en-US" smtClean="0"/>
              <a:t>What is the range of light intensity that a camera can capture?</a:t>
            </a:r>
          </a:p>
          <a:p>
            <a:pPr lvl="1"/>
            <a:r>
              <a:rPr lang="en-US" altLang="en-US" smtClean="0"/>
              <a:t>Called </a:t>
            </a:r>
            <a:r>
              <a:rPr lang="en-US" altLang="en-US" i="1" smtClean="0"/>
              <a:t>dynamic range</a:t>
            </a:r>
          </a:p>
          <a:p>
            <a:pPr lvl="1"/>
            <a:r>
              <a:rPr lang="en-US" altLang="en-US" smtClean="0"/>
              <a:t>Digital cameras have difficulty capturing both high intensities and low intensities in the same image</a:t>
            </a:r>
          </a:p>
        </p:txBody>
      </p:sp>
      <p:pic>
        <p:nvPicPr>
          <p:cNvPr id="39940" name="Picture 4" descr="whol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19685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079625" y="3878264"/>
            <a:ext cx="3989388" cy="2555875"/>
            <a:chOff x="1344" y="1567"/>
            <a:chExt cx="1824" cy="1169"/>
          </a:xfrm>
        </p:grpSpPr>
        <p:pic>
          <p:nvPicPr>
            <p:cNvPr id="39948" name="Picture 6" descr="toobright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1720"/>
              <a:ext cx="1008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9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69" y="1570"/>
              <a:ext cx="299" cy="350"/>
            </a:xfrm>
            <a:prstGeom prst="rect">
              <a:avLst/>
            </a:prstGeom>
            <a:noFill/>
            <a:ln w="19050">
              <a:solidFill>
                <a:srgbClr val="A5002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0" name="Line 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1350" y="1567"/>
              <a:ext cx="1514" cy="156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2352" y="1920"/>
              <a:ext cx="816" cy="816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44" y="1714"/>
              <a:ext cx="1008" cy="1022"/>
            </a:xfrm>
            <a:prstGeom prst="rect">
              <a:avLst/>
            </a:prstGeom>
            <a:noFill/>
            <a:ln w="19050">
              <a:solidFill>
                <a:srgbClr val="A5002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" name="Group 1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037389" y="3895726"/>
            <a:ext cx="3195637" cy="2543175"/>
            <a:chOff x="3611" y="1575"/>
            <a:chExt cx="1461" cy="1163"/>
          </a:xfrm>
        </p:grpSpPr>
        <p:pic>
          <p:nvPicPr>
            <p:cNvPr id="39943" name="Picture 12" descr="toodark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" y="1584"/>
              <a:ext cx="841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15" y="2309"/>
              <a:ext cx="147" cy="18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611" y="1584"/>
              <a:ext cx="613" cy="7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3614" y="2496"/>
              <a:ext cx="610" cy="22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Rectangle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227" y="1575"/>
              <a:ext cx="845" cy="11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17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High dynamic range imaging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002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005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5791200" y="3352800"/>
            <a:ext cx="685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ea typeface="PMingLiU" pitchFamily="18" charset="-120"/>
              </a:rPr>
              <a:t>Camera pipeline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12"/>
          <a:stretch>
            <a:fillRect/>
          </a:stretch>
        </p:blipFill>
        <p:spPr bwMode="auto">
          <a:xfrm>
            <a:off x="1847850" y="1412876"/>
            <a:ext cx="2427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86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ea typeface="PMingLiU" pitchFamily="18" charset="-120"/>
              </a:rPr>
              <a:t>Camera pipeline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02"/>
          <a:stretch>
            <a:fillRect/>
          </a:stretch>
        </p:blipFill>
        <p:spPr bwMode="auto">
          <a:xfrm>
            <a:off x="1847851" y="1412876"/>
            <a:ext cx="4073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94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ea typeface="PMingLiU" pitchFamily="18" charset="-120"/>
              </a:rPr>
              <a:t>Camera pipeline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12876"/>
            <a:ext cx="73136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015038" y="2019300"/>
            <a:ext cx="139700" cy="124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9039225" y="2024063"/>
            <a:ext cx="139700" cy="124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6143626" y="2849563"/>
            <a:ext cx="2906713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8909051" y="1733551"/>
            <a:ext cx="544513" cy="46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487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ea typeface="PMingLiU" pitchFamily="18" charset="-120"/>
              </a:rPr>
              <a:t>Camera pipeline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12876"/>
            <a:ext cx="73136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83"/>
          <a:stretch>
            <a:fillRect/>
          </a:stretch>
        </p:blipFill>
        <p:spPr bwMode="auto">
          <a:xfrm>
            <a:off x="6084888" y="4437064"/>
            <a:ext cx="857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Line 5"/>
          <p:cNvSpPr>
            <a:spLocks noChangeShapeType="1"/>
          </p:cNvSpPr>
          <p:nvPr/>
        </p:nvSpPr>
        <p:spPr bwMode="auto">
          <a:xfrm flipV="1">
            <a:off x="6092825" y="3800475"/>
            <a:ext cx="0" cy="1238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V="1">
            <a:off x="9553575" y="2008189"/>
            <a:ext cx="0" cy="178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9147175" y="2001839"/>
            <a:ext cx="4127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H="1" flipV="1">
            <a:off x="6081714" y="3790950"/>
            <a:ext cx="3482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ea typeface="PMingLiU" pitchFamily="18" charset="-120"/>
              </a:rPr>
              <a:t>Camera pipeline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12876"/>
            <a:ext cx="73136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9"/>
          <a:stretch>
            <a:fillRect/>
          </a:stretch>
        </p:blipFill>
        <p:spPr bwMode="auto">
          <a:xfrm>
            <a:off x="6084889" y="4437064"/>
            <a:ext cx="2320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Line 5"/>
          <p:cNvSpPr>
            <a:spLocks noChangeShapeType="1"/>
          </p:cNvSpPr>
          <p:nvPr/>
        </p:nvSpPr>
        <p:spPr bwMode="auto">
          <a:xfrm flipV="1">
            <a:off x="6092825" y="3800475"/>
            <a:ext cx="0" cy="1238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V="1">
            <a:off x="9553575" y="2008189"/>
            <a:ext cx="0" cy="178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H="1">
            <a:off x="9147175" y="2001839"/>
            <a:ext cx="4127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H="1" flipV="1">
            <a:off x="6081714" y="3790950"/>
            <a:ext cx="3482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8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ea typeface="PMingLiU" pitchFamily="18" charset="-120"/>
              </a:rPr>
              <a:t>Camera pipeline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12876"/>
            <a:ext cx="73136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4437064"/>
            <a:ext cx="43259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5"/>
          <p:cNvSpPr>
            <a:spLocks noChangeShapeType="1"/>
          </p:cNvSpPr>
          <p:nvPr/>
        </p:nvSpPr>
        <p:spPr bwMode="auto">
          <a:xfrm flipV="1">
            <a:off x="6092825" y="3800475"/>
            <a:ext cx="0" cy="1238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V="1">
            <a:off x="9553575" y="2008189"/>
            <a:ext cx="0" cy="178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 flipH="1">
            <a:off x="9147175" y="2001839"/>
            <a:ext cx="4127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 flipH="1" flipV="1">
            <a:off x="6081714" y="3790950"/>
            <a:ext cx="3482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9725025" y="4149726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zh-TW" sz="1800">
                <a:latin typeface="Arial" panose="020B0604020202020204" pitchFamily="34" charset="0"/>
                <a:ea typeface="PMingLiU" pitchFamily="18" charset="-120"/>
              </a:rPr>
              <a:t>8 bits</a:t>
            </a:r>
          </a:p>
        </p:txBody>
      </p:sp>
      <p:graphicFrame>
        <p:nvGraphicFramePr>
          <p:cNvPr id="67585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227264" y="3548063"/>
          <a:ext cx="18510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6" imgW="863280" imgH="203040" progId="Equation.3">
                  <p:embed/>
                </p:oleObj>
              </mc:Choice>
              <mc:Fallback>
                <p:oleObj name="Equation" r:id="rId6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4" y="3548063"/>
                        <a:ext cx="18510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52" name="Rectangle 12"/>
          <p:cNvSpPr>
            <a:spLocks noChangeArrowheads="1"/>
          </p:cNvSpPr>
          <p:nvPr/>
        </p:nvSpPr>
        <p:spPr bwMode="auto">
          <a:xfrm>
            <a:off x="6034088" y="1419226"/>
            <a:ext cx="3744912" cy="4060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998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3493</TotalTime>
  <Words>829</Words>
  <Application>Microsoft Office PowerPoint</Application>
  <PresentationFormat>Widescreen</PresentationFormat>
  <Paragraphs>223</Paragraphs>
  <Slides>37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MS PGothic</vt:lpstr>
      <vt:lpstr>55 Helvetica Roman</vt:lpstr>
      <vt:lpstr>Arial</vt:lpstr>
      <vt:lpstr>Calibri</vt:lpstr>
      <vt:lpstr>Calibri Light</vt:lpstr>
      <vt:lpstr>Georgia</vt:lpstr>
      <vt:lpstr>新細明體</vt:lpstr>
      <vt:lpstr>新細明體</vt:lpstr>
      <vt:lpstr>Symbol</vt:lpstr>
      <vt:lpstr>Times New Roman</vt:lpstr>
      <vt:lpstr>Trebuchet MS</vt:lpstr>
      <vt:lpstr>Wingdings 2</vt:lpstr>
      <vt:lpstr>georgetown-powerpoint-template-white</vt:lpstr>
      <vt:lpstr>HDOfficeLightV0</vt:lpstr>
      <vt:lpstr>Equation</vt:lpstr>
      <vt:lpstr>Image</vt:lpstr>
      <vt:lpstr>COSC579: Image Formation</vt:lpstr>
      <vt:lpstr>Outline</vt:lpstr>
      <vt:lpstr>Camera is not a photometer!</vt:lpstr>
      <vt:lpstr>Camera pipeline</vt:lpstr>
      <vt:lpstr>Camera pipeline</vt:lpstr>
      <vt:lpstr>Camera pipeline</vt:lpstr>
      <vt:lpstr>Camera pipeline</vt:lpstr>
      <vt:lpstr>Camera pipeline</vt:lpstr>
      <vt:lpstr>Camera pipeline</vt:lpstr>
      <vt:lpstr>Digital camera</vt:lpstr>
      <vt:lpstr>CCD vs. CMOS</vt:lpstr>
      <vt:lpstr>Color</vt:lpstr>
      <vt:lpstr>Color perception</vt:lpstr>
      <vt:lpstr>Field sequential</vt:lpstr>
      <vt:lpstr>Field sequential</vt:lpstr>
      <vt:lpstr>Field sequential</vt:lpstr>
      <vt:lpstr>Bayer’s pattern</vt:lpstr>
      <vt:lpstr>Color sensing in camera: Color filter array</vt:lpstr>
      <vt:lpstr>Color filter array</vt:lpstr>
      <vt:lpstr>Color images</vt:lpstr>
      <vt:lpstr>Problem with demosaicing: color moire</vt:lpstr>
      <vt:lpstr>Color sensing: Separate colors using Prism (rather than filter)</vt:lpstr>
      <vt:lpstr>Color sensing in camera: Foveon X3</vt:lpstr>
      <vt:lpstr>Issues with digital cameras</vt:lpstr>
      <vt:lpstr>Historical context</vt:lpstr>
      <vt:lpstr>Some Issues (Segue to Image Processing)</vt:lpstr>
      <vt:lpstr>What do we see?</vt:lpstr>
      <vt:lpstr>Problem: Dynamic Range</vt:lpstr>
      <vt:lpstr>Visual dynamic range</vt:lpstr>
      <vt:lpstr>Dynamic range</vt:lpstr>
      <vt:lpstr>Long Exposure</vt:lpstr>
      <vt:lpstr>Short Exposure</vt:lpstr>
      <vt:lpstr>Dynamic Range</vt:lpstr>
      <vt:lpstr>HDR images — merge multiple inputs</vt:lpstr>
      <vt:lpstr>HDR images — merged</vt:lpstr>
      <vt:lpstr>Dynamic range</vt:lpstr>
      <vt:lpstr>High dynamic range imaging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113</cp:revision>
  <dcterms:created xsi:type="dcterms:W3CDTF">2014-11-11T01:34:56Z</dcterms:created>
  <dcterms:modified xsi:type="dcterms:W3CDTF">2017-09-11T19:41:05Z</dcterms:modified>
</cp:coreProperties>
</file>