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41"/>
  </p:notesMasterIdLst>
  <p:sldIdLst>
    <p:sldId id="256" r:id="rId3"/>
    <p:sldId id="257" r:id="rId4"/>
    <p:sldId id="335" r:id="rId5"/>
    <p:sldId id="336" r:id="rId6"/>
    <p:sldId id="338" r:id="rId7"/>
    <p:sldId id="340" r:id="rId8"/>
    <p:sldId id="341" r:id="rId9"/>
    <p:sldId id="347" r:id="rId10"/>
    <p:sldId id="348" r:id="rId11"/>
    <p:sldId id="349" r:id="rId12"/>
    <p:sldId id="350" r:id="rId13"/>
    <p:sldId id="352" r:id="rId14"/>
    <p:sldId id="353" r:id="rId15"/>
    <p:sldId id="355" r:id="rId16"/>
    <p:sldId id="356" r:id="rId17"/>
    <p:sldId id="357" r:id="rId18"/>
    <p:sldId id="358" r:id="rId19"/>
    <p:sldId id="359" r:id="rId20"/>
    <p:sldId id="360" r:id="rId21"/>
    <p:sldId id="342" r:id="rId22"/>
    <p:sldId id="346" r:id="rId23"/>
    <p:sldId id="351" r:id="rId24"/>
    <p:sldId id="363" r:id="rId25"/>
    <p:sldId id="261" r:id="rId26"/>
    <p:sldId id="262" r:id="rId27"/>
    <p:sldId id="263" r:id="rId28"/>
    <p:sldId id="264" r:id="rId29"/>
    <p:sldId id="362" r:id="rId30"/>
    <p:sldId id="361" r:id="rId31"/>
    <p:sldId id="270" r:id="rId32"/>
    <p:sldId id="326" r:id="rId33"/>
    <p:sldId id="327" r:id="rId34"/>
    <p:sldId id="328" r:id="rId35"/>
    <p:sldId id="329" r:id="rId36"/>
    <p:sldId id="330" r:id="rId37"/>
    <p:sldId id="331" r:id="rId38"/>
    <p:sldId id="364" r:id="rId39"/>
    <p:sldId id="32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789" autoAdjust="0"/>
  </p:normalViewPr>
  <p:slideViewPr>
    <p:cSldViewPr snapToGrid="0">
      <p:cViewPr varScale="1">
        <p:scale>
          <a:sx n="89" d="100"/>
          <a:sy n="89" d="100"/>
        </p:scale>
        <p:origin x="1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9/6/2017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60D7E97-608B-4C88-87C7-09A22D103A3F}" type="slidenum">
              <a:rPr lang="en-US" altLang="en-US">
                <a:solidFill>
                  <a:srgbClr val="000000"/>
                </a:solidFill>
              </a:rPr>
              <a:pPr/>
              <a:t>3</a:t>
            </a:fld>
            <a:endParaRPr lang="en-US" altLang="en-US">
              <a:solidFill>
                <a:srgbClr val="000000"/>
              </a:solidFill>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9696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A1DB3-D874-4062-929A-A95F21BF8FEA}" type="slidenum">
              <a:rPr lang="en-US" altLang="en-US"/>
              <a:pPr/>
              <a:t>13</a:t>
            </a:fld>
            <a:endParaRPr lang="en-US" alt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ltLang="en-US"/>
              <a:t>Stare fixedly at the slide for a minute or so, fixing your gaze.  Now look at the next slide; you should see an image of opponent colors (blue-&gt;yellow, red-&gt;green, etc.) which forms a South African flag.  This</a:t>
            </a:r>
          </a:p>
          <a:p>
            <a:r>
              <a:rPr lang="en-US" altLang="en-US"/>
              <a:t>Is a color afterimage.</a:t>
            </a:r>
          </a:p>
        </p:txBody>
      </p:sp>
    </p:spTree>
    <p:extLst>
      <p:ext uri="{BB962C8B-B14F-4D97-AF65-F5344CB8AC3E}">
        <p14:creationId xmlns:p14="http://schemas.microsoft.com/office/powerpoint/2010/main" val="5900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AE053-4DF3-4BFD-85AB-BBD9D98337D2}" type="slidenum">
              <a:rPr lang="en-US" altLang="en-US"/>
              <a:pPr/>
              <a:t>14</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ltLang="en-US"/>
              <a:t>Stare at the circle for about a minute, now look at the circle in the next slide.  </a:t>
            </a:r>
          </a:p>
          <a:p>
            <a:r>
              <a:rPr lang="en-US" altLang="en-US"/>
              <a:t>Are the colors on top and bottom the same?</a:t>
            </a:r>
          </a:p>
        </p:txBody>
      </p:sp>
    </p:spTree>
    <p:extLst>
      <p:ext uri="{BB962C8B-B14F-4D97-AF65-F5344CB8AC3E}">
        <p14:creationId xmlns:p14="http://schemas.microsoft.com/office/powerpoint/2010/main" val="245935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54BAA-881D-4999-9CAA-3875DE3631F9}" type="slidenum">
              <a:rPr lang="en-US" altLang="en-US"/>
              <a:pPr/>
              <a:t>16</a:t>
            </a:fld>
            <a:endParaRPr lang="en-US" alt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ltLang="en-US"/>
              <a:t>This is a demonstration of a spatial phenomenon, caused by the fact that we have relatively few S cones in our retina.  In turn, this means that S cones alias signals that have high spatial frequency.  The most obvious signs of this are that narrow blue stripes look green (and blue text is notoriously hard to read).  Look at the sets of stripes in the next three slides --- do the narrow ones look greener?</a:t>
            </a:r>
          </a:p>
        </p:txBody>
      </p:sp>
    </p:spTree>
    <p:extLst>
      <p:ext uri="{BB962C8B-B14F-4D97-AF65-F5344CB8AC3E}">
        <p14:creationId xmlns:p14="http://schemas.microsoft.com/office/powerpoint/2010/main" val="123799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45D42-4195-4174-83FB-A8ACCE2460CD}" type="slidenum">
              <a:rPr lang="en-US" altLang="en-US"/>
              <a:pPr/>
              <a:t>19</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a:t>Here’s a chance to see them all together; again, narrower ones should look greener.  You can also demonstrate adaptation with this slide.</a:t>
            </a:r>
          </a:p>
        </p:txBody>
      </p:sp>
    </p:spTree>
    <p:extLst>
      <p:ext uri="{BB962C8B-B14F-4D97-AF65-F5344CB8AC3E}">
        <p14:creationId xmlns:p14="http://schemas.microsoft.com/office/powerpoint/2010/main" val="282657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A145784-697C-4E4D-BAE0-CD0B41FED20E}" type="slidenum">
              <a:rPr lang="en-US" altLang="en-US">
                <a:solidFill>
                  <a:srgbClr val="000000"/>
                </a:solidFill>
              </a:rPr>
              <a:pPr/>
              <a:t>20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413005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1B1E1C-9675-421A-ADE3-F1A09AAC0B74}" type="slidenum">
              <a:rPr lang="en-US" altLang="en-US">
                <a:solidFill>
                  <a:srgbClr val="000000"/>
                </a:solidFill>
              </a:rPr>
              <a:pPr/>
              <a:t>23</a:t>
            </a:fld>
            <a:endParaRPr lang="en-US" altLang="en-US">
              <a:solidFill>
                <a:srgbClr val="000000"/>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58943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C02BC2-E8B2-40F1-81E8-C3D5166F8223}" type="slidenum">
              <a:rPr lang="en-US" altLang="en-US">
                <a:solidFill>
                  <a:srgbClr val="000000"/>
                </a:solidFill>
              </a:rPr>
              <a:pPr/>
              <a:t>4</a:t>
            </a:fld>
            <a:endParaRPr lang="en-US" altLang="en-US">
              <a:solidFill>
                <a:srgbClr val="000000"/>
              </a:solidFill>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75007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5060B65-74C8-4DA0-A04E-B079E968E3B4}" type="slidenum">
              <a:rPr lang="en-US" altLang="en-US">
                <a:solidFill>
                  <a:srgbClr val="000000"/>
                </a:solidFill>
              </a:rPr>
              <a:pPr/>
              <a:t>5</a:t>
            </a:fld>
            <a:endParaRPr lang="en-US" altLang="en-US">
              <a:solidFill>
                <a:srgbClr val="000000"/>
              </a:solidFill>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64024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6A9C22-CAB0-4846-81C0-0588E0731FF8}" type="slidenum">
              <a:rPr lang="en-US" altLang="en-US">
                <a:solidFill>
                  <a:srgbClr val="000000"/>
                </a:solidFill>
              </a:rPr>
              <a:pPr/>
              <a:t>6</a:t>
            </a:fld>
            <a:endParaRPr lang="en-US" altLang="en-US">
              <a:solidFill>
                <a:srgbClr val="000000"/>
              </a:solidFill>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69996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E570B16-CECD-4948-A215-F19FB3903424}" type="slidenum">
              <a:rPr lang="en-US" altLang="en-US">
                <a:solidFill>
                  <a:srgbClr val="000000"/>
                </a:solidFill>
              </a:rPr>
              <a:pPr/>
              <a:t>7</a:t>
            </a:fld>
            <a:endParaRPr lang="en-US" altLang="en-US">
              <a:solidFill>
                <a:srgbClr val="000000"/>
              </a:solidFill>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98765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468E-81E9-416B-AFCA-2BB763249966}" type="slidenum">
              <a:rPr lang="en-US" smtClean="0"/>
              <a:t>8</a:t>
            </a:fld>
            <a:endParaRPr lang="en-US"/>
          </a:p>
        </p:txBody>
      </p:sp>
    </p:spTree>
    <p:extLst>
      <p:ext uri="{BB962C8B-B14F-4D97-AF65-F5344CB8AC3E}">
        <p14:creationId xmlns:p14="http://schemas.microsoft.com/office/powerpoint/2010/main" val="248889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9A656-3434-46C1-BF2B-D9FAC6A9E9C5}" type="slidenum">
              <a:rPr lang="en-US" altLang="en-US"/>
              <a:pPr/>
              <a:t>9</a:t>
            </a:fld>
            <a:endParaRPr lang="en-US"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altLang="en-US" dirty="0"/>
              <a:t>This is the Stroop effect.  You should ask for volunteers.  First should read the color names of the column of </a:t>
            </a:r>
            <a:r>
              <a:rPr lang="en-US" altLang="en-US" dirty="0" err="1"/>
              <a:t>xxxxxxs</a:t>
            </a:r>
            <a:r>
              <a:rPr lang="en-US" altLang="en-US" dirty="0"/>
              <a:t>.  Second should read the color names of the right hand column (where word and color name are the same).  Third should read the colors of that column; fourth should read the words of the center column; and fifth should read the colors of that column.  In each case, people should read out loud, as fast as possible.  Fifth volunteer will struggle --- hence, your ability to name the colors is being interfered with by some input from reading.  There is no reason to describe what; this is a clear demonstration that color naming is affected by more than just physics.</a:t>
            </a:r>
          </a:p>
        </p:txBody>
      </p:sp>
    </p:spTree>
    <p:extLst>
      <p:ext uri="{BB962C8B-B14F-4D97-AF65-F5344CB8AC3E}">
        <p14:creationId xmlns:p14="http://schemas.microsoft.com/office/powerpoint/2010/main" val="101084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08839-D41F-43F8-BAD4-66B82B016564}" type="slidenum">
              <a:rPr lang="en-US" altLang="en-US"/>
              <a:pPr/>
              <a:t>10</a:t>
            </a:fld>
            <a:endParaRPr lang="en-US" alt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ltLang="en-US"/>
              <a:t>Ask if the grey figures are the same color</a:t>
            </a:r>
          </a:p>
        </p:txBody>
      </p:sp>
    </p:spTree>
    <p:extLst>
      <p:ext uri="{BB962C8B-B14F-4D97-AF65-F5344CB8AC3E}">
        <p14:creationId xmlns:p14="http://schemas.microsoft.com/office/powerpoint/2010/main" val="71640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9ABFF-E764-449F-875F-00D7782BB9BF}" type="slidenum">
              <a:rPr lang="en-US" altLang="en-US"/>
              <a:pPr/>
              <a:t>11</a:t>
            </a:fld>
            <a:endParaRPr lang="en-US" alt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ltLang="en-US"/>
              <a:t>They are, but they don’t look it, because the contrasting backgrounds affect the perceived colors of the regions.    This means, again, that pure physics is not a particularly good guide to perceived color --- we would need more.  To get a system of color names, we must rule out this sort of nonsense, and we do so with the film color mode.</a:t>
            </a:r>
          </a:p>
        </p:txBody>
      </p:sp>
    </p:spTree>
    <p:extLst>
      <p:ext uri="{BB962C8B-B14F-4D97-AF65-F5344CB8AC3E}">
        <p14:creationId xmlns:p14="http://schemas.microsoft.com/office/powerpoint/2010/main" val="1556043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9/6/2017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9/6/2017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jakubmarian.com/the-illusion-of-rgb-screens/"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s.brown.edu/exploratories/freeSoftware/repository/edu/brown/cs/exploratories/applets/spectrum/metamers_guid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COSC579: Color and Perception</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142339" name="Picture 3" descr="Contrast-figure.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013" y="928361"/>
            <a:ext cx="576738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0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50882" name="Picture 2" descr="Contrast-figure-2.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14400"/>
            <a:ext cx="575468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2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265218" name="Rectangle 2"/>
          <p:cNvSpPr>
            <a:spLocks noGrp="1" noChangeArrowheads="1"/>
          </p:cNvSpPr>
          <p:nvPr>
            <p:ph type="title"/>
          </p:nvPr>
        </p:nvSpPr>
        <p:spPr/>
        <p:txBody>
          <a:bodyPr>
            <a:normAutofit fontScale="90000"/>
          </a:bodyPr>
          <a:lstStyle/>
          <a:p>
            <a:r>
              <a:rPr lang="en-US" altLang="en-US"/>
              <a:t>Adaptation phenomena</a:t>
            </a:r>
          </a:p>
        </p:txBody>
      </p:sp>
      <p:sp>
        <p:nvSpPr>
          <p:cNvPr id="265219" name="Rectangle 3"/>
          <p:cNvSpPr>
            <a:spLocks noGrp="1" noChangeArrowheads="1"/>
          </p:cNvSpPr>
          <p:nvPr>
            <p:ph type="body" sz="half" idx="1"/>
          </p:nvPr>
        </p:nvSpPr>
        <p:spPr/>
        <p:txBody>
          <a:bodyPr/>
          <a:lstStyle/>
          <a:p>
            <a:r>
              <a:rPr lang="en-US" altLang="en-US" sz="2000"/>
              <a:t>The response of your color system depends both on spatial contrast and what it has seen before (adaptation)</a:t>
            </a:r>
          </a:p>
          <a:p>
            <a:r>
              <a:rPr lang="en-US" altLang="en-US" sz="2000"/>
              <a:t>This seems to be a result of coding constraints --- receptors appear to have an operating point that varies slowly over time, and to signal some sort of offset.  One form of adaptation involves changing this operating point.</a:t>
            </a:r>
          </a:p>
        </p:txBody>
      </p:sp>
      <p:sp>
        <p:nvSpPr>
          <p:cNvPr id="265220" name="Rectangle 4"/>
          <p:cNvSpPr>
            <a:spLocks noGrp="1" noChangeArrowheads="1"/>
          </p:cNvSpPr>
          <p:nvPr>
            <p:ph type="body" sz="half" idx="2"/>
          </p:nvPr>
        </p:nvSpPr>
        <p:spPr/>
        <p:txBody>
          <a:bodyPr/>
          <a:lstStyle/>
          <a:p>
            <a:r>
              <a:rPr lang="en-US" altLang="en-US" sz="2000"/>
              <a:t>Common example: walk inside from a bright day; everything looks dark for a bit, then takes its conventional brightness.</a:t>
            </a:r>
          </a:p>
        </p:txBody>
      </p:sp>
    </p:spTree>
    <p:extLst>
      <p:ext uri="{BB962C8B-B14F-4D97-AF65-F5344CB8AC3E}">
        <p14:creationId xmlns:p14="http://schemas.microsoft.com/office/powerpoint/2010/main" val="709471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147460" name="Picture 4" descr="inverseflag.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764" y="1117600"/>
            <a:ext cx="7608887"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141315" name="Picture 3" descr="red-green-mask.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404814"/>
            <a:ext cx="4229100" cy="604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64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140291" name="Picture 3" descr="verticalbars.pic                                               0004203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404814"/>
            <a:ext cx="4229100" cy="604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1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70339" name="Picture 3" descr="thick-yellow-blue.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1651000" cy="52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78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71362" name="Picture 2" descr="thinner-yellow-blue.pic                                        0004203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0" y="1549400"/>
            <a:ext cx="16510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8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72386" name="Picture 2" descr="thinner-even-yellow-blue.pic                                   00042030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0" y="1549400"/>
            <a:ext cx="16510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6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74434" name="Picture 2" descr="thick-yellow-blue.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62000"/>
            <a:ext cx="1651000" cy="5259388"/>
          </a:xfrm>
          <a:prstGeom prst="rect">
            <a:avLst/>
          </a:prstGeom>
          <a:noFill/>
          <a:extLst>
            <a:ext uri="{909E8E84-426E-40DD-AFC4-6F175D3DCCD1}">
              <a14:hiddenFill xmlns:a14="http://schemas.microsoft.com/office/drawing/2010/main">
                <a:solidFill>
                  <a:srgbClr val="FFFFFF"/>
                </a:solidFill>
              </a14:hiddenFill>
            </a:ext>
          </a:extLst>
        </p:spPr>
      </p:pic>
      <p:pic>
        <p:nvPicPr>
          <p:cNvPr id="274435" name="Picture 3" descr="thinner-yellow-blue.pic                                        00042030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762000"/>
            <a:ext cx="16510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274436" name="Picture 4" descr="thinner-even-yellow-blue.pic                                   00042030Macintosh HD                   ABA78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762000"/>
            <a:ext cx="16510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solidFill>
                  <a:schemeClr val="accent1">
                    <a:lumMod val="60000"/>
                    <a:lumOff val="40000"/>
                  </a:schemeClr>
                </a:solidFill>
              </a:rPr>
              <a:t>Human perception of </a:t>
            </a:r>
            <a:r>
              <a:rPr lang="en-US" dirty="0" smtClean="0">
                <a:solidFill>
                  <a:schemeClr val="accent1">
                    <a:lumMod val="60000"/>
                    <a:lumOff val="40000"/>
                  </a:schemeClr>
                </a:solidFill>
              </a:rPr>
              <a:t>color.</a:t>
            </a:r>
            <a:endParaRPr lang="en-US" dirty="0" smtClean="0">
              <a:solidFill>
                <a:schemeClr val="accent1">
                  <a:lumMod val="60000"/>
                  <a:lumOff val="40000"/>
                </a:schemeClr>
              </a:solidFill>
            </a:endParaRPr>
          </a:p>
          <a:p>
            <a:pPr marL="571500" indent="-571500">
              <a:buFont typeface="+mj-lt"/>
              <a:buAutoNum type="romanUcPeriod"/>
            </a:pPr>
            <a:r>
              <a:rPr lang="en-US" dirty="0" smtClean="0"/>
              <a:t>Formalizing </a:t>
            </a:r>
            <a:r>
              <a:rPr lang="en-US" dirty="0" smtClean="0"/>
              <a:t>color?</a:t>
            </a:r>
          </a:p>
          <a:p>
            <a:pPr marL="571500" indent="-571500">
              <a:buFont typeface="+mj-lt"/>
              <a:buAutoNum type="romanUcPeriod"/>
            </a:pPr>
            <a:r>
              <a:rPr lang="en-US" dirty="0" smtClean="0"/>
              <a:t>Color Models</a:t>
            </a:r>
            <a:endParaRPr lang="en-US" dirty="0"/>
          </a:p>
          <a:p>
            <a:pPr marL="571500" indent="-571500">
              <a:buFont typeface="+mj-lt"/>
              <a:buAutoNum type="romanUcPeriod"/>
            </a:pPr>
            <a:endParaRPr lang="en-US" dirty="0"/>
          </a:p>
        </p:txBody>
      </p:sp>
    </p:spTree>
    <p:extLst>
      <p:ext uri="{BB962C8B-B14F-4D97-AF65-F5344CB8AC3E}">
        <p14:creationId xmlns:p14="http://schemas.microsoft.com/office/powerpoint/2010/main" val="110288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ltLang="en-US" smtClean="0"/>
              <a:t>Perception summary</a:t>
            </a:r>
          </a:p>
        </p:txBody>
      </p:sp>
      <p:sp>
        <p:nvSpPr>
          <p:cNvPr id="396291" name="Rectangle 3"/>
          <p:cNvSpPr>
            <a:spLocks noGrp="1" noChangeArrowheads="1"/>
          </p:cNvSpPr>
          <p:nvPr>
            <p:ph type="body" idx="1"/>
          </p:nvPr>
        </p:nvSpPr>
        <p:spPr/>
        <p:txBody>
          <a:bodyPr>
            <a:normAutofit lnSpcReduction="10000"/>
          </a:bodyPr>
          <a:lstStyle/>
          <a:p>
            <a:r>
              <a:rPr lang="en-US" altLang="en-US" dirty="0"/>
              <a:t>The mapping from radiance to perceived color is quite complex!</a:t>
            </a:r>
          </a:p>
          <a:p>
            <a:pPr lvl="1"/>
            <a:r>
              <a:rPr lang="en-US" altLang="en-US" dirty="0"/>
              <a:t>We throw away most of the data</a:t>
            </a:r>
          </a:p>
          <a:p>
            <a:pPr lvl="1"/>
            <a:r>
              <a:rPr lang="en-US" altLang="en-US" dirty="0"/>
              <a:t>We apply a logarithm</a:t>
            </a:r>
          </a:p>
          <a:p>
            <a:pPr lvl="1"/>
            <a:r>
              <a:rPr lang="en-US" altLang="en-US" dirty="0"/>
              <a:t>Brightness affected by pupil size</a:t>
            </a:r>
          </a:p>
          <a:p>
            <a:pPr lvl="1"/>
            <a:r>
              <a:rPr lang="en-US" altLang="en-US" dirty="0"/>
              <a:t>Brightness contrast and constancy effects</a:t>
            </a:r>
          </a:p>
          <a:p>
            <a:pPr lvl="1"/>
            <a:r>
              <a:rPr lang="en-US" altLang="en-US" dirty="0"/>
              <a:t>Afterimages</a:t>
            </a:r>
          </a:p>
          <a:p>
            <a:pPr lvl="1"/>
            <a:endParaRPr lang="en-US" altLang="en-US" dirty="0"/>
          </a:p>
          <a:p>
            <a:r>
              <a:rPr lang="en-US" altLang="en-US" dirty="0"/>
              <a:t>The same is true for cameras</a:t>
            </a:r>
          </a:p>
          <a:p>
            <a:pPr lvl="1"/>
            <a:r>
              <a:rPr lang="en-US" altLang="en-US" dirty="0"/>
              <a:t>But we have tools to correct for these effects</a:t>
            </a:r>
          </a:p>
          <a:p>
            <a:pPr lvl="2"/>
            <a:r>
              <a:rPr lang="en-US" altLang="en-US" dirty="0"/>
              <a:t>Coming </a:t>
            </a:r>
            <a:r>
              <a:rPr lang="en-US" altLang="en-US" dirty="0" smtClean="0"/>
              <a:t>soon….</a:t>
            </a:r>
            <a:endParaRPr lang="en-US" altLang="en-US" dirty="0"/>
          </a:p>
        </p:txBody>
      </p:sp>
    </p:spTree>
    <p:extLst>
      <p:ext uri="{BB962C8B-B14F-4D97-AF65-F5344CB8AC3E}">
        <p14:creationId xmlns:p14="http://schemas.microsoft.com/office/powerpoint/2010/main" val="162165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6291">
                                            <p:txEl>
                                              <p:pRg st="7" end="7"/>
                                            </p:txEl>
                                          </p:spTgt>
                                        </p:tgtEl>
                                        <p:attrNameLst>
                                          <p:attrName>style.visibility</p:attrName>
                                        </p:attrNameLst>
                                      </p:cBhvr>
                                      <p:to>
                                        <p:strVal val="visible"/>
                                      </p:to>
                                    </p:set>
                                    <p:animEffect transition="in" filter="fade">
                                      <p:cBhvr>
                                        <p:cTn id="7" dur="500"/>
                                        <p:tgtEl>
                                          <p:spTgt spid="39629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6291">
                                            <p:txEl>
                                              <p:pRg st="8" end="8"/>
                                            </p:txEl>
                                          </p:spTgt>
                                        </p:tgtEl>
                                        <p:attrNameLst>
                                          <p:attrName>style.visibility</p:attrName>
                                        </p:attrNameLst>
                                      </p:cBhvr>
                                      <p:to>
                                        <p:strVal val="visible"/>
                                      </p:to>
                                    </p:set>
                                    <p:animEffect transition="in" filter="fade">
                                      <p:cBhvr>
                                        <p:cTn id="10" dur="500"/>
                                        <p:tgtEl>
                                          <p:spTgt spid="396291">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6291">
                                            <p:txEl>
                                              <p:pRg st="9" end="9"/>
                                            </p:txEl>
                                          </p:spTgt>
                                        </p:tgtEl>
                                        <p:attrNameLst>
                                          <p:attrName>style.visibility</p:attrName>
                                        </p:attrNameLst>
                                      </p:cBhvr>
                                      <p:to>
                                        <p:strVal val="visible"/>
                                      </p:to>
                                    </p:set>
                                    <p:animEffect transition="in" filter="fade">
                                      <p:cBhvr>
                                        <p:cTn id="13" dur="500"/>
                                        <p:tgtEl>
                                          <p:spTgt spid="396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Human perception of color</a:t>
            </a:r>
          </a:p>
          <a:p>
            <a:pPr marL="571500" indent="-571500">
              <a:buFont typeface="+mj-lt"/>
              <a:buAutoNum type="romanUcPeriod"/>
            </a:pPr>
            <a:r>
              <a:rPr lang="en-US" dirty="0" smtClean="0">
                <a:solidFill>
                  <a:schemeClr val="accent1">
                    <a:lumMod val="60000"/>
                    <a:lumOff val="40000"/>
                  </a:schemeClr>
                </a:solidFill>
              </a:rPr>
              <a:t>Formalizing Color</a:t>
            </a:r>
          </a:p>
          <a:p>
            <a:pPr marL="571500" indent="-571500">
              <a:buFont typeface="+mj-lt"/>
              <a:buAutoNum type="romanUcPeriod"/>
            </a:pPr>
            <a:r>
              <a:rPr lang="en-US" dirty="0" smtClean="0"/>
              <a:t>Color Models</a:t>
            </a:r>
            <a:endParaRPr lang="en-US" dirty="0"/>
          </a:p>
          <a:p>
            <a:pPr marL="571500" indent="-571500">
              <a:buFont typeface="+mj-lt"/>
              <a:buAutoNum type="romanUcPeriod"/>
            </a:pPr>
            <a:endParaRPr lang="en-US" dirty="0" smtClean="0">
              <a:solidFill>
                <a:schemeClr val="accent1">
                  <a:lumMod val="60000"/>
                  <a:lumOff val="40000"/>
                </a:schemeClr>
              </a:solidFill>
            </a:endParaRPr>
          </a:p>
          <a:p>
            <a:pPr marL="571500" indent="-571500">
              <a:buFont typeface="+mj-lt"/>
              <a:buAutoNum type="romanUcPeriod"/>
            </a:pPr>
            <a:endParaRPr lang="en-US" dirty="0">
              <a:solidFill>
                <a:schemeClr val="accent1">
                  <a:lumMod val="60000"/>
                  <a:lumOff val="40000"/>
                </a:schemeClr>
              </a:solidFill>
            </a:endParaRPr>
          </a:p>
          <a:p>
            <a:pPr marL="571500" indent="-571500">
              <a:buFont typeface="+mj-lt"/>
              <a:buAutoNum type="romanUcPeriod"/>
            </a:pPr>
            <a:endParaRPr lang="en-US" dirty="0"/>
          </a:p>
        </p:txBody>
      </p:sp>
    </p:spTree>
    <p:extLst>
      <p:ext uri="{BB962C8B-B14F-4D97-AF65-F5344CB8AC3E}">
        <p14:creationId xmlns:p14="http://schemas.microsoft.com/office/powerpoint/2010/main" val="454175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8806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altLang="en-US" sz="2800" dirty="0" smtClean="0"/>
              <a:t>So why </a:t>
            </a:r>
            <a:r>
              <a:rPr lang="en-US" altLang="en-US" sz="2800" dirty="0"/>
              <a:t>specify color numerically?</a:t>
            </a:r>
          </a:p>
        </p:txBody>
      </p:sp>
      <p:sp>
        <p:nvSpPr>
          <p:cNvPr id="88067" name="Rectangle 3"/>
          <p:cNvSpPr>
            <a:spLocks noGrp="1" noChangeArrowheads="1"/>
          </p:cNvSpPr>
          <p:nvPr>
            <p:ph type="body" sz="half"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p>
            <a:r>
              <a:rPr lang="en-US" altLang="en-US" sz="1800" dirty="0"/>
              <a:t>Accurate color reproduction is commercially valuable </a:t>
            </a:r>
          </a:p>
          <a:p>
            <a:pPr lvl="1"/>
            <a:r>
              <a:rPr lang="en-US" altLang="en-US" sz="1600" dirty="0"/>
              <a:t>Many products are identified by color (“golden” arches; </a:t>
            </a:r>
          </a:p>
          <a:p>
            <a:r>
              <a:rPr lang="en-US" altLang="en-US" sz="1800" dirty="0"/>
              <a:t>Few color names are widely recognized by English speakers - </a:t>
            </a:r>
          </a:p>
          <a:p>
            <a:pPr lvl="1"/>
            <a:r>
              <a:rPr lang="en-US" altLang="en-US" sz="1600" dirty="0"/>
              <a:t>About 10; other languages have fewer/more, but not many more.</a:t>
            </a:r>
          </a:p>
          <a:p>
            <a:pPr lvl="1"/>
            <a:r>
              <a:rPr lang="en-US" altLang="en-US" sz="1600" dirty="0"/>
              <a:t>It’s common to disagree on appropriate color names.</a:t>
            </a:r>
          </a:p>
        </p:txBody>
      </p:sp>
      <p:sp>
        <p:nvSpPr>
          <p:cNvPr id="88068" name="Rectangle 4"/>
          <p:cNvSpPr>
            <a:spLocks noGrp="1" noChangeArrowheads="1"/>
          </p:cNvSpPr>
          <p:nvPr>
            <p:ph type="body" sz="half" idx="2"/>
          </p:nvPr>
        </p:nvSpPr>
        <p:spPr>
          <a:xfrm>
            <a:off x="6197600" y="2551471"/>
            <a:ext cx="5384800" cy="300867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p>
            <a:r>
              <a:rPr lang="en-US" altLang="en-US" sz="1800" dirty="0"/>
              <a:t>Color reproduction problems increased by prevalence of digital imaging - </a:t>
            </a:r>
            <a:r>
              <a:rPr lang="en-US" altLang="en-US" sz="1800" dirty="0" err="1"/>
              <a:t>eg</a:t>
            </a:r>
            <a:r>
              <a:rPr lang="en-US" altLang="en-US" sz="1800" dirty="0"/>
              <a:t>. digital libraries of art. </a:t>
            </a:r>
          </a:p>
          <a:p>
            <a:pPr lvl="1"/>
            <a:r>
              <a:rPr lang="en-US" altLang="en-US" sz="1600" dirty="0"/>
              <a:t>How do we ensure that everyone sees the same color?</a:t>
            </a:r>
          </a:p>
        </p:txBody>
      </p:sp>
    </p:spTree>
    <p:extLst>
      <p:ext uri="{BB962C8B-B14F-4D97-AF65-F5344CB8AC3E}">
        <p14:creationId xmlns:p14="http://schemas.microsoft.com/office/powerpoint/2010/main" val="8881676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altLang="en-US" smtClean="0"/>
              <a:t>Visible light</a:t>
            </a:r>
          </a:p>
        </p:txBody>
      </p:sp>
      <p:sp>
        <p:nvSpPr>
          <p:cNvPr id="51203" name="Rectangle 6"/>
          <p:cNvSpPr>
            <a:spLocks noGrp="1" noChangeArrowheads="1"/>
          </p:cNvSpPr>
          <p:nvPr>
            <p:ph type="body" idx="1"/>
          </p:nvPr>
        </p:nvSpPr>
        <p:spPr>
          <a:xfrm>
            <a:off x="702568" y="2124142"/>
            <a:ext cx="3983732" cy="819084"/>
          </a:xfrm>
        </p:spPr>
        <p:txBody>
          <a:bodyPr/>
          <a:lstStyle/>
          <a:p>
            <a:r>
              <a:rPr lang="en-US" altLang="en-US" sz="2000" dirty="0" smtClean="0"/>
              <a:t>This physics-based phenomenon is quantifiable</a:t>
            </a:r>
            <a:endParaRPr lang="en-US" altLang="en-US" sz="2000" dirty="0"/>
          </a:p>
        </p:txBody>
      </p:sp>
      <p:pic>
        <p:nvPicPr>
          <p:cNvPr id="5120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6" y="1327758"/>
            <a:ext cx="3384645" cy="537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13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6172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307" name="Text Box 3"/>
          <p:cNvSpPr txBox="1">
            <a:spLocks noChangeArrowheads="1"/>
          </p:cNvSpPr>
          <p:nvPr/>
        </p:nvSpPr>
        <p:spPr bwMode="auto">
          <a:xfrm>
            <a:off x="7924800" y="533401"/>
            <a:ext cx="27432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Measurements of relative spectral power of sunlight, made by J. Parkkinen and P. Silfsten.  Relative spectral power is plotted against wavelength in nm.  The visible range is about 400nm to 700nm.  The color names on the horizontal axis give the color names used for monochromatic light of the corresponding wavelength --- the “colors of the rainbow”.  Mnemonic is “Richard of York got blisters in Venice”.</a:t>
            </a:r>
            <a:endParaRPr lang="en-US" altLang="en-US"/>
          </a:p>
        </p:txBody>
      </p:sp>
      <p:sp>
        <p:nvSpPr>
          <p:cNvPr id="226308" name="Text Box 4"/>
          <p:cNvSpPr txBox="1">
            <a:spLocks noChangeArrowheads="1"/>
          </p:cNvSpPr>
          <p:nvPr/>
        </p:nvSpPr>
        <p:spPr bwMode="auto">
          <a:xfrm>
            <a:off x="1752600" y="5334000"/>
            <a:ext cx="594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Violet         Indigo Blue      Green             Yellow            Orange                 Red</a:t>
            </a:r>
            <a:endParaRPr lang="en-US" altLang="en-US" sz="1600"/>
          </a:p>
        </p:txBody>
      </p:sp>
    </p:spTree>
    <p:extLst>
      <p:ext uri="{BB962C8B-B14F-4D97-AF65-F5344CB8AC3E}">
        <p14:creationId xmlns:p14="http://schemas.microsoft.com/office/powerpoint/2010/main" val="46116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27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1" name="Text Box 3"/>
          <p:cNvSpPr txBox="1">
            <a:spLocks noChangeArrowheads="1"/>
          </p:cNvSpPr>
          <p:nvPr/>
        </p:nvSpPr>
        <p:spPr bwMode="auto">
          <a:xfrm>
            <a:off x="7918450" y="533401"/>
            <a:ext cx="27432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Relative spectral power of two standard illuminant models --- D65 models sunlight,and illuminant A models incandescent lamps.  Relative spectral power is plotted against wavelength in nm.  The visible range is about 400nm to 700nm.  The color names on the horizontal axis give the color names used for monochromatic light of the corresponding wavelength --- the “colors of the rainbow”.  </a:t>
            </a:r>
            <a:endParaRPr lang="en-US" altLang="en-US"/>
          </a:p>
        </p:txBody>
      </p:sp>
      <p:sp>
        <p:nvSpPr>
          <p:cNvPr id="227332" name="Text Box 4"/>
          <p:cNvSpPr txBox="1">
            <a:spLocks noChangeArrowheads="1"/>
          </p:cNvSpPr>
          <p:nvPr/>
        </p:nvSpPr>
        <p:spPr bwMode="auto">
          <a:xfrm>
            <a:off x="1746250" y="5334000"/>
            <a:ext cx="594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Violet         Indigo Blue      Green             Yellow            Orange                 Red</a:t>
            </a:r>
            <a:endParaRPr lang="en-US" altLang="en-US" sz="1600"/>
          </a:p>
        </p:txBody>
      </p:sp>
    </p:spTree>
    <p:extLst>
      <p:ext uri="{BB962C8B-B14F-4D97-AF65-F5344CB8AC3E}">
        <p14:creationId xmlns:p14="http://schemas.microsoft.com/office/powerpoint/2010/main" val="16546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pic>
        <p:nvPicPr>
          <p:cNvPr id="228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64008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355" name="Text Box 3"/>
          <p:cNvSpPr txBox="1">
            <a:spLocks noChangeArrowheads="1"/>
          </p:cNvSpPr>
          <p:nvPr/>
        </p:nvSpPr>
        <p:spPr bwMode="auto">
          <a:xfrm>
            <a:off x="7924800" y="974726"/>
            <a:ext cx="2743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Measurements of relative spectral power of four different artificial illuminants, made by H.Sugiura.  Relative spectral power is plotted against wavelength in nm.  The visible range is about 400nm to 700nm.  </a:t>
            </a:r>
            <a:endParaRPr lang="en-US" altLang="en-US"/>
          </a:p>
        </p:txBody>
      </p:sp>
    </p:spTree>
    <p:extLst>
      <p:ext uri="{BB962C8B-B14F-4D97-AF65-F5344CB8AC3E}">
        <p14:creationId xmlns:p14="http://schemas.microsoft.com/office/powerpoint/2010/main" val="503480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243715" name="Text Box 3"/>
          <p:cNvSpPr txBox="1">
            <a:spLocks noChangeArrowheads="1"/>
          </p:cNvSpPr>
          <p:nvPr/>
        </p:nvSpPr>
        <p:spPr bwMode="auto">
          <a:xfrm>
            <a:off x="8229600" y="609601"/>
            <a:ext cx="2438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Spectral albedoes for several different leaves, with color names attached.  Notice that different colours typically have different spectral albedo, but that different spectral albedoes may result in the same perceived color (compare the two whites).  Spectral albedoes are typically quite smooth functions. Measurements by E.Koivisto.</a:t>
            </a:r>
          </a:p>
        </p:txBody>
      </p:sp>
      <p:pic>
        <p:nvPicPr>
          <p:cNvPr id="243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845" y="609601"/>
            <a:ext cx="62230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4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Quantifying Color</a:t>
            </a:r>
            <a:endParaRPr lang="en-US" dirty="0"/>
          </a:p>
        </p:txBody>
      </p:sp>
      <p:sp>
        <p:nvSpPr>
          <p:cNvPr id="3" name="Content Placeholder 2"/>
          <p:cNvSpPr>
            <a:spLocks noGrp="1"/>
          </p:cNvSpPr>
          <p:nvPr>
            <p:ph idx="1"/>
          </p:nvPr>
        </p:nvSpPr>
        <p:spPr/>
        <p:txBody>
          <a:bodyPr/>
          <a:lstStyle/>
          <a:p>
            <a:r>
              <a:rPr lang="en-US" dirty="0" smtClean="0"/>
              <a:t>“Visible” can be characterized by a spectral signature</a:t>
            </a:r>
          </a:p>
          <a:p>
            <a:endParaRPr lang="en-US" dirty="0"/>
          </a:p>
          <a:p>
            <a:r>
              <a:rPr lang="en-US" dirty="0" smtClean="0"/>
              <a:t>A spectral signature is a mapping from wavelength to observed intensity</a:t>
            </a:r>
            <a:endParaRPr lang="en-US" dirty="0"/>
          </a:p>
        </p:txBody>
      </p:sp>
    </p:spTree>
    <p:extLst>
      <p:ext uri="{BB962C8B-B14F-4D97-AF65-F5344CB8AC3E}">
        <p14:creationId xmlns:p14="http://schemas.microsoft.com/office/powerpoint/2010/main" val="415109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Human perception of color</a:t>
            </a:r>
          </a:p>
          <a:p>
            <a:pPr marL="571500" indent="-571500">
              <a:buFont typeface="+mj-lt"/>
              <a:buAutoNum type="romanUcPeriod"/>
            </a:pPr>
            <a:r>
              <a:rPr lang="en-US" dirty="0" smtClean="0"/>
              <a:t>Formalizing Color</a:t>
            </a:r>
          </a:p>
          <a:p>
            <a:pPr marL="571500" indent="-571500">
              <a:buFont typeface="+mj-lt"/>
              <a:buAutoNum type="romanUcPeriod"/>
            </a:pPr>
            <a:r>
              <a:rPr lang="en-US" dirty="0" smtClean="0">
                <a:solidFill>
                  <a:schemeClr val="accent1">
                    <a:lumMod val="60000"/>
                    <a:lumOff val="40000"/>
                  </a:schemeClr>
                </a:solidFill>
              </a:rPr>
              <a:t>Color Models</a:t>
            </a:r>
            <a:endParaRPr lang="en-US" dirty="0">
              <a:solidFill>
                <a:schemeClr val="accent1">
                  <a:lumMod val="60000"/>
                  <a:lumOff val="40000"/>
                </a:schemeClr>
              </a:solidFill>
            </a:endParaRPr>
          </a:p>
          <a:p>
            <a:pPr marL="571500" indent="-571500">
              <a:buFont typeface="+mj-lt"/>
              <a:buAutoNum type="romanUcPeriod"/>
            </a:pPr>
            <a:endParaRPr lang="en-US" dirty="0" smtClean="0">
              <a:solidFill>
                <a:schemeClr val="accent1">
                  <a:lumMod val="60000"/>
                  <a:lumOff val="40000"/>
                </a:schemeClr>
              </a:solidFill>
            </a:endParaRPr>
          </a:p>
          <a:p>
            <a:pPr marL="571500" indent="-571500">
              <a:buFont typeface="+mj-lt"/>
              <a:buAutoNum type="romanUcPeriod"/>
            </a:pPr>
            <a:endParaRPr lang="en-US" dirty="0">
              <a:solidFill>
                <a:schemeClr val="accent1">
                  <a:lumMod val="60000"/>
                  <a:lumOff val="40000"/>
                </a:schemeClr>
              </a:solidFill>
            </a:endParaRPr>
          </a:p>
          <a:p>
            <a:pPr marL="571500" indent="-571500">
              <a:buFont typeface="+mj-lt"/>
              <a:buAutoNum type="romanUcPeriod"/>
            </a:pPr>
            <a:endParaRPr lang="en-US" dirty="0"/>
          </a:p>
        </p:txBody>
      </p:sp>
    </p:spTree>
    <p:extLst>
      <p:ext uri="{BB962C8B-B14F-4D97-AF65-F5344CB8AC3E}">
        <p14:creationId xmlns:p14="http://schemas.microsoft.com/office/powerpoint/2010/main" val="1758361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en-US" dirty="0" smtClean="0"/>
              <a:t>Capturing and Sensing Light: The human visual system</a:t>
            </a:r>
          </a:p>
        </p:txBody>
      </p:sp>
      <p:sp>
        <p:nvSpPr>
          <p:cNvPr id="53251" name="Rectangle 3"/>
          <p:cNvSpPr>
            <a:spLocks noGrp="1" noChangeArrowheads="1"/>
          </p:cNvSpPr>
          <p:nvPr>
            <p:ph type="body" idx="1"/>
          </p:nvPr>
        </p:nvSpPr>
        <p:spPr>
          <a:xfrm>
            <a:off x="1875934" y="4876800"/>
            <a:ext cx="8001000" cy="838200"/>
          </a:xfrm>
        </p:spPr>
        <p:txBody>
          <a:bodyPr>
            <a:normAutofit fontScale="92500" lnSpcReduction="10000"/>
          </a:bodyPr>
          <a:lstStyle/>
          <a:p>
            <a:r>
              <a:rPr lang="en-US" altLang="en-US" dirty="0" smtClean="0"/>
              <a:t>Light and Color perception</a:t>
            </a:r>
          </a:p>
          <a:p>
            <a:pPr lvl="1"/>
            <a:r>
              <a:rPr lang="en-US" altLang="en-US" dirty="0" smtClean="0"/>
              <a:t>Light hits the retina, which contains photosensitive cells</a:t>
            </a:r>
          </a:p>
          <a:p>
            <a:pPr lvl="1"/>
            <a:endParaRPr lang="en-US" altLang="en-US" dirty="0" smtClean="0"/>
          </a:p>
        </p:txBody>
      </p:sp>
      <p:pic>
        <p:nvPicPr>
          <p:cNvPr id="53252" name="Picture 4" descr="new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868" y="1130235"/>
            <a:ext cx="4249132" cy="371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2209800" y="5715000"/>
            <a:ext cx="800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2" eaLnBrk="0" hangingPunct="0">
              <a:spcBef>
                <a:spcPct val="20000"/>
              </a:spcBef>
              <a:buFontTx/>
              <a:buChar char="–"/>
            </a:pPr>
            <a:r>
              <a:rPr lang="en-US" altLang="en-US">
                <a:solidFill>
                  <a:srgbClr val="000000"/>
                </a:solidFill>
                <a:latin typeface="Arial" panose="020B0604020202020204" pitchFamily="34" charset="0"/>
              </a:rPr>
              <a:t>rods and cones</a:t>
            </a:r>
          </a:p>
          <a:p>
            <a:pPr lvl="1" eaLnBrk="0" hangingPunct="0">
              <a:spcBef>
                <a:spcPct val="20000"/>
              </a:spcBef>
              <a:buFontTx/>
              <a:buChar char="•"/>
            </a:pPr>
            <a:endParaRPr lang="en-US" altLang="en-US" sz="2000">
              <a:solidFill>
                <a:srgbClr val="000000"/>
              </a:solidFill>
              <a:latin typeface="Arial" panose="020B0604020202020204" pitchFamily="34" charset="0"/>
            </a:endParaRPr>
          </a:p>
        </p:txBody>
      </p:sp>
      <p:sp>
        <p:nvSpPr>
          <p:cNvPr id="53254" name="Rectangle 6"/>
          <p:cNvSpPr>
            <a:spLocks noChangeArrowheads="1"/>
          </p:cNvSpPr>
          <p:nvPr/>
        </p:nvSpPr>
        <p:spPr bwMode="auto">
          <a:xfrm>
            <a:off x="1875934" y="6121138"/>
            <a:ext cx="7418895" cy="33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0" hangingPunct="0">
              <a:spcBef>
                <a:spcPct val="20000"/>
              </a:spcBef>
              <a:buFontTx/>
              <a:buChar char="•"/>
            </a:pPr>
            <a:r>
              <a:rPr lang="en-US" altLang="en-US" sz="2000" dirty="0">
                <a:solidFill>
                  <a:srgbClr val="000000"/>
                </a:solidFill>
                <a:latin typeface="Arial" panose="020B0604020202020204" pitchFamily="34" charset="0"/>
              </a:rPr>
              <a:t>These cells convert the spectrum into a few discrete values</a:t>
            </a:r>
          </a:p>
        </p:txBody>
      </p:sp>
    </p:spTree>
    <p:extLst>
      <p:ext uri="{BB962C8B-B14F-4D97-AF65-F5344CB8AC3E}">
        <p14:creationId xmlns:p14="http://schemas.microsoft.com/office/powerpoint/2010/main" val="2955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8806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altLang="en-US" sz="2800"/>
              <a:t>Why specify color numerically?</a:t>
            </a:r>
          </a:p>
        </p:txBody>
      </p:sp>
      <p:sp>
        <p:nvSpPr>
          <p:cNvPr id="88067" name="Rectangle 3"/>
          <p:cNvSpPr>
            <a:spLocks noGrp="1" noChangeArrowheads="1"/>
          </p:cNvSpPr>
          <p:nvPr>
            <p:ph type="body" sz="half"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p>
            <a:r>
              <a:rPr lang="en-US" altLang="en-US" sz="1800"/>
              <a:t>Accurate color reproduction is commercially valuable </a:t>
            </a:r>
          </a:p>
          <a:p>
            <a:pPr lvl="1"/>
            <a:r>
              <a:rPr lang="en-US" altLang="en-US" sz="1600"/>
              <a:t>Many products are identified by color (“golden” arches; </a:t>
            </a:r>
          </a:p>
          <a:p>
            <a:r>
              <a:rPr lang="en-US" altLang="en-US" sz="1800"/>
              <a:t>Few color names are widely recognized by English speakers - </a:t>
            </a:r>
          </a:p>
          <a:p>
            <a:pPr lvl="1"/>
            <a:r>
              <a:rPr lang="en-US" altLang="en-US" sz="1600"/>
              <a:t>About 10; other languages have fewer/more, but not many more.</a:t>
            </a:r>
          </a:p>
          <a:p>
            <a:pPr lvl="1"/>
            <a:r>
              <a:rPr lang="en-US" altLang="en-US" sz="1600"/>
              <a:t>It’s common to disagree on appropriate color names.</a:t>
            </a:r>
          </a:p>
        </p:txBody>
      </p:sp>
      <p:sp>
        <p:nvSpPr>
          <p:cNvPr id="88068" name="Rectangle 4"/>
          <p:cNvSpPr>
            <a:spLocks noGrp="1" noChangeArrowheads="1"/>
          </p:cNvSpPr>
          <p:nvPr>
            <p:ph type="body" sz="half" idx="2"/>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p>
            <a:r>
              <a:rPr lang="en-US" altLang="en-US" sz="1800"/>
              <a:t>Color reproduction problems increased by prevalence of digital imaging - eg. digital libraries of art. </a:t>
            </a:r>
          </a:p>
          <a:p>
            <a:pPr lvl="1"/>
            <a:r>
              <a:rPr lang="en-US" altLang="en-US" sz="1600"/>
              <a:t>How do we ensure that everyone sees the same color?</a:t>
            </a:r>
          </a:p>
        </p:txBody>
      </p:sp>
    </p:spTree>
    <p:extLst>
      <p:ext uri="{BB962C8B-B14F-4D97-AF65-F5344CB8AC3E}">
        <p14:creationId xmlns:p14="http://schemas.microsoft.com/office/powerpoint/2010/main" val="20007923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252930" name="Rectangle 2"/>
          <p:cNvSpPr>
            <a:spLocks noGrp="1" noChangeArrowheads="1"/>
          </p:cNvSpPr>
          <p:nvPr>
            <p:ph type="title"/>
          </p:nvPr>
        </p:nvSpPr>
        <p:spPr/>
        <p:txBody>
          <a:bodyPr>
            <a:normAutofit fontScale="90000"/>
          </a:bodyPr>
          <a:lstStyle/>
          <a:p>
            <a:r>
              <a:rPr lang="en-US" altLang="en-US"/>
              <a:t>Color matching experiments - I</a:t>
            </a:r>
          </a:p>
        </p:txBody>
      </p:sp>
      <p:sp>
        <p:nvSpPr>
          <p:cNvPr id="252931" name="Rectangle 3"/>
          <p:cNvSpPr>
            <a:spLocks noGrp="1" noChangeArrowheads="1"/>
          </p:cNvSpPr>
          <p:nvPr>
            <p:ph type="body" idx="1"/>
          </p:nvPr>
        </p:nvSpPr>
        <p:spPr>
          <a:xfrm>
            <a:off x="2209800" y="3962400"/>
            <a:ext cx="7772400" cy="2209800"/>
          </a:xfrm>
        </p:spPr>
        <p:txBody>
          <a:bodyPr>
            <a:normAutofit/>
          </a:bodyPr>
          <a:lstStyle/>
          <a:p>
            <a:r>
              <a:rPr lang="en-US" altLang="en-US" dirty="0"/>
              <a:t>Show a split field to subjects; one side shows the light whose color one wants to measure, the other a weighted mixture of primaries (fixed lights).</a:t>
            </a:r>
          </a:p>
          <a:p>
            <a:endParaRPr lang="en-US" altLang="en-US" dirty="0"/>
          </a:p>
        </p:txBody>
      </p:sp>
      <p:pic>
        <p:nvPicPr>
          <p:cNvPr id="252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52600"/>
            <a:ext cx="5715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11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254978" name="Rectangle 2"/>
          <p:cNvSpPr>
            <a:spLocks noGrp="1" noChangeArrowheads="1"/>
          </p:cNvSpPr>
          <p:nvPr>
            <p:ph type="title"/>
          </p:nvPr>
        </p:nvSpPr>
        <p:spPr/>
        <p:txBody>
          <a:bodyPr>
            <a:normAutofit fontScale="90000"/>
          </a:bodyPr>
          <a:lstStyle/>
          <a:p>
            <a:r>
              <a:rPr lang="en-US" altLang="en-US"/>
              <a:t>Color matching experiments - II</a:t>
            </a:r>
          </a:p>
        </p:txBody>
      </p:sp>
      <p:sp>
        <p:nvSpPr>
          <p:cNvPr id="254979" name="Rectangle 3"/>
          <p:cNvSpPr>
            <a:spLocks noGrp="1" noChangeArrowheads="1"/>
          </p:cNvSpPr>
          <p:nvPr>
            <p:ph type="body" idx="1"/>
          </p:nvPr>
        </p:nvSpPr>
        <p:spPr/>
        <p:txBody>
          <a:bodyPr/>
          <a:lstStyle/>
          <a:p>
            <a:endParaRPr lang="en-US" altLang="en-US"/>
          </a:p>
          <a:p>
            <a:r>
              <a:rPr lang="en-US" altLang="en-US"/>
              <a:t>Many colors can be represented as a mixture of A, B, C              </a:t>
            </a:r>
          </a:p>
          <a:p>
            <a:r>
              <a:rPr lang="en-US" altLang="en-US"/>
              <a:t>write                                                                                        		M=a A + b B + c C</a:t>
            </a:r>
          </a:p>
          <a:p>
            <a:pPr>
              <a:buFontTx/>
              <a:buNone/>
            </a:pPr>
            <a:r>
              <a:rPr lang="en-US" altLang="en-US"/>
              <a:t>     where the = sign should be read as “matches”</a:t>
            </a:r>
          </a:p>
          <a:p>
            <a:r>
              <a:rPr lang="en-US" altLang="en-US"/>
              <a:t>This is </a:t>
            </a:r>
            <a:r>
              <a:rPr lang="en-US" altLang="en-US" b="1"/>
              <a:t>additive</a:t>
            </a:r>
            <a:r>
              <a:rPr lang="en-US" altLang="en-US"/>
              <a:t> matching.  </a:t>
            </a:r>
          </a:p>
          <a:p>
            <a:r>
              <a:rPr lang="en-US" altLang="en-US"/>
              <a:t>Gives a color description system - two people who agree on A, B, C need only supply    (a, b, c) to describe a color.</a:t>
            </a:r>
            <a:endParaRPr lang="en-US" altLang="en-US" sz="2000"/>
          </a:p>
        </p:txBody>
      </p:sp>
    </p:spTree>
    <p:extLst>
      <p:ext uri="{BB962C8B-B14F-4D97-AF65-F5344CB8AC3E}">
        <p14:creationId xmlns:p14="http://schemas.microsoft.com/office/powerpoint/2010/main" val="420752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ltLang="en-US"/>
              <a:t>Computer Vision - A Modern Approach</a:t>
            </a:r>
          </a:p>
          <a:p>
            <a:r>
              <a:rPr lang="en-GB" altLang="en-US"/>
              <a:t>Set:  Color </a:t>
            </a:r>
          </a:p>
          <a:p>
            <a:r>
              <a:rPr lang="en-GB" altLang="en-US"/>
              <a:t>Slides by D.A. Forsyth</a:t>
            </a:r>
            <a:endParaRPr lang="en-GB" altLang="en-US" sz="1400"/>
          </a:p>
          <a:p>
            <a:endParaRPr lang="en-US" altLang="en-US" sz="1400"/>
          </a:p>
          <a:p>
            <a:endParaRPr lang="en-US" altLang="en-US" sz="1400"/>
          </a:p>
        </p:txBody>
      </p:sp>
      <p:sp>
        <p:nvSpPr>
          <p:cNvPr id="257026" name="Rectangle 2"/>
          <p:cNvSpPr>
            <a:spLocks noGrp="1" noChangeArrowheads="1"/>
          </p:cNvSpPr>
          <p:nvPr>
            <p:ph type="title"/>
          </p:nvPr>
        </p:nvSpPr>
        <p:spPr/>
        <p:txBody>
          <a:bodyPr>
            <a:normAutofit fontScale="90000"/>
          </a:bodyPr>
          <a:lstStyle/>
          <a:p>
            <a:r>
              <a:rPr lang="en-US" altLang="en-US"/>
              <a:t>Subtractive matching</a:t>
            </a:r>
          </a:p>
        </p:txBody>
      </p:sp>
      <p:sp>
        <p:nvSpPr>
          <p:cNvPr id="257027" name="Rectangle 3"/>
          <p:cNvSpPr>
            <a:spLocks noGrp="1" noChangeArrowheads="1"/>
          </p:cNvSpPr>
          <p:nvPr>
            <p:ph type="body" idx="1"/>
          </p:nvPr>
        </p:nvSpPr>
        <p:spPr/>
        <p:txBody>
          <a:bodyPr/>
          <a:lstStyle/>
          <a:p>
            <a:r>
              <a:rPr lang="en-US" altLang="en-US"/>
              <a:t>Some colors can’t be matched like this:			instead, must write	</a:t>
            </a:r>
          </a:p>
          <a:p>
            <a:pPr>
              <a:buFontTx/>
              <a:buNone/>
            </a:pPr>
            <a:r>
              <a:rPr lang="en-US" altLang="en-US"/>
              <a:t>                                       M+a A = b B+c C</a:t>
            </a:r>
          </a:p>
          <a:p>
            <a:r>
              <a:rPr lang="en-US" altLang="en-US"/>
              <a:t>This is </a:t>
            </a:r>
            <a:r>
              <a:rPr lang="en-US" altLang="en-US" b="1"/>
              <a:t>subtractive</a:t>
            </a:r>
            <a:r>
              <a:rPr lang="en-US" altLang="en-US"/>
              <a:t> matching.</a:t>
            </a:r>
          </a:p>
          <a:p>
            <a:r>
              <a:rPr lang="en-US" altLang="en-US"/>
              <a:t>Interpret this as (-a, b, c)</a:t>
            </a:r>
          </a:p>
          <a:p>
            <a:r>
              <a:rPr lang="en-US" altLang="en-US"/>
              <a:t>Problem for building monitors:   	Choose R, G, B such that positive linear combinations match a large set of colors</a:t>
            </a:r>
            <a:r>
              <a:rPr lang="en-US" altLang="en-US" sz="2000"/>
              <a:t> </a:t>
            </a:r>
          </a:p>
          <a:p>
            <a:endParaRPr lang="en-US" altLang="en-US"/>
          </a:p>
        </p:txBody>
      </p:sp>
    </p:spTree>
    <p:extLst>
      <p:ext uri="{BB962C8B-B14F-4D97-AF65-F5344CB8AC3E}">
        <p14:creationId xmlns:p14="http://schemas.microsoft.com/office/powerpoint/2010/main" val="976719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Matching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Additive and Subtractive Models</a:t>
            </a:r>
          </a:p>
          <a:p>
            <a:pPr lvl="1"/>
            <a:r>
              <a:rPr lang="en-US" dirty="0" smtClean="0"/>
              <a:t>Note: Colors are not “created” by combining (adding and subtracting) wavelengths</a:t>
            </a:r>
          </a:p>
          <a:p>
            <a:endParaRPr lang="en-US" dirty="0" smtClean="0"/>
          </a:p>
          <a:p>
            <a:r>
              <a:rPr lang="en-US" dirty="0" smtClean="0"/>
              <a:t>But I thought primary colors can be used to create all colors?</a:t>
            </a:r>
          </a:p>
          <a:p>
            <a:pPr lvl="1"/>
            <a:r>
              <a:rPr lang="en-US" dirty="0" smtClean="0"/>
              <a:t>Based on human visual system.</a:t>
            </a:r>
          </a:p>
          <a:p>
            <a:pPr lvl="1"/>
            <a:r>
              <a:rPr lang="en-US" dirty="0" smtClean="0"/>
              <a:t>Recall the eye has 3 types of cones (which respond to different portions of color spectrum) used to perceive all visible color.</a:t>
            </a:r>
          </a:p>
          <a:p>
            <a:pPr lvl="1"/>
            <a:endParaRPr lang="en-US" dirty="0"/>
          </a:p>
          <a:p>
            <a:r>
              <a:rPr lang="en-US" dirty="0" smtClean="0"/>
              <a:t>Although color can be technically specified by wavelength, it is often considered to be “in your head” – based on perception. </a:t>
            </a:r>
            <a:endParaRPr lang="en-US" dirty="0"/>
          </a:p>
        </p:txBody>
      </p:sp>
    </p:spTree>
    <p:extLst>
      <p:ext uri="{BB962C8B-B14F-4D97-AF65-F5344CB8AC3E}">
        <p14:creationId xmlns:p14="http://schemas.microsoft.com/office/powerpoint/2010/main" val="13145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Color Spaces </a:t>
            </a:r>
            <a:endParaRPr lang="en-US" dirty="0"/>
          </a:p>
        </p:txBody>
      </p:sp>
      <p:sp>
        <p:nvSpPr>
          <p:cNvPr id="3" name="Content Placeholder 2"/>
          <p:cNvSpPr>
            <a:spLocks noGrp="1"/>
          </p:cNvSpPr>
          <p:nvPr>
            <p:ph sz="half" idx="1"/>
          </p:nvPr>
        </p:nvSpPr>
        <p:spPr>
          <a:xfrm>
            <a:off x="609599" y="1315454"/>
            <a:ext cx="11357812" cy="3178630"/>
          </a:xfrm>
        </p:spPr>
        <p:txBody>
          <a:bodyPr>
            <a:normAutofit fontScale="85000" lnSpcReduction="20000"/>
          </a:bodyPr>
          <a:lstStyle/>
          <a:p>
            <a:r>
              <a:rPr lang="en-US" dirty="0" smtClean="0"/>
              <a:t>Color spaces are therefore often based on mixtures of 3 primaries</a:t>
            </a:r>
            <a:r>
              <a:rPr lang="en-US" dirty="0" smtClean="0"/>
              <a:t>.</a:t>
            </a:r>
          </a:p>
          <a:p>
            <a:pPr lvl="1"/>
            <a:r>
              <a:rPr lang="en-US" dirty="0" smtClean="0"/>
              <a:t> </a:t>
            </a:r>
            <a:endParaRPr lang="en-US" dirty="0" smtClean="0"/>
          </a:p>
          <a:p>
            <a:endParaRPr lang="en-US" dirty="0"/>
          </a:p>
          <a:p>
            <a:r>
              <a:rPr lang="en-US" u="sng" dirty="0" smtClean="0"/>
              <a:t>RGB Color Space</a:t>
            </a:r>
            <a:r>
              <a:rPr lang="en-US" dirty="0" smtClean="0"/>
              <a:t>: Given the nature of these mixings, the chosen primary spectra may have negative components</a:t>
            </a:r>
          </a:p>
          <a:p>
            <a:pPr lvl="1"/>
            <a:r>
              <a:rPr lang="en-US" dirty="0" smtClean="0"/>
              <a:t>For example: to correctly perceive colors in the blue-green range, some “red” is often subtracted. </a:t>
            </a:r>
          </a:p>
          <a:p>
            <a:pPr lvl="1"/>
            <a:endParaRPr lang="en-US" dirty="0"/>
          </a:p>
          <a:p>
            <a:r>
              <a:rPr lang="en-US" u="sng" dirty="0" smtClean="0"/>
              <a:t>XYZ Color Space </a:t>
            </a:r>
            <a:r>
              <a:rPr lang="en-US" dirty="0" smtClean="0"/>
              <a:t>is non-negative.</a:t>
            </a:r>
            <a:endParaRPr lang="en-US" dirty="0"/>
          </a:p>
        </p:txBody>
      </p:sp>
      <p:pic>
        <p:nvPicPr>
          <p:cNvPr id="5" name="Picture 4"/>
          <p:cNvPicPr>
            <a:picLocks noChangeAspect="1"/>
          </p:cNvPicPr>
          <p:nvPr/>
        </p:nvPicPr>
        <p:blipFill>
          <a:blip r:embed="rId2"/>
          <a:stretch>
            <a:fillRect/>
          </a:stretch>
        </p:blipFill>
        <p:spPr>
          <a:xfrm>
            <a:off x="1921448" y="4494083"/>
            <a:ext cx="7351012" cy="2363917"/>
          </a:xfrm>
          <a:prstGeom prst="rect">
            <a:avLst/>
          </a:prstGeom>
        </p:spPr>
      </p:pic>
    </p:spTree>
    <p:extLst>
      <p:ext uri="{BB962C8B-B14F-4D97-AF65-F5344CB8AC3E}">
        <p14:creationId xmlns:p14="http://schemas.microsoft.com/office/powerpoint/2010/main" val="1447624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Vectors</a:t>
            </a:r>
            <a:endParaRPr lang="en-US" dirty="0"/>
          </a:p>
        </p:txBody>
      </p:sp>
      <p:sp>
        <p:nvSpPr>
          <p:cNvPr id="3" name="Content Placeholder 2"/>
          <p:cNvSpPr>
            <a:spLocks noGrp="1"/>
          </p:cNvSpPr>
          <p:nvPr>
            <p:ph sz="half" idx="1"/>
          </p:nvPr>
        </p:nvSpPr>
        <p:spPr>
          <a:xfrm>
            <a:off x="609599" y="1377863"/>
            <a:ext cx="10100154" cy="4138191"/>
          </a:xfrm>
        </p:spPr>
        <p:txBody>
          <a:bodyPr>
            <a:normAutofit/>
          </a:bodyPr>
          <a:lstStyle/>
          <a:p>
            <a:r>
              <a:rPr lang="en-US" dirty="0" smtClean="0"/>
              <a:t>Thus each point or pixel is a 3-d spectral vector (or 3-tuple)</a:t>
            </a:r>
          </a:p>
          <a:p>
            <a:r>
              <a:rPr lang="en-US" dirty="0" smtClean="0"/>
              <a:t>Note: </a:t>
            </a:r>
            <a:r>
              <a:rPr lang="en-US" dirty="0"/>
              <a:t>w</a:t>
            </a:r>
            <a:r>
              <a:rPr lang="en-US" dirty="0" smtClean="0"/>
              <a:t>e can transform from RGB to XYZ</a:t>
            </a:r>
          </a:p>
          <a:p>
            <a:endParaRPr lang="en-US" dirty="0"/>
          </a:p>
          <a:p>
            <a:endParaRPr lang="en-US" dirty="0" smtClean="0"/>
          </a:p>
          <a:p>
            <a:endParaRPr lang="en-US" dirty="0"/>
          </a:p>
          <a:p>
            <a:endParaRPr lang="en-US" dirty="0" smtClean="0"/>
          </a:p>
          <a:p>
            <a:r>
              <a:rPr lang="en-US" dirty="0" smtClean="0"/>
              <a:t>The pixels may </a:t>
            </a:r>
            <a:r>
              <a:rPr lang="en-US" dirty="0" smtClean="0"/>
              <a:t>be </a:t>
            </a:r>
            <a:r>
              <a:rPr lang="en-US" dirty="0" err="1" smtClean="0"/>
              <a:t>unnormalized</a:t>
            </a:r>
            <a:r>
              <a:rPr lang="en-US" dirty="0" smtClean="0"/>
              <a:t>. </a:t>
            </a:r>
            <a:r>
              <a:rPr lang="en-US" dirty="0" smtClean="0"/>
              <a:t>Normalize to get a unit color vector. </a:t>
            </a:r>
          </a:p>
          <a:p>
            <a:pPr marL="0" indent="0">
              <a:buNone/>
            </a:pPr>
            <a:endParaRPr lang="en-US" dirty="0"/>
          </a:p>
        </p:txBody>
      </p:sp>
      <p:pic>
        <p:nvPicPr>
          <p:cNvPr id="5" name="Picture 4"/>
          <p:cNvPicPr>
            <a:picLocks noChangeAspect="1"/>
          </p:cNvPicPr>
          <p:nvPr/>
        </p:nvPicPr>
        <p:blipFill>
          <a:blip r:embed="rId2"/>
          <a:stretch>
            <a:fillRect/>
          </a:stretch>
        </p:blipFill>
        <p:spPr>
          <a:xfrm>
            <a:off x="2525570" y="2742511"/>
            <a:ext cx="7140860" cy="1408894"/>
          </a:xfrm>
          <a:prstGeom prst="rect">
            <a:avLst/>
          </a:prstGeom>
        </p:spPr>
      </p:pic>
      <p:pic>
        <p:nvPicPr>
          <p:cNvPr id="6" name="Picture 5"/>
          <p:cNvPicPr>
            <a:picLocks noChangeAspect="1"/>
          </p:cNvPicPr>
          <p:nvPr/>
        </p:nvPicPr>
        <p:blipFill>
          <a:blip r:embed="rId3"/>
          <a:stretch>
            <a:fillRect/>
          </a:stretch>
        </p:blipFill>
        <p:spPr>
          <a:xfrm>
            <a:off x="1770753" y="5516054"/>
            <a:ext cx="7471747" cy="966246"/>
          </a:xfrm>
          <a:prstGeom prst="rect">
            <a:avLst/>
          </a:prstGeom>
        </p:spPr>
      </p:pic>
    </p:spTree>
    <p:extLst>
      <p:ext uri="{BB962C8B-B14F-4D97-AF65-F5344CB8AC3E}">
        <p14:creationId xmlns:p14="http://schemas.microsoft.com/office/powerpoint/2010/main" val="309911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sz="half" idx="1"/>
          </p:nvPr>
        </p:nvSpPr>
        <p:spPr>
          <a:xfrm>
            <a:off x="609599" y="1377863"/>
            <a:ext cx="10100154" cy="4358568"/>
          </a:xfrm>
        </p:spPr>
        <p:txBody>
          <a:bodyPr>
            <a:normAutofit fontScale="92500" lnSpcReduction="20000"/>
          </a:bodyPr>
          <a:lstStyle/>
          <a:p>
            <a:r>
              <a:rPr lang="en-US" dirty="0" smtClean="0"/>
              <a:t>Color </a:t>
            </a:r>
            <a:r>
              <a:rPr lang="en-US" dirty="0" smtClean="0"/>
              <a:t>appearance is a complex process.</a:t>
            </a:r>
          </a:p>
          <a:p>
            <a:endParaRPr lang="en-US" dirty="0"/>
          </a:p>
          <a:p>
            <a:r>
              <a:rPr lang="en-US" dirty="0" smtClean="0"/>
              <a:t>Color can be quantified using albedo or spectral signatures.</a:t>
            </a:r>
          </a:p>
          <a:p>
            <a:endParaRPr lang="en-US" dirty="0"/>
          </a:p>
          <a:p>
            <a:r>
              <a:rPr lang="en-US" dirty="0" smtClean="0"/>
              <a:t>Color Models:</a:t>
            </a:r>
          </a:p>
          <a:p>
            <a:pPr lvl="1"/>
            <a:r>
              <a:rPr lang="en-US" dirty="0" smtClean="0"/>
              <a:t>Additive or Subtractive Models</a:t>
            </a:r>
          </a:p>
          <a:p>
            <a:pPr lvl="1"/>
            <a:r>
              <a:rPr lang="en-US" dirty="0" smtClean="0"/>
              <a:t>Color Space Models</a:t>
            </a:r>
          </a:p>
          <a:p>
            <a:pPr lvl="2"/>
            <a:r>
              <a:rPr lang="en-US" dirty="0" smtClean="0"/>
              <a:t>RGB</a:t>
            </a:r>
          </a:p>
          <a:p>
            <a:pPr lvl="2"/>
            <a:r>
              <a:rPr lang="en-US" dirty="0" smtClean="0"/>
              <a:t>XYZ</a:t>
            </a:r>
          </a:p>
          <a:p>
            <a:pPr lvl="2"/>
            <a:endParaRPr lang="en-US" dirty="0"/>
          </a:p>
          <a:p>
            <a:r>
              <a:rPr lang="en-US" dirty="0" smtClean="0"/>
              <a:t>The illusion of color monitors</a:t>
            </a:r>
          </a:p>
          <a:p>
            <a:pPr lvl="1"/>
            <a:r>
              <a:rPr lang="en-US" dirty="0">
                <a:hlinkClick r:id="rId2"/>
              </a:rPr>
              <a:t>https://jakubmarian.com/the-illusion-of-rgb-screens</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3880018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Appendix</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326788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ltLang="en-US" smtClean="0"/>
              <a:t>Density of rods and cones</a:t>
            </a:r>
          </a:p>
        </p:txBody>
      </p:sp>
      <p:sp>
        <p:nvSpPr>
          <p:cNvPr id="54275" name="Rectangle 3"/>
          <p:cNvSpPr>
            <a:spLocks noGrp="1" noChangeArrowheads="1"/>
          </p:cNvSpPr>
          <p:nvPr>
            <p:ph type="body" idx="1"/>
          </p:nvPr>
        </p:nvSpPr>
        <p:spPr>
          <a:xfrm>
            <a:off x="2209800" y="5257800"/>
            <a:ext cx="7772400" cy="1447800"/>
          </a:xfrm>
        </p:spPr>
        <p:txBody>
          <a:bodyPr/>
          <a:lstStyle/>
          <a:p>
            <a:pPr>
              <a:lnSpc>
                <a:spcPct val="90000"/>
              </a:lnSpc>
            </a:pPr>
            <a:r>
              <a:rPr lang="en-US" altLang="en-US" sz="2000"/>
              <a:t>Rods and cones are </a:t>
            </a:r>
            <a:r>
              <a:rPr lang="en-US" altLang="en-US" sz="2000" i="1"/>
              <a:t>non-uniformly</a:t>
            </a:r>
            <a:r>
              <a:rPr lang="en-US" altLang="en-US" sz="2000"/>
              <a:t> distributed on the retina</a:t>
            </a:r>
          </a:p>
          <a:p>
            <a:pPr lvl="1">
              <a:lnSpc>
                <a:spcPct val="90000"/>
              </a:lnSpc>
            </a:pPr>
            <a:r>
              <a:rPr lang="en-US" altLang="en-US" sz="1600"/>
              <a:t>Rods responsible for intensity, cones responsible for color</a:t>
            </a:r>
          </a:p>
          <a:p>
            <a:pPr lvl="1">
              <a:lnSpc>
                <a:spcPct val="90000"/>
              </a:lnSpc>
            </a:pPr>
            <a:r>
              <a:rPr lang="en-US" altLang="en-US" sz="1600" b="1"/>
              <a:t>Fovea</a:t>
            </a:r>
            <a:r>
              <a:rPr lang="en-US" altLang="en-US" sz="1600"/>
              <a:t> - Small region (1 or 2°) at the center of the visual field containing the highest density of cones (and no rods).</a:t>
            </a:r>
          </a:p>
          <a:p>
            <a:pPr lvl="1">
              <a:lnSpc>
                <a:spcPct val="90000"/>
              </a:lnSpc>
            </a:pPr>
            <a:r>
              <a:rPr lang="en-US" altLang="en-US" sz="1400"/>
              <a:t>Less visual acuity in the periphery—many rods wired to the same neuron</a:t>
            </a:r>
          </a:p>
        </p:txBody>
      </p:sp>
      <p:pic>
        <p:nvPicPr>
          <p:cNvPr id="54276" name="Picture 5" descr="receptorden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988" y="982664"/>
            <a:ext cx="4418012"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69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altLang="en-US" smtClean="0"/>
              <a:t>Light response is nonlinear</a:t>
            </a:r>
          </a:p>
        </p:txBody>
      </p:sp>
      <p:sp>
        <p:nvSpPr>
          <p:cNvPr id="393219" name="Rectangle 3"/>
          <p:cNvSpPr>
            <a:spLocks noGrp="1" noChangeArrowheads="1"/>
          </p:cNvSpPr>
          <p:nvPr>
            <p:ph type="body" idx="1"/>
          </p:nvPr>
        </p:nvSpPr>
        <p:spPr/>
        <p:txBody>
          <a:bodyPr/>
          <a:lstStyle/>
          <a:p>
            <a:r>
              <a:rPr lang="en-US" altLang="en-US" smtClean="0"/>
              <a:t>Our visual system has a large </a:t>
            </a:r>
            <a:r>
              <a:rPr lang="en-US" altLang="en-US" i="1" smtClean="0"/>
              <a:t>dynamic range</a:t>
            </a:r>
          </a:p>
          <a:p>
            <a:pPr lvl="1"/>
            <a:r>
              <a:rPr lang="en-US" altLang="en-US" smtClean="0"/>
              <a:t>We can resolve both light and dark things at the same time</a:t>
            </a:r>
          </a:p>
          <a:p>
            <a:pPr lvl="1"/>
            <a:r>
              <a:rPr lang="en-US" altLang="en-US" smtClean="0"/>
              <a:t>One mechanism for achieving this is that we sense light intensity on a </a:t>
            </a:r>
            <a:r>
              <a:rPr lang="en-US" altLang="en-US" i="1" smtClean="0"/>
              <a:t>logarithmic scale</a:t>
            </a:r>
          </a:p>
          <a:p>
            <a:pPr lvl="2"/>
            <a:r>
              <a:rPr lang="en-US" altLang="en-US" smtClean="0"/>
              <a:t>an exponential intensity ramp will be seen as a linear ramp </a:t>
            </a:r>
          </a:p>
          <a:p>
            <a:pPr lvl="1"/>
            <a:r>
              <a:rPr lang="en-US" altLang="en-US" smtClean="0"/>
              <a:t>Another mechanism is </a:t>
            </a:r>
            <a:r>
              <a:rPr lang="en-US" altLang="en-US" i="1" smtClean="0"/>
              <a:t>adaptation</a:t>
            </a:r>
          </a:p>
          <a:p>
            <a:pPr lvl="2"/>
            <a:r>
              <a:rPr lang="en-US" altLang="en-US" smtClean="0"/>
              <a:t>rods and cones adapt to be more sensitive in low light, less sensitive in bright light.</a:t>
            </a:r>
          </a:p>
        </p:txBody>
      </p:sp>
    </p:spTree>
    <p:extLst>
      <p:ext uri="{BB962C8B-B14F-4D97-AF65-F5344CB8AC3E}">
        <p14:creationId xmlns:p14="http://schemas.microsoft.com/office/powerpoint/2010/main" val="414880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3219">
                                            <p:txEl>
                                              <p:pRg st="2" end="2"/>
                                            </p:txEl>
                                          </p:spTgt>
                                        </p:tgtEl>
                                        <p:attrNameLst>
                                          <p:attrName>style.visibility</p:attrName>
                                        </p:attrNameLst>
                                      </p:cBhvr>
                                      <p:to>
                                        <p:strVal val="visible"/>
                                      </p:to>
                                    </p:set>
                                    <p:animEffect transition="in" filter="fade">
                                      <p:cBhvr>
                                        <p:cTn id="7" dur="500"/>
                                        <p:tgtEl>
                                          <p:spTgt spid="3932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3219">
                                            <p:txEl>
                                              <p:pRg st="3" end="3"/>
                                            </p:txEl>
                                          </p:spTgt>
                                        </p:tgtEl>
                                        <p:attrNameLst>
                                          <p:attrName>style.visibility</p:attrName>
                                        </p:attrNameLst>
                                      </p:cBhvr>
                                      <p:to>
                                        <p:strVal val="visible"/>
                                      </p:to>
                                    </p:set>
                                    <p:animEffect transition="in" filter="fade">
                                      <p:cBhvr>
                                        <p:cTn id="10" dur="500"/>
                                        <p:tgtEl>
                                          <p:spTgt spid="39321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93219">
                                            <p:txEl>
                                              <p:pRg st="4" end="4"/>
                                            </p:txEl>
                                          </p:spTgt>
                                        </p:tgtEl>
                                        <p:attrNameLst>
                                          <p:attrName>style.visibility</p:attrName>
                                        </p:attrNameLst>
                                      </p:cBhvr>
                                      <p:to>
                                        <p:strVal val="visible"/>
                                      </p:to>
                                    </p:set>
                                    <p:animEffect transition="in" filter="fade">
                                      <p:cBhvr>
                                        <p:cTn id="15" dur="500"/>
                                        <p:tgtEl>
                                          <p:spTgt spid="39321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3219">
                                            <p:txEl>
                                              <p:pRg st="5" end="5"/>
                                            </p:txEl>
                                          </p:spTgt>
                                        </p:tgtEl>
                                        <p:attrNameLst>
                                          <p:attrName>style.visibility</p:attrName>
                                        </p:attrNameLst>
                                      </p:cBhvr>
                                      <p:to>
                                        <p:strVal val="visible"/>
                                      </p:to>
                                    </p:set>
                                    <p:animEffect transition="in" filter="fade">
                                      <p:cBhvr>
                                        <p:cTn id="18" dur="500"/>
                                        <p:tgtEl>
                                          <p:spTgt spid="393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ltLang="en-US" smtClean="0"/>
              <a:t>Color perception</a:t>
            </a:r>
          </a:p>
        </p:txBody>
      </p:sp>
      <p:sp>
        <p:nvSpPr>
          <p:cNvPr id="394243" name="Rectangle 3"/>
          <p:cNvSpPr>
            <a:spLocks noGrp="1" noChangeArrowheads="1"/>
          </p:cNvSpPr>
          <p:nvPr>
            <p:ph type="body" idx="1"/>
          </p:nvPr>
        </p:nvSpPr>
        <p:spPr>
          <a:xfrm>
            <a:off x="2209800" y="3657600"/>
            <a:ext cx="7772400" cy="2895600"/>
          </a:xfrm>
        </p:spPr>
        <p:txBody>
          <a:bodyPr/>
          <a:lstStyle/>
          <a:p>
            <a:r>
              <a:rPr lang="en-US" altLang="en-US" sz="2000"/>
              <a:t>Three types of cones</a:t>
            </a:r>
          </a:p>
          <a:p>
            <a:pPr lvl="1"/>
            <a:r>
              <a:rPr lang="en-US" altLang="en-US" sz="1800"/>
              <a:t>Each is sensitive in a different region of the spectrum</a:t>
            </a:r>
          </a:p>
          <a:p>
            <a:pPr lvl="2"/>
            <a:r>
              <a:rPr lang="en-US" altLang="en-US" sz="1600"/>
              <a:t>but regions overlap</a:t>
            </a:r>
          </a:p>
          <a:p>
            <a:pPr lvl="2"/>
            <a:r>
              <a:rPr lang="en-US" altLang="en-US" sz="1600"/>
              <a:t>Short (S) corresponds to blue</a:t>
            </a:r>
          </a:p>
          <a:p>
            <a:pPr lvl="2"/>
            <a:r>
              <a:rPr lang="en-US" altLang="en-US" sz="1600"/>
              <a:t>Medium (M) corresponds to green</a:t>
            </a:r>
          </a:p>
          <a:p>
            <a:pPr lvl="2"/>
            <a:r>
              <a:rPr lang="en-US" altLang="en-US" sz="1600"/>
              <a:t>Long (L) corresponds to red</a:t>
            </a:r>
          </a:p>
          <a:p>
            <a:pPr lvl="1"/>
            <a:r>
              <a:rPr lang="en-US" altLang="en-US" sz="1800"/>
              <a:t>Different sensitivities:  we are more sensitive to green than red</a:t>
            </a:r>
          </a:p>
          <a:p>
            <a:pPr lvl="1"/>
            <a:r>
              <a:rPr lang="en-US" altLang="en-US" sz="1800"/>
              <a:t>Colorblindness—deficiency in at least one type of cone</a:t>
            </a:r>
          </a:p>
        </p:txBody>
      </p:sp>
      <p:pic>
        <p:nvPicPr>
          <p:cNvPr id="58372" name="Picture 5" descr="eye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33476"/>
            <a:ext cx="36655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7"/>
          <p:cNvSpPr txBox="1">
            <a:spLocks noChangeArrowheads="1"/>
          </p:cNvSpPr>
          <p:nvPr/>
        </p:nvSpPr>
        <p:spPr bwMode="auto">
          <a:xfrm>
            <a:off x="7550150" y="1676401"/>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a:solidFill>
                  <a:srgbClr val="000000"/>
                </a:solidFill>
                <a:latin typeface="Arial" panose="020B0604020202020204" pitchFamily="34" charset="0"/>
              </a:rPr>
              <a:t>L response curve</a:t>
            </a:r>
          </a:p>
        </p:txBody>
      </p:sp>
      <p:sp>
        <p:nvSpPr>
          <p:cNvPr id="58374" name="Line 8"/>
          <p:cNvSpPr>
            <a:spLocks noChangeShapeType="1"/>
          </p:cNvSpPr>
          <p:nvPr/>
        </p:nvSpPr>
        <p:spPr bwMode="auto">
          <a:xfrm flipH="1">
            <a:off x="6705600" y="19050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19937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4243">
                                            <p:txEl>
                                              <p:pRg st="3" end="3"/>
                                            </p:txEl>
                                          </p:spTgt>
                                        </p:tgtEl>
                                        <p:attrNameLst>
                                          <p:attrName>style.visibility</p:attrName>
                                        </p:attrNameLst>
                                      </p:cBhvr>
                                      <p:to>
                                        <p:strVal val="visible"/>
                                      </p:to>
                                    </p:set>
                                    <p:animEffect transition="in" filter="fade">
                                      <p:cBhvr>
                                        <p:cTn id="7" dur="500"/>
                                        <p:tgtEl>
                                          <p:spTgt spid="39424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4243">
                                            <p:txEl>
                                              <p:pRg st="4" end="4"/>
                                            </p:txEl>
                                          </p:spTgt>
                                        </p:tgtEl>
                                        <p:attrNameLst>
                                          <p:attrName>style.visibility</p:attrName>
                                        </p:attrNameLst>
                                      </p:cBhvr>
                                      <p:to>
                                        <p:strVal val="visible"/>
                                      </p:to>
                                    </p:set>
                                    <p:animEffect transition="in" filter="fade">
                                      <p:cBhvr>
                                        <p:cTn id="10" dur="500"/>
                                        <p:tgtEl>
                                          <p:spTgt spid="39424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4243">
                                            <p:txEl>
                                              <p:pRg st="5" end="5"/>
                                            </p:txEl>
                                          </p:spTgt>
                                        </p:tgtEl>
                                        <p:attrNameLst>
                                          <p:attrName>style.visibility</p:attrName>
                                        </p:attrNameLst>
                                      </p:cBhvr>
                                      <p:to>
                                        <p:strVal val="visible"/>
                                      </p:to>
                                    </p:set>
                                    <p:animEffect transition="in" filter="fade">
                                      <p:cBhvr>
                                        <p:cTn id="13" dur="500"/>
                                        <p:tgtEl>
                                          <p:spTgt spid="39424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94243">
                                            <p:txEl>
                                              <p:pRg st="6" end="6"/>
                                            </p:txEl>
                                          </p:spTgt>
                                        </p:tgtEl>
                                        <p:attrNameLst>
                                          <p:attrName>style.visibility</p:attrName>
                                        </p:attrNameLst>
                                      </p:cBhvr>
                                      <p:to>
                                        <p:strVal val="visible"/>
                                      </p:to>
                                    </p:set>
                                    <p:animEffect transition="in" filter="fade">
                                      <p:cBhvr>
                                        <p:cTn id="18" dur="500"/>
                                        <p:tgtEl>
                                          <p:spTgt spid="39424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94243">
                                            <p:txEl>
                                              <p:pRg st="7" end="7"/>
                                            </p:txEl>
                                          </p:spTgt>
                                        </p:tgtEl>
                                        <p:attrNameLst>
                                          <p:attrName>style.visibility</p:attrName>
                                        </p:attrNameLst>
                                      </p:cBhvr>
                                      <p:to>
                                        <p:strVal val="visible"/>
                                      </p:to>
                                    </p:set>
                                    <p:animEffect transition="in" filter="fade">
                                      <p:cBhvr>
                                        <p:cTn id="23" dur="500"/>
                                        <p:tgtEl>
                                          <p:spTgt spid="394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altLang="en-US" smtClean="0"/>
              <a:t>Color perception</a:t>
            </a:r>
          </a:p>
        </p:txBody>
      </p:sp>
      <p:sp>
        <p:nvSpPr>
          <p:cNvPr id="395267" name="Rectangle 3"/>
          <p:cNvSpPr>
            <a:spLocks noGrp="1" noChangeArrowheads="1"/>
          </p:cNvSpPr>
          <p:nvPr>
            <p:ph type="body" idx="1"/>
          </p:nvPr>
        </p:nvSpPr>
        <p:spPr>
          <a:xfrm>
            <a:off x="2209800" y="3581400"/>
            <a:ext cx="8153400" cy="1905000"/>
          </a:xfrm>
        </p:spPr>
        <p:txBody>
          <a:bodyPr>
            <a:normAutofit fontScale="92500" lnSpcReduction="20000"/>
          </a:bodyPr>
          <a:lstStyle/>
          <a:p>
            <a:r>
              <a:rPr lang="en-US" altLang="en-US" smtClean="0"/>
              <a:t>Rods and cones act as filters on the spectrum</a:t>
            </a:r>
          </a:p>
          <a:p>
            <a:pPr lvl="1"/>
            <a:r>
              <a:rPr lang="en-US" altLang="en-US" smtClean="0"/>
              <a:t>To get the output of a filter, multiply its response curve by the spectrum, integrate over all wavelengths</a:t>
            </a:r>
          </a:p>
          <a:p>
            <a:pPr lvl="2"/>
            <a:r>
              <a:rPr lang="en-US" altLang="en-US" smtClean="0"/>
              <a:t>Each cone yields one number</a:t>
            </a:r>
          </a:p>
          <a:p>
            <a:pPr lvl="1"/>
            <a:r>
              <a:rPr lang="en-US" altLang="en-US" smtClean="0"/>
              <a:t>Q:  How can we represent an entire spectrum with 3 numbers?</a:t>
            </a:r>
          </a:p>
        </p:txBody>
      </p:sp>
      <p:sp>
        <p:nvSpPr>
          <p:cNvPr id="59396" name="Line 5"/>
          <p:cNvSpPr>
            <a:spLocks noChangeShapeType="1"/>
          </p:cNvSpPr>
          <p:nvPr/>
        </p:nvSpPr>
        <p:spPr bwMode="auto">
          <a:xfrm>
            <a:off x="3352800" y="1770063"/>
            <a:ext cx="1588" cy="14462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7" name="Line 6"/>
          <p:cNvSpPr>
            <a:spLocks noChangeShapeType="1"/>
          </p:cNvSpPr>
          <p:nvPr/>
        </p:nvSpPr>
        <p:spPr bwMode="auto">
          <a:xfrm>
            <a:off x="3352800" y="3216275"/>
            <a:ext cx="45720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98" name="Freeform 7"/>
          <p:cNvSpPr>
            <a:spLocks/>
          </p:cNvSpPr>
          <p:nvPr/>
        </p:nvSpPr>
        <p:spPr bwMode="auto">
          <a:xfrm>
            <a:off x="3365500" y="1979614"/>
            <a:ext cx="4572000" cy="1216025"/>
          </a:xfrm>
          <a:custGeom>
            <a:avLst/>
            <a:gdLst>
              <a:gd name="T0" fmla="*/ 80 w 2880"/>
              <a:gd name="T1" fmla="*/ 693 h 766"/>
              <a:gd name="T2" fmla="*/ 159 w 2880"/>
              <a:gd name="T3" fmla="*/ 641 h 766"/>
              <a:gd name="T4" fmla="*/ 199 w 2880"/>
              <a:gd name="T5" fmla="*/ 588 h 766"/>
              <a:gd name="T6" fmla="*/ 239 w 2880"/>
              <a:gd name="T7" fmla="*/ 535 h 766"/>
              <a:gd name="T8" fmla="*/ 279 w 2880"/>
              <a:gd name="T9" fmla="*/ 469 h 766"/>
              <a:gd name="T10" fmla="*/ 335 w 2880"/>
              <a:gd name="T11" fmla="*/ 390 h 766"/>
              <a:gd name="T12" fmla="*/ 399 w 2880"/>
              <a:gd name="T13" fmla="*/ 396 h 766"/>
              <a:gd name="T14" fmla="*/ 431 w 2880"/>
              <a:gd name="T15" fmla="*/ 436 h 766"/>
              <a:gd name="T16" fmla="*/ 487 w 2880"/>
              <a:gd name="T17" fmla="*/ 482 h 766"/>
              <a:gd name="T18" fmla="*/ 526 w 2880"/>
              <a:gd name="T19" fmla="*/ 542 h 766"/>
              <a:gd name="T20" fmla="*/ 582 w 2880"/>
              <a:gd name="T21" fmla="*/ 575 h 766"/>
              <a:gd name="T22" fmla="*/ 638 w 2880"/>
              <a:gd name="T23" fmla="*/ 535 h 766"/>
              <a:gd name="T24" fmla="*/ 678 w 2880"/>
              <a:gd name="T25" fmla="*/ 475 h 766"/>
              <a:gd name="T26" fmla="*/ 718 w 2880"/>
              <a:gd name="T27" fmla="*/ 409 h 766"/>
              <a:gd name="T28" fmla="*/ 766 w 2880"/>
              <a:gd name="T29" fmla="*/ 343 h 766"/>
              <a:gd name="T30" fmla="*/ 806 w 2880"/>
              <a:gd name="T31" fmla="*/ 304 h 766"/>
              <a:gd name="T32" fmla="*/ 846 w 2880"/>
              <a:gd name="T33" fmla="*/ 310 h 766"/>
              <a:gd name="T34" fmla="*/ 997 w 2880"/>
              <a:gd name="T35" fmla="*/ 277 h 766"/>
              <a:gd name="T36" fmla="*/ 1021 w 2880"/>
              <a:gd name="T37" fmla="*/ 218 h 766"/>
              <a:gd name="T38" fmla="*/ 1069 w 2880"/>
              <a:gd name="T39" fmla="*/ 152 h 766"/>
              <a:gd name="T40" fmla="*/ 1117 w 2880"/>
              <a:gd name="T41" fmla="*/ 93 h 766"/>
              <a:gd name="T42" fmla="*/ 1181 w 2880"/>
              <a:gd name="T43" fmla="*/ 40 h 766"/>
              <a:gd name="T44" fmla="*/ 1245 w 2880"/>
              <a:gd name="T45" fmla="*/ 7 h 766"/>
              <a:gd name="T46" fmla="*/ 1316 w 2880"/>
              <a:gd name="T47" fmla="*/ 20 h 766"/>
              <a:gd name="T48" fmla="*/ 1428 w 2880"/>
              <a:gd name="T49" fmla="*/ 126 h 766"/>
              <a:gd name="T50" fmla="*/ 1508 w 2880"/>
              <a:gd name="T51" fmla="*/ 185 h 766"/>
              <a:gd name="T52" fmla="*/ 1580 w 2880"/>
              <a:gd name="T53" fmla="*/ 218 h 766"/>
              <a:gd name="T54" fmla="*/ 1651 w 2880"/>
              <a:gd name="T55" fmla="*/ 231 h 766"/>
              <a:gd name="T56" fmla="*/ 1691 w 2880"/>
              <a:gd name="T57" fmla="*/ 198 h 766"/>
              <a:gd name="T58" fmla="*/ 1731 w 2880"/>
              <a:gd name="T59" fmla="*/ 178 h 766"/>
              <a:gd name="T60" fmla="*/ 1779 w 2880"/>
              <a:gd name="T61" fmla="*/ 211 h 766"/>
              <a:gd name="T62" fmla="*/ 1827 w 2880"/>
              <a:gd name="T63" fmla="*/ 271 h 766"/>
              <a:gd name="T64" fmla="*/ 1883 w 2880"/>
              <a:gd name="T65" fmla="*/ 363 h 766"/>
              <a:gd name="T66" fmla="*/ 1955 w 2880"/>
              <a:gd name="T67" fmla="*/ 370 h 766"/>
              <a:gd name="T68" fmla="*/ 2186 w 2880"/>
              <a:gd name="T69" fmla="*/ 337 h 766"/>
              <a:gd name="T70" fmla="*/ 2242 w 2880"/>
              <a:gd name="T71" fmla="*/ 436 h 766"/>
              <a:gd name="T72" fmla="*/ 2306 w 2880"/>
              <a:gd name="T73" fmla="*/ 495 h 766"/>
              <a:gd name="T74" fmla="*/ 2377 w 2880"/>
              <a:gd name="T75" fmla="*/ 442 h 766"/>
              <a:gd name="T76" fmla="*/ 2417 w 2880"/>
              <a:gd name="T77" fmla="*/ 343 h 766"/>
              <a:gd name="T78" fmla="*/ 2465 w 2880"/>
              <a:gd name="T79" fmla="*/ 284 h 766"/>
              <a:gd name="T80" fmla="*/ 2513 w 2880"/>
              <a:gd name="T81" fmla="*/ 337 h 766"/>
              <a:gd name="T82" fmla="*/ 2593 w 2880"/>
              <a:gd name="T83" fmla="*/ 436 h 766"/>
              <a:gd name="T84" fmla="*/ 2657 w 2880"/>
              <a:gd name="T85" fmla="*/ 469 h 766"/>
              <a:gd name="T86" fmla="*/ 2673 w 2880"/>
              <a:gd name="T87" fmla="*/ 442 h 766"/>
              <a:gd name="T88" fmla="*/ 2728 w 2880"/>
              <a:gd name="T89" fmla="*/ 423 h 766"/>
              <a:gd name="T90" fmla="*/ 2768 w 2880"/>
              <a:gd name="T91" fmla="*/ 482 h 766"/>
              <a:gd name="T92" fmla="*/ 2808 w 2880"/>
              <a:gd name="T93" fmla="*/ 568 h 766"/>
              <a:gd name="T94" fmla="*/ 2840 w 2880"/>
              <a:gd name="T95" fmla="*/ 660 h 766"/>
              <a:gd name="T96" fmla="*/ 2872 w 2880"/>
              <a:gd name="T97" fmla="*/ 740 h 7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0"/>
              <a:gd name="T148" fmla="*/ 0 h 766"/>
              <a:gd name="T149" fmla="*/ 2880 w 2880"/>
              <a:gd name="T150" fmla="*/ 766 h 7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0" h="766">
                <a:moveTo>
                  <a:pt x="0" y="700"/>
                </a:moveTo>
                <a:lnTo>
                  <a:pt x="32" y="707"/>
                </a:lnTo>
                <a:lnTo>
                  <a:pt x="56" y="707"/>
                </a:lnTo>
                <a:lnTo>
                  <a:pt x="80" y="693"/>
                </a:lnTo>
                <a:lnTo>
                  <a:pt x="104" y="687"/>
                </a:lnTo>
                <a:lnTo>
                  <a:pt x="128" y="667"/>
                </a:lnTo>
                <a:lnTo>
                  <a:pt x="152" y="647"/>
                </a:lnTo>
                <a:lnTo>
                  <a:pt x="159" y="641"/>
                </a:lnTo>
                <a:lnTo>
                  <a:pt x="175" y="627"/>
                </a:lnTo>
                <a:lnTo>
                  <a:pt x="183" y="614"/>
                </a:lnTo>
                <a:lnTo>
                  <a:pt x="191" y="601"/>
                </a:lnTo>
                <a:lnTo>
                  <a:pt x="199" y="588"/>
                </a:lnTo>
                <a:lnTo>
                  <a:pt x="207" y="575"/>
                </a:lnTo>
                <a:lnTo>
                  <a:pt x="223" y="561"/>
                </a:lnTo>
                <a:lnTo>
                  <a:pt x="231" y="548"/>
                </a:lnTo>
                <a:lnTo>
                  <a:pt x="239" y="535"/>
                </a:lnTo>
                <a:lnTo>
                  <a:pt x="247" y="522"/>
                </a:lnTo>
                <a:lnTo>
                  <a:pt x="255" y="508"/>
                </a:lnTo>
                <a:lnTo>
                  <a:pt x="263" y="495"/>
                </a:lnTo>
                <a:lnTo>
                  <a:pt x="279" y="469"/>
                </a:lnTo>
                <a:lnTo>
                  <a:pt x="295" y="442"/>
                </a:lnTo>
                <a:lnTo>
                  <a:pt x="311" y="423"/>
                </a:lnTo>
                <a:lnTo>
                  <a:pt x="327" y="409"/>
                </a:lnTo>
                <a:lnTo>
                  <a:pt x="335" y="390"/>
                </a:lnTo>
                <a:lnTo>
                  <a:pt x="351" y="383"/>
                </a:lnTo>
                <a:lnTo>
                  <a:pt x="367" y="383"/>
                </a:lnTo>
                <a:lnTo>
                  <a:pt x="383" y="383"/>
                </a:lnTo>
                <a:lnTo>
                  <a:pt x="399" y="396"/>
                </a:lnTo>
                <a:lnTo>
                  <a:pt x="407" y="403"/>
                </a:lnTo>
                <a:lnTo>
                  <a:pt x="415" y="409"/>
                </a:lnTo>
                <a:lnTo>
                  <a:pt x="423" y="423"/>
                </a:lnTo>
                <a:lnTo>
                  <a:pt x="431" y="436"/>
                </a:lnTo>
                <a:lnTo>
                  <a:pt x="439" y="449"/>
                </a:lnTo>
                <a:lnTo>
                  <a:pt x="447" y="469"/>
                </a:lnTo>
                <a:lnTo>
                  <a:pt x="471" y="469"/>
                </a:lnTo>
                <a:lnTo>
                  <a:pt x="487" y="482"/>
                </a:lnTo>
                <a:lnTo>
                  <a:pt x="495" y="495"/>
                </a:lnTo>
                <a:lnTo>
                  <a:pt x="511" y="508"/>
                </a:lnTo>
                <a:lnTo>
                  <a:pt x="519" y="528"/>
                </a:lnTo>
                <a:lnTo>
                  <a:pt x="526" y="542"/>
                </a:lnTo>
                <a:lnTo>
                  <a:pt x="542" y="555"/>
                </a:lnTo>
                <a:lnTo>
                  <a:pt x="550" y="568"/>
                </a:lnTo>
                <a:lnTo>
                  <a:pt x="566" y="575"/>
                </a:lnTo>
                <a:lnTo>
                  <a:pt x="582" y="575"/>
                </a:lnTo>
                <a:lnTo>
                  <a:pt x="598" y="575"/>
                </a:lnTo>
                <a:lnTo>
                  <a:pt x="622" y="555"/>
                </a:lnTo>
                <a:lnTo>
                  <a:pt x="630" y="548"/>
                </a:lnTo>
                <a:lnTo>
                  <a:pt x="638" y="535"/>
                </a:lnTo>
                <a:lnTo>
                  <a:pt x="654" y="522"/>
                </a:lnTo>
                <a:lnTo>
                  <a:pt x="662" y="508"/>
                </a:lnTo>
                <a:lnTo>
                  <a:pt x="670" y="495"/>
                </a:lnTo>
                <a:lnTo>
                  <a:pt x="678" y="475"/>
                </a:lnTo>
                <a:lnTo>
                  <a:pt x="694" y="462"/>
                </a:lnTo>
                <a:lnTo>
                  <a:pt x="702" y="442"/>
                </a:lnTo>
                <a:lnTo>
                  <a:pt x="710" y="423"/>
                </a:lnTo>
                <a:lnTo>
                  <a:pt x="718" y="409"/>
                </a:lnTo>
                <a:lnTo>
                  <a:pt x="734" y="390"/>
                </a:lnTo>
                <a:lnTo>
                  <a:pt x="742" y="376"/>
                </a:lnTo>
                <a:lnTo>
                  <a:pt x="750" y="357"/>
                </a:lnTo>
                <a:lnTo>
                  <a:pt x="766" y="343"/>
                </a:lnTo>
                <a:lnTo>
                  <a:pt x="774" y="330"/>
                </a:lnTo>
                <a:lnTo>
                  <a:pt x="782" y="317"/>
                </a:lnTo>
                <a:lnTo>
                  <a:pt x="798" y="310"/>
                </a:lnTo>
                <a:lnTo>
                  <a:pt x="806" y="304"/>
                </a:lnTo>
                <a:lnTo>
                  <a:pt x="814" y="297"/>
                </a:lnTo>
                <a:lnTo>
                  <a:pt x="830" y="297"/>
                </a:lnTo>
                <a:lnTo>
                  <a:pt x="838" y="304"/>
                </a:lnTo>
                <a:lnTo>
                  <a:pt x="846" y="310"/>
                </a:lnTo>
                <a:lnTo>
                  <a:pt x="862" y="317"/>
                </a:lnTo>
                <a:lnTo>
                  <a:pt x="870" y="337"/>
                </a:lnTo>
                <a:lnTo>
                  <a:pt x="989" y="291"/>
                </a:lnTo>
                <a:lnTo>
                  <a:pt x="997" y="277"/>
                </a:lnTo>
                <a:lnTo>
                  <a:pt x="997" y="264"/>
                </a:lnTo>
                <a:lnTo>
                  <a:pt x="1005" y="251"/>
                </a:lnTo>
                <a:lnTo>
                  <a:pt x="1013" y="231"/>
                </a:lnTo>
                <a:lnTo>
                  <a:pt x="1021" y="218"/>
                </a:lnTo>
                <a:lnTo>
                  <a:pt x="1037" y="198"/>
                </a:lnTo>
                <a:lnTo>
                  <a:pt x="1045" y="185"/>
                </a:lnTo>
                <a:lnTo>
                  <a:pt x="1053" y="165"/>
                </a:lnTo>
                <a:lnTo>
                  <a:pt x="1069" y="152"/>
                </a:lnTo>
                <a:lnTo>
                  <a:pt x="1077" y="139"/>
                </a:lnTo>
                <a:lnTo>
                  <a:pt x="1093" y="119"/>
                </a:lnTo>
                <a:lnTo>
                  <a:pt x="1109" y="106"/>
                </a:lnTo>
                <a:lnTo>
                  <a:pt x="1117" y="93"/>
                </a:lnTo>
                <a:lnTo>
                  <a:pt x="1133" y="79"/>
                </a:lnTo>
                <a:lnTo>
                  <a:pt x="1149" y="66"/>
                </a:lnTo>
                <a:lnTo>
                  <a:pt x="1165" y="53"/>
                </a:lnTo>
                <a:lnTo>
                  <a:pt x="1181" y="40"/>
                </a:lnTo>
                <a:lnTo>
                  <a:pt x="1197" y="33"/>
                </a:lnTo>
                <a:lnTo>
                  <a:pt x="1213" y="20"/>
                </a:lnTo>
                <a:lnTo>
                  <a:pt x="1229" y="13"/>
                </a:lnTo>
                <a:lnTo>
                  <a:pt x="1245" y="7"/>
                </a:lnTo>
                <a:lnTo>
                  <a:pt x="1260" y="0"/>
                </a:lnTo>
                <a:lnTo>
                  <a:pt x="1276" y="0"/>
                </a:lnTo>
                <a:lnTo>
                  <a:pt x="1292" y="0"/>
                </a:lnTo>
                <a:lnTo>
                  <a:pt x="1316" y="20"/>
                </a:lnTo>
                <a:lnTo>
                  <a:pt x="1348" y="46"/>
                </a:lnTo>
                <a:lnTo>
                  <a:pt x="1372" y="73"/>
                </a:lnTo>
                <a:lnTo>
                  <a:pt x="1404" y="99"/>
                </a:lnTo>
                <a:lnTo>
                  <a:pt x="1428" y="126"/>
                </a:lnTo>
                <a:lnTo>
                  <a:pt x="1460" y="152"/>
                </a:lnTo>
                <a:lnTo>
                  <a:pt x="1476" y="165"/>
                </a:lnTo>
                <a:lnTo>
                  <a:pt x="1492" y="172"/>
                </a:lnTo>
                <a:lnTo>
                  <a:pt x="1508" y="185"/>
                </a:lnTo>
                <a:lnTo>
                  <a:pt x="1524" y="198"/>
                </a:lnTo>
                <a:lnTo>
                  <a:pt x="1540" y="205"/>
                </a:lnTo>
                <a:lnTo>
                  <a:pt x="1556" y="211"/>
                </a:lnTo>
                <a:lnTo>
                  <a:pt x="1580" y="218"/>
                </a:lnTo>
                <a:lnTo>
                  <a:pt x="1596" y="225"/>
                </a:lnTo>
                <a:lnTo>
                  <a:pt x="1612" y="231"/>
                </a:lnTo>
                <a:lnTo>
                  <a:pt x="1627" y="231"/>
                </a:lnTo>
                <a:lnTo>
                  <a:pt x="1651" y="231"/>
                </a:lnTo>
                <a:lnTo>
                  <a:pt x="1667" y="231"/>
                </a:lnTo>
                <a:lnTo>
                  <a:pt x="1675" y="218"/>
                </a:lnTo>
                <a:lnTo>
                  <a:pt x="1683" y="205"/>
                </a:lnTo>
                <a:lnTo>
                  <a:pt x="1691" y="198"/>
                </a:lnTo>
                <a:lnTo>
                  <a:pt x="1699" y="192"/>
                </a:lnTo>
                <a:lnTo>
                  <a:pt x="1707" y="185"/>
                </a:lnTo>
                <a:lnTo>
                  <a:pt x="1715" y="185"/>
                </a:lnTo>
                <a:lnTo>
                  <a:pt x="1731" y="178"/>
                </a:lnTo>
                <a:lnTo>
                  <a:pt x="1739" y="178"/>
                </a:lnTo>
                <a:lnTo>
                  <a:pt x="1755" y="185"/>
                </a:lnTo>
                <a:lnTo>
                  <a:pt x="1771" y="198"/>
                </a:lnTo>
                <a:lnTo>
                  <a:pt x="1779" y="211"/>
                </a:lnTo>
                <a:lnTo>
                  <a:pt x="1795" y="225"/>
                </a:lnTo>
                <a:lnTo>
                  <a:pt x="1803" y="238"/>
                </a:lnTo>
                <a:lnTo>
                  <a:pt x="1819" y="258"/>
                </a:lnTo>
                <a:lnTo>
                  <a:pt x="1827" y="271"/>
                </a:lnTo>
                <a:lnTo>
                  <a:pt x="1835" y="297"/>
                </a:lnTo>
                <a:lnTo>
                  <a:pt x="1851" y="330"/>
                </a:lnTo>
                <a:lnTo>
                  <a:pt x="1875" y="350"/>
                </a:lnTo>
                <a:lnTo>
                  <a:pt x="1883" y="363"/>
                </a:lnTo>
                <a:lnTo>
                  <a:pt x="1899" y="370"/>
                </a:lnTo>
                <a:lnTo>
                  <a:pt x="1915" y="370"/>
                </a:lnTo>
                <a:lnTo>
                  <a:pt x="1931" y="370"/>
                </a:lnTo>
                <a:lnTo>
                  <a:pt x="1955" y="370"/>
                </a:lnTo>
                <a:lnTo>
                  <a:pt x="1971" y="357"/>
                </a:lnTo>
                <a:lnTo>
                  <a:pt x="2154" y="304"/>
                </a:lnTo>
                <a:lnTo>
                  <a:pt x="2170" y="317"/>
                </a:lnTo>
                <a:lnTo>
                  <a:pt x="2186" y="337"/>
                </a:lnTo>
                <a:lnTo>
                  <a:pt x="2202" y="357"/>
                </a:lnTo>
                <a:lnTo>
                  <a:pt x="2210" y="383"/>
                </a:lnTo>
                <a:lnTo>
                  <a:pt x="2226" y="409"/>
                </a:lnTo>
                <a:lnTo>
                  <a:pt x="2242" y="436"/>
                </a:lnTo>
                <a:lnTo>
                  <a:pt x="2258" y="462"/>
                </a:lnTo>
                <a:lnTo>
                  <a:pt x="2274" y="482"/>
                </a:lnTo>
                <a:lnTo>
                  <a:pt x="2290" y="489"/>
                </a:lnTo>
                <a:lnTo>
                  <a:pt x="2306" y="495"/>
                </a:lnTo>
                <a:lnTo>
                  <a:pt x="2330" y="495"/>
                </a:lnTo>
                <a:lnTo>
                  <a:pt x="2353" y="475"/>
                </a:lnTo>
                <a:lnTo>
                  <a:pt x="2361" y="469"/>
                </a:lnTo>
                <a:lnTo>
                  <a:pt x="2377" y="442"/>
                </a:lnTo>
                <a:lnTo>
                  <a:pt x="2385" y="423"/>
                </a:lnTo>
                <a:lnTo>
                  <a:pt x="2393" y="396"/>
                </a:lnTo>
                <a:lnTo>
                  <a:pt x="2401" y="370"/>
                </a:lnTo>
                <a:lnTo>
                  <a:pt x="2417" y="343"/>
                </a:lnTo>
                <a:lnTo>
                  <a:pt x="2425" y="317"/>
                </a:lnTo>
                <a:lnTo>
                  <a:pt x="2441" y="297"/>
                </a:lnTo>
                <a:lnTo>
                  <a:pt x="2449" y="291"/>
                </a:lnTo>
                <a:lnTo>
                  <a:pt x="2465" y="284"/>
                </a:lnTo>
                <a:lnTo>
                  <a:pt x="2481" y="284"/>
                </a:lnTo>
                <a:lnTo>
                  <a:pt x="2497" y="310"/>
                </a:lnTo>
                <a:lnTo>
                  <a:pt x="2505" y="317"/>
                </a:lnTo>
                <a:lnTo>
                  <a:pt x="2513" y="337"/>
                </a:lnTo>
                <a:lnTo>
                  <a:pt x="2537" y="363"/>
                </a:lnTo>
                <a:lnTo>
                  <a:pt x="2553" y="383"/>
                </a:lnTo>
                <a:lnTo>
                  <a:pt x="2569" y="409"/>
                </a:lnTo>
                <a:lnTo>
                  <a:pt x="2593" y="436"/>
                </a:lnTo>
                <a:lnTo>
                  <a:pt x="2609" y="456"/>
                </a:lnTo>
                <a:lnTo>
                  <a:pt x="2633" y="469"/>
                </a:lnTo>
                <a:lnTo>
                  <a:pt x="2649" y="469"/>
                </a:lnTo>
                <a:lnTo>
                  <a:pt x="2657" y="469"/>
                </a:lnTo>
                <a:lnTo>
                  <a:pt x="2665" y="462"/>
                </a:lnTo>
                <a:lnTo>
                  <a:pt x="2665" y="456"/>
                </a:lnTo>
                <a:lnTo>
                  <a:pt x="2673" y="442"/>
                </a:lnTo>
                <a:lnTo>
                  <a:pt x="2673" y="423"/>
                </a:lnTo>
                <a:lnTo>
                  <a:pt x="2689" y="403"/>
                </a:lnTo>
                <a:lnTo>
                  <a:pt x="2705" y="403"/>
                </a:lnTo>
                <a:lnTo>
                  <a:pt x="2728" y="423"/>
                </a:lnTo>
                <a:lnTo>
                  <a:pt x="2736" y="436"/>
                </a:lnTo>
                <a:lnTo>
                  <a:pt x="2744" y="449"/>
                </a:lnTo>
                <a:lnTo>
                  <a:pt x="2760" y="469"/>
                </a:lnTo>
                <a:lnTo>
                  <a:pt x="2768" y="482"/>
                </a:lnTo>
                <a:lnTo>
                  <a:pt x="2776" y="502"/>
                </a:lnTo>
                <a:lnTo>
                  <a:pt x="2792" y="528"/>
                </a:lnTo>
                <a:lnTo>
                  <a:pt x="2800" y="548"/>
                </a:lnTo>
                <a:lnTo>
                  <a:pt x="2808" y="568"/>
                </a:lnTo>
                <a:lnTo>
                  <a:pt x="2816" y="594"/>
                </a:lnTo>
                <a:lnTo>
                  <a:pt x="2824" y="614"/>
                </a:lnTo>
                <a:lnTo>
                  <a:pt x="2832" y="641"/>
                </a:lnTo>
                <a:lnTo>
                  <a:pt x="2840" y="660"/>
                </a:lnTo>
                <a:lnTo>
                  <a:pt x="2848" y="680"/>
                </a:lnTo>
                <a:lnTo>
                  <a:pt x="2856" y="700"/>
                </a:lnTo>
                <a:lnTo>
                  <a:pt x="2864" y="720"/>
                </a:lnTo>
                <a:lnTo>
                  <a:pt x="2872" y="740"/>
                </a:lnTo>
                <a:lnTo>
                  <a:pt x="2880" y="753"/>
                </a:lnTo>
                <a:lnTo>
                  <a:pt x="2880" y="766"/>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8"/>
          <p:cNvGrpSpPr>
            <a:grpSpLocks/>
          </p:cNvGrpSpPr>
          <p:nvPr/>
        </p:nvGrpSpPr>
        <p:grpSpPr bwMode="auto">
          <a:xfrm>
            <a:off x="3352801" y="1941513"/>
            <a:ext cx="2595563" cy="1274762"/>
            <a:chOff x="1444" y="3060"/>
            <a:chExt cx="1635" cy="803"/>
          </a:xfrm>
        </p:grpSpPr>
        <p:sp>
          <p:nvSpPr>
            <p:cNvPr id="59409" name="Freeform 9"/>
            <p:cNvSpPr>
              <a:spLocks/>
            </p:cNvSpPr>
            <p:nvPr/>
          </p:nvSpPr>
          <p:spPr bwMode="auto">
            <a:xfrm>
              <a:off x="1444" y="3361"/>
              <a:ext cx="1635" cy="502"/>
            </a:xfrm>
            <a:custGeom>
              <a:avLst/>
              <a:gdLst>
                <a:gd name="T0" fmla="*/ 24 w 1635"/>
                <a:gd name="T1" fmla="*/ 496 h 502"/>
                <a:gd name="T2" fmla="*/ 56 w 1635"/>
                <a:gd name="T3" fmla="*/ 482 h 502"/>
                <a:gd name="T4" fmla="*/ 96 w 1635"/>
                <a:gd name="T5" fmla="*/ 469 h 502"/>
                <a:gd name="T6" fmla="*/ 128 w 1635"/>
                <a:gd name="T7" fmla="*/ 443 h 502"/>
                <a:gd name="T8" fmla="*/ 167 w 1635"/>
                <a:gd name="T9" fmla="*/ 423 h 502"/>
                <a:gd name="T10" fmla="*/ 199 w 1635"/>
                <a:gd name="T11" fmla="*/ 390 h 502"/>
                <a:gd name="T12" fmla="*/ 223 w 1635"/>
                <a:gd name="T13" fmla="*/ 364 h 502"/>
                <a:gd name="T14" fmla="*/ 255 w 1635"/>
                <a:gd name="T15" fmla="*/ 324 h 502"/>
                <a:gd name="T16" fmla="*/ 287 w 1635"/>
                <a:gd name="T17" fmla="*/ 291 h 502"/>
                <a:gd name="T18" fmla="*/ 311 w 1635"/>
                <a:gd name="T19" fmla="*/ 258 h 502"/>
                <a:gd name="T20" fmla="*/ 335 w 1635"/>
                <a:gd name="T21" fmla="*/ 218 h 502"/>
                <a:gd name="T22" fmla="*/ 367 w 1635"/>
                <a:gd name="T23" fmla="*/ 185 h 502"/>
                <a:gd name="T24" fmla="*/ 391 w 1635"/>
                <a:gd name="T25" fmla="*/ 152 h 502"/>
                <a:gd name="T26" fmla="*/ 415 w 1635"/>
                <a:gd name="T27" fmla="*/ 119 h 502"/>
                <a:gd name="T28" fmla="*/ 447 w 1635"/>
                <a:gd name="T29" fmla="*/ 86 h 502"/>
                <a:gd name="T30" fmla="*/ 487 w 1635"/>
                <a:gd name="T31" fmla="*/ 47 h 502"/>
                <a:gd name="T32" fmla="*/ 534 w 1635"/>
                <a:gd name="T33" fmla="*/ 14 h 502"/>
                <a:gd name="T34" fmla="*/ 598 w 1635"/>
                <a:gd name="T35" fmla="*/ 0 h 502"/>
                <a:gd name="T36" fmla="*/ 638 w 1635"/>
                <a:gd name="T37" fmla="*/ 14 h 502"/>
                <a:gd name="T38" fmla="*/ 678 w 1635"/>
                <a:gd name="T39" fmla="*/ 33 h 502"/>
                <a:gd name="T40" fmla="*/ 710 w 1635"/>
                <a:gd name="T41" fmla="*/ 53 h 502"/>
                <a:gd name="T42" fmla="*/ 750 w 1635"/>
                <a:gd name="T43" fmla="*/ 99 h 502"/>
                <a:gd name="T44" fmla="*/ 806 w 1635"/>
                <a:gd name="T45" fmla="*/ 146 h 502"/>
                <a:gd name="T46" fmla="*/ 854 w 1635"/>
                <a:gd name="T47" fmla="*/ 198 h 502"/>
                <a:gd name="T48" fmla="*/ 901 w 1635"/>
                <a:gd name="T49" fmla="*/ 238 h 502"/>
                <a:gd name="T50" fmla="*/ 949 w 1635"/>
                <a:gd name="T51" fmla="*/ 278 h 502"/>
                <a:gd name="T52" fmla="*/ 997 w 1635"/>
                <a:gd name="T53" fmla="*/ 317 h 502"/>
                <a:gd name="T54" fmla="*/ 1053 w 1635"/>
                <a:gd name="T55" fmla="*/ 357 h 502"/>
                <a:gd name="T56" fmla="*/ 1101 w 1635"/>
                <a:gd name="T57" fmla="*/ 383 h 502"/>
                <a:gd name="T58" fmla="*/ 1157 w 1635"/>
                <a:gd name="T59" fmla="*/ 410 h 502"/>
                <a:gd name="T60" fmla="*/ 1205 w 1635"/>
                <a:gd name="T61" fmla="*/ 430 h 502"/>
                <a:gd name="T62" fmla="*/ 1237 w 1635"/>
                <a:gd name="T63" fmla="*/ 436 h 502"/>
                <a:gd name="T64" fmla="*/ 1268 w 1635"/>
                <a:gd name="T65" fmla="*/ 449 h 502"/>
                <a:gd name="T66" fmla="*/ 1300 w 1635"/>
                <a:gd name="T67" fmla="*/ 456 h 502"/>
                <a:gd name="T68" fmla="*/ 1340 w 1635"/>
                <a:gd name="T69" fmla="*/ 463 h 502"/>
                <a:gd name="T70" fmla="*/ 1380 w 1635"/>
                <a:gd name="T71" fmla="*/ 469 h 502"/>
                <a:gd name="T72" fmla="*/ 1420 w 1635"/>
                <a:gd name="T73" fmla="*/ 469 h 502"/>
                <a:gd name="T74" fmla="*/ 1452 w 1635"/>
                <a:gd name="T75" fmla="*/ 469 h 502"/>
                <a:gd name="T76" fmla="*/ 1492 w 1635"/>
                <a:gd name="T77" fmla="*/ 476 h 502"/>
                <a:gd name="T78" fmla="*/ 1532 w 1635"/>
                <a:gd name="T79" fmla="*/ 489 h 502"/>
                <a:gd name="T80" fmla="*/ 1572 w 1635"/>
                <a:gd name="T81" fmla="*/ 496 h 502"/>
                <a:gd name="T82" fmla="*/ 1612 w 1635"/>
                <a:gd name="T83" fmla="*/ 502 h 5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5"/>
                <a:gd name="T127" fmla="*/ 0 h 502"/>
                <a:gd name="T128" fmla="*/ 1635 w 1635"/>
                <a:gd name="T129" fmla="*/ 502 h 5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5" h="502">
                  <a:moveTo>
                    <a:pt x="0" y="496"/>
                  </a:moveTo>
                  <a:lnTo>
                    <a:pt x="24" y="496"/>
                  </a:lnTo>
                  <a:lnTo>
                    <a:pt x="40" y="489"/>
                  </a:lnTo>
                  <a:lnTo>
                    <a:pt x="56" y="482"/>
                  </a:lnTo>
                  <a:lnTo>
                    <a:pt x="80" y="476"/>
                  </a:lnTo>
                  <a:lnTo>
                    <a:pt x="96" y="469"/>
                  </a:lnTo>
                  <a:lnTo>
                    <a:pt x="112" y="456"/>
                  </a:lnTo>
                  <a:lnTo>
                    <a:pt x="128" y="443"/>
                  </a:lnTo>
                  <a:lnTo>
                    <a:pt x="152" y="436"/>
                  </a:lnTo>
                  <a:lnTo>
                    <a:pt x="167" y="423"/>
                  </a:lnTo>
                  <a:lnTo>
                    <a:pt x="183" y="410"/>
                  </a:lnTo>
                  <a:lnTo>
                    <a:pt x="199" y="390"/>
                  </a:lnTo>
                  <a:lnTo>
                    <a:pt x="207" y="377"/>
                  </a:lnTo>
                  <a:lnTo>
                    <a:pt x="223" y="364"/>
                  </a:lnTo>
                  <a:lnTo>
                    <a:pt x="239" y="344"/>
                  </a:lnTo>
                  <a:lnTo>
                    <a:pt x="255" y="324"/>
                  </a:lnTo>
                  <a:lnTo>
                    <a:pt x="271" y="311"/>
                  </a:lnTo>
                  <a:lnTo>
                    <a:pt x="287" y="291"/>
                  </a:lnTo>
                  <a:lnTo>
                    <a:pt x="295" y="271"/>
                  </a:lnTo>
                  <a:lnTo>
                    <a:pt x="311" y="258"/>
                  </a:lnTo>
                  <a:lnTo>
                    <a:pt x="327" y="238"/>
                  </a:lnTo>
                  <a:lnTo>
                    <a:pt x="335" y="218"/>
                  </a:lnTo>
                  <a:lnTo>
                    <a:pt x="351" y="198"/>
                  </a:lnTo>
                  <a:lnTo>
                    <a:pt x="367" y="185"/>
                  </a:lnTo>
                  <a:lnTo>
                    <a:pt x="375" y="165"/>
                  </a:lnTo>
                  <a:lnTo>
                    <a:pt x="391" y="152"/>
                  </a:lnTo>
                  <a:lnTo>
                    <a:pt x="407" y="132"/>
                  </a:lnTo>
                  <a:lnTo>
                    <a:pt x="415" y="119"/>
                  </a:lnTo>
                  <a:lnTo>
                    <a:pt x="431" y="99"/>
                  </a:lnTo>
                  <a:lnTo>
                    <a:pt x="447" y="86"/>
                  </a:lnTo>
                  <a:lnTo>
                    <a:pt x="455" y="73"/>
                  </a:lnTo>
                  <a:lnTo>
                    <a:pt x="487" y="47"/>
                  </a:lnTo>
                  <a:lnTo>
                    <a:pt x="511" y="27"/>
                  </a:lnTo>
                  <a:lnTo>
                    <a:pt x="534" y="14"/>
                  </a:lnTo>
                  <a:lnTo>
                    <a:pt x="566" y="7"/>
                  </a:lnTo>
                  <a:lnTo>
                    <a:pt x="598" y="0"/>
                  </a:lnTo>
                  <a:lnTo>
                    <a:pt x="630" y="7"/>
                  </a:lnTo>
                  <a:lnTo>
                    <a:pt x="638" y="14"/>
                  </a:lnTo>
                  <a:lnTo>
                    <a:pt x="654" y="20"/>
                  </a:lnTo>
                  <a:lnTo>
                    <a:pt x="678" y="33"/>
                  </a:lnTo>
                  <a:lnTo>
                    <a:pt x="694" y="40"/>
                  </a:lnTo>
                  <a:lnTo>
                    <a:pt x="710" y="53"/>
                  </a:lnTo>
                  <a:lnTo>
                    <a:pt x="726" y="73"/>
                  </a:lnTo>
                  <a:lnTo>
                    <a:pt x="750" y="99"/>
                  </a:lnTo>
                  <a:lnTo>
                    <a:pt x="774" y="126"/>
                  </a:lnTo>
                  <a:lnTo>
                    <a:pt x="806" y="146"/>
                  </a:lnTo>
                  <a:lnTo>
                    <a:pt x="830" y="172"/>
                  </a:lnTo>
                  <a:lnTo>
                    <a:pt x="854" y="198"/>
                  </a:lnTo>
                  <a:lnTo>
                    <a:pt x="878" y="218"/>
                  </a:lnTo>
                  <a:lnTo>
                    <a:pt x="901" y="238"/>
                  </a:lnTo>
                  <a:lnTo>
                    <a:pt x="925" y="258"/>
                  </a:lnTo>
                  <a:lnTo>
                    <a:pt x="949" y="278"/>
                  </a:lnTo>
                  <a:lnTo>
                    <a:pt x="973" y="298"/>
                  </a:lnTo>
                  <a:lnTo>
                    <a:pt x="997" y="317"/>
                  </a:lnTo>
                  <a:lnTo>
                    <a:pt x="1021" y="337"/>
                  </a:lnTo>
                  <a:lnTo>
                    <a:pt x="1053" y="357"/>
                  </a:lnTo>
                  <a:lnTo>
                    <a:pt x="1077" y="370"/>
                  </a:lnTo>
                  <a:lnTo>
                    <a:pt x="1101" y="383"/>
                  </a:lnTo>
                  <a:lnTo>
                    <a:pt x="1133" y="397"/>
                  </a:lnTo>
                  <a:lnTo>
                    <a:pt x="1157" y="410"/>
                  </a:lnTo>
                  <a:lnTo>
                    <a:pt x="1189" y="423"/>
                  </a:lnTo>
                  <a:lnTo>
                    <a:pt x="1205" y="430"/>
                  </a:lnTo>
                  <a:lnTo>
                    <a:pt x="1221" y="436"/>
                  </a:lnTo>
                  <a:lnTo>
                    <a:pt x="1237" y="436"/>
                  </a:lnTo>
                  <a:lnTo>
                    <a:pt x="1253" y="443"/>
                  </a:lnTo>
                  <a:lnTo>
                    <a:pt x="1268" y="449"/>
                  </a:lnTo>
                  <a:lnTo>
                    <a:pt x="1284" y="449"/>
                  </a:lnTo>
                  <a:lnTo>
                    <a:pt x="1300" y="456"/>
                  </a:lnTo>
                  <a:lnTo>
                    <a:pt x="1324" y="456"/>
                  </a:lnTo>
                  <a:lnTo>
                    <a:pt x="1340" y="463"/>
                  </a:lnTo>
                  <a:lnTo>
                    <a:pt x="1356" y="463"/>
                  </a:lnTo>
                  <a:lnTo>
                    <a:pt x="1380" y="469"/>
                  </a:lnTo>
                  <a:lnTo>
                    <a:pt x="1396" y="469"/>
                  </a:lnTo>
                  <a:lnTo>
                    <a:pt x="1420" y="469"/>
                  </a:lnTo>
                  <a:lnTo>
                    <a:pt x="1436" y="469"/>
                  </a:lnTo>
                  <a:lnTo>
                    <a:pt x="1452" y="469"/>
                  </a:lnTo>
                  <a:lnTo>
                    <a:pt x="1476" y="476"/>
                  </a:lnTo>
                  <a:lnTo>
                    <a:pt x="1492" y="476"/>
                  </a:lnTo>
                  <a:lnTo>
                    <a:pt x="1516" y="482"/>
                  </a:lnTo>
                  <a:lnTo>
                    <a:pt x="1532" y="489"/>
                  </a:lnTo>
                  <a:lnTo>
                    <a:pt x="1556" y="496"/>
                  </a:lnTo>
                  <a:lnTo>
                    <a:pt x="1572" y="496"/>
                  </a:lnTo>
                  <a:lnTo>
                    <a:pt x="1596" y="502"/>
                  </a:lnTo>
                  <a:lnTo>
                    <a:pt x="1612" y="502"/>
                  </a:lnTo>
                  <a:lnTo>
                    <a:pt x="1635" y="502"/>
                  </a:lnTo>
                </a:path>
              </a:pathLst>
            </a:custGeom>
            <a:noFill/>
            <a:ln w="50800">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10" name="Rectangle 10"/>
            <p:cNvSpPr>
              <a:spLocks noChangeArrowheads="1"/>
            </p:cNvSpPr>
            <p:nvPr/>
          </p:nvSpPr>
          <p:spPr bwMode="auto">
            <a:xfrm>
              <a:off x="1956" y="3060"/>
              <a:ext cx="17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lnSpc>
                  <a:spcPct val="85000"/>
                </a:lnSpc>
              </a:pPr>
              <a:r>
                <a:rPr lang="en-US" altLang="en-US" b="1">
                  <a:solidFill>
                    <a:srgbClr val="0000CC"/>
                  </a:solidFill>
                  <a:latin typeface="Arial" panose="020B0604020202020204" pitchFamily="34" charset="0"/>
                </a:rPr>
                <a:t>S</a:t>
              </a:r>
            </a:p>
          </p:txBody>
        </p:sp>
      </p:grpSp>
      <p:grpSp>
        <p:nvGrpSpPr>
          <p:cNvPr id="3" name="Group 11"/>
          <p:cNvGrpSpPr>
            <a:grpSpLocks/>
          </p:cNvGrpSpPr>
          <p:nvPr/>
        </p:nvGrpSpPr>
        <p:grpSpPr bwMode="auto">
          <a:xfrm>
            <a:off x="3416301" y="990601"/>
            <a:ext cx="3482975" cy="2289175"/>
            <a:chOff x="1484" y="2461"/>
            <a:chExt cx="2194" cy="1442"/>
          </a:xfrm>
        </p:grpSpPr>
        <p:sp>
          <p:nvSpPr>
            <p:cNvPr id="59407" name="Freeform 12"/>
            <p:cNvSpPr>
              <a:spLocks/>
            </p:cNvSpPr>
            <p:nvPr/>
          </p:nvSpPr>
          <p:spPr bwMode="auto">
            <a:xfrm>
              <a:off x="1484" y="2721"/>
              <a:ext cx="2194" cy="1182"/>
            </a:xfrm>
            <a:custGeom>
              <a:avLst/>
              <a:gdLst>
                <a:gd name="T0" fmla="*/ 40 w 2194"/>
                <a:gd name="T1" fmla="*/ 1136 h 1182"/>
                <a:gd name="T2" fmla="*/ 104 w 2194"/>
                <a:gd name="T3" fmla="*/ 1129 h 1182"/>
                <a:gd name="T4" fmla="*/ 159 w 2194"/>
                <a:gd name="T5" fmla="*/ 1122 h 1182"/>
                <a:gd name="T6" fmla="*/ 223 w 2194"/>
                <a:gd name="T7" fmla="*/ 1109 h 1182"/>
                <a:gd name="T8" fmla="*/ 287 w 2194"/>
                <a:gd name="T9" fmla="*/ 1103 h 1182"/>
                <a:gd name="T10" fmla="*/ 343 w 2194"/>
                <a:gd name="T11" fmla="*/ 1083 h 1182"/>
                <a:gd name="T12" fmla="*/ 407 w 2194"/>
                <a:gd name="T13" fmla="*/ 1070 h 1182"/>
                <a:gd name="T14" fmla="*/ 463 w 2194"/>
                <a:gd name="T15" fmla="*/ 1050 h 1182"/>
                <a:gd name="T16" fmla="*/ 518 w 2194"/>
                <a:gd name="T17" fmla="*/ 1030 h 1182"/>
                <a:gd name="T18" fmla="*/ 574 w 2194"/>
                <a:gd name="T19" fmla="*/ 1004 h 1182"/>
                <a:gd name="T20" fmla="*/ 630 w 2194"/>
                <a:gd name="T21" fmla="*/ 977 h 1182"/>
                <a:gd name="T22" fmla="*/ 686 w 2194"/>
                <a:gd name="T23" fmla="*/ 951 h 1182"/>
                <a:gd name="T24" fmla="*/ 734 w 2194"/>
                <a:gd name="T25" fmla="*/ 918 h 1182"/>
                <a:gd name="T26" fmla="*/ 782 w 2194"/>
                <a:gd name="T27" fmla="*/ 885 h 1182"/>
                <a:gd name="T28" fmla="*/ 822 w 2194"/>
                <a:gd name="T29" fmla="*/ 852 h 1182"/>
                <a:gd name="T30" fmla="*/ 861 w 2194"/>
                <a:gd name="T31" fmla="*/ 812 h 1182"/>
                <a:gd name="T32" fmla="*/ 901 w 2194"/>
                <a:gd name="T33" fmla="*/ 772 h 1182"/>
                <a:gd name="T34" fmla="*/ 941 w 2194"/>
                <a:gd name="T35" fmla="*/ 720 h 1182"/>
                <a:gd name="T36" fmla="*/ 973 w 2194"/>
                <a:gd name="T37" fmla="*/ 654 h 1182"/>
                <a:gd name="T38" fmla="*/ 1013 w 2194"/>
                <a:gd name="T39" fmla="*/ 588 h 1182"/>
                <a:gd name="T40" fmla="*/ 1053 w 2194"/>
                <a:gd name="T41" fmla="*/ 508 h 1182"/>
                <a:gd name="T42" fmla="*/ 1093 w 2194"/>
                <a:gd name="T43" fmla="*/ 436 h 1182"/>
                <a:gd name="T44" fmla="*/ 1133 w 2194"/>
                <a:gd name="T45" fmla="*/ 357 h 1182"/>
                <a:gd name="T46" fmla="*/ 1165 w 2194"/>
                <a:gd name="T47" fmla="*/ 284 h 1182"/>
                <a:gd name="T48" fmla="*/ 1205 w 2194"/>
                <a:gd name="T49" fmla="*/ 211 h 1182"/>
                <a:gd name="T50" fmla="*/ 1236 w 2194"/>
                <a:gd name="T51" fmla="*/ 145 h 1182"/>
                <a:gd name="T52" fmla="*/ 1268 w 2194"/>
                <a:gd name="T53" fmla="*/ 92 h 1182"/>
                <a:gd name="T54" fmla="*/ 1300 w 2194"/>
                <a:gd name="T55" fmla="*/ 46 h 1182"/>
                <a:gd name="T56" fmla="*/ 1348 w 2194"/>
                <a:gd name="T57" fmla="*/ 0 h 1182"/>
                <a:gd name="T58" fmla="*/ 1388 w 2194"/>
                <a:gd name="T59" fmla="*/ 7 h 1182"/>
                <a:gd name="T60" fmla="*/ 1404 w 2194"/>
                <a:gd name="T61" fmla="*/ 33 h 1182"/>
                <a:gd name="T62" fmla="*/ 1428 w 2194"/>
                <a:gd name="T63" fmla="*/ 79 h 1182"/>
                <a:gd name="T64" fmla="*/ 1444 w 2194"/>
                <a:gd name="T65" fmla="*/ 132 h 1182"/>
                <a:gd name="T66" fmla="*/ 1460 w 2194"/>
                <a:gd name="T67" fmla="*/ 185 h 1182"/>
                <a:gd name="T68" fmla="*/ 1468 w 2194"/>
                <a:gd name="T69" fmla="*/ 238 h 1182"/>
                <a:gd name="T70" fmla="*/ 1484 w 2194"/>
                <a:gd name="T71" fmla="*/ 291 h 1182"/>
                <a:gd name="T72" fmla="*/ 1492 w 2194"/>
                <a:gd name="T73" fmla="*/ 337 h 1182"/>
                <a:gd name="T74" fmla="*/ 1500 w 2194"/>
                <a:gd name="T75" fmla="*/ 390 h 1182"/>
                <a:gd name="T76" fmla="*/ 1516 w 2194"/>
                <a:gd name="T77" fmla="*/ 436 h 1182"/>
                <a:gd name="T78" fmla="*/ 1524 w 2194"/>
                <a:gd name="T79" fmla="*/ 489 h 1182"/>
                <a:gd name="T80" fmla="*/ 1540 w 2194"/>
                <a:gd name="T81" fmla="*/ 535 h 1182"/>
                <a:gd name="T82" fmla="*/ 1556 w 2194"/>
                <a:gd name="T83" fmla="*/ 581 h 1182"/>
                <a:gd name="T84" fmla="*/ 1572 w 2194"/>
                <a:gd name="T85" fmla="*/ 634 h 1182"/>
                <a:gd name="T86" fmla="*/ 1595 w 2194"/>
                <a:gd name="T87" fmla="*/ 680 h 1182"/>
                <a:gd name="T88" fmla="*/ 1627 w 2194"/>
                <a:gd name="T89" fmla="*/ 726 h 1182"/>
                <a:gd name="T90" fmla="*/ 1659 w 2194"/>
                <a:gd name="T91" fmla="*/ 772 h 1182"/>
                <a:gd name="T92" fmla="*/ 1699 w 2194"/>
                <a:gd name="T93" fmla="*/ 819 h 1182"/>
                <a:gd name="T94" fmla="*/ 1755 w 2194"/>
                <a:gd name="T95" fmla="*/ 871 h 1182"/>
                <a:gd name="T96" fmla="*/ 1811 w 2194"/>
                <a:gd name="T97" fmla="*/ 924 h 1182"/>
                <a:gd name="T98" fmla="*/ 1859 w 2194"/>
                <a:gd name="T99" fmla="*/ 977 h 1182"/>
                <a:gd name="T100" fmla="*/ 1915 w 2194"/>
                <a:gd name="T101" fmla="*/ 1023 h 1182"/>
                <a:gd name="T102" fmla="*/ 1978 w 2194"/>
                <a:gd name="T103" fmla="*/ 1070 h 1182"/>
                <a:gd name="T104" fmla="*/ 2034 w 2194"/>
                <a:gd name="T105" fmla="*/ 1109 h 1182"/>
                <a:gd name="T106" fmla="*/ 2098 w 2194"/>
                <a:gd name="T107" fmla="*/ 1149 h 1182"/>
                <a:gd name="T108" fmla="*/ 2170 w 2194"/>
                <a:gd name="T109" fmla="*/ 1175 h 11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94"/>
                <a:gd name="T166" fmla="*/ 0 h 1182"/>
                <a:gd name="T167" fmla="*/ 2194 w 2194"/>
                <a:gd name="T168" fmla="*/ 1182 h 11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94" h="1182">
                  <a:moveTo>
                    <a:pt x="0" y="1136"/>
                  </a:moveTo>
                  <a:lnTo>
                    <a:pt x="24" y="1136"/>
                  </a:lnTo>
                  <a:lnTo>
                    <a:pt x="40" y="1136"/>
                  </a:lnTo>
                  <a:lnTo>
                    <a:pt x="64" y="1129"/>
                  </a:lnTo>
                  <a:lnTo>
                    <a:pt x="80" y="1129"/>
                  </a:lnTo>
                  <a:lnTo>
                    <a:pt x="104" y="1129"/>
                  </a:lnTo>
                  <a:lnTo>
                    <a:pt x="120" y="1129"/>
                  </a:lnTo>
                  <a:lnTo>
                    <a:pt x="143" y="1122"/>
                  </a:lnTo>
                  <a:lnTo>
                    <a:pt x="159" y="1122"/>
                  </a:lnTo>
                  <a:lnTo>
                    <a:pt x="183" y="1116"/>
                  </a:lnTo>
                  <a:lnTo>
                    <a:pt x="199" y="1116"/>
                  </a:lnTo>
                  <a:lnTo>
                    <a:pt x="223" y="1109"/>
                  </a:lnTo>
                  <a:lnTo>
                    <a:pt x="247" y="1109"/>
                  </a:lnTo>
                  <a:lnTo>
                    <a:pt x="263" y="1103"/>
                  </a:lnTo>
                  <a:lnTo>
                    <a:pt x="287" y="1103"/>
                  </a:lnTo>
                  <a:lnTo>
                    <a:pt x="303" y="1096"/>
                  </a:lnTo>
                  <a:lnTo>
                    <a:pt x="327" y="1089"/>
                  </a:lnTo>
                  <a:lnTo>
                    <a:pt x="343" y="1083"/>
                  </a:lnTo>
                  <a:lnTo>
                    <a:pt x="367" y="1083"/>
                  </a:lnTo>
                  <a:lnTo>
                    <a:pt x="383" y="1076"/>
                  </a:lnTo>
                  <a:lnTo>
                    <a:pt x="407" y="1070"/>
                  </a:lnTo>
                  <a:lnTo>
                    <a:pt x="423" y="1063"/>
                  </a:lnTo>
                  <a:lnTo>
                    <a:pt x="447" y="1056"/>
                  </a:lnTo>
                  <a:lnTo>
                    <a:pt x="463" y="1050"/>
                  </a:lnTo>
                  <a:lnTo>
                    <a:pt x="487" y="1043"/>
                  </a:lnTo>
                  <a:lnTo>
                    <a:pt x="502" y="1037"/>
                  </a:lnTo>
                  <a:lnTo>
                    <a:pt x="518" y="1030"/>
                  </a:lnTo>
                  <a:lnTo>
                    <a:pt x="542" y="1023"/>
                  </a:lnTo>
                  <a:lnTo>
                    <a:pt x="558" y="1017"/>
                  </a:lnTo>
                  <a:lnTo>
                    <a:pt x="574" y="1004"/>
                  </a:lnTo>
                  <a:lnTo>
                    <a:pt x="598" y="997"/>
                  </a:lnTo>
                  <a:lnTo>
                    <a:pt x="614" y="990"/>
                  </a:lnTo>
                  <a:lnTo>
                    <a:pt x="630" y="977"/>
                  </a:lnTo>
                  <a:lnTo>
                    <a:pt x="646" y="971"/>
                  </a:lnTo>
                  <a:lnTo>
                    <a:pt x="670" y="964"/>
                  </a:lnTo>
                  <a:lnTo>
                    <a:pt x="686" y="951"/>
                  </a:lnTo>
                  <a:lnTo>
                    <a:pt x="702" y="944"/>
                  </a:lnTo>
                  <a:lnTo>
                    <a:pt x="718" y="931"/>
                  </a:lnTo>
                  <a:lnTo>
                    <a:pt x="734" y="918"/>
                  </a:lnTo>
                  <a:lnTo>
                    <a:pt x="750" y="911"/>
                  </a:lnTo>
                  <a:lnTo>
                    <a:pt x="766" y="898"/>
                  </a:lnTo>
                  <a:lnTo>
                    <a:pt x="782" y="885"/>
                  </a:lnTo>
                  <a:lnTo>
                    <a:pt x="798" y="878"/>
                  </a:lnTo>
                  <a:lnTo>
                    <a:pt x="814" y="865"/>
                  </a:lnTo>
                  <a:lnTo>
                    <a:pt x="822" y="852"/>
                  </a:lnTo>
                  <a:lnTo>
                    <a:pt x="838" y="838"/>
                  </a:lnTo>
                  <a:lnTo>
                    <a:pt x="854" y="825"/>
                  </a:lnTo>
                  <a:lnTo>
                    <a:pt x="861" y="812"/>
                  </a:lnTo>
                  <a:lnTo>
                    <a:pt x="877" y="799"/>
                  </a:lnTo>
                  <a:lnTo>
                    <a:pt x="885" y="786"/>
                  </a:lnTo>
                  <a:lnTo>
                    <a:pt x="901" y="772"/>
                  </a:lnTo>
                  <a:lnTo>
                    <a:pt x="917" y="753"/>
                  </a:lnTo>
                  <a:lnTo>
                    <a:pt x="925" y="739"/>
                  </a:lnTo>
                  <a:lnTo>
                    <a:pt x="941" y="720"/>
                  </a:lnTo>
                  <a:lnTo>
                    <a:pt x="949" y="700"/>
                  </a:lnTo>
                  <a:lnTo>
                    <a:pt x="965" y="680"/>
                  </a:lnTo>
                  <a:lnTo>
                    <a:pt x="973" y="654"/>
                  </a:lnTo>
                  <a:lnTo>
                    <a:pt x="989" y="634"/>
                  </a:lnTo>
                  <a:lnTo>
                    <a:pt x="1005" y="607"/>
                  </a:lnTo>
                  <a:lnTo>
                    <a:pt x="1013" y="588"/>
                  </a:lnTo>
                  <a:lnTo>
                    <a:pt x="1029" y="561"/>
                  </a:lnTo>
                  <a:lnTo>
                    <a:pt x="1037" y="535"/>
                  </a:lnTo>
                  <a:lnTo>
                    <a:pt x="1053" y="508"/>
                  </a:lnTo>
                  <a:lnTo>
                    <a:pt x="1069" y="489"/>
                  </a:lnTo>
                  <a:lnTo>
                    <a:pt x="1077" y="462"/>
                  </a:lnTo>
                  <a:lnTo>
                    <a:pt x="1093" y="436"/>
                  </a:lnTo>
                  <a:lnTo>
                    <a:pt x="1101" y="409"/>
                  </a:lnTo>
                  <a:lnTo>
                    <a:pt x="1117" y="383"/>
                  </a:lnTo>
                  <a:lnTo>
                    <a:pt x="1133" y="357"/>
                  </a:lnTo>
                  <a:lnTo>
                    <a:pt x="1141" y="330"/>
                  </a:lnTo>
                  <a:lnTo>
                    <a:pt x="1157" y="304"/>
                  </a:lnTo>
                  <a:lnTo>
                    <a:pt x="1165" y="284"/>
                  </a:lnTo>
                  <a:lnTo>
                    <a:pt x="1181" y="257"/>
                  </a:lnTo>
                  <a:lnTo>
                    <a:pt x="1189" y="231"/>
                  </a:lnTo>
                  <a:lnTo>
                    <a:pt x="1205" y="211"/>
                  </a:lnTo>
                  <a:lnTo>
                    <a:pt x="1213" y="191"/>
                  </a:lnTo>
                  <a:lnTo>
                    <a:pt x="1228" y="165"/>
                  </a:lnTo>
                  <a:lnTo>
                    <a:pt x="1236" y="145"/>
                  </a:lnTo>
                  <a:lnTo>
                    <a:pt x="1252" y="125"/>
                  </a:lnTo>
                  <a:lnTo>
                    <a:pt x="1260" y="106"/>
                  </a:lnTo>
                  <a:lnTo>
                    <a:pt x="1268" y="92"/>
                  </a:lnTo>
                  <a:lnTo>
                    <a:pt x="1284" y="73"/>
                  </a:lnTo>
                  <a:lnTo>
                    <a:pt x="1292" y="59"/>
                  </a:lnTo>
                  <a:lnTo>
                    <a:pt x="1300" y="46"/>
                  </a:lnTo>
                  <a:lnTo>
                    <a:pt x="1316" y="33"/>
                  </a:lnTo>
                  <a:lnTo>
                    <a:pt x="1332" y="13"/>
                  </a:lnTo>
                  <a:lnTo>
                    <a:pt x="1348" y="0"/>
                  </a:lnTo>
                  <a:lnTo>
                    <a:pt x="1364" y="0"/>
                  </a:lnTo>
                  <a:lnTo>
                    <a:pt x="1380" y="0"/>
                  </a:lnTo>
                  <a:lnTo>
                    <a:pt x="1388" y="7"/>
                  </a:lnTo>
                  <a:lnTo>
                    <a:pt x="1388" y="13"/>
                  </a:lnTo>
                  <a:lnTo>
                    <a:pt x="1396" y="20"/>
                  </a:lnTo>
                  <a:lnTo>
                    <a:pt x="1404" y="33"/>
                  </a:lnTo>
                  <a:lnTo>
                    <a:pt x="1412" y="46"/>
                  </a:lnTo>
                  <a:lnTo>
                    <a:pt x="1420" y="66"/>
                  </a:lnTo>
                  <a:lnTo>
                    <a:pt x="1428" y="79"/>
                  </a:lnTo>
                  <a:lnTo>
                    <a:pt x="1436" y="99"/>
                  </a:lnTo>
                  <a:lnTo>
                    <a:pt x="1436" y="119"/>
                  </a:lnTo>
                  <a:lnTo>
                    <a:pt x="1444" y="132"/>
                  </a:lnTo>
                  <a:lnTo>
                    <a:pt x="1452" y="152"/>
                  </a:lnTo>
                  <a:lnTo>
                    <a:pt x="1452" y="172"/>
                  </a:lnTo>
                  <a:lnTo>
                    <a:pt x="1460" y="185"/>
                  </a:lnTo>
                  <a:lnTo>
                    <a:pt x="1460" y="205"/>
                  </a:lnTo>
                  <a:lnTo>
                    <a:pt x="1468" y="218"/>
                  </a:lnTo>
                  <a:lnTo>
                    <a:pt x="1468" y="238"/>
                  </a:lnTo>
                  <a:lnTo>
                    <a:pt x="1476" y="251"/>
                  </a:lnTo>
                  <a:lnTo>
                    <a:pt x="1476" y="271"/>
                  </a:lnTo>
                  <a:lnTo>
                    <a:pt x="1484" y="291"/>
                  </a:lnTo>
                  <a:lnTo>
                    <a:pt x="1484" y="304"/>
                  </a:lnTo>
                  <a:lnTo>
                    <a:pt x="1492" y="324"/>
                  </a:lnTo>
                  <a:lnTo>
                    <a:pt x="1492" y="337"/>
                  </a:lnTo>
                  <a:lnTo>
                    <a:pt x="1492" y="357"/>
                  </a:lnTo>
                  <a:lnTo>
                    <a:pt x="1500" y="370"/>
                  </a:lnTo>
                  <a:lnTo>
                    <a:pt x="1500" y="390"/>
                  </a:lnTo>
                  <a:lnTo>
                    <a:pt x="1508" y="403"/>
                  </a:lnTo>
                  <a:lnTo>
                    <a:pt x="1508" y="423"/>
                  </a:lnTo>
                  <a:lnTo>
                    <a:pt x="1516" y="436"/>
                  </a:lnTo>
                  <a:lnTo>
                    <a:pt x="1516" y="456"/>
                  </a:lnTo>
                  <a:lnTo>
                    <a:pt x="1516" y="469"/>
                  </a:lnTo>
                  <a:lnTo>
                    <a:pt x="1524" y="489"/>
                  </a:lnTo>
                  <a:lnTo>
                    <a:pt x="1524" y="502"/>
                  </a:lnTo>
                  <a:lnTo>
                    <a:pt x="1532" y="522"/>
                  </a:lnTo>
                  <a:lnTo>
                    <a:pt x="1540" y="535"/>
                  </a:lnTo>
                  <a:lnTo>
                    <a:pt x="1540" y="548"/>
                  </a:lnTo>
                  <a:lnTo>
                    <a:pt x="1548" y="568"/>
                  </a:lnTo>
                  <a:lnTo>
                    <a:pt x="1556" y="581"/>
                  </a:lnTo>
                  <a:lnTo>
                    <a:pt x="1556" y="601"/>
                  </a:lnTo>
                  <a:lnTo>
                    <a:pt x="1564" y="614"/>
                  </a:lnTo>
                  <a:lnTo>
                    <a:pt x="1572" y="634"/>
                  </a:lnTo>
                  <a:lnTo>
                    <a:pt x="1580" y="647"/>
                  </a:lnTo>
                  <a:lnTo>
                    <a:pt x="1587" y="660"/>
                  </a:lnTo>
                  <a:lnTo>
                    <a:pt x="1595" y="680"/>
                  </a:lnTo>
                  <a:lnTo>
                    <a:pt x="1603" y="693"/>
                  </a:lnTo>
                  <a:lnTo>
                    <a:pt x="1611" y="706"/>
                  </a:lnTo>
                  <a:lnTo>
                    <a:pt x="1627" y="726"/>
                  </a:lnTo>
                  <a:lnTo>
                    <a:pt x="1635" y="739"/>
                  </a:lnTo>
                  <a:lnTo>
                    <a:pt x="1643" y="753"/>
                  </a:lnTo>
                  <a:lnTo>
                    <a:pt x="1659" y="772"/>
                  </a:lnTo>
                  <a:lnTo>
                    <a:pt x="1675" y="786"/>
                  </a:lnTo>
                  <a:lnTo>
                    <a:pt x="1683" y="799"/>
                  </a:lnTo>
                  <a:lnTo>
                    <a:pt x="1699" y="819"/>
                  </a:lnTo>
                  <a:lnTo>
                    <a:pt x="1715" y="832"/>
                  </a:lnTo>
                  <a:lnTo>
                    <a:pt x="1731" y="852"/>
                  </a:lnTo>
                  <a:lnTo>
                    <a:pt x="1755" y="871"/>
                  </a:lnTo>
                  <a:lnTo>
                    <a:pt x="1771" y="885"/>
                  </a:lnTo>
                  <a:lnTo>
                    <a:pt x="1787" y="905"/>
                  </a:lnTo>
                  <a:lnTo>
                    <a:pt x="1811" y="924"/>
                  </a:lnTo>
                  <a:lnTo>
                    <a:pt x="1827" y="938"/>
                  </a:lnTo>
                  <a:lnTo>
                    <a:pt x="1843" y="957"/>
                  </a:lnTo>
                  <a:lnTo>
                    <a:pt x="1859" y="977"/>
                  </a:lnTo>
                  <a:lnTo>
                    <a:pt x="1883" y="990"/>
                  </a:lnTo>
                  <a:lnTo>
                    <a:pt x="1899" y="1010"/>
                  </a:lnTo>
                  <a:lnTo>
                    <a:pt x="1915" y="1023"/>
                  </a:lnTo>
                  <a:lnTo>
                    <a:pt x="1939" y="1037"/>
                  </a:lnTo>
                  <a:lnTo>
                    <a:pt x="1954" y="1056"/>
                  </a:lnTo>
                  <a:lnTo>
                    <a:pt x="1978" y="1070"/>
                  </a:lnTo>
                  <a:lnTo>
                    <a:pt x="1994" y="1083"/>
                  </a:lnTo>
                  <a:lnTo>
                    <a:pt x="2018" y="1096"/>
                  </a:lnTo>
                  <a:lnTo>
                    <a:pt x="2034" y="1109"/>
                  </a:lnTo>
                  <a:lnTo>
                    <a:pt x="2058" y="1122"/>
                  </a:lnTo>
                  <a:lnTo>
                    <a:pt x="2074" y="1136"/>
                  </a:lnTo>
                  <a:lnTo>
                    <a:pt x="2098" y="1149"/>
                  </a:lnTo>
                  <a:lnTo>
                    <a:pt x="2122" y="1155"/>
                  </a:lnTo>
                  <a:lnTo>
                    <a:pt x="2146" y="1169"/>
                  </a:lnTo>
                  <a:lnTo>
                    <a:pt x="2170" y="1175"/>
                  </a:lnTo>
                  <a:lnTo>
                    <a:pt x="2194" y="1182"/>
                  </a:lnTo>
                </a:path>
              </a:pathLst>
            </a:custGeom>
            <a:noFill/>
            <a:ln w="50800">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8" name="Rectangle 13"/>
            <p:cNvSpPr>
              <a:spLocks noChangeArrowheads="1"/>
            </p:cNvSpPr>
            <p:nvPr/>
          </p:nvSpPr>
          <p:spPr bwMode="auto">
            <a:xfrm>
              <a:off x="2784" y="2461"/>
              <a:ext cx="20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lnSpc>
                  <a:spcPct val="85000"/>
                </a:lnSpc>
              </a:pPr>
              <a:r>
                <a:rPr lang="en-US" altLang="en-US" b="1">
                  <a:solidFill>
                    <a:srgbClr val="00CC00"/>
                  </a:solidFill>
                  <a:latin typeface="Arial" panose="020B0604020202020204" pitchFamily="34" charset="0"/>
                </a:rPr>
                <a:t>M</a:t>
              </a:r>
            </a:p>
          </p:txBody>
        </p:sp>
      </p:grpSp>
      <p:grpSp>
        <p:nvGrpSpPr>
          <p:cNvPr id="4" name="Group 14"/>
          <p:cNvGrpSpPr>
            <a:grpSpLocks/>
          </p:cNvGrpSpPr>
          <p:nvPr/>
        </p:nvGrpSpPr>
        <p:grpSpPr bwMode="auto">
          <a:xfrm>
            <a:off x="3783014" y="990601"/>
            <a:ext cx="4040187" cy="2257425"/>
            <a:chOff x="1715" y="2461"/>
            <a:chExt cx="2545" cy="1422"/>
          </a:xfrm>
        </p:grpSpPr>
        <p:sp>
          <p:nvSpPr>
            <p:cNvPr id="59405" name="Freeform 15"/>
            <p:cNvSpPr>
              <a:spLocks/>
            </p:cNvSpPr>
            <p:nvPr/>
          </p:nvSpPr>
          <p:spPr bwMode="auto">
            <a:xfrm>
              <a:off x="1715" y="2784"/>
              <a:ext cx="2545" cy="1099"/>
            </a:xfrm>
            <a:custGeom>
              <a:avLst/>
              <a:gdLst>
                <a:gd name="T0" fmla="*/ 48 w 2545"/>
                <a:gd name="T1" fmla="*/ 1162 h 1182"/>
                <a:gd name="T2" fmla="*/ 112 w 2545"/>
                <a:gd name="T3" fmla="*/ 1162 h 1182"/>
                <a:gd name="T4" fmla="*/ 176 w 2545"/>
                <a:gd name="T5" fmla="*/ 1162 h 1182"/>
                <a:gd name="T6" fmla="*/ 240 w 2545"/>
                <a:gd name="T7" fmla="*/ 1156 h 1182"/>
                <a:gd name="T8" fmla="*/ 303 w 2545"/>
                <a:gd name="T9" fmla="*/ 1149 h 1182"/>
                <a:gd name="T10" fmla="*/ 367 w 2545"/>
                <a:gd name="T11" fmla="*/ 1142 h 1182"/>
                <a:gd name="T12" fmla="*/ 431 w 2545"/>
                <a:gd name="T13" fmla="*/ 1129 h 1182"/>
                <a:gd name="T14" fmla="*/ 487 w 2545"/>
                <a:gd name="T15" fmla="*/ 1109 h 1182"/>
                <a:gd name="T16" fmla="*/ 551 w 2545"/>
                <a:gd name="T17" fmla="*/ 1096 h 1182"/>
                <a:gd name="T18" fmla="*/ 607 w 2545"/>
                <a:gd name="T19" fmla="*/ 1070 h 1182"/>
                <a:gd name="T20" fmla="*/ 662 w 2545"/>
                <a:gd name="T21" fmla="*/ 1050 h 1182"/>
                <a:gd name="T22" fmla="*/ 718 w 2545"/>
                <a:gd name="T23" fmla="*/ 1024 h 1182"/>
                <a:gd name="T24" fmla="*/ 774 w 2545"/>
                <a:gd name="T25" fmla="*/ 997 h 1182"/>
                <a:gd name="T26" fmla="*/ 830 w 2545"/>
                <a:gd name="T27" fmla="*/ 971 h 1182"/>
                <a:gd name="T28" fmla="*/ 886 w 2545"/>
                <a:gd name="T29" fmla="*/ 938 h 1182"/>
                <a:gd name="T30" fmla="*/ 942 w 2545"/>
                <a:gd name="T31" fmla="*/ 905 h 1182"/>
                <a:gd name="T32" fmla="*/ 997 w 2545"/>
                <a:gd name="T33" fmla="*/ 865 h 1182"/>
                <a:gd name="T34" fmla="*/ 1045 w 2545"/>
                <a:gd name="T35" fmla="*/ 806 h 1182"/>
                <a:gd name="T36" fmla="*/ 1101 w 2545"/>
                <a:gd name="T37" fmla="*/ 740 h 1182"/>
                <a:gd name="T38" fmla="*/ 1133 w 2545"/>
                <a:gd name="T39" fmla="*/ 687 h 1182"/>
                <a:gd name="T40" fmla="*/ 1157 w 2545"/>
                <a:gd name="T41" fmla="*/ 647 h 1182"/>
                <a:gd name="T42" fmla="*/ 1181 w 2545"/>
                <a:gd name="T43" fmla="*/ 608 h 1182"/>
                <a:gd name="T44" fmla="*/ 1197 w 2545"/>
                <a:gd name="T45" fmla="*/ 561 h 1182"/>
                <a:gd name="T46" fmla="*/ 1221 w 2545"/>
                <a:gd name="T47" fmla="*/ 515 h 1182"/>
                <a:gd name="T48" fmla="*/ 1245 w 2545"/>
                <a:gd name="T49" fmla="*/ 476 h 1182"/>
                <a:gd name="T50" fmla="*/ 1261 w 2545"/>
                <a:gd name="T51" fmla="*/ 429 h 1182"/>
                <a:gd name="T52" fmla="*/ 1285 w 2545"/>
                <a:gd name="T53" fmla="*/ 383 h 1182"/>
                <a:gd name="T54" fmla="*/ 1301 w 2545"/>
                <a:gd name="T55" fmla="*/ 344 h 1182"/>
                <a:gd name="T56" fmla="*/ 1317 w 2545"/>
                <a:gd name="T57" fmla="*/ 297 h 1182"/>
                <a:gd name="T58" fmla="*/ 1333 w 2545"/>
                <a:gd name="T59" fmla="*/ 258 h 1182"/>
                <a:gd name="T60" fmla="*/ 1356 w 2545"/>
                <a:gd name="T61" fmla="*/ 218 h 1182"/>
                <a:gd name="T62" fmla="*/ 1380 w 2545"/>
                <a:gd name="T63" fmla="*/ 159 h 1182"/>
                <a:gd name="T64" fmla="*/ 1412 w 2545"/>
                <a:gd name="T65" fmla="*/ 99 h 1182"/>
                <a:gd name="T66" fmla="*/ 1444 w 2545"/>
                <a:gd name="T67" fmla="*/ 46 h 1182"/>
                <a:gd name="T68" fmla="*/ 1500 w 2545"/>
                <a:gd name="T69" fmla="*/ 0 h 1182"/>
                <a:gd name="T70" fmla="*/ 1532 w 2545"/>
                <a:gd name="T71" fmla="*/ 13 h 1182"/>
                <a:gd name="T72" fmla="*/ 1564 w 2545"/>
                <a:gd name="T73" fmla="*/ 46 h 1182"/>
                <a:gd name="T74" fmla="*/ 1596 w 2545"/>
                <a:gd name="T75" fmla="*/ 112 h 1182"/>
                <a:gd name="T76" fmla="*/ 1620 w 2545"/>
                <a:gd name="T77" fmla="*/ 185 h 1182"/>
                <a:gd name="T78" fmla="*/ 1652 w 2545"/>
                <a:gd name="T79" fmla="*/ 258 h 1182"/>
                <a:gd name="T80" fmla="*/ 1676 w 2545"/>
                <a:gd name="T81" fmla="*/ 337 h 1182"/>
                <a:gd name="T82" fmla="*/ 1700 w 2545"/>
                <a:gd name="T83" fmla="*/ 416 h 1182"/>
                <a:gd name="T84" fmla="*/ 1723 w 2545"/>
                <a:gd name="T85" fmla="*/ 495 h 1182"/>
                <a:gd name="T86" fmla="*/ 1747 w 2545"/>
                <a:gd name="T87" fmla="*/ 575 h 1182"/>
                <a:gd name="T88" fmla="*/ 1771 w 2545"/>
                <a:gd name="T89" fmla="*/ 654 h 1182"/>
                <a:gd name="T90" fmla="*/ 1803 w 2545"/>
                <a:gd name="T91" fmla="*/ 726 h 1182"/>
                <a:gd name="T92" fmla="*/ 1835 w 2545"/>
                <a:gd name="T93" fmla="*/ 799 h 1182"/>
                <a:gd name="T94" fmla="*/ 1875 w 2545"/>
                <a:gd name="T95" fmla="*/ 865 h 1182"/>
                <a:gd name="T96" fmla="*/ 1915 w 2545"/>
                <a:gd name="T97" fmla="*/ 931 h 1182"/>
                <a:gd name="T98" fmla="*/ 1963 w 2545"/>
                <a:gd name="T99" fmla="*/ 991 h 1182"/>
                <a:gd name="T100" fmla="*/ 2019 w 2545"/>
                <a:gd name="T101" fmla="*/ 1043 h 1182"/>
                <a:gd name="T102" fmla="*/ 2090 w 2545"/>
                <a:gd name="T103" fmla="*/ 1090 h 1182"/>
                <a:gd name="T104" fmla="*/ 2162 w 2545"/>
                <a:gd name="T105" fmla="*/ 1129 h 1182"/>
                <a:gd name="T106" fmla="*/ 2242 w 2545"/>
                <a:gd name="T107" fmla="*/ 1162 h 1182"/>
                <a:gd name="T108" fmla="*/ 2338 w 2545"/>
                <a:gd name="T109" fmla="*/ 1162 h 1182"/>
                <a:gd name="T110" fmla="*/ 2426 w 2545"/>
                <a:gd name="T111" fmla="*/ 1162 h 1182"/>
                <a:gd name="T112" fmla="*/ 2521 w 2545"/>
                <a:gd name="T113" fmla="*/ 1169 h 11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45"/>
                <a:gd name="T172" fmla="*/ 0 h 1182"/>
                <a:gd name="T173" fmla="*/ 2545 w 2545"/>
                <a:gd name="T174" fmla="*/ 1182 h 11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45" h="1182">
                  <a:moveTo>
                    <a:pt x="0" y="1162"/>
                  </a:moveTo>
                  <a:lnTo>
                    <a:pt x="24" y="1162"/>
                  </a:lnTo>
                  <a:lnTo>
                    <a:pt x="48" y="1162"/>
                  </a:lnTo>
                  <a:lnTo>
                    <a:pt x="72" y="1162"/>
                  </a:lnTo>
                  <a:lnTo>
                    <a:pt x="88" y="1162"/>
                  </a:lnTo>
                  <a:lnTo>
                    <a:pt x="112" y="1162"/>
                  </a:lnTo>
                  <a:lnTo>
                    <a:pt x="136" y="1162"/>
                  </a:lnTo>
                  <a:lnTo>
                    <a:pt x="160" y="1162"/>
                  </a:lnTo>
                  <a:lnTo>
                    <a:pt x="176" y="1162"/>
                  </a:lnTo>
                  <a:lnTo>
                    <a:pt x="200" y="1162"/>
                  </a:lnTo>
                  <a:lnTo>
                    <a:pt x="224" y="1162"/>
                  </a:lnTo>
                  <a:lnTo>
                    <a:pt x="240" y="1156"/>
                  </a:lnTo>
                  <a:lnTo>
                    <a:pt x="263" y="1156"/>
                  </a:lnTo>
                  <a:lnTo>
                    <a:pt x="287" y="1156"/>
                  </a:lnTo>
                  <a:lnTo>
                    <a:pt x="303" y="1149"/>
                  </a:lnTo>
                  <a:lnTo>
                    <a:pt x="327" y="1149"/>
                  </a:lnTo>
                  <a:lnTo>
                    <a:pt x="351" y="1142"/>
                  </a:lnTo>
                  <a:lnTo>
                    <a:pt x="367" y="1142"/>
                  </a:lnTo>
                  <a:lnTo>
                    <a:pt x="391" y="1136"/>
                  </a:lnTo>
                  <a:lnTo>
                    <a:pt x="407" y="1129"/>
                  </a:lnTo>
                  <a:lnTo>
                    <a:pt x="431" y="1129"/>
                  </a:lnTo>
                  <a:lnTo>
                    <a:pt x="447" y="1123"/>
                  </a:lnTo>
                  <a:lnTo>
                    <a:pt x="471" y="1116"/>
                  </a:lnTo>
                  <a:lnTo>
                    <a:pt x="487" y="1109"/>
                  </a:lnTo>
                  <a:lnTo>
                    <a:pt x="511" y="1103"/>
                  </a:lnTo>
                  <a:lnTo>
                    <a:pt x="527" y="1096"/>
                  </a:lnTo>
                  <a:lnTo>
                    <a:pt x="551" y="1096"/>
                  </a:lnTo>
                  <a:lnTo>
                    <a:pt x="567" y="1090"/>
                  </a:lnTo>
                  <a:lnTo>
                    <a:pt x="591" y="1083"/>
                  </a:lnTo>
                  <a:lnTo>
                    <a:pt x="607" y="1070"/>
                  </a:lnTo>
                  <a:lnTo>
                    <a:pt x="623" y="1063"/>
                  </a:lnTo>
                  <a:lnTo>
                    <a:pt x="646" y="1057"/>
                  </a:lnTo>
                  <a:lnTo>
                    <a:pt x="662" y="1050"/>
                  </a:lnTo>
                  <a:lnTo>
                    <a:pt x="686" y="1043"/>
                  </a:lnTo>
                  <a:lnTo>
                    <a:pt x="702" y="1037"/>
                  </a:lnTo>
                  <a:lnTo>
                    <a:pt x="718" y="1024"/>
                  </a:lnTo>
                  <a:lnTo>
                    <a:pt x="742" y="1017"/>
                  </a:lnTo>
                  <a:lnTo>
                    <a:pt x="758" y="1010"/>
                  </a:lnTo>
                  <a:lnTo>
                    <a:pt x="774" y="997"/>
                  </a:lnTo>
                  <a:lnTo>
                    <a:pt x="798" y="991"/>
                  </a:lnTo>
                  <a:lnTo>
                    <a:pt x="814" y="977"/>
                  </a:lnTo>
                  <a:lnTo>
                    <a:pt x="830" y="971"/>
                  </a:lnTo>
                  <a:lnTo>
                    <a:pt x="846" y="958"/>
                  </a:lnTo>
                  <a:lnTo>
                    <a:pt x="870" y="951"/>
                  </a:lnTo>
                  <a:lnTo>
                    <a:pt x="886" y="938"/>
                  </a:lnTo>
                  <a:lnTo>
                    <a:pt x="902" y="925"/>
                  </a:lnTo>
                  <a:lnTo>
                    <a:pt x="918" y="918"/>
                  </a:lnTo>
                  <a:lnTo>
                    <a:pt x="942" y="905"/>
                  </a:lnTo>
                  <a:lnTo>
                    <a:pt x="958" y="891"/>
                  </a:lnTo>
                  <a:lnTo>
                    <a:pt x="974" y="878"/>
                  </a:lnTo>
                  <a:lnTo>
                    <a:pt x="997" y="865"/>
                  </a:lnTo>
                  <a:lnTo>
                    <a:pt x="1013" y="845"/>
                  </a:lnTo>
                  <a:lnTo>
                    <a:pt x="1029" y="825"/>
                  </a:lnTo>
                  <a:lnTo>
                    <a:pt x="1045" y="806"/>
                  </a:lnTo>
                  <a:lnTo>
                    <a:pt x="1069" y="786"/>
                  </a:lnTo>
                  <a:lnTo>
                    <a:pt x="1085" y="759"/>
                  </a:lnTo>
                  <a:lnTo>
                    <a:pt x="1101" y="740"/>
                  </a:lnTo>
                  <a:lnTo>
                    <a:pt x="1117" y="713"/>
                  </a:lnTo>
                  <a:lnTo>
                    <a:pt x="1125" y="700"/>
                  </a:lnTo>
                  <a:lnTo>
                    <a:pt x="1133" y="687"/>
                  </a:lnTo>
                  <a:lnTo>
                    <a:pt x="1141" y="674"/>
                  </a:lnTo>
                  <a:lnTo>
                    <a:pt x="1149" y="660"/>
                  </a:lnTo>
                  <a:lnTo>
                    <a:pt x="1157" y="647"/>
                  </a:lnTo>
                  <a:lnTo>
                    <a:pt x="1165" y="634"/>
                  </a:lnTo>
                  <a:lnTo>
                    <a:pt x="1173" y="621"/>
                  </a:lnTo>
                  <a:lnTo>
                    <a:pt x="1181" y="608"/>
                  </a:lnTo>
                  <a:lnTo>
                    <a:pt x="1189" y="588"/>
                  </a:lnTo>
                  <a:lnTo>
                    <a:pt x="1189" y="575"/>
                  </a:lnTo>
                  <a:lnTo>
                    <a:pt x="1197" y="561"/>
                  </a:lnTo>
                  <a:lnTo>
                    <a:pt x="1205" y="548"/>
                  </a:lnTo>
                  <a:lnTo>
                    <a:pt x="1213" y="535"/>
                  </a:lnTo>
                  <a:lnTo>
                    <a:pt x="1221" y="515"/>
                  </a:lnTo>
                  <a:lnTo>
                    <a:pt x="1229" y="502"/>
                  </a:lnTo>
                  <a:lnTo>
                    <a:pt x="1237" y="489"/>
                  </a:lnTo>
                  <a:lnTo>
                    <a:pt x="1245" y="476"/>
                  </a:lnTo>
                  <a:lnTo>
                    <a:pt x="1245" y="462"/>
                  </a:lnTo>
                  <a:lnTo>
                    <a:pt x="1253" y="443"/>
                  </a:lnTo>
                  <a:lnTo>
                    <a:pt x="1261" y="429"/>
                  </a:lnTo>
                  <a:lnTo>
                    <a:pt x="1269" y="416"/>
                  </a:lnTo>
                  <a:lnTo>
                    <a:pt x="1277" y="403"/>
                  </a:lnTo>
                  <a:lnTo>
                    <a:pt x="1285" y="383"/>
                  </a:lnTo>
                  <a:lnTo>
                    <a:pt x="1285" y="370"/>
                  </a:lnTo>
                  <a:lnTo>
                    <a:pt x="1293" y="357"/>
                  </a:lnTo>
                  <a:lnTo>
                    <a:pt x="1301" y="344"/>
                  </a:lnTo>
                  <a:lnTo>
                    <a:pt x="1309" y="330"/>
                  </a:lnTo>
                  <a:lnTo>
                    <a:pt x="1309" y="317"/>
                  </a:lnTo>
                  <a:lnTo>
                    <a:pt x="1317" y="297"/>
                  </a:lnTo>
                  <a:lnTo>
                    <a:pt x="1325" y="284"/>
                  </a:lnTo>
                  <a:lnTo>
                    <a:pt x="1333" y="271"/>
                  </a:lnTo>
                  <a:lnTo>
                    <a:pt x="1333" y="258"/>
                  </a:lnTo>
                  <a:lnTo>
                    <a:pt x="1341" y="244"/>
                  </a:lnTo>
                  <a:lnTo>
                    <a:pt x="1349" y="231"/>
                  </a:lnTo>
                  <a:lnTo>
                    <a:pt x="1356" y="218"/>
                  </a:lnTo>
                  <a:lnTo>
                    <a:pt x="1356" y="205"/>
                  </a:lnTo>
                  <a:lnTo>
                    <a:pt x="1372" y="185"/>
                  </a:lnTo>
                  <a:lnTo>
                    <a:pt x="1380" y="159"/>
                  </a:lnTo>
                  <a:lnTo>
                    <a:pt x="1396" y="139"/>
                  </a:lnTo>
                  <a:lnTo>
                    <a:pt x="1404" y="112"/>
                  </a:lnTo>
                  <a:lnTo>
                    <a:pt x="1412" y="99"/>
                  </a:lnTo>
                  <a:lnTo>
                    <a:pt x="1428" y="79"/>
                  </a:lnTo>
                  <a:lnTo>
                    <a:pt x="1436" y="60"/>
                  </a:lnTo>
                  <a:lnTo>
                    <a:pt x="1444" y="46"/>
                  </a:lnTo>
                  <a:lnTo>
                    <a:pt x="1460" y="33"/>
                  </a:lnTo>
                  <a:lnTo>
                    <a:pt x="1476" y="13"/>
                  </a:lnTo>
                  <a:lnTo>
                    <a:pt x="1500" y="0"/>
                  </a:lnTo>
                  <a:lnTo>
                    <a:pt x="1516" y="7"/>
                  </a:lnTo>
                  <a:lnTo>
                    <a:pt x="1524" y="7"/>
                  </a:lnTo>
                  <a:lnTo>
                    <a:pt x="1532" y="13"/>
                  </a:lnTo>
                  <a:lnTo>
                    <a:pt x="1540" y="20"/>
                  </a:lnTo>
                  <a:lnTo>
                    <a:pt x="1556" y="33"/>
                  </a:lnTo>
                  <a:lnTo>
                    <a:pt x="1564" y="46"/>
                  </a:lnTo>
                  <a:lnTo>
                    <a:pt x="1572" y="66"/>
                  </a:lnTo>
                  <a:lnTo>
                    <a:pt x="1580" y="86"/>
                  </a:lnTo>
                  <a:lnTo>
                    <a:pt x="1596" y="112"/>
                  </a:lnTo>
                  <a:lnTo>
                    <a:pt x="1604" y="139"/>
                  </a:lnTo>
                  <a:lnTo>
                    <a:pt x="1612" y="159"/>
                  </a:lnTo>
                  <a:lnTo>
                    <a:pt x="1620" y="185"/>
                  </a:lnTo>
                  <a:lnTo>
                    <a:pt x="1628" y="211"/>
                  </a:lnTo>
                  <a:lnTo>
                    <a:pt x="1636" y="238"/>
                  </a:lnTo>
                  <a:lnTo>
                    <a:pt x="1652" y="258"/>
                  </a:lnTo>
                  <a:lnTo>
                    <a:pt x="1660" y="284"/>
                  </a:lnTo>
                  <a:lnTo>
                    <a:pt x="1668" y="311"/>
                  </a:lnTo>
                  <a:lnTo>
                    <a:pt x="1676" y="337"/>
                  </a:lnTo>
                  <a:lnTo>
                    <a:pt x="1684" y="363"/>
                  </a:lnTo>
                  <a:lnTo>
                    <a:pt x="1692" y="390"/>
                  </a:lnTo>
                  <a:lnTo>
                    <a:pt x="1700" y="416"/>
                  </a:lnTo>
                  <a:lnTo>
                    <a:pt x="1708" y="443"/>
                  </a:lnTo>
                  <a:lnTo>
                    <a:pt x="1715" y="469"/>
                  </a:lnTo>
                  <a:lnTo>
                    <a:pt x="1723" y="495"/>
                  </a:lnTo>
                  <a:lnTo>
                    <a:pt x="1731" y="522"/>
                  </a:lnTo>
                  <a:lnTo>
                    <a:pt x="1739" y="548"/>
                  </a:lnTo>
                  <a:lnTo>
                    <a:pt x="1747" y="575"/>
                  </a:lnTo>
                  <a:lnTo>
                    <a:pt x="1755" y="601"/>
                  </a:lnTo>
                  <a:lnTo>
                    <a:pt x="1763" y="627"/>
                  </a:lnTo>
                  <a:lnTo>
                    <a:pt x="1771" y="654"/>
                  </a:lnTo>
                  <a:lnTo>
                    <a:pt x="1779" y="674"/>
                  </a:lnTo>
                  <a:lnTo>
                    <a:pt x="1795" y="700"/>
                  </a:lnTo>
                  <a:lnTo>
                    <a:pt x="1803" y="726"/>
                  </a:lnTo>
                  <a:lnTo>
                    <a:pt x="1811" y="753"/>
                  </a:lnTo>
                  <a:lnTo>
                    <a:pt x="1827" y="773"/>
                  </a:lnTo>
                  <a:lnTo>
                    <a:pt x="1835" y="799"/>
                  </a:lnTo>
                  <a:lnTo>
                    <a:pt x="1851" y="819"/>
                  </a:lnTo>
                  <a:lnTo>
                    <a:pt x="1859" y="845"/>
                  </a:lnTo>
                  <a:lnTo>
                    <a:pt x="1875" y="865"/>
                  </a:lnTo>
                  <a:lnTo>
                    <a:pt x="1891" y="891"/>
                  </a:lnTo>
                  <a:lnTo>
                    <a:pt x="1899" y="911"/>
                  </a:lnTo>
                  <a:lnTo>
                    <a:pt x="1915" y="931"/>
                  </a:lnTo>
                  <a:lnTo>
                    <a:pt x="1931" y="951"/>
                  </a:lnTo>
                  <a:lnTo>
                    <a:pt x="1947" y="971"/>
                  </a:lnTo>
                  <a:lnTo>
                    <a:pt x="1963" y="991"/>
                  </a:lnTo>
                  <a:lnTo>
                    <a:pt x="1987" y="1010"/>
                  </a:lnTo>
                  <a:lnTo>
                    <a:pt x="2003" y="1030"/>
                  </a:lnTo>
                  <a:lnTo>
                    <a:pt x="2019" y="1043"/>
                  </a:lnTo>
                  <a:lnTo>
                    <a:pt x="2043" y="1063"/>
                  </a:lnTo>
                  <a:lnTo>
                    <a:pt x="2067" y="1076"/>
                  </a:lnTo>
                  <a:lnTo>
                    <a:pt x="2090" y="1090"/>
                  </a:lnTo>
                  <a:lnTo>
                    <a:pt x="2106" y="1103"/>
                  </a:lnTo>
                  <a:lnTo>
                    <a:pt x="2130" y="1123"/>
                  </a:lnTo>
                  <a:lnTo>
                    <a:pt x="2162" y="1129"/>
                  </a:lnTo>
                  <a:lnTo>
                    <a:pt x="2186" y="1142"/>
                  </a:lnTo>
                  <a:lnTo>
                    <a:pt x="2218" y="1156"/>
                  </a:lnTo>
                  <a:lnTo>
                    <a:pt x="2242" y="1162"/>
                  </a:lnTo>
                  <a:lnTo>
                    <a:pt x="2274" y="1162"/>
                  </a:lnTo>
                  <a:lnTo>
                    <a:pt x="2306" y="1162"/>
                  </a:lnTo>
                  <a:lnTo>
                    <a:pt x="2338" y="1162"/>
                  </a:lnTo>
                  <a:lnTo>
                    <a:pt x="2370" y="1162"/>
                  </a:lnTo>
                  <a:lnTo>
                    <a:pt x="2394" y="1162"/>
                  </a:lnTo>
                  <a:lnTo>
                    <a:pt x="2426" y="1162"/>
                  </a:lnTo>
                  <a:lnTo>
                    <a:pt x="2457" y="1162"/>
                  </a:lnTo>
                  <a:lnTo>
                    <a:pt x="2489" y="1162"/>
                  </a:lnTo>
                  <a:lnTo>
                    <a:pt x="2521" y="1169"/>
                  </a:lnTo>
                  <a:lnTo>
                    <a:pt x="2545" y="1182"/>
                  </a:lnTo>
                </a:path>
              </a:pathLst>
            </a:custGeom>
            <a:noFill/>
            <a:ln w="508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6" name="Rectangle 16"/>
            <p:cNvSpPr>
              <a:spLocks noChangeArrowheads="1"/>
            </p:cNvSpPr>
            <p:nvPr/>
          </p:nvSpPr>
          <p:spPr bwMode="auto">
            <a:xfrm>
              <a:off x="3152" y="2461"/>
              <a:ext cx="16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lnSpc>
                  <a:spcPct val="85000"/>
                </a:lnSpc>
              </a:pPr>
              <a:r>
                <a:rPr lang="en-US" altLang="en-US" b="1">
                  <a:solidFill>
                    <a:srgbClr val="FF0000"/>
                  </a:solidFill>
                  <a:latin typeface="Arial" panose="020B0604020202020204" pitchFamily="34" charset="0"/>
                </a:rPr>
                <a:t>L</a:t>
              </a:r>
            </a:p>
          </p:txBody>
        </p:sp>
      </p:grpSp>
      <p:sp>
        <p:nvSpPr>
          <p:cNvPr id="59402" name="Rectangle 17"/>
          <p:cNvSpPr>
            <a:spLocks noChangeArrowheads="1"/>
          </p:cNvSpPr>
          <p:nvPr/>
        </p:nvSpPr>
        <p:spPr bwMode="auto">
          <a:xfrm>
            <a:off x="8108950" y="3103563"/>
            <a:ext cx="14097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lnSpc>
                <a:spcPct val="85000"/>
              </a:lnSpc>
            </a:pPr>
            <a:r>
              <a:rPr lang="en-US" altLang="en-US" b="1">
                <a:solidFill>
                  <a:srgbClr val="000000"/>
                </a:solidFill>
                <a:latin typeface="Arial" panose="020B0604020202020204" pitchFamily="34" charset="0"/>
              </a:rPr>
              <a:t>Wavelength</a:t>
            </a:r>
          </a:p>
        </p:txBody>
      </p:sp>
      <p:sp>
        <p:nvSpPr>
          <p:cNvPr id="59403" name="Rectangle 18"/>
          <p:cNvSpPr>
            <a:spLocks noChangeArrowheads="1"/>
          </p:cNvSpPr>
          <p:nvPr/>
        </p:nvSpPr>
        <p:spPr bwMode="auto">
          <a:xfrm>
            <a:off x="3359150" y="1433513"/>
            <a:ext cx="13208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lnSpc>
                <a:spcPct val="85000"/>
              </a:lnSpc>
            </a:pPr>
            <a:r>
              <a:rPr lang="en-US" altLang="en-US" b="1">
                <a:solidFill>
                  <a:srgbClr val="000000"/>
                </a:solidFill>
                <a:latin typeface="Arial" panose="020B0604020202020204" pitchFamily="34" charset="0"/>
              </a:rPr>
              <a:t>Power        </a:t>
            </a:r>
          </a:p>
        </p:txBody>
      </p:sp>
      <p:sp>
        <p:nvSpPr>
          <p:cNvPr id="395283" name="Rectangle 19"/>
          <p:cNvSpPr>
            <a:spLocks noChangeArrowheads="1"/>
          </p:cNvSpPr>
          <p:nvPr/>
        </p:nvSpPr>
        <p:spPr bwMode="auto">
          <a:xfrm>
            <a:off x="2209800" y="5410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eaLnBrk="0" hangingPunct="0">
              <a:spcBef>
                <a:spcPct val="20000"/>
              </a:spcBef>
              <a:buFontTx/>
              <a:buChar char="•"/>
            </a:pPr>
            <a:r>
              <a:rPr lang="en-US" altLang="en-US" sz="2000" dirty="0">
                <a:solidFill>
                  <a:srgbClr val="000000"/>
                </a:solidFill>
                <a:latin typeface="Arial" panose="020B0604020202020204" pitchFamily="34" charset="0"/>
              </a:rPr>
              <a:t>A:  We can’t!  Most of the information is lost.</a:t>
            </a:r>
          </a:p>
          <a:p>
            <a:pPr lvl="2" eaLnBrk="0" hangingPunct="0">
              <a:spcBef>
                <a:spcPct val="20000"/>
              </a:spcBef>
              <a:buFontTx/>
              <a:buChar char="–"/>
            </a:pPr>
            <a:r>
              <a:rPr lang="en-US" altLang="en-US" dirty="0">
                <a:solidFill>
                  <a:srgbClr val="000000"/>
                </a:solidFill>
                <a:latin typeface="Arial" panose="020B0604020202020204" pitchFamily="34" charset="0"/>
              </a:rPr>
              <a:t>As a result, two different spectra may appear indistinguishable</a:t>
            </a:r>
          </a:p>
          <a:p>
            <a:pPr lvl="3" eaLnBrk="0" hangingPunct="0">
              <a:spcBef>
                <a:spcPct val="20000"/>
              </a:spcBef>
              <a:buFontTx/>
              <a:buChar char="»"/>
            </a:pPr>
            <a:r>
              <a:rPr lang="en-US" altLang="en-US" sz="1600" dirty="0">
                <a:solidFill>
                  <a:srgbClr val="000000"/>
                </a:solidFill>
                <a:latin typeface="Arial" panose="020B0604020202020204" pitchFamily="34" charset="0"/>
              </a:rPr>
              <a:t>such spectra are known as </a:t>
            </a:r>
            <a:r>
              <a:rPr lang="en-US" altLang="en-US" sz="1600" b="1" dirty="0" err="1">
                <a:solidFill>
                  <a:srgbClr val="000000"/>
                </a:solidFill>
                <a:latin typeface="Arial" panose="020B0604020202020204" pitchFamily="34" charset="0"/>
              </a:rPr>
              <a:t>metamers</a:t>
            </a:r>
            <a:endParaRPr lang="en-US" altLang="en-US" sz="1600" b="1" dirty="0">
              <a:solidFill>
                <a:srgbClr val="000000"/>
              </a:solidFill>
              <a:latin typeface="Arial" panose="020B0604020202020204" pitchFamily="34" charset="0"/>
            </a:endParaRPr>
          </a:p>
          <a:p>
            <a:pPr lvl="3" eaLnBrk="0" hangingPunct="0">
              <a:spcBef>
                <a:spcPct val="20000"/>
              </a:spcBef>
              <a:buFontTx/>
              <a:buChar char="»"/>
            </a:pPr>
            <a:r>
              <a:rPr lang="en-US" altLang="en-US" sz="1400" dirty="0">
                <a:solidFill>
                  <a:srgbClr val="000000"/>
                </a:solidFill>
                <a:latin typeface="Arial" panose="020B0604020202020204" pitchFamily="34" charset="0"/>
                <a:hlinkClick r:id="rId3"/>
              </a:rPr>
              <a:t>http://www.cs.brown.edu/exploratories/freeSoftware/repository/edu/brown/cs/exploratories/applets/spectrum/metamers_guide.html</a:t>
            </a:r>
            <a:r>
              <a:rPr lang="en-US" altLang="en-US" sz="14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419728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5267">
                                            <p:txEl>
                                              <p:pRg st="3" end="3"/>
                                            </p:txEl>
                                          </p:spTgt>
                                        </p:tgtEl>
                                        <p:attrNameLst>
                                          <p:attrName>style.visibility</p:attrName>
                                        </p:attrNameLst>
                                      </p:cBhvr>
                                      <p:to>
                                        <p:strVal val="visible"/>
                                      </p:to>
                                    </p:set>
                                    <p:animEffect transition="in" filter="fade">
                                      <p:cBhvr>
                                        <p:cTn id="22" dur="500"/>
                                        <p:tgtEl>
                                          <p:spTgt spid="395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5283">
                                            <p:txEl>
                                              <p:pRg st="0" end="0"/>
                                            </p:txEl>
                                          </p:spTgt>
                                        </p:tgtEl>
                                        <p:attrNameLst>
                                          <p:attrName>style.visibility</p:attrName>
                                        </p:attrNameLst>
                                      </p:cBhvr>
                                      <p:to>
                                        <p:strVal val="visible"/>
                                      </p:to>
                                    </p:set>
                                    <p:animEffect transition="in" filter="fade">
                                      <p:cBhvr>
                                        <p:cTn id="27" dur="500"/>
                                        <p:tgtEl>
                                          <p:spTgt spid="39528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5283">
                                            <p:txEl>
                                              <p:pRg st="1" end="1"/>
                                            </p:txEl>
                                          </p:spTgt>
                                        </p:tgtEl>
                                        <p:attrNameLst>
                                          <p:attrName>style.visibility</p:attrName>
                                        </p:attrNameLst>
                                      </p:cBhvr>
                                      <p:to>
                                        <p:strVal val="visible"/>
                                      </p:to>
                                    </p:set>
                                    <p:animEffect transition="in" filter="fade">
                                      <p:cBhvr>
                                        <p:cTn id="30" dur="500"/>
                                        <p:tgtEl>
                                          <p:spTgt spid="395283">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5283">
                                            <p:txEl>
                                              <p:pRg st="2" end="2"/>
                                            </p:txEl>
                                          </p:spTgt>
                                        </p:tgtEl>
                                        <p:attrNameLst>
                                          <p:attrName>style.visibility</p:attrName>
                                        </p:attrNameLst>
                                      </p:cBhvr>
                                      <p:to>
                                        <p:strVal val="visible"/>
                                      </p:to>
                                    </p:set>
                                    <p:animEffect transition="in" filter="fade">
                                      <p:cBhvr>
                                        <p:cTn id="33" dur="500"/>
                                        <p:tgtEl>
                                          <p:spTgt spid="39528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5283">
                                            <p:txEl>
                                              <p:pRg st="3" end="3"/>
                                            </p:txEl>
                                          </p:spTgt>
                                        </p:tgtEl>
                                        <p:attrNameLst>
                                          <p:attrName>style.visibility</p:attrName>
                                        </p:attrNameLst>
                                      </p:cBhvr>
                                      <p:to>
                                        <p:strVal val="visible"/>
                                      </p:to>
                                    </p:set>
                                    <p:animEffect transition="in" filter="fade">
                                      <p:cBhvr>
                                        <p:cTn id="36" dur="500"/>
                                        <p:tgtEl>
                                          <p:spTgt spid="39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chor="ctr">
            <a:normAutofit/>
          </a:bodyPr>
          <a:lstStyle/>
          <a:p>
            <a:r>
              <a:rPr lang="en-US" altLang="en-US" sz="2800"/>
              <a:t>The appearance of colors</a:t>
            </a:r>
          </a:p>
        </p:txBody>
      </p:sp>
      <p:sp>
        <p:nvSpPr>
          <p:cNvPr id="246787" name="Rectangle 3"/>
          <p:cNvSpPr>
            <a:spLocks noGrp="1" noChangeArrowheads="1"/>
          </p:cNvSpPr>
          <p:nvPr>
            <p:ph type="body" sz="half" idx="1"/>
          </p:nvPr>
        </p:nvSpPr>
        <p:spPr>
          <a:xfrm>
            <a:off x="559593" y="3014663"/>
            <a:ext cx="10495824" cy="196453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Autofit/>
          </a:bodyPr>
          <a:lstStyle/>
          <a:p>
            <a:r>
              <a:rPr lang="en-US" altLang="en-US" sz="1800" dirty="0" smtClean="0"/>
              <a:t>Color appearance is affected by the “compression” and “post processing” of an objects albedo</a:t>
            </a:r>
          </a:p>
          <a:p>
            <a:pPr lvl="1"/>
            <a:r>
              <a:rPr lang="en-US" altLang="en-US" sz="1400" dirty="0"/>
              <a:t>“Post processing” in visual cortex is complex process</a:t>
            </a:r>
          </a:p>
          <a:p>
            <a:pPr lvl="1"/>
            <a:r>
              <a:rPr lang="en-US" altLang="en-US" sz="1400" dirty="0" err="1" smtClean="0"/>
              <a:t>Hering</a:t>
            </a:r>
            <a:r>
              <a:rPr lang="en-US" altLang="en-US" sz="1400" dirty="0"/>
              <a:t>, Helmholtz: Color appearance is strongly affected by other nearby colors, by adaptation to previous views, and by “state of mind</a:t>
            </a:r>
            <a:r>
              <a:rPr lang="en-US" altLang="en-US" sz="1400" dirty="0" smtClean="0"/>
              <a:t>”</a:t>
            </a:r>
          </a:p>
          <a:p>
            <a:pPr lvl="1"/>
            <a:r>
              <a:rPr lang="en-US" altLang="en-US" sz="1400" dirty="0" smtClean="0"/>
              <a:t>Adaptation phenomena</a:t>
            </a:r>
            <a:endParaRPr lang="en-US" altLang="en-US" sz="1400" dirty="0" smtClean="0"/>
          </a:p>
          <a:p>
            <a:pPr lvl="2"/>
            <a:endParaRPr lang="en-US" altLang="en-US" sz="1000" dirty="0" smtClean="0"/>
          </a:p>
          <a:p>
            <a:endParaRPr lang="en-US" altLang="en-US" sz="1800" dirty="0" smtClean="0"/>
          </a:p>
          <a:p>
            <a:r>
              <a:rPr lang="en-US" altLang="en-US" sz="1800" dirty="0" smtClean="0"/>
              <a:t>See neuroscience related research by </a:t>
            </a:r>
            <a:r>
              <a:rPr lang="en-US" altLang="en-US" sz="1800" dirty="0" err="1" smtClean="0"/>
              <a:t>Poggio</a:t>
            </a:r>
            <a:r>
              <a:rPr lang="en-US" altLang="en-US" sz="1800" dirty="0" smtClean="0"/>
              <a:t> et al. </a:t>
            </a:r>
            <a:endParaRPr lang="en-US" altLang="en-US" sz="1800" dirty="0"/>
          </a:p>
        </p:txBody>
      </p:sp>
      <p:sp>
        <p:nvSpPr>
          <p:cNvPr id="246788" name="Rectangle 4"/>
          <p:cNvSpPr>
            <a:spLocks noGrp="1" noChangeArrowheads="1"/>
          </p:cNvSpPr>
          <p:nvPr>
            <p:ph type="body" sz="half" idx="2"/>
          </p:nvPr>
        </p:nvSpPr>
        <p:spPr>
          <a:xfrm>
            <a:off x="609599" y="1160451"/>
            <a:ext cx="9239395" cy="1389051"/>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7" tIns="44450" rIns="90487" bIns="44450" rtlCol="0">
            <a:normAutofit/>
          </a:bodyPr>
          <a:lstStyle/>
          <a:p>
            <a:endParaRPr lang="en-US" altLang="en-US" sz="1800" dirty="0"/>
          </a:p>
          <a:p>
            <a:r>
              <a:rPr lang="en-US" altLang="en-US" sz="2200" dirty="0" smtClean="0"/>
              <a:t>Color appearance is based on the sensing mechanism</a:t>
            </a:r>
          </a:p>
          <a:p>
            <a:pPr lvl="1"/>
            <a:r>
              <a:rPr lang="en-US" altLang="en-US" sz="1400" dirty="0" smtClean="0"/>
              <a:t>As we have discussed … it has been shown, </a:t>
            </a:r>
            <a:r>
              <a:rPr lang="en-US" altLang="en-US" sz="1400" dirty="0"/>
              <a:t>it is possible to match almost all colors, viewed in film mode using </a:t>
            </a:r>
            <a:r>
              <a:rPr lang="en-US" altLang="en-US" sz="1400" dirty="0" smtClean="0"/>
              <a:t>only three </a:t>
            </a:r>
            <a:r>
              <a:rPr lang="en-US" altLang="en-US" sz="1400" dirty="0"/>
              <a:t>primary sources - the principle of </a:t>
            </a:r>
            <a:r>
              <a:rPr lang="en-US" altLang="en-US" sz="1400" b="1" dirty="0" err="1"/>
              <a:t>trichromacy</a:t>
            </a:r>
            <a:r>
              <a:rPr lang="en-US" altLang="en-US" sz="1400" dirty="0" smtClean="0"/>
              <a:t>.</a:t>
            </a:r>
            <a:endParaRPr lang="en-US" altLang="en-US" sz="1400" dirty="0"/>
          </a:p>
        </p:txBody>
      </p:sp>
    </p:spTree>
    <p:extLst>
      <p:ext uri="{BB962C8B-B14F-4D97-AF65-F5344CB8AC3E}">
        <p14:creationId xmlns:p14="http://schemas.microsoft.com/office/powerpoint/2010/main" val="24892430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dirty="0"/>
              <a:t>Computer Vision - A Modern Approach</a:t>
            </a:r>
          </a:p>
          <a:p>
            <a:r>
              <a:rPr lang="en-GB" altLang="en-US" dirty="0"/>
              <a:t>Set:  </a:t>
            </a:r>
            <a:r>
              <a:rPr lang="en-GB" altLang="en-US" dirty="0" err="1"/>
              <a:t>Color</a:t>
            </a:r>
            <a:r>
              <a:rPr lang="en-GB" altLang="en-US" dirty="0"/>
              <a:t> </a:t>
            </a:r>
          </a:p>
          <a:p>
            <a:r>
              <a:rPr lang="en-GB" altLang="en-US" dirty="0"/>
              <a:t>Slides by D.A. Forsyth</a:t>
            </a:r>
            <a:endParaRPr lang="en-GB" altLang="en-US" sz="1400" dirty="0"/>
          </a:p>
          <a:p>
            <a:endParaRPr lang="en-US" altLang="en-US" sz="1400" dirty="0"/>
          </a:p>
          <a:p>
            <a:endParaRPr lang="en-US" altLang="en-US" sz="1400" dirty="0"/>
          </a:p>
        </p:txBody>
      </p:sp>
      <p:pic>
        <p:nvPicPr>
          <p:cNvPr id="155652" name="Picture 4" descr="stroop-1.pic                                                   0004203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962" y="-20636"/>
            <a:ext cx="7939087" cy="637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08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3305</TotalTime>
  <Words>2047</Words>
  <Application>Microsoft Office PowerPoint</Application>
  <PresentationFormat>Widescreen</PresentationFormat>
  <Paragraphs>252</Paragraphs>
  <Slides>38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55 Helvetica Roman</vt:lpstr>
      <vt:lpstr>Arial</vt:lpstr>
      <vt:lpstr>Calibri</vt:lpstr>
      <vt:lpstr>Calibri Light</vt:lpstr>
      <vt:lpstr>Georgia</vt:lpstr>
      <vt:lpstr>Wingdings 2</vt:lpstr>
      <vt:lpstr>georgetown-powerpoint-template-white</vt:lpstr>
      <vt:lpstr>HDOfficeLightV0</vt:lpstr>
      <vt:lpstr>COSC579: Color and Perception</vt:lpstr>
      <vt:lpstr>Outline</vt:lpstr>
      <vt:lpstr>Capturing and Sensing Light: The human visual system</vt:lpstr>
      <vt:lpstr>Density of rods and cones</vt:lpstr>
      <vt:lpstr>Light response is nonlinear</vt:lpstr>
      <vt:lpstr>Color perception</vt:lpstr>
      <vt:lpstr>Color perception</vt:lpstr>
      <vt:lpstr>The appearance of colors</vt:lpstr>
      <vt:lpstr>PowerPoint Presentation</vt:lpstr>
      <vt:lpstr>PowerPoint Presentation</vt:lpstr>
      <vt:lpstr>PowerPoint Presentation</vt:lpstr>
      <vt:lpstr>Adaptation phenomena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Perception summary</vt:lpstr>
      <vt:lpstr>Outline</vt:lpstr>
      <vt:lpstr>So why specify color numerically?</vt:lpstr>
      <vt:lpstr>Visible light</vt:lpstr>
      <vt:lpstr>PowerPoint Presentation</vt:lpstr>
      <vt:lpstr>PowerPoint Presentation</vt:lpstr>
      <vt:lpstr>PowerPoint Presentation</vt:lpstr>
      <vt:lpstr>PowerPoint Presentation</vt:lpstr>
      <vt:lpstr>Quantifying Color</vt:lpstr>
      <vt:lpstr>Outline</vt:lpstr>
      <vt:lpstr>Why specify color numerically?</vt:lpstr>
      <vt:lpstr>Color matching experiments - I</vt:lpstr>
      <vt:lpstr>Color matching experiments - II</vt:lpstr>
      <vt:lpstr>Subtractive matching</vt:lpstr>
      <vt:lpstr>Color Matching</vt:lpstr>
      <vt:lpstr>Common Color Spaces </vt:lpstr>
      <vt:lpstr>Color Vectors</vt:lpstr>
      <vt:lpstr>Summary</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112</cp:revision>
  <dcterms:created xsi:type="dcterms:W3CDTF">2014-11-11T01:34:56Z</dcterms:created>
  <dcterms:modified xsi:type="dcterms:W3CDTF">2017-09-06T22:36:11Z</dcterms:modified>
</cp:coreProperties>
</file>