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</p:sldMasterIdLst>
  <p:notesMasterIdLst>
    <p:notesMasterId r:id="rId62"/>
  </p:notesMasterIdLst>
  <p:sldIdLst>
    <p:sldId id="256" r:id="rId3"/>
    <p:sldId id="262" r:id="rId4"/>
    <p:sldId id="261" r:id="rId5"/>
    <p:sldId id="263" r:id="rId6"/>
    <p:sldId id="370" r:id="rId7"/>
    <p:sldId id="264" r:id="rId8"/>
    <p:sldId id="265" r:id="rId9"/>
    <p:sldId id="266" r:id="rId10"/>
    <p:sldId id="267" r:id="rId11"/>
    <p:sldId id="276" r:id="rId12"/>
    <p:sldId id="277" r:id="rId13"/>
    <p:sldId id="280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303" r:id="rId27"/>
    <p:sldId id="296" r:id="rId28"/>
    <p:sldId id="297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4" r:id="rId58"/>
    <p:sldId id="335" r:id="rId59"/>
    <p:sldId id="336" r:id="rId60"/>
    <p:sldId id="30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156A6-61D7-46F7-A636-803E0056D08B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5468E-81E9-416B-AFCA-2BB763249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5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2A0EED-40EF-4E30-BF7A-A14F7B57CFB8}" type="slidenum">
              <a:rPr lang="en-US" altLang="en-US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94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2C3F324-1194-4C21-B5F6-B6C8898E1176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946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36DA69D-CAE3-46FF-AEAE-9A447A98621B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01077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5DC886-7869-4EF4-B295-4D6726530572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999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0568EB-0191-43E9-993C-412F930F300C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384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A6757E-EBB7-429C-AAE1-6716DFFF2B7B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8878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E42C879-6F7C-4E3A-ADB5-0A9587F513F0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614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89492D4-B639-4246-8484-B688BDEE2E59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917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0832F0-8D92-4A7B-9CAD-4C8DD18D329A}" type="slidenum">
              <a:rPr lang="en-US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79698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63284E-E667-4E2E-8060-AEC531413912}" type="slidenum">
              <a:rPr lang="en-US" altLang="en-US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87603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457379-454E-4771-A048-D17BF2752718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41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B5A5451-5CBB-453D-A34E-3EE77D522D35}" type="slidenum">
              <a:rPr lang="en-US" altLang="en-US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5839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C646E1-6C52-44DA-A5BD-C0DE3BE247BB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5462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300278-095E-4F6D-9B8B-5E3AB1455803}" type="slidenum">
              <a:rPr lang="en-US" altLang="en-US" sz="1300"/>
              <a:pPr/>
              <a:t>28</a:t>
            </a:fld>
            <a:endParaRPr lang="en-US" altLang="en-US" sz="13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6033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E2A49D5-ECAC-4CE5-9D10-37713F532A91}" type="slidenum">
              <a:rPr lang="en-US" altLang="en-US" sz="1300"/>
              <a:pPr/>
              <a:t>29</a:t>
            </a:fld>
            <a:endParaRPr lang="en-US" altLang="en-US" sz="13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3272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D8E20A-A779-4ED6-9B49-DACF0015BFDC}" type="slidenum">
              <a:rPr lang="en-US" altLang="en-US" sz="1300"/>
              <a:pPr/>
              <a:t>30</a:t>
            </a:fld>
            <a:endParaRPr lang="en-US" altLang="en-US" sz="13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7753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C31B48-A8F2-400D-82CF-B7932D613CF6}" type="slidenum">
              <a:rPr lang="en-US" altLang="en-US" sz="1300"/>
              <a:pPr/>
              <a:t>31</a:t>
            </a:fld>
            <a:endParaRPr lang="en-US" altLang="en-US" sz="13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3955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81FCB1-36EA-4319-8523-F956FD540B24}" type="slidenum">
              <a:rPr lang="en-US" altLang="en-US" sz="1300"/>
              <a:pPr/>
              <a:t>32</a:t>
            </a:fld>
            <a:endParaRPr lang="en-US" altLang="en-US" sz="13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4674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9EF7A4-AB25-43FF-B03D-B62E55D5F306}" type="slidenum">
              <a:rPr lang="en-US" altLang="en-US" sz="1300"/>
              <a:pPr/>
              <a:t>33</a:t>
            </a:fld>
            <a:endParaRPr lang="en-US" altLang="en-US" sz="13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367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B0622E-9E43-4B74-9E83-D4E5C8393BD7}" type="slidenum">
              <a:rPr lang="en-US" altLang="en-US" sz="1300"/>
              <a:pPr/>
              <a:t>34</a:t>
            </a:fld>
            <a:endParaRPr lang="en-US" altLang="en-US" sz="13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414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58C349-5527-48A6-B897-5BC2F7A74355}" type="slidenum">
              <a:rPr lang="en-US" altLang="en-US" sz="1300"/>
              <a:pPr/>
              <a:t>35</a:t>
            </a:fld>
            <a:endParaRPr lang="en-US" altLang="en-US" sz="13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9713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F18483-EC28-4301-BD29-8A063ECE1540}" type="slidenum">
              <a:rPr lang="en-US" altLang="en-US" sz="1300"/>
              <a:pPr/>
              <a:t>36</a:t>
            </a:fld>
            <a:endParaRPr lang="en-US" altLang="en-US" sz="13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3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52B253A-FC8F-4ABD-824D-58192428BC3F}" type="slidenum">
              <a:rPr lang="en-US" altLang="en-US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60190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E5BD24-E5B0-4DEB-A14D-625652B2CC01}" type="slidenum">
              <a:rPr lang="en-US" altLang="en-US" sz="1300"/>
              <a:pPr/>
              <a:t>37</a:t>
            </a:fld>
            <a:endParaRPr lang="en-US" altLang="en-US" sz="13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676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36F29B-217D-41C7-9119-FDB9E56F9CB9}" type="slidenum">
              <a:rPr lang="en-US" altLang="en-US" sz="1300"/>
              <a:pPr/>
              <a:t>38</a:t>
            </a:fld>
            <a:endParaRPr lang="en-US" altLang="en-US" sz="13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845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6D0959-DC4D-4758-B0CE-C6B42D1BB176}" type="slidenum">
              <a:rPr lang="en-US" altLang="en-US" sz="1300"/>
              <a:pPr/>
              <a:t>39</a:t>
            </a:fld>
            <a:endParaRPr lang="en-US" altLang="en-US" sz="13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0415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F26294-9268-4767-9EF3-2C70B68660E7}" type="slidenum">
              <a:rPr lang="en-US" altLang="en-US" sz="1300"/>
              <a:pPr/>
              <a:t>40</a:t>
            </a:fld>
            <a:endParaRPr lang="en-US" altLang="en-US" sz="13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7361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69E2E2-8EFE-400B-9B16-096E68D53942}" type="slidenum">
              <a:rPr lang="en-US" altLang="en-US" sz="1300"/>
              <a:pPr/>
              <a:t>41</a:t>
            </a:fld>
            <a:endParaRPr lang="en-US" altLang="en-US" sz="13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391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5D3E1A-1D83-483B-AE28-F4C533F8CDE4}" type="slidenum">
              <a:rPr lang="en-US" altLang="en-US" sz="1300"/>
              <a:pPr/>
              <a:t>42</a:t>
            </a:fld>
            <a:endParaRPr lang="en-US" altLang="en-US" sz="13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6122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B41AC5-DB6F-4DE1-B1C6-3C7CC15CA79C}" type="slidenum">
              <a:rPr lang="en-US" altLang="en-US" sz="1300"/>
              <a:pPr/>
              <a:t>43</a:t>
            </a:fld>
            <a:endParaRPr lang="en-US" altLang="en-US" sz="13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8894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C966F2-7B95-4F4D-8739-B21E4AFB4C63}" type="slidenum">
              <a:rPr lang="en-US" altLang="en-US" sz="1300"/>
              <a:pPr/>
              <a:t>44</a:t>
            </a:fld>
            <a:endParaRPr lang="en-US" altLang="en-US" sz="13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5061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33FD4F-9FD9-42A9-A9F8-D060B1E9ACA2}" type="slidenum">
              <a:rPr lang="en-US" altLang="en-US" sz="1300"/>
              <a:pPr/>
              <a:t>45</a:t>
            </a:fld>
            <a:endParaRPr lang="en-US" altLang="en-US" sz="13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52832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E8FFB9-2CD9-4AE9-B5AC-2B824D3A9D63}" type="slidenum">
              <a:rPr lang="en-US" altLang="en-US" sz="1300"/>
              <a:pPr/>
              <a:t>46</a:t>
            </a:fld>
            <a:endParaRPr lang="en-US" altLang="en-US" sz="13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45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EEB2C2-8B0F-4C4A-B936-00001EC9442B}" type="slidenum">
              <a:rPr lang="en-US" altLang="en-US" sz="1300"/>
              <a:pPr/>
              <a:t>5</a:t>
            </a:fld>
            <a:endParaRPr lang="en-US" altLang="en-US" sz="1300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6977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64A774-E33F-41F9-94FD-ED1DAE197E6E}" type="slidenum">
              <a:rPr lang="en-US" altLang="en-US" sz="1300"/>
              <a:pPr/>
              <a:t>47</a:t>
            </a:fld>
            <a:endParaRPr lang="en-US" altLang="en-US" sz="13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09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D897B0-17AF-47F9-8DDF-0318F051DD4F}" type="slidenum">
              <a:rPr lang="en-US" altLang="en-US" sz="1300"/>
              <a:pPr/>
              <a:t>48</a:t>
            </a:fld>
            <a:endParaRPr lang="en-US" altLang="en-US" sz="130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464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8B7BAE-DEF3-426E-9FD6-A3D50D30261F}" type="slidenum">
              <a:rPr lang="en-US" altLang="en-US" sz="1300"/>
              <a:pPr/>
              <a:t>49</a:t>
            </a:fld>
            <a:endParaRPr lang="en-US" altLang="en-US" sz="13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7305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EF16C7-1142-4C12-9986-1027ADA1A572}" type="slidenum">
              <a:rPr lang="en-US" altLang="en-US" sz="1300"/>
              <a:pPr/>
              <a:t>50</a:t>
            </a:fld>
            <a:endParaRPr lang="en-US" altLang="en-US" sz="13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2415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B0624C-7655-4A44-AA93-7F901F1F1E92}" type="slidenum">
              <a:rPr lang="en-US" altLang="en-US" sz="1300"/>
              <a:pPr/>
              <a:t>51</a:t>
            </a:fld>
            <a:endParaRPr lang="en-US" altLang="en-US" sz="13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0963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2285A1-C674-40D3-AC07-127E8C3B7EA5}" type="slidenum">
              <a:rPr lang="en-US" altLang="en-US" sz="1300"/>
              <a:pPr/>
              <a:t>52</a:t>
            </a:fld>
            <a:endParaRPr lang="en-US" altLang="en-US" sz="130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0657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1603BD-E6F8-418A-83EE-9D62C22BA03A}" type="slidenum">
              <a:rPr lang="en-US" altLang="en-US" sz="1300"/>
              <a:pPr/>
              <a:t>53</a:t>
            </a:fld>
            <a:endParaRPr lang="en-US" altLang="en-US" sz="13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2201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6AC64F-32CA-4542-85F5-14B8C3BC8CD5}" type="slidenum">
              <a:rPr lang="en-US" altLang="en-US" sz="1300"/>
              <a:pPr/>
              <a:t>54</a:t>
            </a:fld>
            <a:endParaRPr lang="en-US" altLang="en-US" sz="130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1802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4D3D30-030F-414A-9BAE-BAE5A6C11AFF}" type="slidenum">
              <a:rPr lang="en-US" altLang="en-US" sz="1300"/>
              <a:pPr/>
              <a:t>55</a:t>
            </a:fld>
            <a:endParaRPr lang="en-US" altLang="en-US" sz="13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21594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ED4A01-9AEB-44F8-8029-C56EFB4B4AE3}" type="slidenum">
              <a:rPr lang="en-US" altLang="en-US" sz="1300"/>
              <a:pPr/>
              <a:t>56</a:t>
            </a:fld>
            <a:endParaRPr lang="en-US" altLang="en-US" sz="13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27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B30417-A5C4-4253-B0CE-F61741BE32BA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311701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C8DBA-657D-44CF-BA43-20A4ECF87EE4}" type="slidenum">
              <a:rPr lang="en-US" altLang="en-US" sz="1300"/>
              <a:pPr/>
              <a:t>57</a:t>
            </a:fld>
            <a:endParaRPr lang="en-US" altLang="en-US" sz="130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0176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BB4CED-ED9E-449A-B0F0-0215BB62407F}" type="slidenum">
              <a:rPr lang="en-US" altLang="en-US" sz="1300"/>
              <a:pPr/>
              <a:t>58</a:t>
            </a:fld>
            <a:endParaRPr lang="en-US" altLang="en-US" sz="13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4163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07" tIns="49504" rIns="99007" bIns="49504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51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D423AAB-9C66-4F44-8802-5533E0F62E75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6304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81B1E1C-9675-421A-ADE3-F1A09AAC0B74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02580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25C5D0D-2764-4BDF-AC98-195BB6CDBA71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5186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23FE488-A6A6-435E-A6E2-DC33EAA75EFC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782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_Texture_White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74575" y="907540"/>
            <a:ext cx="5459028" cy="1330933"/>
          </a:xfrm>
        </p:spPr>
        <p:txBody>
          <a:bodyPr>
            <a:normAutofit/>
          </a:bodyPr>
          <a:lstStyle>
            <a:lvl1pPr algn="l">
              <a:defRPr sz="3700">
                <a:solidFill>
                  <a:srgbClr val="002D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74575" y="2311305"/>
            <a:ext cx="5459029" cy="7622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194C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1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3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2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_Texture_White_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" y="1"/>
            <a:ext cx="12191188" cy="68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ECBDD-A032-419F-B560-3E6265ADB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09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03939-1FBB-4DA6-90A5-EF9C4090E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885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A764A-A0A5-4E66-8151-6E16C5E34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30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35FF-6CDC-4946-A328-24B81EBFE93B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E7D5-A61D-4411-B16B-F82DEAE3A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63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2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76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5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36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36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7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52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4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06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0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97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2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4020B41-DB8D-4C2C-8A78-690736C61387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_Texture_White_Interior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19136"/>
            <a:ext cx="12191188" cy="68575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1615"/>
            <a:ext cx="10972800" cy="657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09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525" y="6331823"/>
            <a:ext cx="524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2D50"/>
                </a:solidFill>
                <a:latin typeface="55 Helvetica Roman"/>
                <a:cs typeface="55 Helvetica Roman"/>
              </a:defRPr>
            </a:lvl1pPr>
          </a:lstStyle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09" r:id="rId13"/>
    <p:sldLayoutId id="2147483710" r:id="rId14"/>
    <p:sldLayoutId id="2147483711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3800" b="0" i="1" kern="1200">
          <a:solidFill>
            <a:srgbClr val="002D50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55 Helvetica Roman"/>
          <a:ea typeface="+mn-ea"/>
          <a:cs typeface="55 Helvetica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912D-2944-4FEC-9366-12BD47BBF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5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.xml"/><Relationship Id="rId7" Type="http://schemas.openxmlformats.org/officeDocument/2006/relationships/oleObject" Target="../embeddings/oleObject4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3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w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tags" Target="../tags/tag5.xml"/><Relationship Id="rId16" Type="http://schemas.openxmlformats.org/officeDocument/2006/relationships/image" Target="../media/image4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42.png"/><Relationship Id="rId5" Type="http://schemas.openxmlformats.org/officeDocument/2006/relationships/tags" Target="../tags/tag8.xml"/><Relationship Id="rId15" Type="http://schemas.openxmlformats.org/officeDocument/2006/relationships/image" Target="../media/image46.png"/><Relationship Id="rId10" Type="http://schemas.openxmlformats.org/officeDocument/2006/relationships/image" Target="../media/image41.wmf"/><Relationship Id="rId4" Type="http://schemas.openxmlformats.org/officeDocument/2006/relationships/tags" Target="../tags/tag7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51.png"/><Relationship Id="rId18" Type="http://schemas.openxmlformats.org/officeDocument/2006/relationships/image" Target="../media/image48.wmf"/><Relationship Id="rId3" Type="http://schemas.openxmlformats.org/officeDocument/2006/relationships/tags" Target="../tags/tag11.xml"/><Relationship Id="rId21" Type="http://schemas.openxmlformats.org/officeDocument/2006/relationships/image" Target="../media/image55.png"/><Relationship Id="rId7" Type="http://schemas.openxmlformats.org/officeDocument/2006/relationships/tags" Target="../tags/tag15.xml"/><Relationship Id="rId12" Type="http://schemas.openxmlformats.org/officeDocument/2006/relationships/image" Target="../media/image43.png"/><Relationship Id="rId17" Type="http://schemas.openxmlformats.org/officeDocument/2006/relationships/oleObject" Target="../embeddings/oleObject5.bin"/><Relationship Id="rId2" Type="http://schemas.openxmlformats.org/officeDocument/2006/relationships/tags" Target="../tags/tag10.xml"/><Relationship Id="rId16" Type="http://schemas.openxmlformats.org/officeDocument/2006/relationships/image" Target="../media/image54.png"/><Relationship Id="rId20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6" Type="http://schemas.openxmlformats.org/officeDocument/2006/relationships/tags" Target="../tags/tag14.xml"/><Relationship Id="rId11" Type="http://schemas.openxmlformats.org/officeDocument/2006/relationships/image" Target="../media/image50.wmf"/><Relationship Id="rId5" Type="http://schemas.openxmlformats.org/officeDocument/2006/relationships/tags" Target="../tags/tag13.xml"/><Relationship Id="rId15" Type="http://schemas.openxmlformats.org/officeDocument/2006/relationships/image" Target="../media/image53.png"/><Relationship Id="rId10" Type="http://schemas.openxmlformats.org/officeDocument/2006/relationships/notesSlide" Target="../notesSlides/notesSlide17.xml"/><Relationship Id="rId19" Type="http://schemas.openxmlformats.org/officeDocument/2006/relationships/oleObject" Target="../embeddings/oleObject6.bin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9.xml"/><Relationship Id="rId7" Type="http://schemas.openxmlformats.org/officeDocument/2006/relationships/image" Target="../media/image4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1.wmf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2.xml"/><Relationship Id="rId7" Type="http://schemas.openxmlformats.org/officeDocument/2006/relationships/image" Target="../media/image6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jpe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00.jpe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99.jpe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COSC579</a:t>
            </a:r>
            <a:r>
              <a:rPr lang="en-US" sz="3200" dirty="0" smtClean="0"/>
              <a:t>: Radiometry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Jeremy Bolton, PhD</a:t>
            </a:r>
          </a:p>
          <a:p>
            <a:r>
              <a:rPr lang="en-US" dirty="0" smtClean="0"/>
              <a:t>Assistant Teaching Professor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28290" y="5130089"/>
            <a:ext cx="5605313" cy="973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5194C3"/>
                </a:solidFill>
                <a:latin typeface="55 Helvetica Roman"/>
                <a:ea typeface="+mn-ea"/>
                <a:cs typeface="55 Helvetica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special thanks to professors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and researchers professor and researchers Yung-Yu Chuang,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Fredo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Durand, Alexei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Efros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William Freeman, James Hays, Svetlana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Lazebnik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Andrej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Karpathy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Fei-Fei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Li,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Srinivasa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Narasimhan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Silvio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Savarese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Steve Seitz, Noah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Snavely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Richard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Szeliski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and Li Zhang.</a:t>
            </a:r>
          </a:p>
        </p:txBody>
      </p:sp>
    </p:spTree>
    <p:extLst>
      <p:ext uri="{BB962C8B-B14F-4D97-AF65-F5344CB8AC3E}">
        <p14:creationId xmlns:p14="http://schemas.microsoft.com/office/powerpoint/2010/main" val="6848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Light transport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44" name="Picture 4" descr="per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60655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Light sources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Basic types</a:t>
            </a:r>
          </a:p>
          <a:p>
            <a:pPr lvl="1"/>
            <a:r>
              <a:rPr lang="en-US" altLang="en-US" dirty="0" smtClean="0"/>
              <a:t>point source</a:t>
            </a:r>
          </a:p>
          <a:p>
            <a:pPr lvl="1"/>
            <a:r>
              <a:rPr lang="en-US" altLang="en-US" dirty="0" smtClean="0"/>
              <a:t>directional source</a:t>
            </a:r>
          </a:p>
          <a:p>
            <a:pPr lvl="2"/>
            <a:r>
              <a:rPr lang="en-US" altLang="en-US" dirty="0" smtClean="0"/>
              <a:t>a point source that is infinitely far away</a:t>
            </a:r>
          </a:p>
          <a:p>
            <a:pPr lvl="1"/>
            <a:r>
              <a:rPr lang="en-US" altLang="en-US" dirty="0" smtClean="0"/>
              <a:t>area source</a:t>
            </a:r>
          </a:p>
          <a:p>
            <a:pPr lvl="2"/>
            <a:r>
              <a:rPr lang="en-US" altLang="en-US" dirty="0" smtClean="0"/>
              <a:t>a union of point sources</a:t>
            </a:r>
          </a:p>
          <a:p>
            <a:pPr lvl="2"/>
            <a:endParaRPr lang="en-US" altLang="en-US" dirty="0" smtClean="0"/>
          </a:p>
          <a:p>
            <a:r>
              <a:rPr lang="en-US" altLang="en-US" dirty="0" smtClean="0"/>
              <a:t>More generally</a:t>
            </a:r>
          </a:p>
          <a:p>
            <a:pPr lvl="1"/>
            <a:r>
              <a:rPr lang="en-US" altLang="en-US" dirty="0" smtClean="0"/>
              <a:t>a light field can describe *any* distribution of light sources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What happens when light hits an object?</a:t>
            </a:r>
          </a:p>
        </p:txBody>
      </p:sp>
    </p:spTree>
    <p:extLst>
      <p:ext uri="{BB962C8B-B14F-4D97-AF65-F5344CB8AC3E}">
        <p14:creationId xmlns:p14="http://schemas.microsoft.com/office/powerpoint/2010/main" val="7338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9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9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76200"/>
            <a:ext cx="8729662" cy="838200"/>
          </a:xfrm>
        </p:spPr>
        <p:txBody>
          <a:bodyPr/>
          <a:lstStyle/>
          <a:p>
            <a:r>
              <a:rPr lang="en-US" altLang="en-US" sz="3200"/>
              <a:t>What happens when a light ray hits an object?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914400"/>
            <a:ext cx="8207375" cy="52578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Some of the light gets absorbed</a:t>
            </a:r>
          </a:p>
          <a:p>
            <a:pPr lvl="1"/>
            <a:r>
              <a:rPr lang="en-US" altLang="en-US" dirty="0" smtClean="0"/>
              <a:t>converted to other forms of energy (e.g., heat)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Some gets transmitted through the object</a:t>
            </a:r>
          </a:p>
          <a:p>
            <a:pPr lvl="1"/>
            <a:r>
              <a:rPr lang="en-US" altLang="en-US" dirty="0" smtClean="0"/>
              <a:t>possibly bent, through “refraction”</a:t>
            </a:r>
          </a:p>
          <a:p>
            <a:pPr lvl="1"/>
            <a:r>
              <a:rPr lang="en-US" altLang="en-US" dirty="0" smtClean="0"/>
              <a:t>a transmitted ray could possible bounce back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Some gets reflected</a:t>
            </a:r>
          </a:p>
          <a:p>
            <a:pPr lvl="1"/>
            <a:r>
              <a:rPr lang="en-US" altLang="en-US" dirty="0" smtClean="0"/>
              <a:t>as we saw before, it could be reflected in multiple directions (possibly all directions) at once</a:t>
            </a:r>
          </a:p>
          <a:p>
            <a:pPr lvl="2"/>
            <a:endParaRPr lang="en-US" altLang="en-US" dirty="0" smtClean="0"/>
          </a:p>
          <a:p>
            <a:r>
              <a:rPr lang="en-US" altLang="en-US" dirty="0" smtClean="0"/>
              <a:t>Let’s consider the case of reflection in detail</a:t>
            </a:r>
          </a:p>
        </p:txBody>
      </p:sp>
    </p:spTree>
    <p:extLst>
      <p:ext uri="{BB962C8B-B14F-4D97-AF65-F5344CB8AC3E}">
        <p14:creationId xmlns:p14="http://schemas.microsoft.com/office/powerpoint/2010/main" val="32403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3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Reflectance spectrum (</a:t>
            </a:r>
            <a:r>
              <a:rPr lang="en-US" altLang="en-US" b="1" dirty="0" smtClean="0"/>
              <a:t>albedo</a:t>
            </a:r>
            <a:r>
              <a:rPr lang="en-US" altLang="en-US" dirty="0" smtClean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14400"/>
            <a:ext cx="77724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mtClean="0"/>
              <a:t>To a first approximation, surfaces absorb some wavelengths of light and reflect others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These spectra are multiplied by the spectra of the incoming light, then by the spectra of the sensors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889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286001"/>
            <a:ext cx="46291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9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1" y="2220913"/>
            <a:ext cx="378936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Material Properties</a:t>
            </a:r>
          </a:p>
        </p:txBody>
      </p:sp>
      <p:pic>
        <p:nvPicPr>
          <p:cNvPr id="6451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"/>
          <a:stretch>
            <a:fillRect/>
          </a:stretch>
        </p:blipFill>
        <p:spPr bwMode="auto">
          <a:xfrm>
            <a:off x="2416176" y="1527176"/>
            <a:ext cx="3660775" cy="2949575"/>
          </a:xfrm>
          <a:prstGeom prst="rect">
            <a:avLst/>
          </a:prstGeom>
          <a:noFill/>
          <a:ln w="12700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"/>
          <a:stretch>
            <a:fillRect/>
          </a:stretch>
        </p:blipFill>
        <p:spPr bwMode="auto">
          <a:xfrm>
            <a:off x="8441478" y="372271"/>
            <a:ext cx="2952750" cy="2397125"/>
          </a:xfrm>
          <a:prstGeom prst="rect">
            <a:avLst/>
          </a:prstGeom>
          <a:noFill/>
          <a:ln w="12700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2986088"/>
            <a:ext cx="2657475" cy="3700462"/>
          </a:xfrm>
          <a:prstGeom prst="rect">
            <a:avLst/>
          </a:prstGeom>
          <a:noFill/>
          <a:ln w="12700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4" y="4795839"/>
            <a:ext cx="3671887" cy="1169987"/>
          </a:xfrm>
          <a:prstGeom prst="rect">
            <a:avLst/>
          </a:prstGeom>
          <a:noFill/>
          <a:ln w="12700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132942" bIns="45720" rtlCol="0" anchor="ctr">
            <a:normAutofit fontScale="90000"/>
          </a:bodyPr>
          <a:lstStyle/>
          <a:p>
            <a:pPr marL="320675"/>
            <a:r>
              <a:rPr lang="en-US" altLang="en-US" smtClean="0"/>
              <a:t>Classic reflection behavior</a:t>
            </a:r>
          </a:p>
        </p:txBody>
      </p:sp>
      <p:sp>
        <p:nvSpPr>
          <p:cNvPr id="66563" name="Rectangle 4"/>
          <p:cNvSpPr>
            <a:spLocks/>
          </p:cNvSpPr>
          <p:nvPr/>
        </p:nvSpPr>
        <p:spPr bwMode="auto">
          <a:xfrm>
            <a:off x="5078413" y="3249613"/>
            <a:ext cx="20558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>
            <a:lvl1pPr marL="39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D9D9D9"/>
                </a:solidFill>
                <a:latin typeface="Myriad Pro Semibold"/>
                <a:ea typeface="Myriad Pro Semibold"/>
                <a:cs typeface="Myriad Pro Semibold"/>
                <a:sym typeface="Myriad Pro Semibold"/>
              </a:rPr>
              <a:t>ideal specular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1543051"/>
            <a:ext cx="26781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543051"/>
            <a:ext cx="267811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97639" y="4000501"/>
            <a:ext cx="3125787" cy="2022475"/>
            <a:chOff x="4973837" y="4000500"/>
            <a:chExt cx="3125391" cy="2022548"/>
          </a:xfrm>
        </p:grpSpPr>
        <p:sp>
          <p:nvSpPr>
            <p:cNvPr id="66575" name="Rectangle 2"/>
            <p:cNvSpPr>
              <a:spLocks/>
            </p:cNvSpPr>
            <p:nvPr/>
          </p:nvSpPr>
          <p:spPr bwMode="auto">
            <a:xfrm>
              <a:off x="5699781" y="5633518"/>
              <a:ext cx="1692477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6" bIns="0">
              <a:spAutoFit/>
            </a:bodyPr>
            <a:lstStyle>
              <a:lvl1pPr marL="39688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2500">
                  <a:solidFill>
                    <a:srgbClr val="D9D9D9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rPr>
                <a:t>Lambertian</a:t>
              </a:r>
            </a:p>
          </p:txBody>
        </p:sp>
        <p:pic>
          <p:nvPicPr>
            <p:cNvPr id="6657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837" y="4000500"/>
              <a:ext cx="3125391" cy="161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86039" y="4000501"/>
            <a:ext cx="3125787" cy="2022475"/>
            <a:chOff x="1061518" y="4000500"/>
            <a:chExt cx="3126506" cy="2022548"/>
          </a:xfrm>
        </p:grpSpPr>
        <p:sp>
          <p:nvSpPr>
            <p:cNvPr id="66573" name="Rectangle 3"/>
            <p:cNvSpPr>
              <a:spLocks/>
            </p:cNvSpPr>
            <p:nvPr/>
          </p:nvSpPr>
          <p:spPr bwMode="auto">
            <a:xfrm>
              <a:off x="1512577" y="5633518"/>
              <a:ext cx="2215458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6" bIns="0">
              <a:spAutoFit/>
            </a:bodyPr>
            <a:lstStyle>
              <a:lvl1pPr marL="39688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2500" dirty="0">
                  <a:solidFill>
                    <a:srgbClr val="D9D9D9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rPr>
                <a:t>rough specular</a:t>
              </a:r>
            </a:p>
          </p:txBody>
        </p:sp>
        <p:pic>
          <p:nvPicPr>
            <p:cNvPr id="665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18" y="4000500"/>
              <a:ext cx="3126506" cy="161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6568" name="Text Box 3"/>
          <p:cNvSpPr txBox="1">
            <a:spLocks noChangeArrowheads="1"/>
          </p:cNvSpPr>
          <p:nvPr/>
        </p:nvSpPr>
        <p:spPr bwMode="auto">
          <a:xfrm>
            <a:off x="8235950" y="6491288"/>
            <a:ext cx="2432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FFFFFF"/>
                </a:solidFill>
                <a:latin typeface="Myriad Pro Semibold"/>
                <a:cs typeface="ヒラギノ角ゴ ProN W6"/>
              </a:rPr>
              <a:t>from Steve Marschner</a:t>
            </a:r>
          </a:p>
        </p:txBody>
      </p:sp>
      <p:pic>
        <p:nvPicPr>
          <p:cNvPr id="8028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2614" y="2616200"/>
            <a:ext cx="2109787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0" name="Picture 4" descr="http://www.spiritualliving.net/straw%20glass%20small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889" y="2609851"/>
            <a:ext cx="1684337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58289" y="4911726"/>
            <a:ext cx="10953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58237" y="5214938"/>
            <a:ext cx="138588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6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The BRDF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r>
              <a:rPr lang="en-US" altLang="en-US" sz="2000" dirty="0"/>
              <a:t>The Bidirectional Reflection Distribution Function</a:t>
            </a:r>
          </a:p>
          <a:p>
            <a:pPr lvl="1"/>
            <a:r>
              <a:rPr lang="en-US" altLang="en-US" sz="1800" dirty="0"/>
              <a:t>Given an incoming ray                  and outgoing ray</a:t>
            </a:r>
            <a:br>
              <a:rPr lang="en-US" altLang="en-US" sz="1800" dirty="0"/>
            </a:br>
            <a:r>
              <a:rPr lang="en-US" altLang="en-US" sz="1800" dirty="0"/>
              <a:t>what proportion of the incoming light is reflected along outgoing ray?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24238" y="2057400"/>
          <a:ext cx="5338762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Photo Editor Photo" r:id="rId7" imgW="6563641" imgH="4371429" progId="">
                  <p:embed/>
                </p:oleObj>
              </mc:Choice>
              <mc:Fallback>
                <p:oleObj name="Photo Editor Photo" r:id="rId7" imgW="6563641" imgH="4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238" y="2057400"/>
                        <a:ext cx="5338762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333501"/>
            <a:ext cx="8699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325563"/>
            <a:ext cx="9239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2346325" y="5942013"/>
            <a:ext cx="409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Answer given by the BRDF:  </a:t>
            </a:r>
          </a:p>
        </p:txBody>
      </p:sp>
      <p:pic>
        <p:nvPicPr>
          <p:cNvPr id="414732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5867400"/>
            <a:ext cx="35353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3"/>
          <p:cNvSpPr txBox="1">
            <a:spLocks noChangeArrowheads="1"/>
          </p:cNvSpPr>
          <p:nvPr/>
        </p:nvSpPr>
        <p:spPr bwMode="auto">
          <a:xfrm>
            <a:off x="6686550" y="2130426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surface normal</a:t>
            </a: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 flipH="1">
            <a:off x="6096000" y="23622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Constraints on the BRDF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Energy conservation</a:t>
            </a:r>
          </a:p>
          <a:p>
            <a:pPr lvl="1"/>
            <a:r>
              <a:rPr lang="en-US" altLang="en-US" smtClean="0"/>
              <a:t>Quantity of outgoing light </a:t>
            </a:r>
            <a:r>
              <a:rPr lang="en-US" altLang="en-US" smtClean="0">
                <a:cs typeface="Arial" panose="020B0604020202020204" pitchFamily="34" charset="0"/>
              </a:rPr>
              <a:t>≤</a:t>
            </a:r>
            <a:r>
              <a:rPr lang="en-US" altLang="en-US" smtClean="0"/>
              <a:t> quantity of incident light</a:t>
            </a:r>
          </a:p>
          <a:p>
            <a:pPr lvl="2"/>
            <a:r>
              <a:rPr lang="en-US" altLang="en-US" smtClean="0"/>
              <a:t>integral of BRDF </a:t>
            </a:r>
            <a:r>
              <a:rPr lang="en-US" altLang="en-US" smtClean="0">
                <a:cs typeface="Arial" panose="020B0604020202020204" pitchFamily="34" charset="0"/>
              </a:rPr>
              <a:t>≤</a:t>
            </a:r>
            <a:r>
              <a:rPr lang="en-US" altLang="en-US" smtClean="0"/>
              <a:t> 1</a:t>
            </a:r>
          </a:p>
          <a:p>
            <a:pPr lvl="2"/>
            <a:endParaRPr lang="en-US" altLang="en-US" smtClean="0"/>
          </a:p>
          <a:p>
            <a:r>
              <a:rPr lang="en-US" altLang="en-US" smtClean="0"/>
              <a:t>Helmholtz reciprocity</a:t>
            </a:r>
          </a:p>
          <a:p>
            <a:pPr lvl="1"/>
            <a:r>
              <a:rPr lang="en-US" altLang="en-US" smtClean="0"/>
              <a:t>reversing the path of light produces the same reflectance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15880" y="4914794"/>
            <a:ext cx="4530725" cy="1376362"/>
            <a:chOff x="2599" y="10590"/>
            <a:chExt cx="7136" cy="2167"/>
          </a:xfrm>
        </p:grpSpPr>
        <p:grpSp>
          <p:nvGrpSpPr>
            <p:cNvPr id="67589" name="Group 6"/>
            <p:cNvGrpSpPr>
              <a:grpSpLocks/>
            </p:cNvGrpSpPr>
            <p:nvPr/>
          </p:nvGrpSpPr>
          <p:grpSpPr bwMode="auto">
            <a:xfrm>
              <a:off x="2599" y="10590"/>
              <a:ext cx="2891" cy="2167"/>
              <a:chOff x="2599" y="10590"/>
              <a:chExt cx="2891" cy="2167"/>
            </a:xfrm>
          </p:grpSpPr>
          <p:sp>
            <p:nvSpPr>
              <p:cNvPr id="67599" name="Line 7"/>
              <p:cNvSpPr>
                <a:spLocks noChangeShapeType="1"/>
              </p:cNvSpPr>
              <p:nvPr/>
            </p:nvSpPr>
            <p:spPr bwMode="auto">
              <a:xfrm flipV="1">
                <a:off x="4035" y="1069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0" name="Line 8"/>
              <p:cNvSpPr>
                <a:spLocks noChangeShapeType="1"/>
              </p:cNvSpPr>
              <p:nvPr/>
            </p:nvSpPr>
            <p:spPr bwMode="auto">
              <a:xfrm rot="5400000" flipV="1">
                <a:off x="4635" y="1126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1" name="Line 9"/>
              <p:cNvSpPr>
                <a:spLocks noChangeShapeType="1"/>
              </p:cNvSpPr>
              <p:nvPr/>
            </p:nvSpPr>
            <p:spPr bwMode="auto">
              <a:xfrm rot="12600000" flipV="1">
                <a:off x="3757" y="11796"/>
                <a:ext cx="27" cy="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2" name="AutoShape 10"/>
              <p:cNvSpPr>
                <a:spLocks noChangeArrowheads="1"/>
              </p:cNvSpPr>
              <p:nvPr/>
            </p:nvSpPr>
            <p:spPr bwMode="auto">
              <a:xfrm>
                <a:off x="3510" y="11580"/>
                <a:ext cx="1140" cy="540"/>
              </a:xfrm>
              <a:prstGeom prst="parallelogram">
                <a:avLst>
                  <a:gd name="adj" fmla="val 77965"/>
                </a:avLst>
              </a:prstGeom>
              <a:solidFill>
                <a:srgbClr val="808080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603" name="Line 11"/>
              <p:cNvSpPr>
                <a:spLocks noChangeShapeType="1"/>
              </p:cNvSpPr>
              <p:nvPr/>
            </p:nvSpPr>
            <p:spPr bwMode="auto">
              <a:xfrm flipV="1">
                <a:off x="4035" y="10590"/>
                <a:ext cx="1455" cy="12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4" name="Line 12"/>
              <p:cNvSpPr>
                <a:spLocks noChangeShapeType="1"/>
              </p:cNvSpPr>
              <p:nvPr/>
            </p:nvSpPr>
            <p:spPr bwMode="auto">
              <a:xfrm>
                <a:off x="2955" y="11444"/>
                <a:ext cx="1080" cy="39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5" name="Line 13"/>
              <p:cNvSpPr>
                <a:spLocks noChangeShapeType="1"/>
              </p:cNvSpPr>
              <p:nvPr/>
            </p:nvSpPr>
            <p:spPr bwMode="auto">
              <a:xfrm>
                <a:off x="2599" y="11309"/>
                <a:ext cx="407" cy="14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590" name="Group 14"/>
            <p:cNvGrpSpPr>
              <a:grpSpLocks/>
            </p:cNvGrpSpPr>
            <p:nvPr/>
          </p:nvGrpSpPr>
          <p:grpSpPr bwMode="auto">
            <a:xfrm>
              <a:off x="6915" y="10590"/>
              <a:ext cx="2820" cy="2167"/>
              <a:chOff x="6915" y="10590"/>
              <a:chExt cx="2820" cy="2167"/>
            </a:xfrm>
          </p:grpSpPr>
          <p:sp>
            <p:nvSpPr>
              <p:cNvPr id="67592" name="Line 15"/>
              <p:cNvSpPr>
                <a:spLocks noChangeShapeType="1"/>
              </p:cNvSpPr>
              <p:nvPr/>
            </p:nvSpPr>
            <p:spPr bwMode="auto">
              <a:xfrm flipV="1">
                <a:off x="8280" y="1069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3" name="Line 16"/>
              <p:cNvSpPr>
                <a:spLocks noChangeShapeType="1"/>
              </p:cNvSpPr>
              <p:nvPr/>
            </p:nvSpPr>
            <p:spPr bwMode="auto">
              <a:xfrm rot="5400000" flipV="1">
                <a:off x="8880" y="1126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4" name="Line 17"/>
              <p:cNvSpPr>
                <a:spLocks noChangeShapeType="1"/>
              </p:cNvSpPr>
              <p:nvPr/>
            </p:nvSpPr>
            <p:spPr bwMode="auto">
              <a:xfrm rot="12600000" flipV="1">
                <a:off x="8002" y="11796"/>
                <a:ext cx="27" cy="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5" name="AutoShape 18"/>
              <p:cNvSpPr>
                <a:spLocks noChangeArrowheads="1"/>
              </p:cNvSpPr>
              <p:nvPr/>
            </p:nvSpPr>
            <p:spPr bwMode="auto">
              <a:xfrm>
                <a:off x="7755" y="11580"/>
                <a:ext cx="1140" cy="540"/>
              </a:xfrm>
              <a:prstGeom prst="parallelogram">
                <a:avLst>
                  <a:gd name="adj" fmla="val 77965"/>
                </a:avLst>
              </a:prstGeom>
              <a:solidFill>
                <a:srgbClr val="808080">
                  <a:alpha val="50195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596" name="Line 19"/>
              <p:cNvSpPr>
                <a:spLocks noChangeShapeType="1"/>
              </p:cNvSpPr>
              <p:nvPr/>
            </p:nvSpPr>
            <p:spPr bwMode="auto">
              <a:xfrm flipV="1">
                <a:off x="8280" y="10834"/>
                <a:ext cx="1170" cy="100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7" name="Line 20"/>
              <p:cNvSpPr>
                <a:spLocks noChangeShapeType="1"/>
              </p:cNvSpPr>
              <p:nvPr/>
            </p:nvSpPr>
            <p:spPr bwMode="auto">
              <a:xfrm>
                <a:off x="6915" y="11341"/>
                <a:ext cx="1365" cy="49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8" name="Line 21"/>
              <p:cNvSpPr>
                <a:spLocks noChangeShapeType="1"/>
              </p:cNvSpPr>
              <p:nvPr/>
            </p:nvSpPr>
            <p:spPr bwMode="auto">
              <a:xfrm flipH="1">
                <a:off x="9405" y="10590"/>
                <a:ext cx="330" cy="27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591" name="Text Box 22"/>
            <p:cNvSpPr txBox="1">
              <a:spLocks noChangeArrowheads="1"/>
            </p:cNvSpPr>
            <p:nvPr/>
          </p:nvSpPr>
          <p:spPr bwMode="auto">
            <a:xfrm>
              <a:off x="5835" y="11460"/>
              <a:ext cx="767" cy="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zh-CN" sz="2600" b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=</a:t>
              </a:r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71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BRDF’s can be incredibly complicated…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1133475"/>
            <a:ext cx="2139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133475"/>
            <a:ext cx="2628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714875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1" descr="shiny_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410076"/>
            <a:ext cx="2133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glossy_leav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"/>
          <a:stretch>
            <a:fillRect/>
          </a:stretch>
        </p:blipFill>
        <p:spPr bwMode="auto">
          <a:xfrm>
            <a:off x="4495800" y="2987676"/>
            <a:ext cx="26670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9" y="1133475"/>
            <a:ext cx="16271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038476"/>
            <a:ext cx="15906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5"/>
          <a:stretch>
            <a:fillRect/>
          </a:stretch>
        </p:blipFill>
        <p:spPr bwMode="auto">
          <a:xfrm>
            <a:off x="2819400" y="4724400"/>
            <a:ext cx="2000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3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Diffuse reflection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733800"/>
            <a:ext cx="7772400" cy="2438400"/>
          </a:xfrm>
        </p:spPr>
        <p:txBody>
          <a:bodyPr/>
          <a:lstStyle/>
          <a:p>
            <a:r>
              <a:rPr lang="en-US" altLang="en-US" smtClean="0"/>
              <a:t>Diffuse reflection</a:t>
            </a:r>
          </a:p>
          <a:p>
            <a:pPr lvl="1"/>
            <a:r>
              <a:rPr lang="en-US" altLang="en-US" smtClean="0"/>
              <a:t>Dull, matte surfaces like chalk or latex paint</a:t>
            </a:r>
          </a:p>
          <a:p>
            <a:pPr lvl="1"/>
            <a:r>
              <a:rPr lang="en-US" altLang="en-US" smtClean="0"/>
              <a:t>Microfacets scatter incoming light randomly</a:t>
            </a:r>
          </a:p>
          <a:p>
            <a:pPr lvl="1"/>
            <a:r>
              <a:rPr lang="en-US" altLang="en-US" smtClean="0"/>
              <a:t>Effect is that light is reflected equally in all directions</a:t>
            </a:r>
          </a:p>
          <a:p>
            <a:endParaRPr lang="en-US" altLang="en-US" smtClean="0"/>
          </a:p>
        </p:txBody>
      </p:sp>
      <p:pic>
        <p:nvPicPr>
          <p:cNvPr id="69636" name="Picture 4" descr="diff_rou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143000"/>
            <a:ext cx="4673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Light</a:t>
            </a:r>
          </a:p>
        </p:txBody>
      </p:sp>
      <p:pic>
        <p:nvPicPr>
          <p:cNvPr id="44036" name="Picture 7" descr="checkersha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77976"/>
            <a:ext cx="40576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2209800" y="5181600"/>
            <a:ext cx="7772400" cy="1447800"/>
          </a:xfrm>
        </p:spPr>
        <p:txBody>
          <a:bodyPr/>
          <a:lstStyle/>
          <a:p>
            <a:r>
              <a:rPr lang="en-US" altLang="en-US" smtClean="0"/>
              <a:t>Readings</a:t>
            </a:r>
          </a:p>
          <a:p>
            <a:pPr lvl="1"/>
            <a:r>
              <a:rPr lang="en-US" altLang="en-US" smtClean="0"/>
              <a:t>Szeliski, 2.2, 2.3.2</a:t>
            </a:r>
          </a:p>
        </p:txBody>
      </p:sp>
    </p:spTree>
    <p:extLst>
      <p:ext uri="{BB962C8B-B14F-4D97-AF65-F5344CB8AC3E}">
        <p14:creationId xmlns:p14="http://schemas.microsoft.com/office/powerpoint/2010/main" val="727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ChangeArrowheads="1"/>
          </p:cNvSpPr>
          <p:nvPr/>
        </p:nvSpPr>
        <p:spPr bwMode="auto">
          <a:xfrm>
            <a:off x="2286000" y="914400"/>
            <a:ext cx="769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Diffuse reflection governed by </a:t>
            </a: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Lambert’s law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Viewed brightness does not depend on viewing direction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Brightness</a:t>
            </a:r>
            <a:r>
              <a:rPr lang="en-US" altLang="en-US" sz="2000" i="1">
                <a:solidFill>
                  <a:srgbClr val="000000"/>
                </a:solidFill>
                <a:latin typeface="Arial" panose="020B0604020202020204" pitchFamily="34" charset="0"/>
              </a:rPr>
              <a:t> does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depend on direction of illumination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This is the model most often used in computer vision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Diffuse reflection</a:t>
            </a:r>
          </a:p>
        </p:txBody>
      </p:sp>
      <p:pic>
        <p:nvPicPr>
          <p:cNvPr id="70660" name="Picture 4" descr="Lambe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1"/>
            <a:ext cx="62484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23"/>
          <p:cNvSpPr>
            <a:spLocks noChangeArrowheads="1"/>
          </p:cNvSpPr>
          <p:nvPr/>
        </p:nvSpPr>
        <p:spPr bwMode="auto">
          <a:xfrm>
            <a:off x="5867400" y="2590800"/>
            <a:ext cx="2895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676400" y="4495800"/>
            <a:ext cx="7372350" cy="2235200"/>
            <a:chOff x="96" y="2832"/>
            <a:chExt cx="4644" cy="1408"/>
          </a:xfrm>
        </p:grpSpPr>
        <p:pic>
          <p:nvPicPr>
            <p:cNvPr id="70668" name="Picture 16" descr="shade_ge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9" name="Text Box 20"/>
            <p:cNvSpPr txBox="1">
              <a:spLocks noChangeArrowheads="1"/>
            </p:cNvSpPr>
            <p:nvPr/>
          </p:nvSpPr>
          <p:spPr bwMode="auto">
            <a:xfrm>
              <a:off x="96" y="3512"/>
              <a:ext cx="1392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V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 unit vectors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  <a:r>
                <a:rPr lang="en-US" altLang="en-US" sz="1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 = outgoing radiance</a:t>
              </a:r>
            </a:p>
            <a:p>
              <a:pPr eaLnBrk="0" hangingPunct="0"/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I</a:t>
              </a:r>
              <a:r>
                <a:rPr lang="en-US" altLang="en-US" sz="1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i   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= incoming radiance</a:t>
              </a:r>
              <a:endParaRPr lang="en-US" altLang="en-US" sz="1600" baseline="-25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70670" name="Picture 21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928"/>
              <a:ext cx="157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71" name="Picture 2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2" name="Freeform 25"/>
            <p:cNvSpPr>
              <a:spLocks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3" name="Freeform 26"/>
            <p:cNvSpPr>
              <a:spLocks/>
            </p:cNvSpPr>
            <p:nvPr/>
          </p:nvSpPr>
          <p:spPr bwMode="auto">
            <a:xfrm>
              <a:off x="1817" y="3776"/>
              <a:ext cx="192" cy="112"/>
            </a:xfrm>
            <a:custGeom>
              <a:avLst/>
              <a:gdLst>
                <a:gd name="T0" fmla="*/ 0 w 192"/>
                <a:gd name="T1" fmla="*/ 16 h 112"/>
                <a:gd name="T2" fmla="*/ 96 w 192"/>
                <a:gd name="T3" fmla="*/ 16 h 112"/>
                <a:gd name="T4" fmla="*/ 192 w 192"/>
                <a:gd name="T5" fmla="*/ 112 h 112"/>
                <a:gd name="T6" fmla="*/ 0 60000 65536"/>
                <a:gd name="T7" fmla="*/ 0 60000 65536"/>
                <a:gd name="T8" fmla="*/ 0 60000 65536"/>
                <a:gd name="T9" fmla="*/ 0 w 192"/>
                <a:gd name="T10" fmla="*/ 0 h 112"/>
                <a:gd name="T11" fmla="*/ 192 w 192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12">
                  <a:moveTo>
                    <a:pt x="0" y="16"/>
                  </a:moveTo>
                  <a:cubicBezTo>
                    <a:pt x="32" y="8"/>
                    <a:pt x="64" y="0"/>
                    <a:pt x="96" y="16"/>
                  </a:cubicBezTo>
                  <a:cubicBezTo>
                    <a:pt x="128" y="32"/>
                    <a:pt x="160" y="72"/>
                    <a:pt x="192" y="11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0674" name="Picture 28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" y="3637"/>
              <a:ext cx="1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5" name="Text Box 29"/>
            <p:cNvSpPr txBox="1">
              <a:spLocks noChangeArrowheads="1"/>
            </p:cNvSpPr>
            <p:nvPr/>
          </p:nvSpPr>
          <p:spPr bwMode="auto">
            <a:xfrm>
              <a:off x="1726" y="2879"/>
              <a:ext cx="14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Lambert’s Law: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715000" y="5486401"/>
            <a:ext cx="4808538" cy="993775"/>
            <a:chOff x="2640" y="3456"/>
            <a:chExt cx="3029" cy="626"/>
          </a:xfrm>
        </p:grpSpPr>
        <p:sp>
          <p:nvSpPr>
            <p:cNvPr id="70666" name="Text Box 30"/>
            <p:cNvSpPr txBox="1">
              <a:spLocks noChangeArrowheads="1"/>
            </p:cNvSpPr>
            <p:nvPr/>
          </p:nvSpPr>
          <p:spPr bwMode="auto">
            <a:xfrm>
              <a:off x="2928" y="3456"/>
              <a:ext cx="27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BRDF for </a:t>
              </a:r>
              <a:r>
                <a:rPr lang="en-US" altLang="en-US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Lambertian surface</a:t>
              </a:r>
            </a:p>
          </p:txBody>
        </p:sp>
        <p:pic>
          <p:nvPicPr>
            <p:cNvPr id="70667" name="Picture 3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838"/>
              <a:ext cx="191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5777" name="Picture 3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6096000"/>
            <a:ext cx="123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82" name="Picture 3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5105400"/>
            <a:ext cx="32877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9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3" name="Picture 53" descr="cartesia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267201"/>
            <a:ext cx="30607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2286000" y="9144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For a perfect mirror, light is reflected about </a:t>
            </a: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Specular reflection</a:t>
            </a:r>
          </a:p>
        </p:txBody>
      </p:sp>
      <p:grpSp>
        <p:nvGrpSpPr>
          <p:cNvPr id="2055" name="Group 45"/>
          <p:cNvGrpSpPr>
            <a:grpSpLocks/>
          </p:cNvGrpSpPr>
          <p:nvPr/>
        </p:nvGrpSpPr>
        <p:grpSpPr bwMode="auto">
          <a:xfrm>
            <a:off x="3048000" y="1524000"/>
            <a:ext cx="3124200" cy="2425700"/>
            <a:chOff x="3072" y="960"/>
            <a:chExt cx="1968" cy="1528"/>
          </a:xfrm>
        </p:grpSpPr>
        <p:pic>
          <p:nvPicPr>
            <p:cNvPr id="2059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" y="1200"/>
              <a:ext cx="150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Freeform 11"/>
            <p:cNvSpPr>
              <a:spLocks/>
            </p:cNvSpPr>
            <p:nvPr/>
          </p:nvSpPr>
          <p:spPr bwMode="auto">
            <a:xfrm>
              <a:off x="3820" y="1384"/>
              <a:ext cx="218" cy="173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Line 20"/>
            <p:cNvSpPr>
              <a:spLocks noChangeShapeType="1"/>
            </p:cNvSpPr>
            <p:nvPr/>
          </p:nvSpPr>
          <p:spPr bwMode="auto">
            <a:xfrm flipV="1">
              <a:off x="4038" y="1227"/>
              <a:ext cx="438" cy="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62" name="Group 25"/>
            <p:cNvGrpSpPr>
              <a:grpSpLocks/>
            </p:cNvGrpSpPr>
            <p:nvPr/>
          </p:nvGrpSpPr>
          <p:grpSpPr bwMode="auto">
            <a:xfrm>
              <a:off x="3072" y="1832"/>
              <a:ext cx="1968" cy="656"/>
              <a:chOff x="2064" y="2736"/>
              <a:chExt cx="1296" cy="432"/>
            </a:xfrm>
          </p:grpSpPr>
          <p:sp>
            <p:nvSpPr>
              <p:cNvPr id="2072" name="Oval 23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1200" cy="38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73" name="Rectangle 24"/>
              <p:cNvSpPr>
                <a:spLocks noChangeArrowheads="1"/>
              </p:cNvSpPr>
              <p:nvPr/>
            </p:nvSpPr>
            <p:spPr bwMode="auto">
              <a:xfrm>
                <a:off x="2064" y="2928"/>
                <a:ext cx="129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63" name="Line 26"/>
            <p:cNvSpPr>
              <a:spLocks noChangeShapeType="1"/>
            </p:cNvSpPr>
            <p:nvPr/>
          </p:nvSpPr>
          <p:spPr bwMode="auto">
            <a:xfrm flipH="1" flipV="1">
              <a:off x="3601" y="1249"/>
              <a:ext cx="437" cy="5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Line 27"/>
            <p:cNvSpPr>
              <a:spLocks noChangeShapeType="1"/>
            </p:cNvSpPr>
            <p:nvPr/>
          </p:nvSpPr>
          <p:spPr bwMode="auto">
            <a:xfrm flipV="1">
              <a:off x="4038" y="1176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Line 28"/>
            <p:cNvSpPr>
              <a:spLocks noChangeShapeType="1"/>
            </p:cNvSpPr>
            <p:nvPr/>
          </p:nvSpPr>
          <p:spPr bwMode="auto">
            <a:xfrm flipV="1">
              <a:off x="4038" y="1540"/>
              <a:ext cx="584" cy="29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9"/>
            <p:cNvSpPr>
              <a:spLocks/>
            </p:cNvSpPr>
            <p:nvPr/>
          </p:nvSpPr>
          <p:spPr bwMode="auto">
            <a:xfrm flipH="1">
              <a:off x="4038" y="1378"/>
              <a:ext cx="219" cy="173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067" name="Picture 3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" y="1417"/>
              <a:ext cx="20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3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" y="960"/>
              <a:ext cx="187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3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106"/>
              <a:ext cx="14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38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" y="1056"/>
              <a:ext cx="18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1200"/>
              <a:ext cx="150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667500" y="1905001"/>
          <a:ext cx="27813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17" imgW="1244520" imgH="431640" progId="Equation.3">
                  <p:embed/>
                </p:oleObj>
              </mc:Choice>
              <mc:Fallback>
                <p:oleObj name="Equation" r:id="rId17" imgW="1244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1905001"/>
                        <a:ext cx="2781300" cy="963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8" name="Object 3"/>
          <p:cNvGraphicFramePr>
            <a:graphicFrameLocks noChangeAspect="1"/>
          </p:cNvGraphicFramePr>
          <p:nvPr/>
        </p:nvGraphicFramePr>
        <p:xfrm>
          <a:off x="1828800" y="3429000"/>
          <a:ext cx="214153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Photo Editor Photo" r:id="rId19" imgW="3057143" imgH="4791744" progId="">
                  <p:embed/>
                </p:oleObj>
              </mc:Choice>
              <mc:Fallback>
                <p:oleObj name="Photo Editor Photo" r:id="rId19" imgW="3057143" imgH="47917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429000"/>
                        <a:ext cx="214153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4191000" y="3581400"/>
            <a:ext cx="5981700" cy="768350"/>
            <a:chOff x="1680" y="2256"/>
            <a:chExt cx="3768" cy="484"/>
          </a:xfrm>
        </p:grpSpPr>
        <p:sp>
          <p:nvSpPr>
            <p:cNvPr id="2057" name="Rectangle 47"/>
            <p:cNvSpPr>
              <a:spLocks noChangeArrowheads="1"/>
            </p:cNvSpPr>
            <p:nvPr/>
          </p:nvSpPr>
          <p:spPr bwMode="auto">
            <a:xfrm>
              <a:off x="1680" y="2256"/>
              <a:ext cx="355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962" tIns="39688" rIns="80962" bIns="39688"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r>
                <a:rPr lang="en-US" alt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Near-perfect mirrors have a </a:t>
              </a:r>
              <a:r>
                <a:rPr lang="en-US" altLang="en-US" sz="2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highlight</a:t>
              </a:r>
              <a:r>
                <a:rPr lang="en-US" altLang="en-US" sz="2000" dirty="0">
                  <a:solidFill>
                    <a:srgbClr val="000000"/>
                  </a:solidFill>
                  <a:latin typeface="Arial" panose="020B0604020202020204" pitchFamily="34" charset="0"/>
                </a:rPr>
                <a:t> around </a:t>
              </a:r>
              <a:r>
                <a:rPr lang="en-US" altLang="en-US" sz="2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R</a:t>
              </a:r>
            </a:p>
            <a:p>
              <a:pPr lvl="1" eaLnBrk="0" hangingPunct="0">
                <a:spcBef>
                  <a:spcPct val="20000"/>
                </a:spcBef>
                <a:buFontTx/>
                <a:buChar char="•"/>
              </a:pP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common model:   </a:t>
              </a:r>
            </a:p>
          </p:txBody>
        </p:sp>
        <p:pic>
          <p:nvPicPr>
            <p:cNvPr id="2058" name="Picture 52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496"/>
              <a:ext cx="208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Straight Arrow Connector 2"/>
          <p:cNvCxnSpPr>
            <a:stCxn id="5" idx="2"/>
            <a:endCxn id="2057" idx="3"/>
          </p:cNvCxnSpPr>
          <p:nvPr/>
        </p:nvCxnSpPr>
        <p:spPr>
          <a:xfrm flipH="1">
            <a:off x="9829800" y="3621266"/>
            <a:ext cx="1232509" cy="226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029824" y="2017713"/>
            <a:ext cx="2064970" cy="1603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Exponent n</a:t>
            </a:r>
            <a:r>
              <a:rPr lang="en-US" baseline="-25000" dirty="0" smtClean="0"/>
              <a:t>s</a:t>
            </a:r>
            <a:r>
              <a:rPr lang="en-US" dirty="0" smtClean="0"/>
              <a:t> characterizes the mirror-like quality of surface s.</a:t>
            </a:r>
          </a:p>
          <a:p>
            <a:pPr algn="ctr"/>
            <a:r>
              <a:rPr lang="en-US" dirty="0" smtClean="0"/>
              <a:t>See </a:t>
            </a:r>
            <a:r>
              <a:rPr lang="en-US" dirty="0" err="1" smtClean="0"/>
              <a:t>Phong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Specular reflection</a:t>
            </a:r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2362200" y="1524001"/>
            <a:ext cx="7772400" cy="4195763"/>
            <a:chOff x="0" y="1344"/>
            <a:chExt cx="5424" cy="2928"/>
          </a:xfrm>
        </p:grpSpPr>
        <p:sp>
          <p:nvSpPr>
            <p:cNvPr id="71685" name="Rectangle 5"/>
            <p:cNvSpPr>
              <a:spLocks noChangeArrowheads="1"/>
            </p:cNvSpPr>
            <p:nvPr/>
          </p:nvSpPr>
          <p:spPr bwMode="auto">
            <a:xfrm>
              <a:off x="4" y="2465"/>
              <a:ext cx="50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962" tIns="39688" rIns="80962" bIns="39688"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>
                <a:spcBef>
                  <a:spcPct val="20000"/>
                </a:spcBef>
              </a:pPr>
              <a:r>
                <a:rPr lang="en-US" altLang="en-US" sz="2800">
                  <a:solidFill>
                    <a:srgbClr val="000000"/>
                  </a:solidFill>
                  <a:latin typeface="Arial" panose="020B0604020202020204" pitchFamily="34" charset="0"/>
                </a:rPr>
                <a:t>Moving the light source</a:t>
              </a:r>
            </a:p>
          </p:txBody>
        </p:sp>
        <p:sp>
          <p:nvSpPr>
            <p:cNvPr id="71686" name="Rectangle 6"/>
            <p:cNvSpPr>
              <a:spLocks noChangeArrowheads="1"/>
            </p:cNvSpPr>
            <p:nvPr/>
          </p:nvSpPr>
          <p:spPr bwMode="auto">
            <a:xfrm>
              <a:off x="320" y="3268"/>
              <a:ext cx="5104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71687" name="Picture 7" descr="spec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" y="1344"/>
              <a:ext cx="444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688" name="Group 8"/>
            <p:cNvGrpSpPr>
              <a:grpSpLocks/>
            </p:cNvGrpSpPr>
            <p:nvPr/>
          </p:nvGrpSpPr>
          <p:grpSpPr bwMode="auto">
            <a:xfrm>
              <a:off x="0" y="2880"/>
              <a:ext cx="5088" cy="1392"/>
              <a:chOff x="336" y="2208"/>
              <a:chExt cx="5088" cy="1392"/>
            </a:xfrm>
          </p:grpSpPr>
          <p:pic>
            <p:nvPicPr>
              <p:cNvPr id="71689" name="Picture 9" descr="spec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" y="2208"/>
                <a:ext cx="4440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690" name="Rectangle 10"/>
              <p:cNvSpPr>
                <a:spLocks noChangeArrowheads="1"/>
              </p:cNvSpPr>
              <p:nvPr/>
            </p:nvSpPr>
            <p:spPr bwMode="auto">
              <a:xfrm>
                <a:off x="336" y="3329"/>
                <a:ext cx="5088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0962" tIns="39688" rIns="80962" bIns="39688"/>
              <a:lstStyle>
                <a:lvl1pPr marL="342900" indent="-3429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0" hangingPunct="0">
                  <a:spcBef>
                    <a:spcPct val="20000"/>
                  </a:spcBef>
                </a:pPr>
                <a:r>
                  <a:rPr lang="en-US" altLang="en-US" sz="2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Changing n</a:t>
                </a:r>
                <a:r>
                  <a:rPr lang="en-US" altLang="en-US" sz="2800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</a:t>
                </a:r>
                <a:endParaRPr lang="en-US" altLang="en-US" sz="2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90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BRDF models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Phenomenological</a:t>
            </a:r>
          </a:p>
          <a:p>
            <a:pPr lvl="1"/>
            <a:r>
              <a:rPr lang="en-US" altLang="en-US" dirty="0" err="1" smtClean="0"/>
              <a:t>Phong</a:t>
            </a:r>
            <a:r>
              <a:rPr lang="en-US" altLang="en-US" dirty="0" smtClean="0"/>
              <a:t> [75]</a:t>
            </a:r>
          </a:p>
          <a:p>
            <a:pPr lvl="1"/>
            <a:r>
              <a:rPr lang="en-US" altLang="en-US" dirty="0" smtClean="0"/>
              <a:t>Ward [92]</a:t>
            </a:r>
          </a:p>
          <a:p>
            <a:pPr lvl="1"/>
            <a:r>
              <a:rPr lang="en-US" altLang="en-US" dirty="0" err="1" smtClean="0"/>
              <a:t>Lafortune</a:t>
            </a:r>
            <a:r>
              <a:rPr lang="en-US" altLang="en-US" dirty="0" smtClean="0"/>
              <a:t> et al. [97]</a:t>
            </a:r>
          </a:p>
          <a:p>
            <a:pPr lvl="1"/>
            <a:r>
              <a:rPr lang="en-US" altLang="en-US" dirty="0" err="1" smtClean="0"/>
              <a:t>Ashikhmin</a:t>
            </a:r>
            <a:r>
              <a:rPr lang="en-US" altLang="en-US" dirty="0" smtClean="0"/>
              <a:t> et al. [00]</a:t>
            </a:r>
          </a:p>
          <a:p>
            <a:r>
              <a:rPr lang="en-US" altLang="en-US" dirty="0" smtClean="0"/>
              <a:t>Physical</a:t>
            </a:r>
          </a:p>
          <a:p>
            <a:pPr lvl="1"/>
            <a:r>
              <a:rPr lang="en-US" altLang="en-US" dirty="0" smtClean="0"/>
              <a:t>Cook-Torrance [81]</a:t>
            </a:r>
          </a:p>
          <a:p>
            <a:pPr lvl="1"/>
            <a:r>
              <a:rPr lang="en-US" altLang="en-US" dirty="0" smtClean="0"/>
              <a:t>Dichromatic [Shafer 85]</a:t>
            </a:r>
          </a:p>
          <a:p>
            <a:pPr lvl="1"/>
            <a:r>
              <a:rPr lang="en-US" altLang="en-US" dirty="0" smtClean="0"/>
              <a:t>He et al. [91]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Here we’re listing only some well-known examples</a:t>
            </a:r>
          </a:p>
        </p:txBody>
      </p:sp>
    </p:spTree>
    <p:extLst>
      <p:ext uri="{BB962C8B-B14F-4D97-AF65-F5344CB8AC3E}">
        <p14:creationId xmlns:p14="http://schemas.microsoft.com/office/powerpoint/2010/main" val="26803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Measuring the BRDF</a:t>
            </a:r>
          </a:p>
        </p:txBody>
      </p:sp>
      <p:sp>
        <p:nvSpPr>
          <p:cNvPr id="737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9800" y="4572000"/>
            <a:ext cx="8229600" cy="1295400"/>
          </a:xfrm>
        </p:spPr>
        <p:txBody>
          <a:bodyPr/>
          <a:lstStyle/>
          <a:p>
            <a:r>
              <a:rPr lang="en-US" altLang="en-US" smtClean="0"/>
              <a:t>Gonioreflectometer</a:t>
            </a:r>
          </a:p>
          <a:p>
            <a:pPr lvl="1"/>
            <a:r>
              <a:rPr lang="en-US" altLang="en-US" sz="1800"/>
              <a:t>Device for capturing the BRDF by moving a camera + light source</a:t>
            </a:r>
          </a:p>
          <a:p>
            <a:pPr lvl="1"/>
            <a:r>
              <a:rPr lang="en-US" altLang="en-US" sz="1800"/>
              <a:t>Need careful control of illumination, environment</a:t>
            </a:r>
          </a:p>
        </p:txBody>
      </p:sp>
      <p:pic>
        <p:nvPicPr>
          <p:cNvPr id="73732" name="Picture 9" descr="gon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247776"/>
            <a:ext cx="42227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12"/>
          <p:cNvSpPr txBox="1">
            <a:spLocks noChangeArrowheads="1"/>
          </p:cNvSpPr>
          <p:nvPr/>
        </p:nvSpPr>
        <p:spPr bwMode="auto">
          <a:xfrm>
            <a:off x="3425825" y="3462339"/>
            <a:ext cx="922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traditional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224588" y="1295401"/>
            <a:ext cx="4214812" cy="2430463"/>
            <a:chOff x="2961" y="816"/>
            <a:chExt cx="2655" cy="1531"/>
          </a:xfrm>
        </p:grpSpPr>
        <p:pic>
          <p:nvPicPr>
            <p:cNvPr id="73735" name="Picture 11" descr="do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816"/>
              <a:ext cx="2655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6" name="Text Box 13"/>
            <p:cNvSpPr txBox="1">
              <a:spLocks noChangeArrowheads="1"/>
            </p:cNvSpPr>
            <p:nvPr/>
          </p:nvSpPr>
          <p:spPr bwMode="auto">
            <a:xfrm>
              <a:off x="3792" y="2174"/>
              <a:ext cx="10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design by Greg 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2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models for light?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Why model these complex processes?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Vision is all about extracting information about a scene from its 2-d representation</a:t>
            </a:r>
          </a:p>
          <a:p>
            <a:endParaRPr lang="en-US" dirty="0"/>
          </a:p>
          <a:p>
            <a:pPr lvl="1"/>
            <a:r>
              <a:rPr lang="en-US" dirty="0" smtClean="0"/>
              <a:t>Shape from shading</a:t>
            </a:r>
          </a:p>
          <a:p>
            <a:pPr lvl="1"/>
            <a:r>
              <a:rPr lang="en-US" dirty="0" smtClean="0"/>
              <a:t>Surface Properties</a:t>
            </a:r>
          </a:p>
          <a:p>
            <a:pPr lvl="1"/>
            <a:r>
              <a:rPr lang="en-US" dirty="0" smtClean="0"/>
              <a:t>Texture Features</a:t>
            </a:r>
          </a:p>
          <a:p>
            <a:pPr lvl="1"/>
            <a:r>
              <a:rPr lang="en-US" dirty="0" smtClean="0"/>
              <a:t>Information from reflections </a:t>
            </a:r>
          </a:p>
          <a:p>
            <a:pPr lvl="1"/>
            <a:r>
              <a:rPr lang="en-US" dirty="0" smtClean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1380023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Shape from shading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953811"/>
            <a:ext cx="4267200" cy="1981200"/>
          </a:xfrm>
        </p:spPr>
        <p:txBody>
          <a:bodyPr/>
          <a:lstStyle/>
          <a:p>
            <a:r>
              <a:rPr lang="en-US" altLang="en-US" smtClean="0"/>
              <a:t>Suppose </a:t>
            </a:r>
          </a:p>
        </p:txBody>
      </p:sp>
      <p:pic>
        <p:nvPicPr>
          <p:cNvPr id="7782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114426"/>
            <a:ext cx="10334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29" name="Group 24"/>
          <p:cNvGrpSpPr>
            <a:grpSpLocks noChangeAspect="1"/>
          </p:cNvGrpSpPr>
          <p:nvPr/>
        </p:nvGrpSpPr>
        <p:grpSpPr bwMode="auto">
          <a:xfrm>
            <a:off x="2590800" y="1219201"/>
            <a:ext cx="2133600" cy="1558925"/>
            <a:chOff x="912" y="2832"/>
            <a:chExt cx="1928" cy="1408"/>
          </a:xfrm>
        </p:grpSpPr>
        <p:pic>
          <p:nvPicPr>
            <p:cNvPr id="77832" name="Picture 19" descr="shade_ge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3" name="Picture 2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4" name="Freeform 21"/>
            <p:cNvSpPr>
              <a:spLocks noChangeAspect="1"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35 h 168"/>
                <a:gd name="T2" fmla="*/ 20 w 240"/>
                <a:gd name="T3" fmla="*/ 5 h 168"/>
                <a:gd name="T4" fmla="*/ 50 w 240"/>
                <a:gd name="T5" fmla="*/ 5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4206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79575"/>
            <a:ext cx="2133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207" name="Rectangle 31"/>
          <p:cNvSpPr>
            <a:spLocks noChangeArrowheads="1"/>
          </p:cNvSpPr>
          <p:nvPr/>
        </p:nvSpPr>
        <p:spPr bwMode="auto">
          <a:xfrm>
            <a:off x="2286000" y="3581400"/>
            <a:ext cx="777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You can directly measure angle between normal and light source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Not quite enough information to compute surface shape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But can be if you add some additional info, for example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panose="020B0604020202020204" pitchFamily="34" charset="0"/>
              </a:rPr>
              <a:t>assume a few of the </a:t>
            </a:r>
            <a:r>
              <a:rPr lang="en-US" altLang="en-US" dirty="0" err="1">
                <a:latin typeface="Arial" panose="020B0604020202020204" pitchFamily="34" charset="0"/>
              </a:rPr>
              <a:t>normals</a:t>
            </a:r>
            <a:r>
              <a:rPr lang="en-US" altLang="en-US" dirty="0">
                <a:latin typeface="Arial" panose="020B0604020202020204" pitchFamily="34" charset="0"/>
              </a:rPr>
              <a:t> are known (e.g., along silhouette)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panose="020B0604020202020204" pitchFamily="34" charset="0"/>
              </a:rPr>
              <a:t>constraints on neighboring </a:t>
            </a:r>
            <a:r>
              <a:rPr lang="en-US" altLang="en-US" dirty="0" err="1">
                <a:latin typeface="Arial" panose="020B0604020202020204" pitchFamily="34" charset="0"/>
              </a:rPr>
              <a:t>normals</a:t>
            </a:r>
            <a:r>
              <a:rPr lang="en-US" altLang="en-US" dirty="0">
                <a:latin typeface="Arial" panose="020B0604020202020204" pitchFamily="34" charset="0"/>
              </a:rPr>
              <a:t>—“</a:t>
            </a:r>
            <a:r>
              <a:rPr lang="en-US" altLang="en-US" dirty="0" err="1">
                <a:latin typeface="Arial" panose="020B0604020202020204" pitchFamily="34" charset="0"/>
              </a:rPr>
              <a:t>integrability</a:t>
            </a:r>
            <a:r>
              <a:rPr lang="en-US" altLang="en-US" dirty="0">
                <a:latin typeface="Arial" panose="020B0604020202020204" pitchFamily="34" charset="0"/>
              </a:rPr>
              <a:t>” 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panose="020B0604020202020204" pitchFamily="34" charset="0"/>
              </a:rPr>
              <a:t>smoothness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Hard to get it to work well in </a:t>
            </a:r>
            <a:r>
              <a:rPr lang="en-US" altLang="en-US" sz="2000" dirty="0" smtClean="0">
                <a:latin typeface="Arial" panose="020B0604020202020204" pitchFamily="34" charset="0"/>
              </a:rPr>
              <a:t>practice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4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4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4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4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4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4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4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20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4907"/>
            <a:ext cx="10972800" cy="914167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Photometric stereo:</a:t>
            </a:r>
            <a:br>
              <a:rPr lang="en-US" altLang="en-US" dirty="0" smtClean="0"/>
            </a:br>
            <a:r>
              <a:rPr lang="en-US" altLang="en-US" dirty="0" smtClean="0"/>
              <a:t>for estimating surface normal (shape!)</a:t>
            </a:r>
          </a:p>
        </p:txBody>
      </p:sp>
      <p:grpSp>
        <p:nvGrpSpPr>
          <p:cNvPr id="78851" name="Group 5"/>
          <p:cNvGrpSpPr>
            <a:grpSpLocks noChangeAspect="1"/>
          </p:cNvGrpSpPr>
          <p:nvPr/>
        </p:nvGrpSpPr>
        <p:grpSpPr bwMode="auto">
          <a:xfrm rot="9712394" flipH="1">
            <a:off x="6477000" y="2362200"/>
            <a:ext cx="374650" cy="654050"/>
            <a:chOff x="3293" y="1471"/>
            <a:chExt cx="466" cy="813"/>
          </a:xfrm>
        </p:grpSpPr>
        <p:sp>
          <p:nvSpPr>
            <p:cNvPr id="78876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77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78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79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80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1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82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83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84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85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86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7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8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9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52" name="Freeform 37"/>
          <p:cNvSpPr>
            <a:spLocks/>
          </p:cNvSpPr>
          <p:nvPr/>
        </p:nvSpPr>
        <p:spPr bwMode="auto">
          <a:xfrm>
            <a:off x="3962400" y="32004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53" name="Oval 38"/>
          <p:cNvSpPr>
            <a:spLocks noChangeArrowheads="1"/>
          </p:cNvSpPr>
          <p:nvPr/>
        </p:nvSpPr>
        <p:spPr bwMode="auto">
          <a:xfrm>
            <a:off x="4991100" y="31670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8854" name="Line 39"/>
          <p:cNvSpPr>
            <a:spLocks noChangeShapeType="1"/>
          </p:cNvSpPr>
          <p:nvPr/>
        </p:nvSpPr>
        <p:spPr bwMode="auto">
          <a:xfrm flipV="1">
            <a:off x="5029200" y="2438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Text Box 42"/>
          <p:cNvSpPr txBox="1">
            <a:spLocks noChangeArrowheads="1"/>
          </p:cNvSpPr>
          <p:nvPr/>
        </p:nvSpPr>
        <p:spPr bwMode="auto">
          <a:xfrm>
            <a:off x="4876800" y="2133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latin typeface="Arial" panose="020B0604020202020204" pitchFamily="34" charset="0"/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124200" y="1828800"/>
            <a:ext cx="1905000" cy="1371600"/>
            <a:chOff x="1008" y="1152"/>
            <a:chExt cx="1200" cy="864"/>
          </a:xfrm>
        </p:grpSpPr>
        <p:sp>
          <p:nvSpPr>
            <p:cNvPr id="78872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grpSp>
          <p:nvGrpSpPr>
            <p:cNvPr id="78873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78874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75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latin typeface="Arial" panose="020B0604020202020204" pitchFamily="34" charset="0"/>
                  </a:rPr>
                  <a:t>L</a:t>
                </a:r>
                <a:r>
                  <a:rPr lang="en-US" altLang="en-US" sz="1600" b="1" baseline="-25000">
                    <a:latin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5029200" y="1295400"/>
            <a:ext cx="914400" cy="1905000"/>
            <a:chOff x="2208" y="816"/>
            <a:chExt cx="576" cy="1200"/>
          </a:xfrm>
        </p:grpSpPr>
        <p:sp>
          <p:nvSpPr>
            <p:cNvPr id="78869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70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1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panose="020B0604020202020204" pitchFamily="34" charset="0"/>
                </a:rPr>
                <a:t>L</a:t>
              </a:r>
              <a:r>
                <a:rPr lang="en-US" altLang="en-US" sz="1600" b="1" baseline="-25000"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8858" name="Line 49"/>
          <p:cNvSpPr>
            <a:spLocks noChangeShapeType="1"/>
          </p:cNvSpPr>
          <p:nvPr/>
        </p:nvSpPr>
        <p:spPr bwMode="auto">
          <a:xfrm flipV="1">
            <a:off x="5029200" y="29718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9" name="Text Box 50"/>
          <p:cNvSpPr txBox="1">
            <a:spLocks noChangeArrowheads="1"/>
          </p:cNvSpPr>
          <p:nvPr/>
        </p:nvSpPr>
        <p:spPr bwMode="auto">
          <a:xfrm>
            <a:off x="5486400" y="2971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114800" y="1371600"/>
            <a:ext cx="914400" cy="1828800"/>
            <a:chOff x="1632" y="864"/>
            <a:chExt cx="576" cy="1152"/>
          </a:xfrm>
        </p:grpSpPr>
        <p:sp>
          <p:nvSpPr>
            <p:cNvPr id="78866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8867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8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panose="020B0604020202020204" pitchFamily="34" charset="0"/>
                </a:rPr>
                <a:t>L</a:t>
              </a:r>
              <a:r>
                <a:rPr lang="en-US" altLang="en-US" sz="1600" b="1" baseline="-25000">
                  <a:latin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2179639"/>
            <a:ext cx="2400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701926"/>
            <a:ext cx="2400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3235326"/>
            <a:ext cx="2400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2286000" y="4038600"/>
            <a:ext cx="723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Can write this as a matrix equation: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4" y="4711700"/>
            <a:ext cx="3451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32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Light and Shadows</a:t>
            </a:r>
          </a:p>
        </p:txBody>
      </p:sp>
    </p:spTree>
    <p:extLst>
      <p:ext uri="{BB962C8B-B14F-4D97-AF65-F5344CB8AC3E}">
        <p14:creationId xmlns:p14="http://schemas.microsoft.com/office/powerpoint/2010/main" val="24507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IntroSem 0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81000"/>
            <a:ext cx="462915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9377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Properties of light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Today</a:t>
            </a:r>
          </a:p>
          <a:p>
            <a:pPr lvl="1"/>
            <a:r>
              <a:rPr lang="en-US" altLang="en-US" smtClean="0"/>
              <a:t>What is light?</a:t>
            </a:r>
          </a:p>
          <a:p>
            <a:pPr lvl="1"/>
            <a:r>
              <a:rPr lang="en-US" altLang="en-US" smtClean="0"/>
              <a:t>How do we measure it?</a:t>
            </a:r>
          </a:p>
          <a:p>
            <a:pPr lvl="1"/>
            <a:r>
              <a:rPr lang="en-US" altLang="en-US" smtClean="0"/>
              <a:t>How does light propagate?</a:t>
            </a:r>
          </a:p>
          <a:p>
            <a:pPr lvl="1"/>
            <a:r>
              <a:rPr lang="en-US" altLang="en-US" smtClean="0"/>
              <a:t>How does light interact with matter?</a:t>
            </a:r>
          </a:p>
        </p:txBody>
      </p:sp>
    </p:spTree>
    <p:extLst>
      <p:ext uri="{BB962C8B-B14F-4D97-AF65-F5344CB8AC3E}">
        <p14:creationId xmlns:p14="http://schemas.microsoft.com/office/powerpoint/2010/main" val="3073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IntroSem 05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5176" y="685801"/>
            <a:ext cx="3908425" cy="5211763"/>
          </a:xfrm>
          <a:noFill/>
        </p:spPr>
      </p:pic>
      <p:pic>
        <p:nvPicPr>
          <p:cNvPr id="104450" name="Picture 3" descr="IntroSem 0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6176" y="685801"/>
            <a:ext cx="3908425" cy="5211763"/>
          </a:xfrm>
          <a:noFill/>
        </p:spPr>
      </p:pic>
    </p:spTree>
    <p:extLst>
      <p:ext uri="{BB962C8B-B14F-4D97-AF65-F5344CB8AC3E}">
        <p14:creationId xmlns:p14="http://schemas.microsoft.com/office/powerpoint/2010/main" val="17535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Februrary 2003 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381000"/>
            <a:ext cx="4457700" cy="5943600"/>
          </a:xfrm>
          <a:noFill/>
        </p:spPr>
      </p:pic>
    </p:spTree>
    <p:extLst>
      <p:ext uri="{BB962C8B-B14F-4D97-AF65-F5344CB8AC3E}">
        <p14:creationId xmlns:p14="http://schemas.microsoft.com/office/powerpoint/2010/main" val="32208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29816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IntroSem 0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609600"/>
            <a:ext cx="4000500" cy="5334000"/>
          </a:xfrm>
          <a:noFill/>
        </p:spPr>
      </p:pic>
      <p:pic>
        <p:nvPicPr>
          <p:cNvPr id="110594" name="Picture 3" descr="IntroSem 2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609600"/>
            <a:ext cx="4000500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39836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IntroSem 1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533400"/>
            <a:ext cx="7620000" cy="5715000"/>
          </a:xfrm>
          <a:noFill/>
        </p:spPr>
      </p:pic>
    </p:spTree>
    <p:extLst>
      <p:ext uri="{BB962C8B-B14F-4D97-AF65-F5344CB8AC3E}">
        <p14:creationId xmlns:p14="http://schemas.microsoft.com/office/powerpoint/2010/main" val="13018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IntroSem 1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609600"/>
            <a:ext cx="73152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25185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IntroSem 1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381000"/>
            <a:ext cx="4514850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18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IntroSem 1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533400"/>
            <a:ext cx="41148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38277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IntroSem 19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1676400"/>
            <a:ext cx="2686050" cy="3581400"/>
          </a:xfrm>
          <a:noFill/>
        </p:spPr>
      </p:pic>
      <p:pic>
        <p:nvPicPr>
          <p:cNvPr id="120834" name="Picture 3" descr="IntroSem 1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676400"/>
            <a:ext cx="4800600" cy="3600450"/>
          </a:xfrm>
          <a:noFill/>
        </p:spPr>
      </p:pic>
    </p:spTree>
    <p:extLst>
      <p:ext uri="{BB962C8B-B14F-4D97-AF65-F5344CB8AC3E}">
        <p14:creationId xmlns:p14="http://schemas.microsoft.com/office/powerpoint/2010/main" val="23240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Refractions</a:t>
            </a:r>
          </a:p>
        </p:txBody>
      </p:sp>
    </p:spTree>
    <p:extLst>
      <p:ext uri="{BB962C8B-B14F-4D97-AF65-F5344CB8AC3E}">
        <p14:creationId xmlns:p14="http://schemas.microsoft.com/office/powerpoint/2010/main" val="25398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9981"/>
            <a:ext cx="10972800" cy="657459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Radiometry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08913"/>
            <a:ext cx="10972800" cy="881061"/>
          </a:xfrm>
        </p:spPr>
        <p:txBody>
          <a:bodyPr/>
          <a:lstStyle/>
          <a:p>
            <a:r>
              <a:rPr lang="en-US" altLang="en-US" dirty="0" smtClean="0"/>
              <a:t>What determines the brightness of an image pixel?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1922463"/>
            <a:ext cx="5922963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4" y="1550988"/>
            <a:ext cx="6491287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 bwMode="auto">
          <a:xfrm>
            <a:off x="4365625" y="1992314"/>
            <a:ext cx="903288" cy="587375"/>
          </a:xfrm>
          <a:prstGeom prst="ellips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8914" y="1882775"/>
            <a:ext cx="2342693" cy="369332"/>
          </a:xfrm>
          <a:prstGeom prst="rect">
            <a:avLst/>
          </a:prstGeom>
          <a:noFill/>
          <a:effectLst>
            <a:outerShdw blurRad="25400" algn="ctr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800000"/>
                </a:solidFill>
                <a:cs typeface="Arial" charset="0"/>
              </a:rPr>
              <a:t>Light source properties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7783514" y="4746626"/>
            <a:ext cx="903287" cy="587375"/>
          </a:xfrm>
          <a:prstGeom prst="ellipse">
            <a:avLst/>
          </a:prstGeom>
          <a:noFill/>
          <a:ln w="889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023225" y="1927226"/>
            <a:ext cx="903288" cy="587375"/>
          </a:xfrm>
          <a:prstGeom prst="ellipse">
            <a:avLst/>
          </a:prstGeom>
          <a:noFill/>
          <a:ln w="889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04088" y="2536825"/>
            <a:ext cx="207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  <a:latin typeface="Arial" panose="020B0604020202020204" pitchFamily="34" charset="0"/>
              </a:rPr>
              <a:t>Surface properties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77063" y="4321175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  <a:latin typeface="Arial" panose="020B0604020202020204" pitchFamily="34" charset="0"/>
              </a:rPr>
              <a:t>Surface properties</a:t>
            </a:r>
          </a:p>
        </p:txBody>
      </p:sp>
    </p:spTree>
    <p:extLst>
      <p:ext uri="{BB962C8B-B14F-4D97-AF65-F5344CB8AC3E}">
        <p14:creationId xmlns:p14="http://schemas.microsoft.com/office/powerpoint/2010/main" val="13478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IntroSem 18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828800"/>
            <a:ext cx="5715000" cy="4286250"/>
          </a:xfrm>
          <a:noFill/>
        </p:spPr>
      </p:pic>
    </p:spTree>
    <p:extLst>
      <p:ext uri="{BB962C8B-B14F-4D97-AF65-F5344CB8AC3E}">
        <p14:creationId xmlns:p14="http://schemas.microsoft.com/office/powerpoint/2010/main" val="38633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Beautiful Day 2-18-2003 0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81000"/>
            <a:ext cx="462915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25209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ogland-cau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simple-caus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P101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676400"/>
            <a:ext cx="6019800" cy="4514850"/>
          </a:xfrm>
          <a:noFill/>
        </p:spPr>
      </p:pic>
    </p:spTree>
    <p:extLst>
      <p:ext uri="{BB962C8B-B14F-4D97-AF65-F5344CB8AC3E}">
        <p14:creationId xmlns:p14="http://schemas.microsoft.com/office/powerpoint/2010/main" val="298073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Interreflections</a:t>
            </a:r>
          </a:p>
        </p:txBody>
      </p:sp>
    </p:spTree>
    <p:extLst>
      <p:ext uri="{BB962C8B-B14F-4D97-AF65-F5344CB8AC3E}">
        <p14:creationId xmlns:p14="http://schemas.microsoft.com/office/powerpoint/2010/main" val="39225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1"/>
            <a:ext cx="579120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5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Scattering</a:t>
            </a:r>
          </a:p>
        </p:txBody>
      </p:sp>
    </p:spTree>
    <p:extLst>
      <p:ext uri="{BB962C8B-B14F-4D97-AF65-F5344CB8AC3E}">
        <p14:creationId xmlns:p14="http://schemas.microsoft.com/office/powerpoint/2010/main" val="39273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289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4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Shanghai&amp;Yosemite 0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1" y="990601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435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innerfalls4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543" r="51396" b="232"/>
          <a:stretch>
            <a:fillRect/>
          </a:stretch>
        </p:blipFill>
        <p:spPr bwMode="auto">
          <a:xfrm>
            <a:off x="2741614" y="1609725"/>
            <a:ext cx="2790825" cy="405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9635" name="Text Box 3"/>
          <p:cNvSpPr txBox="1">
            <a:spLocks noChangeArrowheads="1"/>
          </p:cNvSpPr>
          <p:nvPr/>
        </p:nvSpPr>
        <p:spPr bwMode="auto">
          <a:xfrm>
            <a:off x="7091364" y="5699125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FFCC"/>
                </a:solidFill>
              </a:rPr>
              <a:t>De-hazed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3697289" y="5699125"/>
            <a:ext cx="896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FFCC"/>
                </a:solidFill>
              </a:rPr>
              <a:t>Haze</a:t>
            </a:r>
          </a:p>
        </p:txBody>
      </p:sp>
      <p:pic>
        <p:nvPicPr>
          <p:cNvPr id="1349637" name="Picture 5" descr="innerfalls4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4" t="543" b="232"/>
          <a:stretch>
            <a:fillRect/>
          </a:stretch>
        </p:blipFill>
        <p:spPr bwMode="auto">
          <a:xfrm>
            <a:off x="6442076" y="1597025"/>
            <a:ext cx="2803525" cy="4051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11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6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19188"/>
            <a:ext cx="8001000" cy="5572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2400">
                <a:ea typeface="ＭＳ Ｐゴシック" panose="020B0600070205080204" pitchFamily="34" charset="-128"/>
              </a:rPr>
              <a:t>Reflection: An Electromagnetic Phenomenon</a:t>
            </a:r>
          </a:p>
        </p:txBody>
      </p:sp>
      <p:sp>
        <p:nvSpPr>
          <p:cNvPr id="2375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600">
                <a:ea typeface="ＭＳ Ｐゴシック" panose="020B0600070205080204" pitchFamily="34" charset="-128"/>
              </a:rPr>
              <a:t>Reflectance Models</a:t>
            </a:r>
          </a:p>
        </p:txBody>
      </p:sp>
      <p:grpSp>
        <p:nvGrpSpPr>
          <p:cNvPr id="237571" name="Group 4"/>
          <p:cNvGrpSpPr>
            <a:grpSpLocks/>
          </p:cNvGrpSpPr>
          <p:nvPr/>
        </p:nvGrpSpPr>
        <p:grpSpPr bwMode="auto">
          <a:xfrm>
            <a:off x="3197226" y="1806576"/>
            <a:ext cx="5981700" cy="2139951"/>
            <a:chOff x="1131" y="1138"/>
            <a:chExt cx="3768" cy="1348"/>
          </a:xfrm>
        </p:grpSpPr>
        <p:sp>
          <p:nvSpPr>
            <p:cNvPr id="237574" name="Freeform 5"/>
            <p:cNvSpPr>
              <a:spLocks/>
            </p:cNvSpPr>
            <p:nvPr/>
          </p:nvSpPr>
          <p:spPr bwMode="auto">
            <a:xfrm>
              <a:off x="1131" y="1998"/>
              <a:ext cx="3382" cy="189"/>
            </a:xfrm>
            <a:custGeom>
              <a:avLst/>
              <a:gdLst>
                <a:gd name="T0" fmla="*/ 0 w 3382"/>
                <a:gd name="T1" fmla="*/ 132 h 189"/>
                <a:gd name="T2" fmla="*/ 109 w 3382"/>
                <a:gd name="T3" fmla="*/ 37 h 189"/>
                <a:gd name="T4" fmla="*/ 366 w 3382"/>
                <a:gd name="T5" fmla="*/ 24 h 189"/>
                <a:gd name="T6" fmla="*/ 570 w 3382"/>
                <a:gd name="T7" fmla="*/ 179 h 189"/>
                <a:gd name="T8" fmla="*/ 787 w 3382"/>
                <a:gd name="T9" fmla="*/ 85 h 189"/>
                <a:gd name="T10" fmla="*/ 1017 w 3382"/>
                <a:gd name="T11" fmla="*/ 146 h 189"/>
                <a:gd name="T12" fmla="*/ 1200 w 3382"/>
                <a:gd name="T13" fmla="*/ 112 h 189"/>
                <a:gd name="T14" fmla="*/ 1444 w 3382"/>
                <a:gd name="T15" fmla="*/ 112 h 189"/>
                <a:gd name="T16" fmla="*/ 1620 w 3382"/>
                <a:gd name="T17" fmla="*/ 179 h 189"/>
                <a:gd name="T18" fmla="*/ 1898 w 3382"/>
                <a:gd name="T19" fmla="*/ 51 h 189"/>
                <a:gd name="T20" fmla="*/ 2128 w 3382"/>
                <a:gd name="T21" fmla="*/ 30 h 189"/>
                <a:gd name="T22" fmla="*/ 2304 w 3382"/>
                <a:gd name="T23" fmla="*/ 98 h 189"/>
                <a:gd name="T24" fmla="*/ 2467 w 3382"/>
                <a:gd name="T25" fmla="*/ 152 h 189"/>
                <a:gd name="T26" fmla="*/ 2691 w 3382"/>
                <a:gd name="T27" fmla="*/ 37 h 189"/>
                <a:gd name="T28" fmla="*/ 2853 w 3382"/>
                <a:gd name="T29" fmla="*/ 118 h 189"/>
                <a:gd name="T30" fmla="*/ 2948 w 3382"/>
                <a:gd name="T31" fmla="*/ 146 h 189"/>
                <a:gd name="T32" fmla="*/ 3172 w 3382"/>
                <a:gd name="T33" fmla="*/ 118 h 189"/>
                <a:gd name="T34" fmla="*/ 3213 w 3382"/>
                <a:gd name="T35" fmla="*/ 37 h 189"/>
                <a:gd name="T36" fmla="*/ 3382 w 3382"/>
                <a:gd name="T37" fmla="*/ 125 h 1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82"/>
                <a:gd name="T58" fmla="*/ 0 h 189"/>
                <a:gd name="T59" fmla="*/ 3382 w 3382"/>
                <a:gd name="T60" fmla="*/ 189 h 1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82" h="189">
                  <a:moveTo>
                    <a:pt x="0" y="132"/>
                  </a:moveTo>
                  <a:cubicBezTo>
                    <a:pt x="24" y="93"/>
                    <a:pt x="48" y="55"/>
                    <a:pt x="109" y="37"/>
                  </a:cubicBezTo>
                  <a:cubicBezTo>
                    <a:pt x="170" y="19"/>
                    <a:pt x="289" y="0"/>
                    <a:pt x="366" y="24"/>
                  </a:cubicBezTo>
                  <a:cubicBezTo>
                    <a:pt x="443" y="48"/>
                    <a:pt x="500" y="169"/>
                    <a:pt x="570" y="179"/>
                  </a:cubicBezTo>
                  <a:cubicBezTo>
                    <a:pt x="640" y="189"/>
                    <a:pt x="713" y="90"/>
                    <a:pt x="787" y="85"/>
                  </a:cubicBezTo>
                  <a:cubicBezTo>
                    <a:pt x="861" y="80"/>
                    <a:pt x="948" y="142"/>
                    <a:pt x="1017" y="146"/>
                  </a:cubicBezTo>
                  <a:cubicBezTo>
                    <a:pt x="1086" y="150"/>
                    <a:pt x="1129" y="118"/>
                    <a:pt x="1200" y="112"/>
                  </a:cubicBezTo>
                  <a:cubicBezTo>
                    <a:pt x="1271" y="106"/>
                    <a:pt x="1374" y="101"/>
                    <a:pt x="1444" y="112"/>
                  </a:cubicBezTo>
                  <a:cubicBezTo>
                    <a:pt x="1514" y="123"/>
                    <a:pt x="1544" y="189"/>
                    <a:pt x="1620" y="179"/>
                  </a:cubicBezTo>
                  <a:cubicBezTo>
                    <a:pt x="1696" y="169"/>
                    <a:pt x="1813" y="76"/>
                    <a:pt x="1898" y="51"/>
                  </a:cubicBezTo>
                  <a:cubicBezTo>
                    <a:pt x="1983" y="26"/>
                    <a:pt x="2060" y="22"/>
                    <a:pt x="2128" y="30"/>
                  </a:cubicBezTo>
                  <a:cubicBezTo>
                    <a:pt x="2196" y="38"/>
                    <a:pt x="2248" y="78"/>
                    <a:pt x="2304" y="98"/>
                  </a:cubicBezTo>
                  <a:cubicBezTo>
                    <a:pt x="2360" y="118"/>
                    <a:pt x="2402" y="162"/>
                    <a:pt x="2467" y="152"/>
                  </a:cubicBezTo>
                  <a:cubicBezTo>
                    <a:pt x="2532" y="142"/>
                    <a:pt x="2627" y="43"/>
                    <a:pt x="2691" y="37"/>
                  </a:cubicBezTo>
                  <a:cubicBezTo>
                    <a:pt x="2755" y="31"/>
                    <a:pt x="2810" y="100"/>
                    <a:pt x="2853" y="118"/>
                  </a:cubicBezTo>
                  <a:cubicBezTo>
                    <a:pt x="2896" y="136"/>
                    <a:pt x="2895" y="146"/>
                    <a:pt x="2948" y="146"/>
                  </a:cubicBezTo>
                  <a:cubicBezTo>
                    <a:pt x="3001" y="146"/>
                    <a:pt x="3128" y="136"/>
                    <a:pt x="3172" y="118"/>
                  </a:cubicBezTo>
                  <a:cubicBezTo>
                    <a:pt x="3216" y="100"/>
                    <a:pt x="3178" y="36"/>
                    <a:pt x="3213" y="37"/>
                  </a:cubicBezTo>
                  <a:cubicBezTo>
                    <a:pt x="3248" y="38"/>
                    <a:pt x="3315" y="81"/>
                    <a:pt x="3382" y="12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75" name="Line 6"/>
            <p:cNvSpPr>
              <a:spLocks noChangeShapeType="1"/>
            </p:cNvSpPr>
            <p:nvPr/>
          </p:nvSpPr>
          <p:spPr bwMode="auto">
            <a:xfrm>
              <a:off x="1586" y="1138"/>
              <a:ext cx="603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76" name="Freeform 7"/>
            <p:cNvSpPr>
              <a:spLocks/>
            </p:cNvSpPr>
            <p:nvPr/>
          </p:nvSpPr>
          <p:spPr bwMode="auto">
            <a:xfrm rot="2966631">
              <a:off x="1577" y="1176"/>
              <a:ext cx="345" cy="335"/>
            </a:xfrm>
            <a:custGeom>
              <a:avLst/>
              <a:gdLst>
                <a:gd name="T0" fmla="*/ 0 w 786"/>
                <a:gd name="T1" fmla="*/ 82 h 809"/>
                <a:gd name="T2" fmla="*/ 30 w 786"/>
                <a:gd name="T3" fmla="*/ 10 h 809"/>
                <a:gd name="T4" fmla="*/ 77 w 786"/>
                <a:gd name="T5" fmla="*/ 138 h 809"/>
                <a:gd name="T6" fmla="*/ 116 w 786"/>
                <a:gd name="T7" fmla="*/ 12 h 809"/>
                <a:gd name="T8" fmla="*/ 151 w 786"/>
                <a:gd name="T9" fmla="*/ 93 h 8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6"/>
                <a:gd name="T16" fmla="*/ 0 h 809"/>
                <a:gd name="T17" fmla="*/ 786 w 786"/>
                <a:gd name="T18" fmla="*/ 809 h 8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6" h="809">
                  <a:moveTo>
                    <a:pt x="0" y="475"/>
                  </a:moveTo>
                  <a:cubicBezTo>
                    <a:pt x="44" y="237"/>
                    <a:pt x="89" y="0"/>
                    <a:pt x="156" y="55"/>
                  </a:cubicBezTo>
                  <a:cubicBezTo>
                    <a:pt x="223" y="110"/>
                    <a:pt x="326" y="805"/>
                    <a:pt x="400" y="807"/>
                  </a:cubicBezTo>
                  <a:cubicBezTo>
                    <a:pt x="474" y="809"/>
                    <a:pt x="539" y="113"/>
                    <a:pt x="603" y="69"/>
                  </a:cubicBezTo>
                  <a:cubicBezTo>
                    <a:pt x="667" y="25"/>
                    <a:pt x="726" y="284"/>
                    <a:pt x="786" y="5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37577" name="Object 8"/>
            <p:cNvGraphicFramePr>
              <a:graphicFrameLocks noChangeAspect="1"/>
            </p:cNvGraphicFramePr>
            <p:nvPr/>
          </p:nvGraphicFramePr>
          <p:xfrm>
            <a:off x="1372" y="1243"/>
            <a:ext cx="237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12" name="Equation" r:id="rId4" imgW="139579" imgH="177646" progId="Equation.3">
                    <p:embed/>
                  </p:oleObj>
                </mc:Choice>
                <mc:Fallback>
                  <p:oleObj name="Equation" r:id="rId4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2" y="1243"/>
                          <a:ext cx="237" cy="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7579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2652551"/>
                </p:ext>
              </p:extLst>
            </p:nvPr>
          </p:nvGraphicFramePr>
          <p:xfrm>
            <a:off x="4760" y="1972"/>
            <a:ext cx="139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13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0" y="1972"/>
                          <a:ext cx="139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7580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1596807"/>
                </p:ext>
              </p:extLst>
            </p:nvPr>
          </p:nvGraphicFramePr>
          <p:xfrm>
            <a:off x="3457" y="2211"/>
            <a:ext cx="145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14" name="Equation" r:id="rId8" imgW="114120" imgH="215640" progId="Equation.3">
                    <p:embed/>
                  </p:oleObj>
                </mc:Choice>
                <mc:Fallback>
                  <p:oleObj name="Equation" r:id="rId8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7" y="2211"/>
                          <a:ext cx="145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7572" name="Rectangle 13"/>
          <p:cNvSpPr>
            <a:spLocks noChangeArrowheads="1"/>
          </p:cNvSpPr>
          <p:nvPr/>
        </p:nvSpPr>
        <p:spPr bwMode="auto">
          <a:xfrm>
            <a:off x="2130425" y="4183063"/>
            <a:ext cx="800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ja-JP" sz="2400"/>
              <a:t>Two approaches to derive Reflectance Models:</a:t>
            </a:r>
          </a:p>
          <a:p>
            <a:pPr eaLnBrk="1" hangingPunct="1">
              <a:spcBef>
                <a:spcPct val="20000"/>
              </a:spcBef>
            </a:pPr>
            <a:endParaRPr lang="en-US" altLang="ja-JP" sz="1000"/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ja-JP" sz="2000"/>
              <a:t>Physical Optics (Wave Optics)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ja-JP" sz="2000"/>
              <a:t>Geometrical Optics (Ray Optics)</a:t>
            </a:r>
          </a:p>
          <a:p>
            <a:pPr lvl="1" eaLnBrk="1" hangingPunct="1">
              <a:spcBef>
                <a:spcPct val="20000"/>
              </a:spcBef>
            </a:pPr>
            <a:endParaRPr lang="en-US" altLang="ja-JP" sz="2000"/>
          </a:p>
          <a:p>
            <a:pPr lvl="1" eaLnBrk="1" hangingPunct="1">
              <a:spcBef>
                <a:spcPct val="20000"/>
              </a:spcBef>
            </a:pPr>
            <a:r>
              <a:rPr lang="en-US" altLang="ja-JP" sz="2000"/>
              <a:t>Geometrical models are approximations to physical models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ja-JP" sz="2000"/>
              <a:t>			But they are easier to use!</a:t>
            </a:r>
          </a:p>
        </p:txBody>
      </p:sp>
      <p:sp>
        <p:nvSpPr>
          <p:cNvPr id="237573" name="Rectangle 14"/>
          <p:cNvSpPr>
            <a:spLocks noChangeArrowheads="1"/>
          </p:cNvSpPr>
          <p:nvPr/>
        </p:nvSpPr>
        <p:spPr bwMode="auto">
          <a:xfrm>
            <a:off x="1981200" y="850900"/>
            <a:ext cx="8229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7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Picture 03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1" y="685801"/>
            <a:ext cx="7254875" cy="5440363"/>
          </a:xfrm>
          <a:noFill/>
        </p:spPr>
      </p:pic>
    </p:spTree>
    <p:extLst>
      <p:ext uri="{BB962C8B-B14F-4D97-AF65-F5344CB8AC3E}">
        <p14:creationId xmlns:p14="http://schemas.microsoft.com/office/powerpoint/2010/main" val="28535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Aw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838201"/>
            <a:ext cx="6034088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250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Beautiful Day 2-18-2003 09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524001"/>
            <a:ext cx="5456238" cy="4092575"/>
          </a:xfrm>
          <a:noFill/>
        </p:spPr>
      </p:pic>
    </p:spTree>
    <p:extLst>
      <p:ext uri="{BB962C8B-B14F-4D97-AF65-F5344CB8AC3E}">
        <p14:creationId xmlns:p14="http://schemas.microsoft.com/office/powerpoint/2010/main" val="39670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Beautiful Day 2-18-2003 1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600200"/>
            <a:ext cx="5334000" cy="4000500"/>
          </a:xfrm>
          <a:noFill/>
        </p:spPr>
      </p:pic>
    </p:spTree>
    <p:extLst>
      <p:ext uri="{BB962C8B-B14F-4D97-AF65-F5344CB8AC3E}">
        <p14:creationId xmlns:p14="http://schemas.microsoft.com/office/powerpoint/2010/main" val="31997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More Complex Appearances</a:t>
            </a:r>
          </a:p>
        </p:txBody>
      </p:sp>
    </p:spTree>
    <p:extLst>
      <p:ext uri="{BB962C8B-B14F-4D97-AF65-F5344CB8AC3E}">
        <p14:creationId xmlns:p14="http://schemas.microsoft.com/office/powerpoint/2010/main" val="16580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Shanghai&amp;Yosemite 05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04800"/>
            <a:ext cx="4038600" cy="3028950"/>
          </a:xfrm>
          <a:noFill/>
        </p:spPr>
      </p:pic>
      <p:pic>
        <p:nvPicPr>
          <p:cNvPr id="161794" name="Picture 3" descr="IntroSem 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576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4" descr="IntroSem 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28019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8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1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us_ca_we_FDGCACOV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/>
          <a:stretch>
            <a:fillRect/>
          </a:stretch>
        </p:blipFill>
        <p:spPr bwMode="auto">
          <a:xfrm>
            <a:off x="5189538" y="744538"/>
            <a:ext cx="1903412" cy="1503362"/>
          </a:xfrm>
          <a:prstGeom prst="rect">
            <a:avLst/>
          </a:prstGeom>
          <a:noFill/>
          <a:ln w="9525">
            <a:solidFill>
              <a:srgbClr val="85858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1" name="Picture 3" descr="Fog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/>
          <a:stretch>
            <a:fillRect/>
          </a:stretch>
        </p:blipFill>
        <p:spPr bwMode="auto">
          <a:xfrm>
            <a:off x="7700964" y="744538"/>
            <a:ext cx="2092325" cy="1490662"/>
          </a:xfrm>
          <a:prstGeom prst="rect">
            <a:avLst/>
          </a:prstGeom>
          <a:noFill/>
          <a:ln w="9525">
            <a:solidFill>
              <a:srgbClr val="85858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Fog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/>
          <a:stretch>
            <a:fillRect/>
          </a:stretch>
        </p:blipFill>
        <p:spPr bwMode="auto">
          <a:xfrm>
            <a:off x="2517776" y="747714"/>
            <a:ext cx="1979613" cy="1500187"/>
          </a:xfrm>
          <a:prstGeom prst="rect">
            <a:avLst/>
          </a:prstGeom>
          <a:noFill/>
          <a:ln w="9525">
            <a:solidFill>
              <a:srgbClr val="85858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79333" name="Object 5"/>
          <p:cNvGraphicFramePr>
            <a:graphicFrameLocks noChangeAspect="1"/>
          </p:cNvGraphicFramePr>
          <p:nvPr/>
        </p:nvGraphicFramePr>
        <p:xfrm>
          <a:off x="2498726" y="2689225"/>
          <a:ext cx="1755775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Image" r:id="rId7" imgW="11873016" imgH="2653968" progId="Photoshop.Image.6">
                  <p:embed/>
                </p:oleObj>
              </mc:Choice>
              <mc:Fallback>
                <p:oleObj name="Image" r:id="rId7" imgW="11873016" imgH="26539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6350"/>
                      <a:stretch>
                        <a:fillRect/>
                      </a:stretch>
                    </p:blipFill>
                    <p:spPr bwMode="auto">
                      <a:xfrm>
                        <a:off x="2498726" y="2689225"/>
                        <a:ext cx="1755775" cy="16589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58585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9334" name="Object 6"/>
          <p:cNvGraphicFramePr>
            <a:graphicFrameLocks noChangeAspect="1"/>
          </p:cNvGraphicFramePr>
          <p:nvPr/>
        </p:nvGraphicFramePr>
        <p:xfrm>
          <a:off x="8013700" y="2689225"/>
          <a:ext cx="1778000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Image" r:id="rId9" imgW="11873016" imgH="2653968" progId="Photoshop.Image.6">
                  <p:embed/>
                </p:oleObj>
              </mc:Choice>
              <mc:Fallback>
                <p:oleObj name="Image" r:id="rId9" imgW="11873016" imgH="26539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6044"/>
                      <a:stretch>
                        <a:fillRect/>
                      </a:stretch>
                    </p:blipFill>
                    <p:spPr bwMode="auto">
                      <a:xfrm>
                        <a:off x="8013700" y="2689225"/>
                        <a:ext cx="1778000" cy="16589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58585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9335" name="Object 7"/>
          <p:cNvGraphicFramePr>
            <a:graphicFrameLocks noChangeAspect="1"/>
          </p:cNvGraphicFramePr>
          <p:nvPr/>
        </p:nvGraphicFramePr>
        <p:xfrm>
          <a:off x="5254626" y="2701925"/>
          <a:ext cx="1755775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Image" r:id="rId10" imgW="11873016" imgH="2653968" progId="Photoshop.Image.6">
                  <p:embed/>
                </p:oleObj>
              </mc:Choice>
              <mc:Fallback>
                <p:oleObj name="Image" r:id="rId10" imgW="11873016" imgH="265396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450" r="50900"/>
                      <a:stretch>
                        <a:fillRect/>
                      </a:stretch>
                    </p:blipFill>
                    <p:spPr bwMode="auto">
                      <a:xfrm>
                        <a:off x="5254626" y="2701925"/>
                        <a:ext cx="1755775" cy="16589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58585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9336" name="Object 8"/>
          <p:cNvGraphicFramePr>
            <a:graphicFrameLocks noChangeAspect="1"/>
          </p:cNvGraphicFramePr>
          <p:nvPr/>
        </p:nvGraphicFramePr>
        <p:xfrm>
          <a:off x="2535238" y="4826000"/>
          <a:ext cx="175895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Image" r:id="rId11" imgW="11847619" imgH="2641270" progId="Photoshop.Image.6">
                  <p:embed/>
                </p:oleObj>
              </mc:Choice>
              <mc:Fallback>
                <p:oleObj name="Image" r:id="rId11" imgW="11847619" imgH="264127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6170"/>
                      <a:stretch>
                        <a:fillRect/>
                      </a:stretch>
                    </p:blipFill>
                    <p:spPr bwMode="auto">
                      <a:xfrm>
                        <a:off x="2535238" y="4826000"/>
                        <a:ext cx="1758950" cy="1644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58585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9337" name="Object 9"/>
          <p:cNvGraphicFramePr>
            <a:graphicFrameLocks noChangeAspect="1"/>
          </p:cNvGraphicFramePr>
          <p:nvPr/>
        </p:nvGraphicFramePr>
        <p:xfrm>
          <a:off x="8034338" y="4851400"/>
          <a:ext cx="1757362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Image" r:id="rId13" imgW="11847619" imgH="2641270" progId="Photoshop.Image.6">
                  <p:embed/>
                </p:oleObj>
              </mc:Choice>
              <mc:Fallback>
                <p:oleObj name="Image" r:id="rId13" imgW="11847619" imgH="264127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6170"/>
                      <a:stretch>
                        <a:fillRect/>
                      </a:stretch>
                    </p:blipFill>
                    <p:spPr bwMode="auto">
                      <a:xfrm>
                        <a:off x="8034338" y="4851400"/>
                        <a:ext cx="1757362" cy="1644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58585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9338" name="Object 10"/>
          <p:cNvGraphicFramePr>
            <a:graphicFrameLocks noChangeAspect="1"/>
          </p:cNvGraphicFramePr>
          <p:nvPr/>
        </p:nvGraphicFramePr>
        <p:xfrm>
          <a:off x="5235575" y="4826000"/>
          <a:ext cx="1811338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Image" r:id="rId14" imgW="11847619" imgH="2641270" progId="Photoshop.Image.6">
                  <p:embed/>
                </p:oleObj>
              </mc:Choice>
              <mc:Fallback>
                <p:oleObj name="Image" r:id="rId14" imgW="11847619" imgH="264127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589" r="24866"/>
                      <a:stretch>
                        <a:fillRect/>
                      </a:stretch>
                    </p:blipFill>
                    <p:spPr bwMode="auto">
                      <a:xfrm>
                        <a:off x="5235575" y="4826000"/>
                        <a:ext cx="1811338" cy="1644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58585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6229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Appendix: Measuring Light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Jeremy Bolton, PhD</a:t>
            </a:r>
          </a:p>
          <a:p>
            <a:r>
              <a:rPr lang="en-US" dirty="0" smtClean="0"/>
              <a:t>Assistant Teaching Professor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138668" y="4843650"/>
            <a:ext cx="5459029" cy="76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5194C3"/>
                </a:solidFill>
                <a:latin typeface="55 Helvetica Roman"/>
                <a:ea typeface="+mn-ea"/>
                <a:cs typeface="55 Helvetica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55 Helvetica Roman"/>
                <a:ea typeface="+mn-ea"/>
                <a:cs typeface="55 Helvetica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special thanks to many contributors over the years: </a:t>
            </a:r>
            <a:r>
              <a:rPr lang="en-US" dirty="0" err="1" smtClean="0"/>
              <a:t>Szeliski</a:t>
            </a:r>
            <a:r>
              <a:rPr lang="en-US" dirty="0" smtClean="0"/>
              <a:t>, </a:t>
            </a:r>
            <a:r>
              <a:rPr lang="en-US" dirty="0" err="1" smtClean="0"/>
              <a:t>Snavely</a:t>
            </a:r>
            <a:r>
              <a:rPr lang="en-US" dirty="0" smtClean="0"/>
              <a:t>, Adelson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Radiometry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2399" y="1124348"/>
            <a:ext cx="10075101" cy="558223"/>
          </a:xfrm>
        </p:spPr>
        <p:txBody>
          <a:bodyPr/>
          <a:lstStyle/>
          <a:p>
            <a:r>
              <a:rPr lang="en-US" altLang="en-US" dirty="0" smtClean="0"/>
              <a:t>What determines the brightness of an image pixel?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98650"/>
            <a:ext cx="70866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7419196" y="1643064"/>
            <a:ext cx="1441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Light source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properties</a:t>
            </a:r>
          </a:p>
        </p:txBody>
      </p:sp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6625781" y="3559176"/>
            <a:ext cx="1043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CC99"/>
                </a:solidFill>
                <a:latin typeface="Arial" panose="020B0604020202020204" pitchFamily="34" charset="0"/>
              </a:rPr>
              <a:t>Surface </a:t>
            </a:r>
            <a:br>
              <a:rPr lang="en-US" altLang="en-US">
                <a:solidFill>
                  <a:srgbClr val="00CC99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00CC99"/>
                </a:solidFill>
                <a:latin typeface="Arial" panose="020B0604020202020204" pitchFamily="34" charset="0"/>
              </a:rPr>
              <a:t>shape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7795074" y="5578476"/>
            <a:ext cx="21723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00CC99"/>
                </a:solidFill>
                <a:latin typeface="Arial" panose="020B0604020202020204" pitchFamily="34" charset="0"/>
              </a:rPr>
              <a:t>Surface reflectance</a:t>
            </a:r>
            <a:br>
              <a:rPr lang="en-US" altLang="en-US">
                <a:solidFill>
                  <a:srgbClr val="00CC99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00CC99"/>
                </a:solidFill>
                <a:latin typeface="Arial" panose="020B0604020202020204" pitchFamily="34" charset="0"/>
              </a:rPr>
              <a:t>properties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5581651" y="6019800"/>
            <a:ext cx="83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CC00CC"/>
                </a:solidFill>
                <a:latin typeface="Arial" panose="020B0604020202020204" pitchFamily="34" charset="0"/>
              </a:rPr>
              <a:t>Optics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2057400" y="3048000"/>
            <a:ext cx="2454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Sensor characteristics</a:t>
            </a:r>
          </a:p>
        </p:txBody>
      </p:sp>
      <p:sp>
        <p:nvSpPr>
          <p:cNvPr id="48138" name="Text Box 11"/>
          <p:cNvSpPr txBox="1">
            <a:spLocks noChangeArrowheads="1"/>
          </p:cNvSpPr>
          <p:nvPr/>
        </p:nvSpPr>
        <p:spPr bwMode="auto">
          <a:xfrm>
            <a:off x="8176419" y="6583363"/>
            <a:ext cx="1409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Slide by L.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Fei-Fei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740" name="Text Box 12"/>
          <p:cNvSpPr txBox="1">
            <a:spLocks noChangeArrowheads="1"/>
          </p:cNvSpPr>
          <p:nvPr/>
        </p:nvSpPr>
        <p:spPr bwMode="auto">
          <a:xfrm>
            <a:off x="4648200" y="3733800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41026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7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3" grpId="0"/>
      <p:bldP spid="457735" grpId="0"/>
      <p:bldP spid="457736" grpId="0"/>
      <p:bldP spid="457737" grpId="0"/>
      <p:bldP spid="457738" grpId="0"/>
      <p:bldP spid="4577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What is light?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3507809" y="2910909"/>
            <a:ext cx="3924300" cy="635000"/>
            <a:chOff x="1080" y="1536"/>
            <a:chExt cx="1608" cy="260"/>
          </a:xfrm>
        </p:grpSpPr>
        <p:grpSp>
          <p:nvGrpSpPr>
            <p:cNvPr id="50182" name="Group 4"/>
            <p:cNvGrpSpPr>
              <a:grpSpLocks/>
            </p:cNvGrpSpPr>
            <p:nvPr/>
          </p:nvGrpSpPr>
          <p:grpSpPr bwMode="auto">
            <a:xfrm rot="4164331">
              <a:off x="1154" y="1462"/>
              <a:ext cx="260" cy="408"/>
              <a:chOff x="3979" y="3269"/>
              <a:chExt cx="260" cy="408"/>
            </a:xfrm>
          </p:grpSpPr>
          <p:sp>
            <p:nvSpPr>
              <p:cNvPr id="50184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5" name="Arc 6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132 w 21745"/>
                  <a:gd name="T3" fmla="*/ 149 h 21600"/>
                  <a:gd name="T4" fmla="*/ 1 w 21745"/>
                  <a:gd name="T5" fmla="*/ 149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6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7" name="Oval 8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/>
                <a:endPara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188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183" name="Line 10"/>
            <p:cNvSpPr>
              <a:spLocks noChangeShapeType="1"/>
            </p:cNvSpPr>
            <p:nvPr/>
          </p:nvSpPr>
          <p:spPr bwMode="auto">
            <a:xfrm flipH="1">
              <a:off x="1632" y="163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0" name="Rectangle 11"/>
          <p:cNvSpPr>
            <a:spLocks noChangeArrowheads="1"/>
          </p:cNvSpPr>
          <p:nvPr/>
        </p:nvSpPr>
        <p:spPr bwMode="auto">
          <a:xfrm>
            <a:off x="2021909" y="1640909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Electromagnetic radiation (EMR) moving along rays in space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Radiance L(</a:t>
            </a:r>
            <a:r>
              <a:rPr lang="en-US" altLang="en-US" dirty="0" smtClean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) is EMR, measured in units of power (watts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0" hangingPunct="0">
              <a:spcBef>
                <a:spcPct val="20000"/>
              </a:spcBef>
              <a:buFontTx/>
              <a:buChar char="–"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is wavelength</a:t>
            </a:r>
          </a:p>
        </p:txBody>
      </p:sp>
      <p:sp>
        <p:nvSpPr>
          <p:cNvPr id="50181" name="Rectangle 12"/>
          <p:cNvSpPr>
            <a:spLocks noChangeArrowheads="1"/>
          </p:cNvSpPr>
          <p:nvPr/>
        </p:nvSpPr>
        <p:spPr bwMode="auto">
          <a:xfrm>
            <a:off x="2021909" y="3644334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Perceiving light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How do we convert radiation into “color”?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What part of the spectrum do we see?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Visible light</a:t>
            </a:r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345505" y="2167003"/>
            <a:ext cx="3298825" cy="1371600"/>
          </a:xfrm>
        </p:spPr>
        <p:txBody>
          <a:bodyPr/>
          <a:lstStyle/>
          <a:p>
            <a:r>
              <a:rPr lang="en-US" altLang="en-US" sz="2000" dirty="0"/>
              <a:t>We “see” electromagnetic radiation in a range of wavelengths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1327758"/>
            <a:ext cx="3384645" cy="537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6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Light spectrum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7772400" cy="990600"/>
          </a:xfrm>
        </p:spPr>
        <p:txBody>
          <a:bodyPr/>
          <a:lstStyle/>
          <a:p>
            <a:r>
              <a:rPr lang="en-US" altLang="en-US" sz="2000" dirty="0"/>
              <a:t>The appearance of light depends on its power </a:t>
            </a:r>
            <a:r>
              <a:rPr lang="en-US" altLang="en-US" sz="2000" b="1" dirty="0"/>
              <a:t>spectrum</a:t>
            </a:r>
          </a:p>
          <a:p>
            <a:pPr lvl="1"/>
            <a:r>
              <a:rPr lang="en-US" altLang="en-US" sz="1800" dirty="0"/>
              <a:t>How much power (or energy) at each wavelength</a:t>
            </a:r>
          </a:p>
        </p:txBody>
      </p:sp>
      <p:pic>
        <p:nvPicPr>
          <p:cNvPr id="52228" name="Picture 4" descr="wandell-4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712904"/>
            <a:ext cx="488315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499682" y="4051292"/>
            <a:ext cx="97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daylight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803143" y="4051292"/>
            <a:ext cx="1568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tungsten bulb</a:t>
            </a:r>
          </a:p>
        </p:txBody>
      </p:sp>
      <p:sp>
        <p:nvSpPr>
          <p:cNvPr id="384007" name="Rectangle 7"/>
          <p:cNvSpPr>
            <a:spLocks noChangeArrowheads="1"/>
          </p:cNvSpPr>
          <p:nvPr/>
        </p:nvSpPr>
        <p:spPr bwMode="auto">
          <a:xfrm>
            <a:off x="2209800" y="4876800"/>
            <a:ext cx="777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Our visual system converts a light spectrum into “color”</a:t>
            </a:r>
          </a:p>
          <a:p>
            <a:pPr lvl="1" eaLnBrk="0" hangingPunct="0">
              <a:spcBef>
                <a:spcPct val="20000"/>
              </a:spcBef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This is a rather complex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5696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4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7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i, \phi_i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28.6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I_e = k_s ({\bf V \cdot R})^{n_s} I_i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V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N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R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 = 1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20"/>
  <p:tag name="BOXFONT" val="10"/>
  <p:tag name="BOXWRAP" val="False"/>
  <p:tag name="WORKAROUNDTRANSPARENCYBUG" val="False"/>
  <p:tag name="BITMAPFORMAT" val="bmpmono"/>
  <p:tag name="DEBUGINTERACTIVE" val="True"/>
  <p:tag name="ORIGWIDTH" val="62"/>
  <p:tag name="PICTUREFILESIZE" val="440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I &amp; = &amp; k_d {\bf N} \cdot {\bf L} \\&#10;&amp; = &amp; {\bf N} \cdot {\bf L} \\&#10; &amp; = &amp; cos~\theta_i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28"/>
  <p:tag name="PICTUREFILESIZE" val="36615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 k_d cos 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$ is called {\em \bf albedo}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88.875"/>
  <p:tag name="PICTUREFILESIZE" val="7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e = k_d {\bf N} \cdot {\bf L} I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e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heme/theme1.xml><?xml version="1.0" encoding="utf-8"?>
<a:theme xmlns:a="http://schemas.openxmlformats.org/drawingml/2006/main" name="georgetown-powerpoint-template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georgetown-powerpoint-template-white</Template>
  <TotalTime>4360</TotalTime>
  <Words>875</Words>
  <Application>Microsoft Office PowerPoint</Application>
  <PresentationFormat>Widescreen</PresentationFormat>
  <Paragraphs>240</Paragraphs>
  <Slides>59</Slides>
  <Notes>51</Notes>
  <HiddenSlides>2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ＭＳ Ｐゴシック</vt:lpstr>
      <vt:lpstr>SimSun</vt:lpstr>
      <vt:lpstr>55 Helvetica Roman</vt:lpstr>
      <vt:lpstr>Arial</vt:lpstr>
      <vt:lpstr>Calibri</vt:lpstr>
      <vt:lpstr>Calibri Light</vt:lpstr>
      <vt:lpstr>Georgia</vt:lpstr>
      <vt:lpstr>Myriad Pro Semibold</vt:lpstr>
      <vt:lpstr>Symbol</vt:lpstr>
      <vt:lpstr>Times New Roman</vt:lpstr>
      <vt:lpstr>Wingdings 2</vt:lpstr>
      <vt:lpstr>ヒラギノ角ゴ ProN W6</vt:lpstr>
      <vt:lpstr>georgetown-powerpoint-template-white</vt:lpstr>
      <vt:lpstr>HDOfficeLightV0</vt:lpstr>
      <vt:lpstr>Equation</vt:lpstr>
      <vt:lpstr>Microsoft Equation 3.0</vt:lpstr>
      <vt:lpstr>Photo Editor Photo</vt:lpstr>
      <vt:lpstr>Image</vt:lpstr>
      <vt:lpstr>COSC579: Radiometry</vt:lpstr>
      <vt:lpstr>Light</vt:lpstr>
      <vt:lpstr>Properties of light</vt:lpstr>
      <vt:lpstr>Radiometry</vt:lpstr>
      <vt:lpstr>Reflectance Models</vt:lpstr>
      <vt:lpstr>Radiometry</vt:lpstr>
      <vt:lpstr>What is light?</vt:lpstr>
      <vt:lpstr>Visible light</vt:lpstr>
      <vt:lpstr>Light spectrum</vt:lpstr>
      <vt:lpstr>Light transport</vt:lpstr>
      <vt:lpstr>Light sources</vt:lpstr>
      <vt:lpstr>What happens when a light ray hits an object?</vt:lpstr>
      <vt:lpstr>Reflectance spectrum (albedo)</vt:lpstr>
      <vt:lpstr>Material Properties</vt:lpstr>
      <vt:lpstr>Classic reflection behavior</vt:lpstr>
      <vt:lpstr>The BRDF</vt:lpstr>
      <vt:lpstr>Constraints on the BRDF</vt:lpstr>
      <vt:lpstr>BRDF’s can be incredibly complicated…</vt:lpstr>
      <vt:lpstr>Diffuse reflection</vt:lpstr>
      <vt:lpstr>Diffuse reflection</vt:lpstr>
      <vt:lpstr>Specular reflection</vt:lpstr>
      <vt:lpstr>Specular reflection</vt:lpstr>
      <vt:lpstr>BRDF models</vt:lpstr>
      <vt:lpstr>Measuring the BRDF</vt:lpstr>
      <vt:lpstr>Why models for light?</vt:lpstr>
      <vt:lpstr>Shape from shading</vt:lpstr>
      <vt:lpstr>Photometric stereo: for estimating surface normal (shape!)</vt:lpstr>
      <vt:lpstr>Light and Shadows</vt:lpstr>
      <vt:lpstr>PowerPoint Presentation</vt:lpstr>
      <vt:lpstr>PowerPoint Presentation</vt:lpstr>
      <vt:lpstr>PowerPoint Presentation</vt:lpstr>
      <vt:lpstr>Reflections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Refractions</vt:lpstr>
      <vt:lpstr>PowerPoint Presentation</vt:lpstr>
      <vt:lpstr>PowerPoint Presentation</vt:lpstr>
      <vt:lpstr>PowerPoint Presentation</vt:lpstr>
      <vt:lpstr>PowerPoint Presentation</vt:lpstr>
      <vt:lpstr>Interreflections</vt:lpstr>
      <vt:lpstr>PowerPoint Presentation</vt:lpstr>
      <vt:lpstr>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Complex Appearances</vt:lpstr>
      <vt:lpstr>PowerPoint Presentation</vt:lpstr>
      <vt:lpstr>PowerPoint Presentation</vt:lpstr>
      <vt:lpstr>PowerPoint Presentation</vt:lpstr>
      <vt:lpstr>Appendix: Measuring Light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 connected with Twitter</dc:title>
  <dc:creator>jeremy bolton</dc:creator>
  <cp:lastModifiedBy>jeremy bolton</cp:lastModifiedBy>
  <cp:revision>115</cp:revision>
  <dcterms:created xsi:type="dcterms:W3CDTF">2014-11-11T01:34:56Z</dcterms:created>
  <dcterms:modified xsi:type="dcterms:W3CDTF">2017-09-06T23:00:30Z</dcterms:modified>
</cp:coreProperties>
</file>