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86"/>
  </p:notesMasterIdLst>
  <p:sldIdLst>
    <p:sldId id="256" r:id="rId3"/>
    <p:sldId id="258" r:id="rId4"/>
    <p:sldId id="313" r:id="rId5"/>
    <p:sldId id="314" r:id="rId6"/>
    <p:sldId id="352" r:id="rId7"/>
    <p:sldId id="353" r:id="rId8"/>
    <p:sldId id="357" r:id="rId9"/>
    <p:sldId id="390" r:id="rId10"/>
    <p:sldId id="359" r:id="rId11"/>
    <p:sldId id="360" r:id="rId12"/>
    <p:sldId id="362" r:id="rId13"/>
    <p:sldId id="361" r:id="rId14"/>
    <p:sldId id="443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3" r:id="rId24"/>
    <p:sldId id="374" r:id="rId25"/>
    <p:sldId id="375" r:id="rId26"/>
    <p:sldId id="371" r:id="rId27"/>
    <p:sldId id="376" r:id="rId28"/>
    <p:sldId id="377" r:id="rId29"/>
    <p:sldId id="358" r:id="rId30"/>
    <p:sldId id="391" r:id="rId31"/>
    <p:sldId id="389" r:id="rId32"/>
    <p:sldId id="386" r:id="rId33"/>
    <p:sldId id="392" r:id="rId34"/>
    <p:sldId id="384" r:id="rId35"/>
    <p:sldId id="388" r:id="rId36"/>
    <p:sldId id="380" r:id="rId37"/>
    <p:sldId id="316" r:id="rId38"/>
    <p:sldId id="317" r:id="rId39"/>
    <p:sldId id="318" r:id="rId40"/>
    <p:sldId id="319" r:id="rId41"/>
    <p:sldId id="320" r:id="rId42"/>
    <p:sldId id="325" r:id="rId43"/>
    <p:sldId id="483" r:id="rId44"/>
    <p:sldId id="489" r:id="rId45"/>
    <p:sldId id="487" r:id="rId46"/>
    <p:sldId id="488" r:id="rId47"/>
    <p:sldId id="485" r:id="rId48"/>
    <p:sldId id="490" r:id="rId49"/>
    <p:sldId id="491" r:id="rId50"/>
    <p:sldId id="486" r:id="rId51"/>
    <p:sldId id="423" r:id="rId52"/>
    <p:sldId id="321" r:id="rId53"/>
    <p:sldId id="322" r:id="rId54"/>
    <p:sldId id="323" r:id="rId55"/>
    <p:sldId id="492" r:id="rId56"/>
    <p:sldId id="493" r:id="rId57"/>
    <p:sldId id="494" r:id="rId58"/>
    <p:sldId id="495" r:id="rId59"/>
    <p:sldId id="497" r:id="rId60"/>
    <p:sldId id="496" r:id="rId61"/>
    <p:sldId id="498" r:id="rId62"/>
    <p:sldId id="471" r:id="rId63"/>
    <p:sldId id="472" r:id="rId64"/>
    <p:sldId id="473" r:id="rId65"/>
    <p:sldId id="474" r:id="rId66"/>
    <p:sldId id="476" r:id="rId67"/>
    <p:sldId id="477" r:id="rId68"/>
    <p:sldId id="478" r:id="rId69"/>
    <p:sldId id="479" r:id="rId70"/>
    <p:sldId id="480" r:id="rId71"/>
    <p:sldId id="475" r:id="rId72"/>
    <p:sldId id="348" r:id="rId73"/>
    <p:sldId id="499" r:id="rId74"/>
    <p:sldId id="482" r:id="rId75"/>
    <p:sldId id="403" r:id="rId76"/>
    <p:sldId id="395" r:id="rId77"/>
    <p:sldId id="396" r:id="rId78"/>
    <p:sldId id="397" r:id="rId79"/>
    <p:sldId id="398" r:id="rId80"/>
    <p:sldId id="399" r:id="rId81"/>
    <p:sldId id="404" r:id="rId82"/>
    <p:sldId id="405" r:id="rId83"/>
    <p:sldId id="400" r:id="rId84"/>
    <p:sldId id="401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7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56A6-61D7-46F7-A636-803E0056D08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468E-81E9-416B-AFCA-2BB76324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692C1-DD92-42D4-B705-BECC840D6AA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763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4B9B4-86C6-461F-87D2-88CEF9CD6B0B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56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3314E6-214C-4FE7-9EB7-F82CC9A1F71A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954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two matrices</a:t>
            </a:r>
            <a:r>
              <a:rPr lang="en-US" baseline="0" dirty="0" smtClean="0"/>
              <a:t> can be easily collapsed into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5468E-81E9-416B-AFCA-2BB76324996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4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831D78-83E2-4BE2-A094-EB6DDCCC8129}" type="slidenum">
              <a:rPr lang="en-US" altLang="en-US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440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8524D-398B-46E6-BAAB-C0F19ECDCC59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14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DCDF5E-E240-47C0-97D4-1E6540E553FF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997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0754B-C5E0-499E-A0D7-E37BFDCBA3E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45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88712F-843B-4674-99A3-723EC10CA801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smtClean="0"/>
              <a:t>This way the image is right-side-up</a:t>
            </a:r>
          </a:p>
        </p:txBody>
      </p:sp>
    </p:spTree>
    <p:extLst>
      <p:ext uri="{BB962C8B-B14F-4D97-AF65-F5344CB8AC3E}">
        <p14:creationId xmlns:p14="http://schemas.microsoft.com/office/powerpoint/2010/main" val="298333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comes from everywhere.</a:t>
            </a:r>
            <a:r>
              <a:rPr lang="en-US" baseline="0" dirty="0" smtClean="0"/>
              <a:t> Without of means of focus, everything is a blur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5468E-81E9-416B-AFCA-2BB7632499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0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2C839B-C1F8-4DE4-91E0-136920CD0FC0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It gets inverted</a:t>
            </a:r>
          </a:p>
        </p:txBody>
      </p:sp>
    </p:spTree>
    <p:extLst>
      <p:ext uri="{BB962C8B-B14F-4D97-AF65-F5344CB8AC3E}">
        <p14:creationId xmlns:p14="http://schemas.microsoft.com/office/powerpoint/2010/main" val="3052062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F63CDC-2CB2-4800-AD3F-4512ECF54964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504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131A68-A17E-42BF-9DCB-7B23E023FB68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Note that the retina is curved</a:t>
            </a:r>
          </a:p>
        </p:txBody>
      </p:sp>
    </p:spTree>
    <p:extLst>
      <p:ext uri="{BB962C8B-B14F-4D97-AF65-F5344CB8AC3E}">
        <p14:creationId xmlns:p14="http://schemas.microsoft.com/office/powerpoint/2010/main" val="18342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B148B-BF4D-4EA2-8E79-7F8EBD47182D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887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458788" y="717550"/>
            <a:ext cx="6367462" cy="3582988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38663"/>
            <a:ext cx="5384800" cy="4381500"/>
          </a:xfrm>
        </p:spPr>
        <p:txBody>
          <a:bodyPr/>
          <a:lstStyle/>
          <a:p>
            <a:r>
              <a:rPr lang="en-US" altLang="en-US" sz="1000"/>
              <a:t>This way the image is right-side-up</a:t>
            </a:r>
          </a:p>
        </p:txBody>
      </p:sp>
    </p:spTree>
    <p:extLst>
      <p:ext uri="{BB962C8B-B14F-4D97-AF65-F5344CB8AC3E}">
        <p14:creationId xmlns:p14="http://schemas.microsoft.com/office/powerpoint/2010/main" val="290027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485B7-6938-4694-BEEF-9AAB395A2A55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06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21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4575" y="907540"/>
            <a:ext cx="5459028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4575" y="2311305"/>
            <a:ext cx="5459029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1"/>
            <a:ext cx="12191188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6CE6026-6BCE-4F22-B197-922945110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17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5FF-6CDC-4946-A328-24B81EBFE93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7D5-A61D-4411-B16B-F82DEAE3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8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6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9136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25" y="6331823"/>
            <a:ext cx="52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0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10.xml"/><Relationship Id="rId7" Type="http://schemas.openxmlformats.org/officeDocument/2006/relationships/image" Target="../media/image5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62.png"/><Relationship Id="rId5" Type="http://schemas.openxmlformats.org/officeDocument/2006/relationships/tags" Target="../tags/tag18.xml"/><Relationship Id="rId10" Type="http://schemas.openxmlformats.org/officeDocument/2006/relationships/image" Target="../media/image61.png"/><Relationship Id="rId4" Type="http://schemas.openxmlformats.org/officeDocument/2006/relationships/tags" Target="../tags/tag17.xml"/><Relationship Id="rId9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ntnu.edu.tw/java/Lens/lens_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8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9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12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98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1.png"/><Relationship Id="rId7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1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1.png"/><Relationship Id="rId7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image" Target="../media/image11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image" Target="../media/image116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image" Target="../media/image113.wmf"/><Relationship Id="rId1" Type="http://schemas.openxmlformats.org/officeDocument/2006/relationships/vmlDrawing" Target="../drawings/vmlDrawing6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image" Target="../media/image115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oleObject" Target="../embeddings/oleObject14.bin"/><Relationship Id="rId36" Type="http://schemas.openxmlformats.org/officeDocument/2006/relationships/image" Target="../media/image119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114.wmf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notesSlide" Target="../notesSlides/notesSlide15.xml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11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COSC579: Scene </a:t>
            </a:r>
            <a:r>
              <a:rPr lang="en-US" sz="3200" dirty="0" smtClean="0"/>
              <a:t>Geometry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altLang="en-US" dirty="0" smtClean="0"/>
              <a:t>Computing the intersection of 2 lines using homogeneous coordinates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 smtClean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 smtClean="0"/>
              <a:t>Computing the line joining two points using homogeneous coordinates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79" y="2727654"/>
            <a:ext cx="1777767" cy="48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26" y="5190941"/>
            <a:ext cx="1893009" cy="5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3-D</a:t>
            </a:r>
            <a:endParaRPr lang="en-US" dirty="0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09600" y="1600201"/>
            <a:ext cx="10972800" cy="48802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altLang="en-US" dirty="0" smtClean="0"/>
              <a:t>Similar representations exist to model 3-D points: points in a scene.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3-D planes specification using homogeneous coordinates</a:t>
            </a:r>
          </a:p>
          <a:p>
            <a:pPr>
              <a:buFontTx/>
              <a:buChar char="•"/>
            </a:pPr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/>
              <a:t>E</a:t>
            </a:r>
            <a:r>
              <a:rPr lang="en-US" altLang="en-US" dirty="0" smtClean="0"/>
              <a:t>quation of plane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 smtClean="0"/>
              <a:t>Normalized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84" y="2416268"/>
            <a:ext cx="2303879" cy="410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832" y="2957781"/>
            <a:ext cx="2906631" cy="417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872" y="5219572"/>
            <a:ext cx="4227941" cy="333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698" y="4195374"/>
            <a:ext cx="2186622" cy="433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947" y="6245937"/>
            <a:ext cx="5143355" cy="247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2534" y="4021428"/>
            <a:ext cx="2985781" cy="28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Lines in 3-D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727" y="2008682"/>
            <a:ext cx="4882735" cy="3332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7"/>
              <p:cNvSpPr txBox="1">
                <a:spLocks noChangeArrowheads="1"/>
              </p:cNvSpPr>
              <p:nvPr/>
            </p:nvSpPr>
            <p:spPr>
              <a:xfrm>
                <a:off x="609600" y="1600201"/>
                <a:ext cx="4636957" cy="399681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altLang="en-US" sz="2000" dirty="0" smtClean="0"/>
                  <a:t>Not as easy to represent</a:t>
                </a:r>
              </a:p>
              <a:p>
                <a:pPr>
                  <a:buFontTx/>
                  <a:buChar char="•"/>
                </a:pPr>
                <a:endParaRPr lang="en-US" altLang="en-US" sz="2000" dirty="0"/>
              </a:p>
              <a:p>
                <a:pPr>
                  <a:buFontTx/>
                  <a:buChar char="•"/>
                </a:pPr>
                <a:r>
                  <a:rPr lang="en-US" altLang="en-US" sz="2000" dirty="0" smtClean="0"/>
                  <a:t>One method: model line segment r as convex combination of two points on the line. </a:t>
                </a:r>
              </a:p>
              <a:p>
                <a:pPr lvl="1">
                  <a:buFontTx/>
                  <a:buChar char="•"/>
                </a:pPr>
                <a:r>
                  <a:rPr lang="en-US" altLang="en-US" sz="1800" dirty="0" smtClean="0"/>
                  <a:t>Assume p and q are points on the line.</a:t>
                </a:r>
              </a:p>
              <a:p>
                <a:pPr lvl="2"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altLang="en-US" sz="1600" dirty="0" smtClean="0"/>
              </a:p>
              <a:p>
                <a:pPr>
                  <a:buFontTx/>
                  <a:buChar char="•"/>
                </a:pPr>
                <a:r>
                  <a:rPr lang="en-US" altLang="en-US" sz="2000" dirty="0" smtClean="0"/>
                  <a:t>Homogeneous coordinates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5" name="Rectang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4636957" cy="3996812"/>
              </a:xfrm>
              <a:prstGeom prst="rect">
                <a:avLst/>
              </a:prstGeom>
              <a:blipFill rotWithShape="0">
                <a:blip r:embed="rId3"/>
                <a:stretch>
                  <a:fillRect l="-1183" t="-763" r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626" y="3807664"/>
            <a:ext cx="1511091" cy="4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Lines in 3-D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09600" y="1600201"/>
            <a:ext cx="4636957" cy="39968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altLang="en-US" sz="2000" dirty="0" smtClean="0"/>
              <a:t>More generally, we can represent a line in 3-D using a point and a gradient</a:t>
            </a:r>
            <a:endParaRPr lang="en-US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83209" y="3306668"/>
                <a:ext cx="1426907" cy="2919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209" y="3306668"/>
                <a:ext cx="1426907" cy="291939"/>
              </a:xfrm>
              <a:prstGeom prst="rect">
                <a:avLst/>
              </a:prstGeom>
              <a:blipFill rotWithShape="0">
                <a:blip r:embed="rId2"/>
                <a:stretch>
                  <a:fillRect t="-25000" r="-982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73426" y="3805142"/>
                <a:ext cx="1909304" cy="384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26" y="3805142"/>
                <a:ext cx="1909304" cy="384592"/>
              </a:xfrm>
              <a:prstGeom prst="rect">
                <a:avLst/>
              </a:prstGeom>
              <a:blipFill rotWithShape="0">
                <a:blip r:embed="rId3"/>
                <a:stretch>
                  <a:fillRect t="-7937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7274" b="16147"/>
          <a:stretch/>
        </p:blipFill>
        <p:spPr>
          <a:xfrm>
            <a:off x="5845278" y="2070067"/>
            <a:ext cx="3350342" cy="30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 </a:t>
            </a:r>
            <a:r>
              <a:rPr lang="en-US" dirty="0"/>
              <a:t>P</a:t>
            </a:r>
            <a:r>
              <a:rPr lang="en-US" dirty="0" smtClean="0"/>
              <a:t>lanar Transformations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80" y="2603226"/>
            <a:ext cx="7343187" cy="26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5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84" y="2322709"/>
            <a:ext cx="7272256" cy="2612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7"/>
              <p:cNvSpPr txBox="1">
                <a:spLocks noChangeArrowheads="1"/>
              </p:cNvSpPr>
              <p:nvPr/>
            </p:nvSpPr>
            <p:spPr>
              <a:xfrm>
                <a:off x="609601" y="1600201"/>
                <a:ext cx="3880084" cy="327160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altLang="en-US" dirty="0" smtClean="0"/>
                  <a:t>Here the augmented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dirty="0" smtClean="0"/>
                  <a:t> is used to account for translation t</a:t>
                </a:r>
              </a:p>
              <a:p>
                <a:pPr>
                  <a:buFontTx/>
                  <a:buChar char="•"/>
                </a:pPr>
                <a:endParaRPr lang="en-US" altLang="en-US" dirty="0"/>
              </a:p>
              <a:p>
                <a:pPr>
                  <a:buFontTx/>
                  <a:buChar char="•"/>
                </a:pPr>
                <a:r>
                  <a:rPr lang="en-US" altLang="en-US" dirty="0" smtClean="0"/>
                  <a:t>Simply a shift </a:t>
                </a:r>
              </a:p>
              <a:p>
                <a:pPr>
                  <a:buFontTx/>
                  <a:buChar char="•"/>
                </a:pPr>
                <a:endParaRPr lang="en-US" altLang="en-US" dirty="0"/>
              </a:p>
              <a:p>
                <a:pPr>
                  <a:buFontTx/>
                  <a:buChar char="•"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4" name="Rectang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600201"/>
                <a:ext cx="3880084" cy="3271602"/>
              </a:xfrm>
              <a:prstGeom prst="rect">
                <a:avLst/>
              </a:prstGeom>
              <a:blipFill rotWithShape="0">
                <a:blip r:embed="rId3"/>
                <a:stretch>
                  <a:fillRect l="-2830" t="-2052" r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4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Euclidean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76" y="1825457"/>
            <a:ext cx="10834924" cy="32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Scaled Rotations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97" y="2344591"/>
            <a:ext cx="9863681" cy="24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8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Affine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43" y="2233215"/>
            <a:ext cx="9888914" cy="1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26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Projective Transformation (</a:t>
            </a:r>
            <a:r>
              <a:rPr lang="en-US" dirty="0" err="1" smtClean="0"/>
              <a:t>Homography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9" y="1659440"/>
            <a:ext cx="9391835" cy="41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4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02326"/>
            <a:ext cx="8229600" cy="4869873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altLang="en-US" dirty="0" smtClean="0"/>
              <a:t>Linear </a:t>
            </a:r>
            <a:r>
              <a:rPr lang="en-US" altLang="en-US" dirty="0"/>
              <a:t>Algebra </a:t>
            </a:r>
            <a:r>
              <a:rPr lang="en-US" altLang="en-US" dirty="0" smtClean="0"/>
              <a:t>Review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Homogeneous vs non-homogeneous representations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Projections and Transformations</a:t>
            </a:r>
          </a:p>
          <a:p>
            <a:pPr>
              <a:buFontTx/>
              <a:buChar char="•"/>
            </a:pPr>
            <a:r>
              <a:rPr lang="en-US" altLang="en-US" dirty="0"/>
              <a:t>Scene </a:t>
            </a:r>
            <a:r>
              <a:rPr lang="en-US" altLang="en-US" dirty="0" smtClean="0"/>
              <a:t>Geometry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/>
              <a:t>pinhole projection model</a:t>
            </a:r>
          </a:p>
          <a:p>
            <a:pPr lvl="1"/>
            <a:r>
              <a:rPr lang="en-US" altLang="en-US" dirty="0"/>
              <a:t>Qualitative properties</a:t>
            </a:r>
          </a:p>
          <a:p>
            <a:pPr lvl="1"/>
            <a:r>
              <a:rPr lang="en-US" altLang="en-US" dirty="0"/>
              <a:t>Perspective projection </a:t>
            </a:r>
            <a:r>
              <a:rPr lang="en-US" altLang="en-US" dirty="0" smtClean="0"/>
              <a:t>matrix</a:t>
            </a:r>
          </a:p>
          <a:p>
            <a:pPr>
              <a:buFontTx/>
              <a:buChar char="•"/>
            </a:pPr>
            <a:r>
              <a:rPr lang="en-US" altLang="en-US" dirty="0" smtClean="0"/>
              <a:t>Cameras </a:t>
            </a:r>
            <a:r>
              <a:rPr lang="en-US" altLang="en-US" dirty="0"/>
              <a:t>with lenses</a:t>
            </a:r>
          </a:p>
          <a:p>
            <a:pPr lvl="1"/>
            <a:r>
              <a:rPr lang="en-US" altLang="en-US" dirty="0"/>
              <a:t>Depth of focus</a:t>
            </a:r>
          </a:p>
          <a:p>
            <a:pPr lvl="1"/>
            <a:r>
              <a:rPr lang="en-US" altLang="en-US" dirty="0"/>
              <a:t>Field of view</a:t>
            </a:r>
          </a:p>
          <a:p>
            <a:pPr lvl="1"/>
            <a:r>
              <a:rPr lang="en-US" altLang="en-US" dirty="0"/>
              <a:t>Lens aberrations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276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Transformations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541" y="1351515"/>
            <a:ext cx="7752917" cy="43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17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transformations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18" y="2232611"/>
            <a:ext cx="7901163" cy="13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02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Euclidean Transformation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36686"/>
            <a:ext cx="10669043" cy="40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6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similarity transformation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36" y="1980656"/>
            <a:ext cx="9998127" cy="20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8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Affine Transformation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31" y="1949115"/>
            <a:ext cx="10488469" cy="24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22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Projective Transformation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80086"/>
            <a:ext cx="11459595" cy="31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9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Rotations</a:t>
            </a:r>
            <a:endParaRPr lang="en-US" dirty="0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09601" y="1600201"/>
            <a:ext cx="7576456" cy="32716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altLang="en-US" dirty="0" smtClean="0"/>
              <a:t>Sequential Rotations Approach (Euler Angle).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Perform 3 sequential rotations around 3 cardinal axes.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Cons</a:t>
            </a:r>
          </a:p>
          <a:p>
            <a:pPr lvl="2">
              <a:buFontTx/>
              <a:buChar char="•"/>
            </a:pPr>
            <a:r>
              <a:rPr lang="en-US" altLang="en-US" dirty="0" smtClean="0"/>
              <a:t>Result depends on order of rotations.</a:t>
            </a:r>
          </a:p>
          <a:p>
            <a:pPr lvl="2">
              <a:buFontTx/>
              <a:buChar char="•"/>
            </a:pPr>
            <a:r>
              <a:rPr lang="en-US" altLang="en-US" dirty="0" smtClean="0"/>
              <a:t>Not always practical</a:t>
            </a:r>
          </a:p>
          <a:p>
            <a:pPr marL="914400" lvl="2" indent="0">
              <a:buNone/>
            </a:pPr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Axis / </a:t>
            </a:r>
            <a:r>
              <a:rPr lang="en-US" altLang="en-US" dirty="0"/>
              <a:t>A</a:t>
            </a:r>
            <a:r>
              <a:rPr lang="en-US" altLang="en-US" dirty="0" smtClean="0"/>
              <a:t>ngle Approach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Rotation can be determined by 1 rotation axis and 1 angle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85" y="3236002"/>
            <a:ext cx="3427775" cy="26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Axis/Angle Rotation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29" y="1160458"/>
            <a:ext cx="4441371" cy="3487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220" y="4853306"/>
            <a:ext cx="3075661" cy="1152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220" y="4397747"/>
            <a:ext cx="1745303" cy="253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00" y="3443042"/>
            <a:ext cx="5464743" cy="449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7"/>
              <p:cNvSpPr txBox="1">
                <a:spLocks noChangeArrowheads="1"/>
              </p:cNvSpPr>
              <p:nvPr/>
            </p:nvSpPr>
            <p:spPr>
              <a:xfrm>
                <a:off x="609601" y="1970209"/>
                <a:ext cx="6212113" cy="14728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altLang="en-US" dirty="0" smtClean="0"/>
                  <a:t>Constructing the rotation matrix R, given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en-US" dirty="0" smtClean="0"/>
                  <a:t> and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3" name="Rectang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970209"/>
                <a:ext cx="6212113" cy="1472833"/>
              </a:xfrm>
              <a:prstGeom prst="rect">
                <a:avLst/>
              </a:prstGeom>
              <a:blipFill rotWithShape="0">
                <a:blip r:embed="rId6"/>
                <a:stretch>
                  <a:fillRect l="-1766" t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4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Projecting from 3D to 2D</a:t>
            </a:r>
            <a:endParaRPr lang="en-US" dirty="0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09601" y="1970209"/>
            <a:ext cx="10827656" cy="38935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altLang="en-US" dirty="0" smtClean="0"/>
              <a:t>Projections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Orthographic and scaled orthographic (weak perspective) projection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Para-perspective projection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Perspective projection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 smtClean="0"/>
              <a:t>These projects are used often during image formation.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1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Modeling projection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962400"/>
            <a:ext cx="7772400" cy="2514600"/>
          </a:xfrm>
        </p:spPr>
        <p:txBody>
          <a:bodyPr/>
          <a:lstStyle/>
          <a:p>
            <a:r>
              <a:rPr lang="en-US" altLang="en-US" dirty="0" smtClean="0"/>
              <a:t>The coordinate system</a:t>
            </a:r>
          </a:p>
          <a:p>
            <a:pPr lvl="1"/>
            <a:r>
              <a:rPr lang="en-US" altLang="en-US" sz="1800" dirty="0"/>
              <a:t>We will use the pin-hole model as an approximation</a:t>
            </a:r>
          </a:p>
          <a:p>
            <a:pPr lvl="1"/>
            <a:r>
              <a:rPr lang="en-US" altLang="en-US" sz="1800" dirty="0"/>
              <a:t>Put the optical center (</a:t>
            </a:r>
            <a:r>
              <a:rPr lang="en-US" altLang="en-US" sz="1800" b="1" dirty="0"/>
              <a:t>C</a:t>
            </a:r>
            <a:r>
              <a:rPr lang="en-US" altLang="en-US" sz="1800" dirty="0"/>
              <a:t>enter </a:t>
            </a:r>
            <a:r>
              <a:rPr lang="en-US" altLang="en-US" sz="1800" b="1" dirty="0"/>
              <a:t>O</a:t>
            </a:r>
            <a:r>
              <a:rPr lang="en-US" altLang="en-US" sz="1800" dirty="0"/>
              <a:t>f </a:t>
            </a:r>
            <a:r>
              <a:rPr lang="en-US" altLang="en-US" sz="1800" b="1" dirty="0"/>
              <a:t>P</a:t>
            </a:r>
            <a:r>
              <a:rPr lang="en-US" altLang="en-US" sz="1800" dirty="0"/>
              <a:t>rojection) at the origin</a:t>
            </a:r>
          </a:p>
          <a:p>
            <a:pPr lvl="1"/>
            <a:r>
              <a:rPr lang="en-US" altLang="en-US" sz="1800" dirty="0"/>
              <a:t>Put the image plane (</a:t>
            </a:r>
            <a:r>
              <a:rPr lang="en-US" altLang="en-US" sz="1800" b="1" dirty="0"/>
              <a:t>P</a:t>
            </a:r>
            <a:r>
              <a:rPr lang="en-US" altLang="en-US" sz="1800" dirty="0"/>
              <a:t>rojection </a:t>
            </a:r>
            <a:r>
              <a:rPr lang="en-US" altLang="en-US" sz="1800" b="1" dirty="0"/>
              <a:t>P</a:t>
            </a:r>
            <a:r>
              <a:rPr lang="en-US" altLang="en-US" sz="1800" dirty="0"/>
              <a:t>lane) </a:t>
            </a:r>
            <a:r>
              <a:rPr lang="en-US" altLang="en-US" sz="1800" i="1" dirty="0"/>
              <a:t>in front</a:t>
            </a:r>
            <a:r>
              <a:rPr lang="en-US" altLang="en-US" sz="1800" dirty="0"/>
              <a:t> of the COP</a:t>
            </a:r>
          </a:p>
          <a:p>
            <a:pPr lvl="2"/>
            <a:r>
              <a:rPr lang="en-US" altLang="en-US" sz="1600" dirty="0"/>
              <a:t>Why?</a:t>
            </a:r>
          </a:p>
          <a:p>
            <a:pPr lvl="1"/>
            <a:r>
              <a:rPr lang="en-US" altLang="en-US" sz="1800" dirty="0"/>
              <a:t>The camera looks down the </a:t>
            </a:r>
            <a:r>
              <a:rPr lang="en-US" altLang="en-US" sz="1800" i="1" dirty="0"/>
              <a:t>negative</a:t>
            </a:r>
            <a:r>
              <a:rPr lang="en-US" altLang="en-US" sz="1800" dirty="0"/>
              <a:t> z axis</a:t>
            </a:r>
          </a:p>
          <a:p>
            <a:pPr lvl="2"/>
            <a:r>
              <a:rPr lang="en-US" altLang="en-US" sz="1600" dirty="0"/>
              <a:t>we need this if we want right-handed-coordinates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368800" y="990601"/>
            <a:ext cx="34798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990601"/>
            <a:ext cx="34798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2362200" y="1905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ct val="20000"/>
              </a:spcBef>
              <a:buFontTx/>
              <a:buChar char="–"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2209800" y="5368925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ct val="20000"/>
              </a:spcBef>
              <a:buFontTx/>
              <a:buChar char="–"/>
            </a:pPr>
            <a:r>
              <a:rPr lang="en-US" altLang="en-US" sz="1600">
                <a:latin typeface="Arial" panose="020B0604020202020204" pitchFamily="34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5672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410200"/>
            <a:ext cx="7772400" cy="1219200"/>
          </a:xfrm>
        </p:spPr>
        <p:txBody>
          <a:bodyPr/>
          <a:lstStyle/>
          <a:p>
            <a:r>
              <a:rPr lang="en-US" altLang="en-US" smtClean="0"/>
              <a:t>Readings</a:t>
            </a:r>
          </a:p>
          <a:p>
            <a:pPr lvl="1"/>
            <a:r>
              <a:rPr lang="en-US" altLang="en-US" smtClean="0"/>
              <a:t>Szeliski 2.1</a:t>
            </a:r>
          </a:p>
          <a:p>
            <a:pPr lvl="1">
              <a:buFontTx/>
              <a:buNone/>
            </a:pPr>
            <a:endParaRPr lang="en-US" altLang="en-US" sz="1400"/>
          </a:p>
        </p:txBody>
      </p:sp>
      <p:pic>
        <p:nvPicPr>
          <p:cNvPr id="3076" name="Picture 20" descr="Julian Beever chalk ar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990600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2751"/>
            <a:ext cx="10972800" cy="657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Scene Geometry, Projection, and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Orthographic projection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Special case of perspective projection</a:t>
            </a:r>
          </a:p>
          <a:p>
            <a:pPr lvl="1"/>
            <a:r>
              <a:rPr lang="en-US" altLang="en-US" dirty="0" smtClean="0"/>
              <a:t>Distance from the COP to the PP is infinite (</a:t>
            </a:r>
            <a:r>
              <a:rPr lang="en-US" altLang="en-US" b="1" u="sng" dirty="0" smtClean="0">
                <a:solidFill>
                  <a:schemeClr val="accent1"/>
                </a:solidFill>
              </a:rPr>
              <a:t>ignore z-axis</a:t>
            </a:r>
            <a:r>
              <a:rPr lang="en-US" altLang="en-US" dirty="0" smtClean="0"/>
              <a:t>)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Good approximation for telephoto optics</a:t>
            </a:r>
          </a:p>
          <a:p>
            <a:pPr lvl="1"/>
            <a:r>
              <a:rPr lang="en-US" altLang="en-US" dirty="0" smtClean="0"/>
              <a:t>Also called “parallel projection”:  (x, y, z) </a:t>
            </a:r>
            <a:r>
              <a:rPr lang="en-US" altLang="en-US" dirty="0" smtClean="0">
                <a:cs typeface="Arial" panose="020B0604020202020204" pitchFamily="34" charset="0"/>
              </a:rPr>
              <a:t>→ (x, y)</a:t>
            </a:r>
          </a:p>
          <a:p>
            <a:pPr lvl="1"/>
            <a:r>
              <a:rPr lang="en-US" altLang="en-US" dirty="0" smtClean="0"/>
              <a:t>What’s the projection matrix?</a:t>
            </a:r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4679121" y="5731669"/>
            <a:ext cx="3931480" cy="997745"/>
            <a:chOff x="1234" y="3441"/>
            <a:chExt cx="3230" cy="831"/>
          </a:xfrm>
        </p:grpSpPr>
        <p:pic>
          <p:nvPicPr>
            <p:cNvPr id="23573" name="Picture 5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" y="3441"/>
              <a:ext cx="1619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" y="3524"/>
              <a:ext cx="625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11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" y="3770"/>
              <a:ext cx="67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7" name="Group 160"/>
          <p:cNvGrpSpPr>
            <a:grpSpLocks/>
          </p:cNvGrpSpPr>
          <p:nvPr/>
        </p:nvGrpSpPr>
        <p:grpSpPr bwMode="auto">
          <a:xfrm>
            <a:off x="4240214" y="2436020"/>
            <a:ext cx="4146550" cy="2138362"/>
            <a:chOff x="1420" y="1177"/>
            <a:chExt cx="3146" cy="1622"/>
          </a:xfrm>
        </p:grpSpPr>
        <p:sp>
          <p:nvSpPr>
            <p:cNvPr id="23558" name="Freeform 16"/>
            <p:cNvSpPr>
              <a:spLocks/>
            </p:cNvSpPr>
            <p:nvPr/>
          </p:nvSpPr>
          <p:spPr bwMode="auto">
            <a:xfrm>
              <a:off x="1723" y="1642"/>
              <a:ext cx="1032" cy="742"/>
            </a:xfrm>
            <a:custGeom>
              <a:avLst/>
              <a:gdLst>
                <a:gd name="T0" fmla="*/ 0 w 1032"/>
                <a:gd name="T1" fmla="*/ 319 h 742"/>
                <a:gd name="T2" fmla="*/ 1032 w 1032"/>
                <a:gd name="T3" fmla="*/ 0 h 742"/>
                <a:gd name="T4" fmla="*/ 401 w 1032"/>
                <a:gd name="T5" fmla="*/ 742 h 742"/>
                <a:gd name="T6" fmla="*/ 0 w 1032"/>
                <a:gd name="T7" fmla="*/ 319 h 7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2"/>
                <a:gd name="T13" fmla="*/ 0 h 742"/>
                <a:gd name="T14" fmla="*/ 1032 w 1032"/>
                <a:gd name="T15" fmla="*/ 742 h 7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2" h="742">
                  <a:moveTo>
                    <a:pt x="0" y="319"/>
                  </a:moveTo>
                  <a:lnTo>
                    <a:pt x="1032" y="0"/>
                  </a:lnTo>
                  <a:lnTo>
                    <a:pt x="401" y="742"/>
                  </a:lnTo>
                  <a:lnTo>
                    <a:pt x="0" y="319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59" name="Freeform 17"/>
            <p:cNvSpPr>
              <a:spLocks/>
            </p:cNvSpPr>
            <p:nvPr/>
          </p:nvSpPr>
          <p:spPr bwMode="auto">
            <a:xfrm>
              <a:off x="1708" y="1924"/>
              <a:ext cx="45" cy="59"/>
            </a:xfrm>
            <a:custGeom>
              <a:avLst/>
              <a:gdLst>
                <a:gd name="T0" fmla="*/ 22 w 45"/>
                <a:gd name="T1" fmla="*/ 7 h 59"/>
                <a:gd name="T2" fmla="*/ 37 w 45"/>
                <a:gd name="T3" fmla="*/ 0 h 59"/>
                <a:gd name="T4" fmla="*/ 45 w 45"/>
                <a:gd name="T5" fmla="*/ 7 h 59"/>
                <a:gd name="T6" fmla="*/ 45 w 45"/>
                <a:gd name="T7" fmla="*/ 22 h 59"/>
                <a:gd name="T8" fmla="*/ 45 w 45"/>
                <a:gd name="T9" fmla="*/ 37 h 59"/>
                <a:gd name="T10" fmla="*/ 37 w 45"/>
                <a:gd name="T11" fmla="*/ 52 h 59"/>
                <a:gd name="T12" fmla="*/ 22 w 45"/>
                <a:gd name="T13" fmla="*/ 59 h 59"/>
                <a:gd name="T14" fmla="*/ 7 w 45"/>
                <a:gd name="T15" fmla="*/ 59 h 59"/>
                <a:gd name="T16" fmla="*/ 0 w 45"/>
                <a:gd name="T17" fmla="*/ 52 h 59"/>
                <a:gd name="T18" fmla="*/ 0 w 45"/>
                <a:gd name="T19" fmla="*/ 37 h 59"/>
                <a:gd name="T20" fmla="*/ 0 w 45"/>
                <a:gd name="T21" fmla="*/ 22 h 59"/>
                <a:gd name="T22" fmla="*/ 7 w 45"/>
                <a:gd name="T23" fmla="*/ 7 h 59"/>
                <a:gd name="T24" fmla="*/ 22 w 45"/>
                <a:gd name="T25" fmla="*/ 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59"/>
                <a:gd name="T41" fmla="*/ 45 w 45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59">
                  <a:moveTo>
                    <a:pt x="22" y="7"/>
                  </a:moveTo>
                  <a:lnTo>
                    <a:pt x="37" y="0"/>
                  </a:lnTo>
                  <a:lnTo>
                    <a:pt x="45" y="7"/>
                  </a:lnTo>
                  <a:lnTo>
                    <a:pt x="45" y="22"/>
                  </a:lnTo>
                  <a:lnTo>
                    <a:pt x="45" y="37"/>
                  </a:lnTo>
                  <a:lnTo>
                    <a:pt x="37" y="52"/>
                  </a:lnTo>
                  <a:lnTo>
                    <a:pt x="22" y="59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7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0" name="Freeform 18"/>
            <p:cNvSpPr>
              <a:spLocks/>
            </p:cNvSpPr>
            <p:nvPr/>
          </p:nvSpPr>
          <p:spPr bwMode="auto">
            <a:xfrm>
              <a:off x="2725" y="1605"/>
              <a:ext cx="45" cy="59"/>
            </a:xfrm>
            <a:custGeom>
              <a:avLst/>
              <a:gdLst>
                <a:gd name="T0" fmla="*/ 23 w 45"/>
                <a:gd name="T1" fmla="*/ 7 h 59"/>
                <a:gd name="T2" fmla="*/ 37 w 45"/>
                <a:gd name="T3" fmla="*/ 0 h 59"/>
                <a:gd name="T4" fmla="*/ 45 w 45"/>
                <a:gd name="T5" fmla="*/ 7 h 59"/>
                <a:gd name="T6" fmla="*/ 45 w 45"/>
                <a:gd name="T7" fmla="*/ 22 h 59"/>
                <a:gd name="T8" fmla="*/ 45 w 45"/>
                <a:gd name="T9" fmla="*/ 37 h 59"/>
                <a:gd name="T10" fmla="*/ 37 w 45"/>
                <a:gd name="T11" fmla="*/ 52 h 59"/>
                <a:gd name="T12" fmla="*/ 23 w 45"/>
                <a:gd name="T13" fmla="*/ 59 h 59"/>
                <a:gd name="T14" fmla="*/ 8 w 45"/>
                <a:gd name="T15" fmla="*/ 59 h 59"/>
                <a:gd name="T16" fmla="*/ 0 w 45"/>
                <a:gd name="T17" fmla="*/ 52 h 59"/>
                <a:gd name="T18" fmla="*/ 0 w 45"/>
                <a:gd name="T19" fmla="*/ 37 h 59"/>
                <a:gd name="T20" fmla="*/ 0 w 45"/>
                <a:gd name="T21" fmla="*/ 22 h 59"/>
                <a:gd name="T22" fmla="*/ 8 w 45"/>
                <a:gd name="T23" fmla="*/ 7 h 59"/>
                <a:gd name="T24" fmla="*/ 23 w 45"/>
                <a:gd name="T25" fmla="*/ 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59"/>
                <a:gd name="T41" fmla="*/ 45 w 45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59">
                  <a:moveTo>
                    <a:pt x="23" y="7"/>
                  </a:moveTo>
                  <a:lnTo>
                    <a:pt x="37" y="0"/>
                  </a:lnTo>
                  <a:lnTo>
                    <a:pt x="45" y="7"/>
                  </a:lnTo>
                  <a:lnTo>
                    <a:pt x="45" y="22"/>
                  </a:lnTo>
                  <a:lnTo>
                    <a:pt x="45" y="37"/>
                  </a:lnTo>
                  <a:lnTo>
                    <a:pt x="37" y="52"/>
                  </a:lnTo>
                  <a:lnTo>
                    <a:pt x="23" y="59"/>
                  </a:lnTo>
                  <a:lnTo>
                    <a:pt x="8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8" y="7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1" name="Freeform 19"/>
            <p:cNvSpPr>
              <a:spLocks/>
            </p:cNvSpPr>
            <p:nvPr/>
          </p:nvSpPr>
          <p:spPr bwMode="auto">
            <a:xfrm>
              <a:off x="2102" y="2354"/>
              <a:ext cx="44" cy="59"/>
            </a:xfrm>
            <a:custGeom>
              <a:avLst/>
              <a:gdLst>
                <a:gd name="T0" fmla="*/ 22 w 44"/>
                <a:gd name="T1" fmla="*/ 7 h 59"/>
                <a:gd name="T2" fmla="*/ 37 w 44"/>
                <a:gd name="T3" fmla="*/ 0 h 59"/>
                <a:gd name="T4" fmla="*/ 44 w 44"/>
                <a:gd name="T5" fmla="*/ 7 h 59"/>
                <a:gd name="T6" fmla="*/ 44 w 44"/>
                <a:gd name="T7" fmla="*/ 22 h 59"/>
                <a:gd name="T8" fmla="*/ 44 w 44"/>
                <a:gd name="T9" fmla="*/ 37 h 59"/>
                <a:gd name="T10" fmla="*/ 37 w 44"/>
                <a:gd name="T11" fmla="*/ 52 h 59"/>
                <a:gd name="T12" fmla="*/ 22 w 44"/>
                <a:gd name="T13" fmla="*/ 59 h 59"/>
                <a:gd name="T14" fmla="*/ 7 w 44"/>
                <a:gd name="T15" fmla="*/ 59 h 59"/>
                <a:gd name="T16" fmla="*/ 0 w 44"/>
                <a:gd name="T17" fmla="*/ 52 h 59"/>
                <a:gd name="T18" fmla="*/ 0 w 44"/>
                <a:gd name="T19" fmla="*/ 37 h 59"/>
                <a:gd name="T20" fmla="*/ 0 w 44"/>
                <a:gd name="T21" fmla="*/ 22 h 59"/>
                <a:gd name="T22" fmla="*/ 7 w 44"/>
                <a:gd name="T23" fmla="*/ 7 h 59"/>
                <a:gd name="T24" fmla="*/ 22 w 44"/>
                <a:gd name="T25" fmla="*/ 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59"/>
                <a:gd name="T41" fmla="*/ 44 w 44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59">
                  <a:moveTo>
                    <a:pt x="22" y="7"/>
                  </a:moveTo>
                  <a:lnTo>
                    <a:pt x="37" y="0"/>
                  </a:lnTo>
                  <a:lnTo>
                    <a:pt x="44" y="7"/>
                  </a:lnTo>
                  <a:lnTo>
                    <a:pt x="44" y="22"/>
                  </a:lnTo>
                  <a:lnTo>
                    <a:pt x="44" y="37"/>
                  </a:lnTo>
                  <a:lnTo>
                    <a:pt x="37" y="52"/>
                  </a:lnTo>
                  <a:lnTo>
                    <a:pt x="22" y="59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7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2" name="Freeform 62"/>
            <p:cNvSpPr>
              <a:spLocks/>
            </p:cNvSpPr>
            <p:nvPr/>
          </p:nvSpPr>
          <p:spPr bwMode="auto">
            <a:xfrm>
              <a:off x="1420" y="1177"/>
              <a:ext cx="1677" cy="1622"/>
            </a:xfrm>
            <a:custGeom>
              <a:avLst/>
              <a:gdLst>
                <a:gd name="T0" fmla="*/ 0 w 1842"/>
                <a:gd name="T1" fmla="*/ 660 h 1847"/>
                <a:gd name="T2" fmla="*/ 1842 w 1842"/>
                <a:gd name="T3" fmla="*/ 0 h 1847"/>
                <a:gd name="T4" fmla="*/ 1842 w 1842"/>
                <a:gd name="T5" fmla="*/ 1186 h 1847"/>
                <a:gd name="T6" fmla="*/ 0 w 1842"/>
                <a:gd name="T7" fmla="*/ 1847 h 1847"/>
                <a:gd name="T8" fmla="*/ 0 w 1842"/>
                <a:gd name="T9" fmla="*/ 660 h 1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2"/>
                <a:gd name="T16" fmla="*/ 0 h 1847"/>
                <a:gd name="T17" fmla="*/ 1842 w 1842"/>
                <a:gd name="T18" fmla="*/ 1847 h 18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2" h="1847">
                  <a:moveTo>
                    <a:pt x="0" y="660"/>
                  </a:moveTo>
                  <a:lnTo>
                    <a:pt x="1842" y="0"/>
                  </a:lnTo>
                  <a:lnTo>
                    <a:pt x="1842" y="1186"/>
                  </a:lnTo>
                  <a:lnTo>
                    <a:pt x="0" y="1847"/>
                  </a:lnTo>
                  <a:lnTo>
                    <a:pt x="0" y="66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3" name="Rectangle 147"/>
            <p:cNvSpPr>
              <a:spLocks noChangeArrowheads="1"/>
            </p:cNvSpPr>
            <p:nvPr/>
          </p:nvSpPr>
          <p:spPr bwMode="auto">
            <a:xfrm>
              <a:off x="2651" y="1377"/>
              <a:ext cx="46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700">
                  <a:solidFill>
                    <a:srgbClr val="000000"/>
                  </a:solidFill>
                  <a:latin typeface="Helvetica" panose="020B0604020202020204" pitchFamily="34" charset="0"/>
                </a:rPr>
                <a:t>Image</a:t>
              </a:r>
              <a:endParaRPr lang="en-US" altLang="en-US" sz="2000" b="1"/>
            </a:p>
          </p:txBody>
        </p:sp>
        <p:sp>
          <p:nvSpPr>
            <p:cNvPr id="23564" name="Rectangle 148"/>
            <p:cNvSpPr>
              <a:spLocks noChangeArrowheads="1"/>
            </p:cNvSpPr>
            <p:nvPr/>
          </p:nvSpPr>
          <p:spPr bwMode="auto">
            <a:xfrm>
              <a:off x="4047" y="1389"/>
              <a:ext cx="42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700">
                  <a:solidFill>
                    <a:srgbClr val="000000"/>
                  </a:solidFill>
                  <a:latin typeface="Helvetica" panose="020B0604020202020204" pitchFamily="34" charset="0"/>
                </a:rPr>
                <a:t>World</a:t>
              </a:r>
              <a:endParaRPr lang="en-US" altLang="en-US" sz="2000" b="1"/>
            </a:p>
          </p:txBody>
        </p:sp>
        <p:grpSp>
          <p:nvGrpSpPr>
            <p:cNvPr id="23565" name="Group 149"/>
            <p:cNvGrpSpPr>
              <a:grpSpLocks/>
            </p:cNvGrpSpPr>
            <p:nvPr/>
          </p:nvGrpSpPr>
          <p:grpSpPr bwMode="auto">
            <a:xfrm>
              <a:off x="3504" y="1592"/>
              <a:ext cx="1062" cy="809"/>
              <a:chOff x="3978" y="2483"/>
              <a:chExt cx="1062" cy="809"/>
            </a:xfrm>
          </p:grpSpPr>
          <p:sp>
            <p:nvSpPr>
              <p:cNvPr id="23569" name="Freeform 150"/>
              <p:cNvSpPr>
                <a:spLocks/>
              </p:cNvSpPr>
              <p:nvPr/>
            </p:nvSpPr>
            <p:spPr bwMode="auto">
              <a:xfrm>
                <a:off x="3978" y="2802"/>
                <a:ext cx="44" cy="59"/>
              </a:xfrm>
              <a:custGeom>
                <a:avLst/>
                <a:gdLst>
                  <a:gd name="T0" fmla="*/ 22 w 44"/>
                  <a:gd name="T1" fmla="*/ 7 h 59"/>
                  <a:gd name="T2" fmla="*/ 37 w 44"/>
                  <a:gd name="T3" fmla="*/ 0 h 59"/>
                  <a:gd name="T4" fmla="*/ 44 w 44"/>
                  <a:gd name="T5" fmla="*/ 7 h 59"/>
                  <a:gd name="T6" fmla="*/ 44 w 44"/>
                  <a:gd name="T7" fmla="*/ 22 h 59"/>
                  <a:gd name="T8" fmla="*/ 44 w 44"/>
                  <a:gd name="T9" fmla="*/ 37 h 59"/>
                  <a:gd name="T10" fmla="*/ 37 w 44"/>
                  <a:gd name="T11" fmla="*/ 52 h 59"/>
                  <a:gd name="T12" fmla="*/ 22 w 44"/>
                  <a:gd name="T13" fmla="*/ 59 h 59"/>
                  <a:gd name="T14" fmla="*/ 7 w 44"/>
                  <a:gd name="T15" fmla="*/ 59 h 59"/>
                  <a:gd name="T16" fmla="*/ 0 w 44"/>
                  <a:gd name="T17" fmla="*/ 52 h 59"/>
                  <a:gd name="T18" fmla="*/ 0 w 44"/>
                  <a:gd name="T19" fmla="*/ 37 h 59"/>
                  <a:gd name="T20" fmla="*/ 0 w 44"/>
                  <a:gd name="T21" fmla="*/ 22 h 59"/>
                  <a:gd name="T22" fmla="*/ 7 w 44"/>
                  <a:gd name="T23" fmla="*/ 7 h 59"/>
                  <a:gd name="T24" fmla="*/ 22 w 44"/>
                  <a:gd name="T25" fmla="*/ 7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59"/>
                  <a:gd name="T41" fmla="*/ 44 w 44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59">
                    <a:moveTo>
                      <a:pt x="22" y="7"/>
                    </a:moveTo>
                    <a:lnTo>
                      <a:pt x="37" y="0"/>
                    </a:lnTo>
                    <a:lnTo>
                      <a:pt x="44" y="7"/>
                    </a:lnTo>
                    <a:lnTo>
                      <a:pt x="44" y="22"/>
                    </a:lnTo>
                    <a:lnTo>
                      <a:pt x="44" y="37"/>
                    </a:lnTo>
                    <a:lnTo>
                      <a:pt x="37" y="52"/>
                    </a:lnTo>
                    <a:lnTo>
                      <a:pt x="22" y="59"/>
                    </a:lnTo>
                    <a:lnTo>
                      <a:pt x="7" y="59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7" y="7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70" name="Freeform 151"/>
              <p:cNvSpPr>
                <a:spLocks/>
              </p:cNvSpPr>
              <p:nvPr/>
            </p:nvSpPr>
            <p:spPr bwMode="auto">
              <a:xfrm>
                <a:off x="4995" y="2483"/>
                <a:ext cx="45" cy="59"/>
              </a:xfrm>
              <a:custGeom>
                <a:avLst/>
                <a:gdLst>
                  <a:gd name="T0" fmla="*/ 22 w 45"/>
                  <a:gd name="T1" fmla="*/ 8 h 59"/>
                  <a:gd name="T2" fmla="*/ 37 w 45"/>
                  <a:gd name="T3" fmla="*/ 0 h 59"/>
                  <a:gd name="T4" fmla="*/ 45 w 45"/>
                  <a:gd name="T5" fmla="*/ 8 h 59"/>
                  <a:gd name="T6" fmla="*/ 45 w 45"/>
                  <a:gd name="T7" fmla="*/ 22 h 59"/>
                  <a:gd name="T8" fmla="*/ 45 w 45"/>
                  <a:gd name="T9" fmla="*/ 37 h 59"/>
                  <a:gd name="T10" fmla="*/ 37 w 45"/>
                  <a:gd name="T11" fmla="*/ 52 h 59"/>
                  <a:gd name="T12" fmla="*/ 22 w 45"/>
                  <a:gd name="T13" fmla="*/ 59 h 59"/>
                  <a:gd name="T14" fmla="*/ 7 w 45"/>
                  <a:gd name="T15" fmla="*/ 59 h 59"/>
                  <a:gd name="T16" fmla="*/ 0 w 45"/>
                  <a:gd name="T17" fmla="*/ 52 h 59"/>
                  <a:gd name="T18" fmla="*/ 0 w 45"/>
                  <a:gd name="T19" fmla="*/ 37 h 59"/>
                  <a:gd name="T20" fmla="*/ 0 w 45"/>
                  <a:gd name="T21" fmla="*/ 22 h 59"/>
                  <a:gd name="T22" fmla="*/ 7 w 45"/>
                  <a:gd name="T23" fmla="*/ 8 h 59"/>
                  <a:gd name="T24" fmla="*/ 22 w 45"/>
                  <a:gd name="T25" fmla="*/ 8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9"/>
                  <a:gd name="T41" fmla="*/ 45 w 45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9">
                    <a:moveTo>
                      <a:pt x="22" y="8"/>
                    </a:moveTo>
                    <a:lnTo>
                      <a:pt x="37" y="0"/>
                    </a:lnTo>
                    <a:lnTo>
                      <a:pt x="45" y="8"/>
                    </a:lnTo>
                    <a:lnTo>
                      <a:pt x="45" y="22"/>
                    </a:lnTo>
                    <a:lnTo>
                      <a:pt x="45" y="37"/>
                    </a:lnTo>
                    <a:lnTo>
                      <a:pt x="37" y="52"/>
                    </a:lnTo>
                    <a:lnTo>
                      <a:pt x="22" y="59"/>
                    </a:lnTo>
                    <a:lnTo>
                      <a:pt x="7" y="59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7" y="8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71" name="Freeform 152"/>
              <p:cNvSpPr>
                <a:spLocks/>
              </p:cNvSpPr>
              <p:nvPr/>
            </p:nvSpPr>
            <p:spPr bwMode="auto">
              <a:xfrm>
                <a:off x="4371" y="3232"/>
                <a:ext cx="45" cy="60"/>
              </a:xfrm>
              <a:custGeom>
                <a:avLst/>
                <a:gdLst>
                  <a:gd name="T0" fmla="*/ 23 w 45"/>
                  <a:gd name="T1" fmla="*/ 8 h 60"/>
                  <a:gd name="T2" fmla="*/ 37 w 45"/>
                  <a:gd name="T3" fmla="*/ 0 h 60"/>
                  <a:gd name="T4" fmla="*/ 45 w 45"/>
                  <a:gd name="T5" fmla="*/ 8 h 60"/>
                  <a:gd name="T6" fmla="*/ 45 w 45"/>
                  <a:gd name="T7" fmla="*/ 22 h 60"/>
                  <a:gd name="T8" fmla="*/ 45 w 45"/>
                  <a:gd name="T9" fmla="*/ 37 h 60"/>
                  <a:gd name="T10" fmla="*/ 37 w 45"/>
                  <a:gd name="T11" fmla="*/ 52 h 60"/>
                  <a:gd name="T12" fmla="*/ 23 w 45"/>
                  <a:gd name="T13" fmla="*/ 60 h 60"/>
                  <a:gd name="T14" fmla="*/ 8 w 45"/>
                  <a:gd name="T15" fmla="*/ 60 h 60"/>
                  <a:gd name="T16" fmla="*/ 0 w 45"/>
                  <a:gd name="T17" fmla="*/ 52 h 60"/>
                  <a:gd name="T18" fmla="*/ 0 w 45"/>
                  <a:gd name="T19" fmla="*/ 37 h 60"/>
                  <a:gd name="T20" fmla="*/ 0 w 45"/>
                  <a:gd name="T21" fmla="*/ 22 h 60"/>
                  <a:gd name="T22" fmla="*/ 8 w 45"/>
                  <a:gd name="T23" fmla="*/ 8 h 60"/>
                  <a:gd name="T24" fmla="*/ 23 w 45"/>
                  <a:gd name="T25" fmla="*/ 8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60"/>
                  <a:gd name="T41" fmla="*/ 45 w 45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60">
                    <a:moveTo>
                      <a:pt x="23" y="8"/>
                    </a:moveTo>
                    <a:lnTo>
                      <a:pt x="37" y="0"/>
                    </a:lnTo>
                    <a:lnTo>
                      <a:pt x="45" y="8"/>
                    </a:lnTo>
                    <a:lnTo>
                      <a:pt x="45" y="22"/>
                    </a:lnTo>
                    <a:lnTo>
                      <a:pt x="45" y="37"/>
                    </a:lnTo>
                    <a:lnTo>
                      <a:pt x="37" y="52"/>
                    </a:lnTo>
                    <a:lnTo>
                      <a:pt x="23" y="60"/>
                    </a:lnTo>
                    <a:lnTo>
                      <a:pt x="8" y="60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8" y="8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72" name="Freeform 153"/>
              <p:cNvSpPr>
                <a:spLocks/>
              </p:cNvSpPr>
              <p:nvPr/>
            </p:nvSpPr>
            <p:spPr bwMode="auto">
              <a:xfrm>
                <a:off x="4008" y="2520"/>
                <a:ext cx="1032" cy="742"/>
              </a:xfrm>
              <a:custGeom>
                <a:avLst/>
                <a:gdLst>
                  <a:gd name="T0" fmla="*/ 0 w 1032"/>
                  <a:gd name="T1" fmla="*/ 319 h 742"/>
                  <a:gd name="T2" fmla="*/ 1032 w 1032"/>
                  <a:gd name="T3" fmla="*/ 0 h 742"/>
                  <a:gd name="T4" fmla="*/ 401 w 1032"/>
                  <a:gd name="T5" fmla="*/ 742 h 742"/>
                  <a:gd name="T6" fmla="*/ 0 w 1032"/>
                  <a:gd name="T7" fmla="*/ 319 h 7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2"/>
                  <a:gd name="T13" fmla="*/ 0 h 742"/>
                  <a:gd name="T14" fmla="*/ 1032 w 1032"/>
                  <a:gd name="T15" fmla="*/ 742 h 7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2" h="742">
                    <a:moveTo>
                      <a:pt x="0" y="319"/>
                    </a:moveTo>
                    <a:lnTo>
                      <a:pt x="1032" y="0"/>
                    </a:lnTo>
                    <a:lnTo>
                      <a:pt x="401" y="742"/>
                    </a:lnTo>
                    <a:lnTo>
                      <a:pt x="0" y="319"/>
                    </a:lnTo>
                    <a:close/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566" name="Line 156"/>
            <p:cNvSpPr>
              <a:spLocks noChangeShapeType="1"/>
            </p:cNvSpPr>
            <p:nvPr/>
          </p:nvSpPr>
          <p:spPr bwMode="auto">
            <a:xfrm flipV="1">
              <a:off x="2112" y="2378"/>
              <a:ext cx="180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7"/>
            <p:cNvSpPr>
              <a:spLocks noChangeShapeType="1"/>
            </p:cNvSpPr>
            <p:nvPr/>
          </p:nvSpPr>
          <p:spPr bwMode="auto">
            <a:xfrm flipV="1">
              <a:off x="1718" y="1935"/>
              <a:ext cx="180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58"/>
            <p:cNvSpPr>
              <a:spLocks noChangeShapeType="1"/>
            </p:cNvSpPr>
            <p:nvPr/>
          </p:nvSpPr>
          <p:spPr bwMode="auto">
            <a:xfrm flipV="1">
              <a:off x="2745" y="1625"/>
              <a:ext cx="180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3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Variants of orthographic projection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Scaled orthographic</a:t>
            </a:r>
          </a:p>
          <a:p>
            <a:pPr lvl="1"/>
            <a:r>
              <a:rPr lang="en-US" altLang="en-US" dirty="0" smtClean="0"/>
              <a:t>Also called “weak perspective”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Affine projection</a:t>
            </a:r>
          </a:p>
          <a:p>
            <a:pPr lvl="1"/>
            <a:r>
              <a:rPr lang="en-US" altLang="en-US" dirty="0" smtClean="0"/>
              <a:t>Also called </a:t>
            </a:r>
            <a:r>
              <a:rPr lang="en-US" altLang="en-US" smtClean="0"/>
              <a:t>“para-perspective</a:t>
            </a:r>
            <a:r>
              <a:rPr lang="en-US" altLang="en-US" dirty="0" smtClean="0"/>
              <a:t>”</a:t>
            </a:r>
          </a:p>
          <a:p>
            <a:pPr lvl="1">
              <a:buFontTx/>
              <a:buNone/>
            </a:pPr>
            <a:endParaRPr lang="en-US" altLang="en-US" dirty="0" smtClean="0"/>
          </a:p>
        </p:txBody>
      </p:sp>
      <p:pic>
        <p:nvPicPr>
          <p:cNvPr id="24580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92" y="2715637"/>
            <a:ext cx="28670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66" y="2896613"/>
            <a:ext cx="1306512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03" y="3280788"/>
            <a:ext cx="1377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6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41" y="5331261"/>
            <a:ext cx="257016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4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Modeling projection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962400"/>
            <a:ext cx="7772400" cy="1219200"/>
          </a:xfrm>
        </p:spPr>
        <p:txBody>
          <a:bodyPr/>
          <a:lstStyle/>
          <a:p>
            <a:r>
              <a:rPr lang="en-US" altLang="en-US" dirty="0" smtClean="0"/>
              <a:t>Projection equations</a:t>
            </a:r>
          </a:p>
          <a:p>
            <a:pPr lvl="1"/>
            <a:r>
              <a:rPr lang="en-US" altLang="en-US" sz="1800" dirty="0"/>
              <a:t>Compute intersection with PP of ray from (</a:t>
            </a:r>
            <a:r>
              <a:rPr lang="en-US" altLang="en-US" sz="1800" dirty="0" err="1"/>
              <a:t>x,y,z</a:t>
            </a:r>
            <a:r>
              <a:rPr lang="en-US" altLang="en-US" sz="1800" dirty="0"/>
              <a:t>) to COP</a:t>
            </a:r>
          </a:p>
          <a:p>
            <a:pPr lvl="1"/>
            <a:r>
              <a:rPr lang="en-US" altLang="en-US" sz="1800" dirty="0"/>
              <a:t>Derived using similar triangles </a:t>
            </a:r>
            <a:r>
              <a:rPr lang="en-US" altLang="en-US" sz="1800" dirty="0" smtClean="0"/>
              <a:t>(</a:t>
            </a:r>
            <a:r>
              <a:rPr lang="en-US" altLang="en-US" sz="1800" dirty="0" smtClean="0">
                <a:solidFill>
                  <a:srgbClr val="FF0000"/>
                </a:solidFill>
              </a:rPr>
              <a:t>Try this at Home!</a:t>
            </a:r>
            <a:r>
              <a:rPr lang="en-US" altLang="en-US" sz="1800" dirty="0" smtClean="0"/>
              <a:t>)</a:t>
            </a:r>
            <a:endParaRPr lang="en-US" altLang="en-US" sz="18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368800" y="990601"/>
            <a:ext cx="34798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990601"/>
            <a:ext cx="34798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8096" name="Picture 1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168900"/>
            <a:ext cx="37798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209800" y="5715001"/>
            <a:ext cx="7772400" cy="993775"/>
            <a:chOff x="432" y="3600"/>
            <a:chExt cx="4896" cy="626"/>
          </a:xfrm>
        </p:grpSpPr>
        <p:pic>
          <p:nvPicPr>
            <p:cNvPr id="19464" name="Picture 1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3878"/>
              <a:ext cx="196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Rectangle 19"/>
            <p:cNvSpPr>
              <a:spLocks noChangeArrowheads="1"/>
            </p:cNvSpPr>
            <p:nvPr/>
          </p:nvSpPr>
          <p:spPr bwMode="auto">
            <a:xfrm>
              <a:off x="432" y="3600"/>
              <a:ext cx="48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FontTx/>
                <a:buChar char="•"/>
              </a:pPr>
              <a:r>
                <a:rPr lang="en-US" altLang="en-US" sz="1800">
                  <a:latin typeface="Arial" panose="020B0604020202020204" pitchFamily="34" charset="0"/>
                </a:rPr>
                <a:t>We get the projection by throwing out the last coordinate: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021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Perspective Projection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772400" cy="533400"/>
          </a:xfrm>
        </p:spPr>
        <p:txBody>
          <a:bodyPr/>
          <a:lstStyle/>
          <a:p>
            <a:r>
              <a:rPr lang="en-US" altLang="en-US" sz="2000"/>
              <a:t>Projection is a matrix multiply using homogeneous coordinates: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438900" y="2209801"/>
            <a:ext cx="3314700" cy="1349375"/>
            <a:chOff x="2832" y="1392"/>
            <a:chExt cx="2088" cy="850"/>
          </a:xfrm>
        </p:grpSpPr>
        <p:sp>
          <p:nvSpPr>
            <p:cNvPr id="21517" name="Text Box 7"/>
            <p:cNvSpPr txBox="1">
              <a:spLocks noChangeArrowheads="1"/>
            </p:cNvSpPr>
            <p:nvPr/>
          </p:nvSpPr>
          <p:spPr bwMode="auto">
            <a:xfrm>
              <a:off x="2832" y="1992"/>
              <a:ext cx="18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divide by third coordinate</a:t>
              </a:r>
            </a:p>
          </p:txBody>
        </p:sp>
        <p:pic>
          <p:nvPicPr>
            <p:cNvPr id="21518" name="Picture 14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392"/>
              <a:ext cx="136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9" name="Picture 1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4" y="1830388"/>
            <a:ext cx="30956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1981200"/>
            <a:ext cx="1503362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8"/>
          <p:cNvSpPr>
            <a:spLocks noChangeArrowheads="1"/>
          </p:cNvSpPr>
          <p:nvPr/>
        </p:nvSpPr>
        <p:spPr bwMode="auto">
          <a:xfrm>
            <a:off x="2209800" y="36576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</a:rPr>
              <a:t>This is known as </a:t>
            </a:r>
            <a:r>
              <a:rPr lang="en-US" altLang="en-US" b="1" dirty="0">
                <a:latin typeface="Arial" panose="020B0604020202020204" pitchFamily="34" charset="0"/>
              </a:rPr>
              <a:t>perspective projection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The matrix is the </a:t>
            </a:r>
            <a:r>
              <a:rPr lang="en-US" altLang="en-US" sz="2000" b="1" dirty="0">
                <a:latin typeface="Arial" panose="020B0604020202020204" pitchFamily="34" charset="0"/>
              </a:rPr>
              <a:t>projection matrix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Can also formulate as a 4x4 </a:t>
            </a:r>
          </a:p>
        </p:txBody>
      </p:sp>
      <p:pic>
        <p:nvPicPr>
          <p:cNvPr id="21512" name="Picture 2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1" y="5043488"/>
            <a:ext cx="1503363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4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4" y="5032376"/>
            <a:ext cx="30956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400800" y="5410201"/>
            <a:ext cx="3314700" cy="1349375"/>
            <a:chOff x="2832" y="1392"/>
            <a:chExt cx="2088" cy="850"/>
          </a:xfrm>
        </p:grpSpPr>
        <p:sp>
          <p:nvSpPr>
            <p:cNvPr id="21515" name="Text Box 26"/>
            <p:cNvSpPr txBox="1">
              <a:spLocks noChangeArrowheads="1"/>
            </p:cNvSpPr>
            <p:nvPr/>
          </p:nvSpPr>
          <p:spPr bwMode="auto">
            <a:xfrm>
              <a:off x="2832" y="1992"/>
              <a:ext cx="19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divide by fourth coordinate</a:t>
              </a:r>
            </a:p>
          </p:txBody>
        </p:sp>
        <p:pic>
          <p:nvPicPr>
            <p:cNvPr id="21516" name="Picture 27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392"/>
              <a:ext cx="136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21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Reviewed</a:t>
            </a:r>
          </a:p>
          <a:p>
            <a:pPr lvl="1"/>
            <a:r>
              <a:rPr lang="en-US" dirty="0" smtClean="0"/>
              <a:t>Linear algebra and notation</a:t>
            </a:r>
          </a:p>
          <a:p>
            <a:pPr lvl="1"/>
            <a:r>
              <a:rPr lang="en-US" dirty="0" smtClean="0"/>
              <a:t>Projections</a:t>
            </a:r>
          </a:p>
          <a:p>
            <a:pPr lvl="1"/>
            <a:endParaRPr lang="en-US" dirty="0"/>
          </a:p>
          <a:p>
            <a:r>
              <a:rPr lang="en-US" dirty="0" smtClean="0"/>
              <a:t>Projections are used to model image formation and analysis</a:t>
            </a:r>
          </a:p>
          <a:p>
            <a:endParaRPr lang="en-US" dirty="0"/>
          </a:p>
          <a:p>
            <a:r>
              <a:rPr lang="en-US" dirty="0" smtClean="0"/>
              <a:t> To see where projections fit in, lets investigate camera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50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Camera Models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Image 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105400"/>
            <a:ext cx="7772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smtClean="0"/>
              <a:t>Let’s design a camera</a:t>
            </a:r>
          </a:p>
          <a:p>
            <a:pPr lvl="1"/>
            <a:r>
              <a:rPr lang="en-US" altLang="en-US" smtClean="0"/>
              <a:t>Idea 1:  put a piece of film in front of an object</a:t>
            </a:r>
          </a:p>
          <a:p>
            <a:pPr lvl="1"/>
            <a:r>
              <a:rPr lang="en-US" altLang="en-US" smtClean="0"/>
              <a:t>Do we get a reasonable image?</a:t>
            </a:r>
          </a:p>
        </p:txBody>
      </p:sp>
      <p:pic>
        <p:nvPicPr>
          <p:cNvPr id="6148" name="Picture 4" descr="image-not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447800"/>
            <a:ext cx="54848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62400" y="1981200"/>
            <a:ext cx="4724400" cy="1524000"/>
            <a:chOff x="1536" y="1248"/>
            <a:chExt cx="2976" cy="960"/>
          </a:xfrm>
        </p:grpSpPr>
        <p:sp>
          <p:nvSpPr>
            <p:cNvPr id="6159" name="Line 7"/>
            <p:cNvSpPr>
              <a:spLocks noChangeShapeType="1"/>
            </p:cNvSpPr>
            <p:nvPr/>
          </p:nvSpPr>
          <p:spPr bwMode="auto">
            <a:xfrm>
              <a:off x="1536" y="1248"/>
              <a:ext cx="2976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8"/>
            <p:cNvSpPr>
              <a:spLocks noChangeShapeType="1"/>
            </p:cNvSpPr>
            <p:nvPr/>
          </p:nvSpPr>
          <p:spPr bwMode="auto">
            <a:xfrm>
              <a:off x="1536" y="1248"/>
              <a:ext cx="2976" cy="6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9"/>
            <p:cNvSpPr>
              <a:spLocks noChangeShapeType="1"/>
            </p:cNvSpPr>
            <p:nvPr/>
          </p:nvSpPr>
          <p:spPr bwMode="auto">
            <a:xfrm>
              <a:off x="1536" y="1248"/>
              <a:ext cx="2976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30" name="Line 10"/>
          <p:cNvSpPr>
            <a:spLocks noChangeShapeType="1"/>
          </p:cNvSpPr>
          <p:nvPr/>
        </p:nvSpPr>
        <p:spPr bwMode="auto">
          <a:xfrm>
            <a:off x="3962400" y="1981200"/>
            <a:ext cx="4724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267200" y="2209800"/>
            <a:ext cx="4419600" cy="1295400"/>
            <a:chOff x="1728" y="1392"/>
            <a:chExt cx="2784" cy="816"/>
          </a:xfrm>
        </p:grpSpPr>
        <p:grpSp>
          <p:nvGrpSpPr>
            <p:cNvPr id="6154" name="Group 15"/>
            <p:cNvGrpSpPr>
              <a:grpSpLocks/>
            </p:cNvGrpSpPr>
            <p:nvPr/>
          </p:nvGrpSpPr>
          <p:grpSpPr bwMode="auto">
            <a:xfrm>
              <a:off x="1728" y="1392"/>
              <a:ext cx="2784" cy="528"/>
              <a:chOff x="1728" y="1392"/>
              <a:chExt cx="2784" cy="528"/>
            </a:xfrm>
          </p:grpSpPr>
          <p:sp>
            <p:nvSpPr>
              <p:cNvPr id="6156" name="Line 11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2784" cy="24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12"/>
              <p:cNvSpPr>
                <a:spLocks noChangeShapeType="1"/>
              </p:cNvSpPr>
              <p:nvPr/>
            </p:nvSpPr>
            <p:spPr bwMode="auto">
              <a:xfrm>
                <a:off x="1728" y="1632"/>
                <a:ext cx="278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13"/>
              <p:cNvSpPr>
                <a:spLocks noChangeShapeType="1"/>
              </p:cNvSpPr>
              <p:nvPr/>
            </p:nvSpPr>
            <p:spPr bwMode="auto">
              <a:xfrm>
                <a:off x="1728" y="1632"/>
                <a:ext cx="2784" cy="28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5" name="Line 14"/>
            <p:cNvSpPr>
              <a:spLocks noChangeShapeType="1"/>
            </p:cNvSpPr>
            <p:nvPr/>
          </p:nvSpPr>
          <p:spPr bwMode="auto">
            <a:xfrm>
              <a:off x="1728" y="1632"/>
              <a:ext cx="2784" cy="57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2" name="Oval 18"/>
          <p:cNvSpPr>
            <a:spLocks noChangeArrowheads="1"/>
          </p:cNvSpPr>
          <p:nvPr/>
        </p:nvSpPr>
        <p:spPr bwMode="auto">
          <a:xfrm>
            <a:off x="3917950" y="1949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53" name="Oval 19"/>
          <p:cNvSpPr>
            <a:spLocks noChangeArrowheads="1"/>
          </p:cNvSpPr>
          <p:nvPr/>
        </p:nvSpPr>
        <p:spPr bwMode="auto">
          <a:xfrm>
            <a:off x="4235450" y="25574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Pinhole camera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419600"/>
            <a:ext cx="7772400" cy="1905000"/>
          </a:xfrm>
        </p:spPr>
        <p:txBody>
          <a:bodyPr/>
          <a:lstStyle/>
          <a:p>
            <a:r>
              <a:rPr lang="en-US" altLang="en-US" smtClean="0"/>
              <a:t>Add a barrier to block off most of the rays</a:t>
            </a:r>
          </a:p>
          <a:p>
            <a:pPr lvl="1"/>
            <a:r>
              <a:rPr lang="en-US" altLang="en-US" smtClean="0"/>
              <a:t>This reduces blurring</a:t>
            </a:r>
          </a:p>
          <a:p>
            <a:pPr lvl="1"/>
            <a:r>
              <a:rPr lang="en-US" altLang="en-US" smtClean="0"/>
              <a:t>The opening known as the </a:t>
            </a:r>
            <a:r>
              <a:rPr lang="en-US" altLang="en-US" b="1" smtClean="0"/>
              <a:t>aperture</a:t>
            </a:r>
          </a:p>
          <a:p>
            <a:pPr lvl="1"/>
            <a:r>
              <a:rPr lang="en-US" altLang="en-US" smtClean="0"/>
              <a:t>How does this transform the image?</a:t>
            </a:r>
          </a:p>
        </p:txBody>
      </p:sp>
      <p:pic>
        <p:nvPicPr>
          <p:cNvPr id="7172" name="Picture 18" descr="image-pin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97" y="1259568"/>
            <a:ext cx="3578877" cy="177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936158" y="1931746"/>
            <a:ext cx="4553791" cy="1603360"/>
            <a:chOff x="1440" y="1296"/>
            <a:chExt cx="2976" cy="960"/>
          </a:xfrm>
        </p:grpSpPr>
        <p:sp>
          <p:nvSpPr>
            <p:cNvPr id="7182" name="Line 21"/>
            <p:cNvSpPr>
              <a:spLocks noChangeShapeType="1"/>
            </p:cNvSpPr>
            <p:nvPr/>
          </p:nvSpPr>
          <p:spPr bwMode="auto">
            <a:xfrm>
              <a:off x="1440" y="1296"/>
              <a:ext cx="2976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22"/>
            <p:cNvSpPr>
              <a:spLocks noChangeShapeType="1"/>
            </p:cNvSpPr>
            <p:nvPr/>
          </p:nvSpPr>
          <p:spPr bwMode="auto">
            <a:xfrm>
              <a:off x="1440" y="1296"/>
              <a:ext cx="1494" cy="3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23"/>
            <p:cNvSpPr>
              <a:spLocks noChangeShapeType="1"/>
            </p:cNvSpPr>
            <p:nvPr/>
          </p:nvSpPr>
          <p:spPr bwMode="auto">
            <a:xfrm>
              <a:off x="1440" y="1296"/>
              <a:ext cx="150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24"/>
            <p:cNvSpPr>
              <a:spLocks noChangeShapeType="1"/>
            </p:cNvSpPr>
            <p:nvPr/>
          </p:nvSpPr>
          <p:spPr bwMode="auto">
            <a:xfrm>
              <a:off x="1440" y="1296"/>
              <a:ext cx="1482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114799" y="2315906"/>
            <a:ext cx="4522041" cy="751144"/>
            <a:chOff x="1632" y="1572"/>
            <a:chExt cx="2808" cy="360"/>
          </a:xfrm>
        </p:grpSpPr>
        <p:sp>
          <p:nvSpPr>
            <p:cNvPr id="7178" name="Line 27"/>
            <p:cNvSpPr>
              <a:spLocks noChangeShapeType="1"/>
            </p:cNvSpPr>
            <p:nvPr/>
          </p:nvSpPr>
          <p:spPr bwMode="auto">
            <a:xfrm flipV="1">
              <a:off x="1632" y="1572"/>
              <a:ext cx="1302" cy="1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28"/>
            <p:cNvSpPr>
              <a:spLocks noChangeShapeType="1"/>
            </p:cNvSpPr>
            <p:nvPr/>
          </p:nvSpPr>
          <p:spPr bwMode="auto">
            <a:xfrm>
              <a:off x="1632" y="1680"/>
              <a:ext cx="1302" cy="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29"/>
            <p:cNvSpPr>
              <a:spLocks noChangeShapeType="1"/>
            </p:cNvSpPr>
            <p:nvPr/>
          </p:nvSpPr>
          <p:spPr bwMode="auto">
            <a:xfrm>
              <a:off x="1632" y="1680"/>
              <a:ext cx="2808" cy="19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30"/>
            <p:cNvSpPr>
              <a:spLocks noChangeShapeType="1"/>
            </p:cNvSpPr>
            <p:nvPr/>
          </p:nvSpPr>
          <p:spPr bwMode="auto">
            <a:xfrm>
              <a:off x="1632" y="1680"/>
              <a:ext cx="1302" cy="25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Oval 31"/>
          <p:cNvSpPr>
            <a:spLocks noChangeArrowheads="1"/>
          </p:cNvSpPr>
          <p:nvPr/>
        </p:nvSpPr>
        <p:spPr bwMode="auto">
          <a:xfrm>
            <a:off x="3853607" y="1886371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Oval 32"/>
          <p:cNvSpPr>
            <a:spLocks noChangeArrowheads="1"/>
          </p:cNvSpPr>
          <p:nvPr/>
        </p:nvSpPr>
        <p:spPr bwMode="auto">
          <a:xfrm>
            <a:off x="4083050" y="26336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3779" name="Rectangle 35"/>
          <p:cNvSpPr>
            <a:spLocks noChangeArrowheads="1"/>
          </p:cNvSpPr>
          <p:nvPr/>
        </p:nvSpPr>
        <p:spPr bwMode="auto">
          <a:xfrm>
            <a:off x="2209800" y="5943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ct val="20000"/>
              </a:spcBef>
              <a:buFontTx/>
              <a:buChar char="–"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7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Camera </a:t>
            </a:r>
            <a:r>
              <a:rPr lang="en-US" altLang="en-US" dirty="0" err="1" smtClean="0"/>
              <a:t>Obscura</a:t>
            </a:r>
            <a:r>
              <a:rPr lang="en-US" altLang="en-US" dirty="0" smtClean="0"/>
              <a:t>: Pinhole model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419600"/>
            <a:ext cx="77724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The first camera</a:t>
            </a:r>
          </a:p>
          <a:p>
            <a:pPr lvl="1"/>
            <a:r>
              <a:rPr lang="en-US" altLang="en-US" dirty="0" smtClean="0"/>
              <a:t>Known to Aristotle</a:t>
            </a:r>
          </a:p>
          <a:p>
            <a:pPr lvl="1"/>
            <a:r>
              <a:rPr lang="en-US" altLang="en-US" dirty="0" smtClean="0"/>
              <a:t>How does the aperture size affect the image?</a:t>
            </a:r>
          </a:p>
          <a:p>
            <a:r>
              <a:rPr lang="en-US" altLang="en-US" dirty="0"/>
              <a:t>Pinhole model:</a:t>
            </a:r>
          </a:p>
          <a:p>
            <a:pPr lvl="1"/>
            <a:r>
              <a:rPr lang="en-US" altLang="en-US" dirty="0"/>
              <a:t>Captures </a:t>
            </a:r>
            <a:r>
              <a:rPr lang="en-US" altLang="en-US" b="1" dirty="0"/>
              <a:t>pencil of rays</a:t>
            </a:r>
            <a:r>
              <a:rPr lang="en-US" altLang="en-US" dirty="0"/>
              <a:t> – all rays through a single point</a:t>
            </a:r>
          </a:p>
          <a:p>
            <a:pPr lvl="1"/>
            <a:r>
              <a:rPr lang="en-US" altLang="en-US" dirty="0"/>
              <a:t>The point is called </a:t>
            </a:r>
            <a:r>
              <a:rPr lang="en-US" altLang="en-US" b="1" dirty="0"/>
              <a:t>Center of Projection (focal point)</a:t>
            </a:r>
          </a:p>
          <a:p>
            <a:pPr lvl="1"/>
            <a:r>
              <a:rPr lang="en-US" altLang="en-US" dirty="0"/>
              <a:t>The image is formed on the </a:t>
            </a:r>
            <a:r>
              <a:rPr lang="en-US" altLang="en-US" b="1" dirty="0"/>
              <a:t>Image Plane</a:t>
            </a:r>
          </a:p>
          <a:p>
            <a:endParaRPr lang="en-US" altLang="en-US" dirty="0" smtClean="0"/>
          </a:p>
        </p:txBody>
      </p:sp>
      <p:pic>
        <p:nvPicPr>
          <p:cNvPr id="8196" name="Picture 5" descr="pinhole_dif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45720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Shrinking the aperture</a:t>
            </a:r>
          </a:p>
        </p:txBody>
      </p:sp>
      <p:grpSp>
        <p:nvGrpSpPr>
          <p:cNvPr id="9219" name="Group 4"/>
          <p:cNvGrpSpPr>
            <a:grpSpLocks noChangeAspect="1"/>
          </p:cNvGrpSpPr>
          <p:nvPr/>
        </p:nvGrpSpPr>
        <p:grpSpPr bwMode="auto">
          <a:xfrm>
            <a:off x="2987676" y="1066800"/>
            <a:ext cx="6003925" cy="5638800"/>
            <a:chOff x="922" y="806"/>
            <a:chExt cx="2551" cy="2905"/>
          </a:xfrm>
        </p:grpSpPr>
        <p:pic>
          <p:nvPicPr>
            <p:cNvPr id="9222" name="Picture 5" descr="pinhole_diff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" y="806"/>
              <a:ext cx="2389" cy="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Rectangle 6"/>
            <p:cNvSpPr>
              <a:spLocks noChangeAspect="1" noChangeArrowheads="1"/>
            </p:cNvSpPr>
            <p:nvPr/>
          </p:nvSpPr>
          <p:spPr bwMode="auto">
            <a:xfrm>
              <a:off x="922" y="2674"/>
              <a:ext cx="2551" cy="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1800" i="1">
                <a:solidFill>
                  <a:schemeClr val="bg1"/>
                </a:solidFill>
                <a:latin typeface="Myriad Roman" pitchFamily="34" charset="0"/>
              </a:endParaRPr>
            </a:p>
          </p:txBody>
        </p:sp>
      </p:grp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105400"/>
            <a:ext cx="7772400" cy="609600"/>
          </a:xfrm>
        </p:spPr>
        <p:txBody>
          <a:bodyPr>
            <a:normAutofit fontScale="92500"/>
          </a:bodyPr>
          <a:lstStyle/>
          <a:p>
            <a:r>
              <a:rPr lang="en-US" altLang="en-US" smtClean="0"/>
              <a:t>Why not make the aperture as small as possible?</a:t>
            </a:r>
          </a:p>
        </p:txBody>
      </p:sp>
      <p:sp>
        <p:nvSpPr>
          <p:cNvPr id="545799" name="Rectangle 7"/>
          <p:cNvSpPr>
            <a:spLocks noChangeArrowheads="1"/>
          </p:cNvSpPr>
          <p:nvPr/>
        </p:nvSpPr>
        <p:spPr bwMode="auto">
          <a:xfrm>
            <a:off x="2209800" y="5486401"/>
            <a:ext cx="77724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Less light gets through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i="1">
                <a:latin typeface="Arial" panose="020B0604020202020204" pitchFamily="34" charset="0"/>
              </a:rPr>
              <a:t>Diffraction</a:t>
            </a:r>
            <a:r>
              <a:rPr lang="en-US" altLang="en-US" sz="2000">
                <a:latin typeface="Arial" panose="020B0604020202020204" pitchFamily="34" charset="0"/>
              </a:rPr>
              <a:t> effects...</a:t>
            </a:r>
          </a:p>
        </p:txBody>
      </p:sp>
    </p:spTree>
    <p:extLst>
      <p:ext uri="{BB962C8B-B14F-4D97-AF65-F5344CB8AC3E}">
        <p14:creationId xmlns:p14="http://schemas.microsoft.com/office/powerpoint/2010/main" val="34122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dewalk art 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mtClean="0"/>
              <a:t>Projection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410200"/>
            <a:ext cx="7772400" cy="1219200"/>
          </a:xfrm>
        </p:spPr>
        <p:txBody>
          <a:bodyPr/>
          <a:lstStyle/>
          <a:p>
            <a:r>
              <a:rPr lang="en-US" altLang="en-US" smtClean="0"/>
              <a:t>Readings</a:t>
            </a:r>
          </a:p>
          <a:p>
            <a:pPr lvl="1"/>
            <a:r>
              <a:rPr lang="en-US" altLang="en-US" smtClean="0"/>
              <a:t>Szeliski 2.1</a:t>
            </a:r>
          </a:p>
          <a:p>
            <a:pPr lvl="1">
              <a:buFontTx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495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Shrinking the aperture</a:t>
            </a:r>
          </a:p>
        </p:txBody>
      </p:sp>
      <p:pic>
        <p:nvPicPr>
          <p:cNvPr id="10243" name="Picture 7" descr="pinhole_di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4940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01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The eye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648200"/>
            <a:ext cx="77724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mtClean="0"/>
              <a:t>The human eye is a camera</a:t>
            </a:r>
          </a:p>
          <a:p>
            <a:pPr lvl="1"/>
            <a:r>
              <a:rPr lang="en-US" altLang="en-US" b="1" smtClean="0"/>
              <a:t>Iris</a:t>
            </a:r>
            <a:r>
              <a:rPr lang="en-US" altLang="en-US" smtClean="0"/>
              <a:t> - </a:t>
            </a:r>
            <a:r>
              <a:rPr lang="en-US" altLang="en-US" sz="1800"/>
              <a:t>colored annulus with radial muscles</a:t>
            </a:r>
          </a:p>
          <a:p>
            <a:pPr lvl="1"/>
            <a:r>
              <a:rPr lang="en-US" altLang="en-US" b="1" smtClean="0"/>
              <a:t>Pupil</a:t>
            </a:r>
            <a:r>
              <a:rPr lang="en-US" altLang="en-US" smtClean="0"/>
              <a:t> - </a:t>
            </a:r>
            <a:r>
              <a:rPr lang="en-US" altLang="en-US" sz="1800"/>
              <a:t>the hole (aperture) whose size is controlled by the iris</a:t>
            </a:r>
          </a:p>
          <a:p>
            <a:pPr lvl="1"/>
            <a:r>
              <a:rPr lang="en-US" altLang="en-US" sz="1800"/>
              <a:t>What’s the “film”?</a:t>
            </a:r>
          </a:p>
        </p:txBody>
      </p:sp>
      <p:pic>
        <p:nvPicPr>
          <p:cNvPr id="15364" name="Picture 4" descr="humaney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0668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013" name="Rectangle 5"/>
          <p:cNvSpPr>
            <a:spLocks noChangeArrowheads="1"/>
          </p:cNvSpPr>
          <p:nvPr/>
        </p:nvSpPr>
        <p:spPr bwMode="auto">
          <a:xfrm>
            <a:off x="22098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ct val="20000"/>
              </a:spcBef>
              <a:buFontTx/>
              <a:buChar char="–"/>
            </a:pPr>
            <a:r>
              <a:rPr lang="en-US" altLang="en-US" sz="1600">
                <a:latin typeface="Arial" panose="020B0604020202020204" pitchFamily="34" charset="0"/>
              </a:rPr>
              <a:t>photoreceptor cells (rods and cones) in the </a:t>
            </a:r>
            <a:r>
              <a:rPr lang="en-US" altLang="en-US" sz="1600" b="1">
                <a:latin typeface="Arial" panose="020B0604020202020204" pitchFamily="34" charset="0"/>
              </a:rPr>
              <a:t>retina</a:t>
            </a:r>
          </a:p>
        </p:txBody>
      </p:sp>
    </p:spTree>
    <p:extLst>
      <p:ext uri="{BB962C8B-B14F-4D97-AF65-F5344CB8AC3E}">
        <p14:creationId xmlns:p14="http://schemas.microsoft.com/office/powerpoint/2010/main" val="42702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Camera (and Projection)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Pinhole Camera (Central Perspective)</a:t>
            </a:r>
          </a:p>
          <a:p>
            <a:pPr lvl="1"/>
            <a:r>
              <a:rPr lang="en-US" dirty="0" smtClean="0"/>
              <a:t>Weak </a:t>
            </a:r>
            <a:r>
              <a:rPr lang="en-US" dirty="0"/>
              <a:t>Perspective </a:t>
            </a:r>
            <a:r>
              <a:rPr lang="en-US" dirty="0" smtClean="0"/>
              <a:t>Projection</a:t>
            </a:r>
          </a:p>
          <a:p>
            <a:pPr lvl="1"/>
            <a:r>
              <a:rPr lang="en-US" dirty="0"/>
              <a:t>Orthographic Projection </a:t>
            </a:r>
          </a:p>
          <a:p>
            <a:endParaRPr lang="en-US" dirty="0"/>
          </a:p>
          <a:p>
            <a:r>
              <a:rPr lang="en-US" dirty="0" smtClean="0"/>
              <a:t>Thin Lens Camera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80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Pinhole Camera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simplistic yet convenient projective model.</a:t>
            </a:r>
          </a:p>
          <a:p>
            <a:pPr lvl="1"/>
            <a:r>
              <a:rPr lang="en-US" dirty="0" smtClean="0"/>
              <a:t>Also known as central perspective model.</a:t>
            </a:r>
          </a:p>
          <a:p>
            <a:pPr lvl="1"/>
            <a:r>
              <a:rPr lang="en-US" dirty="0" smtClean="0"/>
              <a:t>Most cameras have lenses however, this model often provides an acceptable approximation to an imaging system in many applications.</a:t>
            </a:r>
          </a:p>
          <a:p>
            <a:pPr lvl="1"/>
            <a:r>
              <a:rPr lang="en-US" dirty="0" smtClean="0"/>
              <a:t>Image coordinates can be computed using similar triangles</a:t>
            </a:r>
          </a:p>
          <a:p>
            <a:pPr lvl="1"/>
            <a:r>
              <a:rPr lang="en-US" dirty="0" smtClean="0"/>
              <a:t>Convenient virtual image plane.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17" y="4456386"/>
            <a:ext cx="6543151" cy="21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Pinhole: Modeling </a:t>
            </a:r>
            <a:r>
              <a:rPr lang="en-US" altLang="en-US" dirty="0"/>
              <a:t>projection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2779" y="4648199"/>
            <a:ext cx="7772400" cy="2514600"/>
          </a:xfrm>
        </p:spPr>
        <p:txBody>
          <a:bodyPr/>
          <a:lstStyle/>
          <a:p>
            <a:r>
              <a:rPr lang="en-US" altLang="en-US" dirty="0"/>
              <a:t>The coordinate system</a:t>
            </a:r>
          </a:p>
          <a:p>
            <a:pPr lvl="1"/>
            <a:r>
              <a:rPr lang="en-US" altLang="en-US" sz="1800" dirty="0" smtClean="0"/>
              <a:t>Assumption: use </a:t>
            </a:r>
            <a:r>
              <a:rPr lang="en-US" altLang="en-US" sz="1800" dirty="0"/>
              <a:t>the pinhole model as </a:t>
            </a:r>
            <a:r>
              <a:rPr lang="en-US" altLang="en-US" sz="1800" dirty="0" smtClean="0"/>
              <a:t>a reasonable </a:t>
            </a:r>
            <a:r>
              <a:rPr lang="en-US" altLang="en-US" sz="1800" dirty="0"/>
              <a:t>approximation</a:t>
            </a:r>
          </a:p>
          <a:p>
            <a:pPr lvl="1"/>
            <a:r>
              <a:rPr lang="en-US" altLang="en-US" sz="1800" dirty="0"/>
              <a:t>Put the optical center (</a:t>
            </a:r>
            <a:r>
              <a:rPr lang="en-US" altLang="en-US" sz="1800" b="1" i="1" dirty="0"/>
              <a:t>O</a:t>
            </a:r>
            <a:r>
              <a:rPr lang="en-US" altLang="en-US" sz="1800" dirty="0"/>
              <a:t>) at the origin</a:t>
            </a:r>
          </a:p>
          <a:p>
            <a:pPr lvl="1"/>
            <a:r>
              <a:rPr lang="en-US" altLang="en-US" sz="1800" dirty="0"/>
              <a:t>Put the image plane (</a:t>
            </a:r>
            <a:r>
              <a:rPr lang="el-GR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1800" dirty="0"/>
              <a:t>) </a:t>
            </a:r>
            <a:r>
              <a:rPr lang="en-US" altLang="en-US" sz="1800" i="1" dirty="0"/>
              <a:t>in front</a:t>
            </a:r>
            <a:r>
              <a:rPr lang="en-US" altLang="en-US" sz="1800" dirty="0"/>
              <a:t> of </a:t>
            </a:r>
            <a:r>
              <a:rPr lang="en-US" altLang="en-US" sz="1800" b="1" i="1" dirty="0"/>
              <a:t>O</a:t>
            </a:r>
            <a:r>
              <a:rPr lang="en-US" altLang="en-US" sz="1800" dirty="0"/>
              <a:t> </a:t>
            </a: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4368800" y="990601"/>
            <a:ext cx="34798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2362200" y="19050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endParaRPr lang="ru-RU" altLang="en-US" sz="1600"/>
          </a:p>
        </p:txBody>
      </p:sp>
      <p:sp>
        <p:nvSpPr>
          <p:cNvPr id="287763" name="Text Box 19"/>
          <p:cNvSpPr txBox="1">
            <a:spLocks noChangeArrowheads="1"/>
          </p:cNvSpPr>
          <p:nvPr/>
        </p:nvSpPr>
        <p:spPr bwMode="auto">
          <a:xfrm>
            <a:off x="8789988" y="6583364"/>
            <a:ext cx="17040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Source: J. Ponce, S. Seitz</a:t>
            </a: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3581400" y="25146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362200" y="1520251"/>
            <a:ext cx="6858000" cy="2847975"/>
            <a:chOff x="2362200" y="1520251"/>
            <a:chExt cx="6858000" cy="2847975"/>
          </a:xfrm>
        </p:grpSpPr>
        <p:grpSp>
          <p:nvGrpSpPr>
            <p:cNvPr id="287758" name="Group 14"/>
            <p:cNvGrpSpPr>
              <a:grpSpLocks/>
            </p:cNvGrpSpPr>
            <p:nvPr/>
          </p:nvGrpSpPr>
          <p:grpSpPr bwMode="auto">
            <a:xfrm>
              <a:off x="2362200" y="1520251"/>
              <a:ext cx="6858000" cy="2847975"/>
              <a:chOff x="864" y="624"/>
              <a:chExt cx="4320" cy="1794"/>
            </a:xfrm>
          </p:grpSpPr>
          <p:pic>
            <p:nvPicPr>
              <p:cNvPr id="287759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624"/>
                <a:ext cx="4320" cy="1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7760" name="Text Box 16"/>
              <p:cNvSpPr txBox="1">
                <a:spLocks noChangeArrowheads="1"/>
              </p:cNvSpPr>
              <p:nvPr/>
            </p:nvSpPr>
            <p:spPr bwMode="auto">
              <a:xfrm>
                <a:off x="2256" y="1920"/>
                <a:ext cx="768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287761" name="Text Box 17"/>
              <p:cNvSpPr txBox="1">
                <a:spLocks noChangeArrowheads="1"/>
              </p:cNvSpPr>
              <p:nvPr/>
            </p:nvSpPr>
            <p:spPr bwMode="auto">
              <a:xfrm>
                <a:off x="2688" y="662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287762" name="Text Box 18"/>
              <p:cNvSpPr txBox="1">
                <a:spLocks noChangeArrowheads="1"/>
              </p:cNvSpPr>
              <p:nvPr/>
            </p:nvSpPr>
            <p:spPr bwMode="auto">
              <a:xfrm>
                <a:off x="2064" y="1238"/>
                <a:ext cx="288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/>
                  <a:t>z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106884" y="1967934"/>
              <a:ext cx="236516" cy="387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0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Pinhole: Modeling </a:t>
            </a:r>
            <a:r>
              <a:rPr lang="en-US" altLang="en-US" dirty="0"/>
              <a:t>projection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18456" y="3857624"/>
            <a:ext cx="7848600" cy="2438400"/>
          </a:xfrm>
        </p:spPr>
        <p:txBody>
          <a:bodyPr/>
          <a:lstStyle/>
          <a:p>
            <a:pPr marL="0" indent="0"/>
            <a:r>
              <a:rPr lang="en-US" altLang="en-US" dirty="0"/>
              <a:t>Projection equations</a:t>
            </a:r>
          </a:p>
          <a:p>
            <a:pPr lvl="1"/>
            <a:r>
              <a:rPr lang="en-US" altLang="en-US" sz="1800" dirty="0"/>
              <a:t>Compute intersection with 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1800" dirty="0"/>
              <a:t> of ray from </a:t>
            </a:r>
            <a:r>
              <a:rPr lang="en-US" altLang="en-US" sz="1800" b="1" i="1" dirty="0"/>
              <a:t>P</a:t>
            </a:r>
            <a:r>
              <a:rPr lang="en-US" altLang="en-US" sz="1800" dirty="0"/>
              <a:t> = (</a:t>
            </a:r>
            <a:r>
              <a:rPr lang="en-US" altLang="en-US" sz="1800" dirty="0" err="1"/>
              <a:t>x,y,z</a:t>
            </a:r>
            <a:r>
              <a:rPr lang="en-US" altLang="en-US" sz="1800" dirty="0"/>
              <a:t>) to </a:t>
            </a:r>
            <a:r>
              <a:rPr lang="en-US" altLang="en-US" sz="1800" b="1" i="1" dirty="0"/>
              <a:t>O</a:t>
            </a:r>
          </a:p>
          <a:p>
            <a:pPr lvl="1"/>
            <a:r>
              <a:rPr lang="en-US" altLang="en-US" sz="1800" dirty="0"/>
              <a:t>Derived using similar triangles</a:t>
            </a:r>
          </a:p>
        </p:txBody>
      </p:sp>
      <p:graphicFrame>
        <p:nvGraphicFramePr>
          <p:cNvPr id="289808" name="Object 16"/>
          <p:cNvGraphicFramePr>
            <a:graphicFrameLocks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53312440"/>
              </p:ext>
            </p:extLst>
          </p:nvPr>
        </p:nvGraphicFramePr>
        <p:xfrm>
          <a:off x="4410075" y="4978400"/>
          <a:ext cx="34448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4" imgW="1498320" imgH="393480" progId="Equation.3">
                  <p:embed/>
                </p:oleObj>
              </mc:Choice>
              <mc:Fallback>
                <p:oleObj name="Equation" r:id="rId4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4978400"/>
                        <a:ext cx="34448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4368800" y="990601"/>
            <a:ext cx="34798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8763000" y="6583364"/>
            <a:ext cx="17040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Source: J. Ponce, S. Seitz</a:t>
            </a:r>
          </a:p>
        </p:txBody>
      </p:sp>
      <p:grpSp>
        <p:nvGrpSpPr>
          <p:cNvPr id="289815" name="Group 23"/>
          <p:cNvGrpSpPr>
            <a:grpSpLocks/>
          </p:cNvGrpSpPr>
          <p:nvPr/>
        </p:nvGrpSpPr>
        <p:grpSpPr bwMode="auto">
          <a:xfrm>
            <a:off x="2209800" y="5715001"/>
            <a:ext cx="7772400" cy="1096963"/>
            <a:chOff x="432" y="3600"/>
            <a:chExt cx="4896" cy="691"/>
          </a:xfrm>
        </p:grpSpPr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2" y="3600"/>
              <a:ext cx="489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/>
              <a:r>
                <a:rPr lang="en-US" altLang="en-US" sz="1800" dirty="0"/>
                <a:t>We get the projection by </a:t>
              </a:r>
              <a:r>
                <a:rPr lang="en-US" altLang="en-US" sz="1800" dirty="0" smtClean="0"/>
                <a:t>“throwing” </a:t>
              </a:r>
              <a:r>
                <a:rPr lang="en-US" altLang="en-US" sz="1800" dirty="0"/>
                <a:t>out the last coordinate:</a:t>
              </a:r>
            </a:p>
          </p:txBody>
        </p:sp>
        <p:graphicFrame>
          <p:nvGraphicFramePr>
            <p:cNvPr id="28981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3747896"/>
                </p:ext>
              </p:extLst>
            </p:nvPr>
          </p:nvGraphicFramePr>
          <p:xfrm>
            <a:off x="1977" y="3744"/>
            <a:ext cx="1853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9" name="Equation" r:id="rId6" imgW="1333440" imgH="393480" progId="Equation.3">
                    <p:embed/>
                  </p:oleObj>
                </mc:Choice>
                <mc:Fallback>
                  <p:oleObj name="Equation" r:id="rId6" imgW="13334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7" y="3744"/>
                          <a:ext cx="1853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3581400" y="25146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6459" y="924937"/>
            <a:ext cx="6858000" cy="2847975"/>
            <a:chOff x="2895600" y="990601"/>
            <a:chExt cx="6858000" cy="2847975"/>
          </a:xfrm>
        </p:grpSpPr>
        <p:grpSp>
          <p:nvGrpSpPr>
            <p:cNvPr id="289814" name="Group 22"/>
            <p:cNvGrpSpPr>
              <a:grpSpLocks/>
            </p:cNvGrpSpPr>
            <p:nvPr/>
          </p:nvGrpSpPr>
          <p:grpSpPr bwMode="auto">
            <a:xfrm>
              <a:off x="2895600" y="990601"/>
              <a:ext cx="6858000" cy="2847975"/>
              <a:chOff x="864" y="624"/>
              <a:chExt cx="4320" cy="1794"/>
            </a:xfrm>
          </p:grpSpPr>
          <p:pic>
            <p:nvPicPr>
              <p:cNvPr id="289804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624"/>
                <a:ext cx="4320" cy="1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9805" name="Text Box 13"/>
              <p:cNvSpPr txBox="1">
                <a:spLocks noChangeArrowheads="1"/>
              </p:cNvSpPr>
              <p:nvPr/>
            </p:nvSpPr>
            <p:spPr bwMode="auto">
              <a:xfrm>
                <a:off x="2256" y="1920"/>
                <a:ext cx="768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289806" name="Text Box 14"/>
              <p:cNvSpPr txBox="1">
                <a:spLocks noChangeArrowheads="1"/>
              </p:cNvSpPr>
              <p:nvPr/>
            </p:nvSpPr>
            <p:spPr bwMode="auto">
              <a:xfrm>
                <a:off x="2688" y="662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289807" name="Text Box 15"/>
              <p:cNvSpPr txBox="1">
                <a:spLocks noChangeArrowheads="1"/>
              </p:cNvSpPr>
              <p:nvPr/>
            </p:nvSpPr>
            <p:spPr bwMode="auto">
              <a:xfrm>
                <a:off x="2064" y="1238"/>
                <a:ext cx="288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/>
                  <a:t>z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662488" y="1423577"/>
              <a:ext cx="236516" cy="387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Weak Perspective (Scaled Orthography)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points are projected toward pinhole and intersect an image plane “before” intersecting origin. </a:t>
                </a:r>
              </a:p>
              <a:p>
                <a:pPr lvl="1"/>
                <a:r>
                  <a:rPr lang="en-US" dirty="0" err="1" smtClean="0"/>
                  <a:t>Fronto</a:t>
                </a:r>
                <a:r>
                  <a:rPr lang="en-US" dirty="0" smtClean="0"/>
                  <a:t>-Parallel Plane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 smtClean="0"/>
                  <a:t>. A virtual plane whose distance from the origin along the z axis is variable: Z’</a:t>
                </a:r>
              </a:p>
              <a:p>
                <a:pPr lvl="1"/>
                <a:r>
                  <a:rPr lang="en-US" dirty="0" smtClean="0"/>
                  <a:t>Plane Equation Z = Z’ , that is, </a:t>
                </a:r>
                <a:r>
                  <a:rPr lang="en-US" u="sng" dirty="0" smtClean="0"/>
                  <a:t>assume z is constant</a:t>
                </a:r>
                <a:endParaRPr lang="en-US" u="sng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62" y="3832039"/>
            <a:ext cx="6205119" cy="28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70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Weak Perspective (Scaled Orthography)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Substituting into pinhole equation, we see that image coordinates can be estimated from a magnification factor m. </a:t>
            </a:r>
          </a:p>
          <a:p>
            <a:r>
              <a:rPr lang="en-US" dirty="0" smtClean="0"/>
              <a:t>Thus image coordinates are estimated by using factor 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613" y="3343970"/>
            <a:ext cx="6147214" cy="2789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073" y="3485477"/>
            <a:ext cx="3318900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86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Orthographic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0086"/>
            <a:ext cx="10972800" cy="4099828"/>
          </a:xfrm>
        </p:spPr>
        <p:txBody>
          <a:bodyPr/>
          <a:lstStyle/>
          <a:p>
            <a:r>
              <a:rPr lang="en-US" dirty="0" smtClean="0"/>
              <a:t>Assume magnification is 1, that is d = Z’</a:t>
            </a:r>
          </a:p>
          <a:p>
            <a:pPr lvl="1"/>
            <a:r>
              <a:rPr lang="en-US" dirty="0" smtClean="0"/>
              <a:t>Interpretation: Planar scene at constant distance which is always known</a:t>
            </a:r>
          </a:p>
          <a:p>
            <a:pPr lvl="1"/>
            <a:r>
              <a:rPr lang="en-US" dirty="0" smtClean="0"/>
              <a:t>Often unrealistic assumption unless points are very </a:t>
            </a:r>
            <a:r>
              <a:rPr lang="en-US" dirty="0" err="1" smtClean="0"/>
              <a:t>very</a:t>
            </a:r>
            <a:r>
              <a:rPr lang="en-US" dirty="0" smtClean="0"/>
              <a:t> far away. </a:t>
            </a:r>
          </a:p>
          <a:p>
            <a:pPr lvl="1"/>
            <a:r>
              <a:rPr lang="en-US" dirty="0" smtClean="0"/>
              <a:t>Simply ignore Z component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550" y="3610000"/>
            <a:ext cx="7041450" cy="32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598" y="4021920"/>
            <a:ext cx="1148627" cy="8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05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Lens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Lens model</a:t>
            </a:r>
          </a:p>
          <a:p>
            <a:pPr lvl="1"/>
            <a:r>
              <a:rPr lang="en-US" dirty="0" smtClean="0"/>
              <a:t>Most cameras have lenses</a:t>
            </a:r>
          </a:p>
          <a:p>
            <a:pPr lvl="1"/>
            <a:r>
              <a:rPr lang="en-US" dirty="0" smtClean="0"/>
              <a:t>Permits larger aperture while refractive properties focus the light</a:t>
            </a:r>
          </a:p>
          <a:p>
            <a:pPr lvl="1"/>
            <a:endParaRPr lang="en-US" dirty="0"/>
          </a:p>
          <a:p>
            <a:r>
              <a:rPr lang="en-US" dirty="0" smtClean="0"/>
              <a:t>Thin lens model</a:t>
            </a:r>
          </a:p>
          <a:p>
            <a:pPr lvl="1"/>
            <a:r>
              <a:rPr lang="en-US" dirty="0" smtClean="0"/>
              <a:t>Lens is flat (no length along optical axis)</a:t>
            </a:r>
          </a:p>
          <a:p>
            <a:pPr lvl="1"/>
            <a:endParaRPr lang="en-US" dirty="0"/>
          </a:p>
          <a:p>
            <a:r>
              <a:rPr lang="en-US" dirty="0" smtClean="0"/>
              <a:t>Thick lens or spherical lens models (ignored)</a:t>
            </a:r>
          </a:p>
          <a:p>
            <a:pPr lvl="1"/>
            <a:r>
              <a:rPr lang="en-US" dirty="0" smtClean="0"/>
              <a:t>Assumes lens has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2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4" y="2208214"/>
            <a:ext cx="3455987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4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1"/>
            <a:ext cx="297180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8489950" y="6613526"/>
            <a:ext cx="2178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dirty="0">
                <a:latin typeface="EngraversGothic BT Regular" charset="0"/>
              </a:rPr>
              <a:t>Figures © Stephen E. Palmer, 2002</a:t>
            </a:r>
          </a:p>
        </p:txBody>
      </p:sp>
      <p:sp>
        <p:nvSpPr>
          <p:cNvPr id="219152" name="Rectangle 16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8534400" cy="838200"/>
          </a:xfrm>
        </p:spPr>
        <p:txBody>
          <a:bodyPr/>
          <a:lstStyle/>
          <a:p>
            <a:r>
              <a:rPr lang="en-US" altLang="en-US" sz="3000" dirty="0"/>
              <a:t>Dimensionality Reduction </a:t>
            </a:r>
            <a:r>
              <a:rPr lang="en-US" altLang="en-US" sz="3000" dirty="0" smtClean="0"/>
              <a:t>(</a:t>
            </a:r>
            <a:r>
              <a:rPr lang="en-US" altLang="en-US" sz="3000" dirty="0"/>
              <a:t>3D to 2D)</a:t>
            </a: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3200400" y="1371600"/>
            <a:ext cx="1500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/>
              <a:t>3D world</a:t>
            </a: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7543800" y="1371600"/>
            <a:ext cx="1576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/>
              <a:t>2D image</a:t>
            </a:r>
          </a:p>
        </p:txBody>
      </p:sp>
      <p:sp>
        <p:nvSpPr>
          <p:cNvPr id="219158" name="Rectangle 22"/>
          <p:cNvSpPr>
            <a:spLocks noChangeArrowheads="1"/>
          </p:cNvSpPr>
          <p:nvPr/>
        </p:nvSpPr>
        <p:spPr bwMode="auto">
          <a:xfrm>
            <a:off x="2209800" y="51816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What have we lost?</a:t>
            </a:r>
          </a:p>
          <a:p>
            <a:pPr lvl="1"/>
            <a:r>
              <a:rPr lang="en-US" altLang="en-US"/>
              <a:t>Angles</a:t>
            </a:r>
          </a:p>
          <a:p>
            <a:pPr lvl="1"/>
            <a:r>
              <a:rPr lang="en-US" altLang="en-US"/>
              <a:t>Distances (lengths)</a:t>
            </a:r>
          </a:p>
        </p:txBody>
      </p:sp>
      <p:sp>
        <p:nvSpPr>
          <p:cNvPr id="219159" name="Rectangle 23"/>
          <p:cNvSpPr>
            <a:spLocks noChangeArrowheads="1"/>
          </p:cNvSpPr>
          <p:nvPr/>
        </p:nvSpPr>
        <p:spPr bwMode="auto">
          <a:xfrm>
            <a:off x="8489950" y="6400801"/>
            <a:ext cx="111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dirty="0">
                <a:latin typeface="EngraversGothic BT Regular" charset="0"/>
              </a:rPr>
              <a:t>Slide by A. </a:t>
            </a:r>
            <a:r>
              <a:rPr lang="en-US" altLang="en-US" sz="1000" dirty="0" err="1">
                <a:latin typeface="EngraversGothic BT Regular" charset="0"/>
              </a:rPr>
              <a:t>Efros</a:t>
            </a:r>
            <a:endParaRPr lang="en-US" altLang="en-US" sz="1000" dirty="0">
              <a:latin typeface="EngraversGothic B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5" grpId="0"/>
      <p:bldP spid="21915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Adding a lens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648200"/>
            <a:ext cx="7772400" cy="1524000"/>
          </a:xfrm>
        </p:spPr>
        <p:txBody>
          <a:bodyPr/>
          <a:lstStyle/>
          <a:p>
            <a:r>
              <a:rPr lang="en-US" altLang="en-US"/>
              <a:t>A lens focuses light onto the film</a:t>
            </a:r>
          </a:p>
          <a:p>
            <a:pPr lvl="1"/>
            <a:r>
              <a:rPr lang="en-US" altLang="en-US"/>
              <a:t>Rays passing through the center are not deviated</a:t>
            </a:r>
          </a:p>
        </p:txBody>
      </p:sp>
      <p:pic>
        <p:nvPicPr>
          <p:cNvPr id="54276" name="Picture 4" descr="image-l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70" y="1835330"/>
            <a:ext cx="3696926" cy="13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9067800" y="6583364"/>
            <a:ext cx="13726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Slide by Steve Seitz</a:t>
            </a:r>
          </a:p>
        </p:txBody>
      </p:sp>
      <p:grpSp>
        <p:nvGrpSpPr>
          <p:cNvPr id="54313" name="Group 41"/>
          <p:cNvGrpSpPr>
            <a:grpSpLocks/>
          </p:cNvGrpSpPr>
          <p:nvPr/>
        </p:nvGrpSpPr>
        <p:grpSpPr bwMode="auto">
          <a:xfrm>
            <a:off x="3795714" y="2271714"/>
            <a:ext cx="4746625" cy="1690687"/>
            <a:chOff x="1431" y="1431"/>
            <a:chExt cx="2990" cy="1065"/>
          </a:xfrm>
        </p:grpSpPr>
        <p:sp>
          <p:nvSpPr>
            <p:cNvPr id="54277" name="Line 5"/>
            <p:cNvSpPr>
              <a:spLocks noChangeShapeType="1"/>
            </p:cNvSpPr>
            <p:nvPr/>
          </p:nvSpPr>
          <p:spPr bwMode="auto">
            <a:xfrm>
              <a:off x="1459" y="1451"/>
              <a:ext cx="2962" cy="10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8" name="Oval 6"/>
            <p:cNvSpPr>
              <a:spLocks noChangeArrowheads="1"/>
            </p:cNvSpPr>
            <p:nvPr/>
          </p:nvSpPr>
          <p:spPr bwMode="auto">
            <a:xfrm>
              <a:off x="1431" y="143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>
              <a:off x="2928" y="1584"/>
              <a:ext cx="1493" cy="9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2903" y="19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>
              <a:off x="1459" y="1451"/>
              <a:ext cx="1469" cy="13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283" name="Group 11"/>
            <p:cNvGrpSpPr>
              <a:grpSpLocks/>
            </p:cNvGrpSpPr>
            <p:nvPr/>
          </p:nvGrpSpPr>
          <p:grpSpPr bwMode="auto">
            <a:xfrm>
              <a:off x="1459" y="1451"/>
              <a:ext cx="2962" cy="1035"/>
              <a:chOff x="1459" y="1451"/>
              <a:chExt cx="2962" cy="1035"/>
            </a:xfrm>
          </p:grpSpPr>
          <p:grpSp>
            <p:nvGrpSpPr>
              <p:cNvPr id="54284" name="Group 12"/>
              <p:cNvGrpSpPr>
                <a:grpSpLocks/>
              </p:cNvGrpSpPr>
              <p:nvPr/>
            </p:nvGrpSpPr>
            <p:grpSpPr bwMode="auto">
              <a:xfrm>
                <a:off x="1459" y="1451"/>
                <a:ext cx="2962" cy="1035"/>
                <a:chOff x="1459" y="1451"/>
                <a:chExt cx="2962" cy="1035"/>
              </a:xfrm>
            </p:grpSpPr>
            <p:sp>
              <p:nvSpPr>
                <p:cNvPr id="54285" name="Line 13"/>
                <p:cNvSpPr>
                  <a:spLocks noChangeShapeType="1"/>
                </p:cNvSpPr>
                <p:nvPr/>
              </p:nvSpPr>
              <p:spPr bwMode="auto">
                <a:xfrm>
                  <a:off x="1459" y="1451"/>
                  <a:ext cx="1465" cy="23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86" name="Line 14"/>
                <p:cNvSpPr>
                  <a:spLocks noChangeShapeType="1"/>
                </p:cNvSpPr>
                <p:nvPr/>
              </p:nvSpPr>
              <p:spPr bwMode="auto">
                <a:xfrm>
                  <a:off x="2924" y="1686"/>
                  <a:ext cx="1497" cy="80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287" name="Group 15"/>
              <p:cNvGrpSpPr>
                <a:grpSpLocks/>
              </p:cNvGrpSpPr>
              <p:nvPr/>
            </p:nvGrpSpPr>
            <p:grpSpPr bwMode="auto">
              <a:xfrm>
                <a:off x="1459" y="1451"/>
                <a:ext cx="2962" cy="1035"/>
                <a:chOff x="1459" y="1451"/>
                <a:chExt cx="2962" cy="1035"/>
              </a:xfrm>
            </p:grpSpPr>
            <p:sp>
              <p:nvSpPr>
                <p:cNvPr id="54288" name="Line 16"/>
                <p:cNvSpPr>
                  <a:spLocks noChangeShapeType="1"/>
                </p:cNvSpPr>
                <p:nvPr/>
              </p:nvSpPr>
              <p:spPr bwMode="auto">
                <a:xfrm>
                  <a:off x="1459" y="1451"/>
                  <a:ext cx="1465" cy="36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89" name="Line 17"/>
                <p:cNvSpPr>
                  <a:spLocks noChangeShapeType="1"/>
                </p:cNvSpPr>
                <p:nvPr/>
              </p:nvSpPr>
              <p:spPr bwMode="auto">
                <a:xfrm>
                  <a:off x="2924" y="1814"/>
                  <a:ext cx="1497" cy="67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4305" name="Line 33"/>
            <p:cNvSpPr>
              <a:spLocks noChangeShapeType="1"/>
            </p:cNvSpPr>
            <p:nvPr/>
          </p:nvSpPr>
          <p:spPr bwMode="auto">
            <a:xfrm flipV="1">
              <a:off x="1440" y="1440"/>
              <a:ext cx="14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6" name="Line 34"/>
            <p:cNvSpPr>
              <a:spLocks noChangeShapeType="1"/>
            </p:cNvSpPr>
            <p:nvPr/>
          </p:nvSpPr>
          <p:spPr bwMode="auto">
            <a:xfrm>
              <a:off x="2928" y="1440"/>
              <a:ext cx="1488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22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Adding a lens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648200"/>
            <a:ext cx="7772400" cy="19812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A lens focuses light onto the film</a:t>
            </a:r>
          </a:p>
          <a:p>
            <a:pPr lvl="1"/>
            <a:r>
              <a:rPr lang="en-US" altLang="en-US" dirty="0" smtClean="0"/>
              <a:t>There is a </a:t>
            </a:r>
            <a:r>
              <a:rPr lang="en-US" altLang="en-US" u="sng" dirty="0" smtClean="0"/>
              <a:t>specific distance </a:t>
            </a:r>
            <a:r>
              <a:rPr lang="en-US" altLang="en-US" dirty="0" smtClean="0"/>
              <a:t>at which objects are “</a:t>
            </a:r>
            <a:r>
              <a:rPr lang="en-US" altLang="en-US" u="sng" dirty="0" smtClean="0"/>
              <a:t>in focus</a:t>
            </a:r>
            <a:r>
              <a:rPr lang="en-US" altLang="en-US" dirty="0" smtClean="0"/>
              <a:t>”</a:t>
            </a:r>
          </a:p>
          <a:p>
            <a:pPr lvl="2"/>
            <a:r>
              <a:rPr lang="en-US" altLang="en-US" dirty="0" smtClean="0"/>
              <a:t>other points project to a “circle of confusion” in the image</a:t>
            </a:r>
          </a:p>
          <a:p>
            <a:pPr lvl="1"/>
            <a:r>
              <a:rPr lang="en-US" altLang="en-US" dirty="0" smtClean="0"/>
              <a:t>Changing the shape of the lens changes this distance</a:t>
            </a:r>
          </a:p>
        </p:txBody>
      </p:sp>
      <p:pic>
        <p:nvPicPr>
          <p:cNvPr id="11268" name="Picture 4" descr="image-l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76" y="1768243"/>
            <a:ext cx="3642259" cy="172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89" name="Line 5"/>
          <p:cNvSpPr>
            <a:spLocks noChangeShapeType="1"/>
          </p:cNvSpPr>
          <p:nvPr/>
        </p:nvSpPr>
        <p:spPr bwMode="auto">
          <a:xfrm>
            <a:off x="3840164" y="2303463"/>
            <a:ext cx="4702175" cy="16430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3795713" y="22717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4113213" y="2879725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40164" y="2303463"/>
            <a:ext cx="4702175" cy="1643062"/>
            <a:chOff x="1459" y="1451"/>
            <a:chExt cx="2962" cy="1035"/>
          </a:xfrm>
        </p:grpSpPr>
        <p:sp>
          <p:nvSpPr>
            <p:cNvPr id="11293" name="Line 9"/>
            <p:cNvSpPr>
              <a:spLocks noChangeShapeType="1"/>
            </p:cNvSpPr>
            <p:nvPr/>
          </p:nvSpPr>
          <p:spPr bwMode="auto">
            <a:xfrm>
              <a:off x="1459" y="1451"/>
              <a:ext cx="1465" cy="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10"/>
            <p:cNvSpPr>
              <a:spLocks noChangeShapeType="1"/>
            </p:cNvSpPr>
            <p:nvPr/>
          </p:nvSpPr>
          <p:spPr bwMode="auto">
            <a:xfrm>
              <a:off x="2924" y="1528"/>
              <a:ext cx="1497" cy="9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40164" y="2303463"/>
            <a:ext cx="4702175" cy="1643062"/>
            <a:chOff x="1459" y="1451"/>
            <a:chExt cx="2962" cy="1035"/>
          </a:xfrm>
        </p:grpSpPr>
        <p:grpSp>
          <p:nvGrpSpPr>
            <p:cNvPr id="11287" name="Group 12"/>
            <p:cNvGrpSpPr>
              <a:grpSpLocks/>
            </p:cNvGrpSpPr>
            <p:nvPr/>
          </p:nvGrpSpPr>
          <p:grpSpPr bwMode="auto">
            <a:xfrm>
              <a:off x="1459" y="1451"/>
              <a:ext cx="2962" cy="1035"/>
              <a:chOff x="1459" y="1451"/>
              <a:chExt cx="2962" cy="1035"/>
            </a:xfrm>
          </p:grpSpPr>
          <p:sp>
            <p:nvSpPr>
              <p:cNvPr id="11291" name="Line 13"/>
              <p:cNvSpPr>
                <a:spLocks noChangeShapeType="1"/>
              </p:cNvSpPr>
              <p:nvPr/>
            </p:nvSpPr>
            <p:spPr bwMode="auto">
              <a:xfrm>
                <a:off x="1459" y="1451"/>
                <a:ext cx="1465" cy="2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14"/>
              <p:cNvSpPr>
                <a:spLocks noChangeShapeType="1"/>
              </p:cNvSpPr>
              <p:nvPr/>
            </p:nvSpPr>
            <p:spPr bwMode="auto">
              <a:xfrm>
                <a:off x="2924" y="1686"/>
                <a:ext cx="1497" cy="8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8" name="Group 15"/>
            <p:cNvGrpSpPr>
              <a:grpSpLocks/>
            </p:cNvGrpSpPr>
            <p:nvPr/>
          </p:nvGrpSpPr>
          <p:grpSpPr bwMode="auto">
            <a:xfrm>
              <a:off x="1459" y="1451"/>
              <a:ext cx="2962" cy="1035"/>
              <a:chOff x="1459" y="1451"/>
              <a:chExt cx="2962" cy="1035"/>
            </a:xfrm>
          </p:grpSpPr>
          <p:sp>
            <p:nvSpPr>
              <p:cNvPr id="11289" name="Line 16"/>
              <p:cNvSpPr>
                <a:spLocks noChangeShapeType="1"/>
              </p:cNvSpPr>
              <p:nvPr/>
            </p:nvSpPr>
            <p:spPr bwMode="auto">
              <a:xfrm>
                <a:off x="1459" y="1451"/>
                <a:ext cx="1465" cy="3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Line 17"/>
              <p:cNvSpPr>
                <a:spLocks noChangeShapeType="1"/>
              </p:cNvSpPr>
              <p:nvPr/>
            </p:nvSpPr>
            <p:spPr bwMode="auto">
              <a:xfrm>
                <a:off x="2924" y="1814"/>
                <a:ext cx="1497" cy="6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144963" y="2676526"/>
            <a:ext cx="4419600" cy="752475"/>
            <a:chOff x="1651" y="1686"/>
            <a:chExt cx="2784" cy="474"/>
          </a:xfrm>
        </p:grpSpPr>
        <p:sp>
          <p:nvSpPr>
            <p:cNvPr id="11279" name="Line 19"/>
            <p:cNvSpPr>
              <a:spLocks noChangeShapeType="1"/>
            </p:cNvSpPr>
            <p:nvPr/>
          </p:nvSpPr>
          <p:spPr bwMode="auto">
            <a:xfrm>
              <a:off x="1651" y="1835"/>
              <a:ext cx="2784" cy="28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>
              <a:off x="1651" y="1686"/>
              <a:ext cx="2778" cy="474"/>
              <a:chOff x="1651" y="1686"/>
              <a:chExt cx="2778" cy="474"/>
            </a:xfrm>
          </p:grpSpPr>
          <p:sp>
            <p:nvSpPr>
              <p:cNvPr id="11281" name="Line 21"/>
              <p:cNvSpPr>
                <a:spLocks noChangeShapeType="1"/>
              </p:cNvSpPr>
              <p:nvPr/>
            </p:nvSpPr>
            <p:spPr bwMode="auto">
              <a:xfrm>
                <a:off x="1651" y="1835"/>
                <a:ext cx="1273" cy="28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Line 22"/>
              <p:cNvSpPr>
                <a:spLocks noChangeShapeType="1"/>
              </p:cNvSpPr>
              <p:nvPr/>
            </p:nvSpPr>
            <p:spPr bwMode="auto">
              <a:xfrm>
                <a:off x="2924" y="2123"/>
                <a:ext cx="1505" cy="37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Line 24"/>
              <p:cNvSpPr>
                <a:spLocks noChangeShapeType="1"/>
              </p:cNvSpPr>
              <p:nvPr/>
            </p:nvSpPr>
            <p:spPr bwMode="auto">
              <a:xfrm>
                <a:off x="1651" y="1835"/>
                <a:ext cx="1273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Line 25"/>
              <p:cNvSpPr>
                <a:spLocks noChangeShapeType="1"/>
              </p:cNvSpPr>
              <p:nvPr/>
            </p:nvSpPr>
            <p:spPr bwMode="auto">
              <a:xfrm>
                <a:off x="2924" y="1835"/>
                <a:ext cx="1497" cy="265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Line 27"/>
              <p:cNvSpPr>
                <a:spLocks noChangeShapeType="1"/>
              </p:cNvSpPr>
              <p:nvPr/>
            </p:nvSpPr>
            <p:spPr bwMode="auto">
              <a:xfrm flipV="1">
                <a:off x="1651" y="1686"/>
                <a:ext cx="1273" cy="149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Line 28"/>
              <p:cNvSpPr>
                <a:spLocks noChangeShapeType="1"/>
              </p:cNvSpPr>
              <p:nvPr/>
            </p:nvSpPr>
            <p:spPr bwMode="auto">
              <a:xfrm>
                <a:off x="2924" y="1686"/>
                <a:ext cx="1497" cy="392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5" name="Oval 29"/>
          <p:cNvSpPr>
            <a:spLocks noChangeArrowheads="1"/>
          </p:cNvSpPr>
          <p:nvPr/>
        </p:nvSpPr>
        <p:spPr bwMode="auto">
          <a:xfrm>
            <a:off x="6132513" y="30670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8610614" y="3413129"/>
            <a:ext cx="2355854" cy="923926"/>
            <a:chOff x="4464" y="2150"/>
            <a:chExt cx="1484" cy="582"/>
          </a:xfrm>
        </p:grpSpPr>
        <p:sp>
          <p:nvSpPr>
            <p:cNvPr id="11277" name="Text Box 32"/>
            <p:cNvSpPr txBox="1">
              <a:spLocks noChangeArrowheads="1"/>
            </p:cNvSpPr>
            <p:nvPr/>
          </p:nvSpPr>
          <p:spPr bwMode="auto">
            <a:xfrm>
              <a:off x="4632" y="2150"/>
              <a:ext cx="131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dirty="0">
                  <a:latin typeface="Arial" panose="020B0604020202020204" pitchFamily="34" charset="0"/>
                </a:rPr>
                <a:t>“circle of </a:t>
              </a:r>
            </a:p>
            <a:p>
              <a:pPr algn="ctr"/>
              <a:r>
                <a:rPr lang="en-US" altLang="en-US" sz="1800" dirty="0">
                  <a:latin typeface="Arial" panose="020B0604020202020204" pitchFamily="34" charset="0"/>
                </a:rPr>
                <a:t>confusion</a:t>
              </a:r>
              <a:r>
                <a:rPr lang="en-US" altLang="en-US" sz="1800" dirty="0" smtClean="0">
                  <a:latin typeface="Arial" panose="020B0604020202020204" pitchFamily="34" charset="0"/>
                </a:rPr>
                <a:t>” resulting in blur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1278" name="Line 33"/>
            <p:cNvSpPr>
              <a:spLocks noChangeShapeType="1"/>
            </p:cNvSpPr>
            <p:nvPr/>
          </p:nvSpPr>
          <p:spPr bwMode="auto">
            <a:xfrm flipH="1" flipV="1">
              <a:off x="4464" y="2160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24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Lenses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724400"/>
            <a:ext cx="77724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A lens focuses parallel rays onto a single focal point</a:t>
            </a:r>
          </a:p>
          <a:p>
            <a:pPr lvl="1"/>
            <a:r>
              <a:rPr lang="en-US" altLang="en-US" dirty="0" smtClean="0"/>
              <a:t>focal point at a distance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beyond the plane of the lens</a:t>
            </a:r>
          </a:p>
          <a:p>
            <a:pPr lvl="2"/>
            <a:r>
              <a:rPr lang="en-US" altLang="en-US" sz="1600" i="1" dirty="0"/>
              <a:t>f</a:t>
            </a:r>
            <a:r>
              <a:rPr lang="en-US" altLang="en-US" sz="1600" dirty="0"/>
              <a:t> is a function of the shape and index of refraction of the lens</a:t>
            </a:r>
          </a:p>
          <a:p>
            <a:pPr lvl="1"/>
            <a:r>
              <a:rPr lang="en-US" altLang="en-US" dirty="0" smtClean="0"/>
              <a:t>Aperture of diameter D restricts the range of rays</a:t>
            </a:r>
          </a:p>
          <a:p>
            <a:pPr lvl="2"/>
            <a:r>
              <a:rPr lang="en-US" altLang="en-US" sz="1600" dirty="0"/>
              <a:t>aperture may be on either side of the lens</a:t>
            </a:r>
          </a:p>
          <a:p>
            <a:pPr lvl="1"/>
            <a:r>
              <a:rPr lang="en-US" altLang="en-US" sz="1800" dirty="0"/>
              <a:t>Lenses are typically spherical (easier to produce)</a:t>
            </a:r>
          </a:p>
        </p:txBody>
      </p:sp>
      <p:pic>
        <p:nvPicPr>
          <p:cNvPr id="12292" name="Picture 5" descr="lens_term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219201"/>
            <a:ext cx="5391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058150" y="2790826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focal point</a:t>
            </a: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 flipH="1" flipV="1">
            <a:off x="7620000" y="2590800"/>
            <a:ext cx="43815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391401" y="2117726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3041650" y="3108326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optical center</a:t>
            </a:r>
          </a:p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(Center Of Projection)</a:t>
            </a:r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 flipV="1">
            <a:off x="5105400" y="2514600"/>
            <a:ext cx="838200" cy="67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Thin lenses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724400"/>
            <a:ext cx="7772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Thin lens equation:</a:t>
            </a:r>
          </a:p>
          <a:p>
            <a:pPr>
              <a:lnSpc>
                <a:spcPct val="90000"/>
              </a:lnSpc>
            </a:pP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Any object point satisfying this equation is in focus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What is the shape of the focus region?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How can we change the focus region?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Thin lens applet:  </a:t>
            </a:r>
            <a:r>
              <a:rPr lang="en-US" altLang="en-US" sz="1200" dirty="0">
                <a:hlinkClick r:id="rId3"/>
              </a:rPr>
              <a:t>http://www.phy.ntnu.edu.tw/java/Lens/lens_e.html</a:t>
            </a:r>
            <a:r>
              <a:rPr lang="en-US" altLang="en-US" sz="1200" dirty="0"/>
              <a:t>  (by Fu-</a:t>
            </a:r>
            <a:r>
              <a:rPr lang="en-US" altLang="en-US" sz="1200" dirty="0" err="1"/>
              <a:t>Kwun</a:t>
            </a:r>
            <a:r>
              <a:rPr lang="en-US" altLang="en-US" sz="1200" dirty="0"/>
              <a:t> Hwang</a:t>
            </a:r>
            <a:r>
              <a:rPr lang="en-US" altLang="en-US" sz="1600" dirty="0"/>
              <a:t> )</a:t>
            </a:r>
          </a:p>
        </p:txBody>
      </p:sp>
      <p:pic>
        <p:nvPicPr>
          <p:cNvPr id="13316" name="Picture 1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4" y="4575968"/>
            <a:ext cx="163353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5"/>
          <p:cNvSpPr>
            <a:spLocks noChangeArrowheads="1"/>
          </p:cNvSpPr>
          <p:nvPr/>
        </p:nvSpPr>
        <p:spPr bwMode="auto">
          <a:xfrm>
            <a:off x="2895600" y="1524000"/>
            <a:ext cx="5791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31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79" y="1339850"/>
            <a:ext cx="5791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4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Pinhole vs Thin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07" y="1345325"/>
            <a:ext cx="10972800" cy="3787146"/>
          </a:xfrm>
        </p:spPr>
        <p:txBody>
          <a:bodyPr/>
          <a:lstStyle/>
          <a:p>
            <a:r>
              <a:rPr lang="en-US" dirty="0"/>
              <a:t>Observe: Similar to pinhole model when d = z. Only admitting ray of light passing through O. However</a:t>
            </a:r>
            <a:r>
              <a:rPr lang="en-US" dirty="0" smtClean="0"/>
              <a:t>, </a:t>
            </a:r>
            <a:r>
              <a:rPr lang="en-US" dirty="0"/>
              <a:t>using a lens, images will only be in focus if z is appropriately chosen using thin lens </a:t>
            </a:r>
            <a:r>
              <a:rPr lang="en-US" dirty="0" smtClean="0"/>
              <a:t>equation.</a:t>
            </a:r>
          </a:p>
          <a:p>
            <a:endParaRPr lang="en-US" dirty="0"/>
          </a:p>
          <a:p>
            <a:r>
              <a:rPr lang="en-US" dirty="0" smtClean="0"/>
              <a:t>Thus we can compute image coordinates via pinhole model using d = z.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209" y="3967074"/>
            <a:ext cx="5426850" cy="283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1543" y="4491260"/>
            <a:ext cx="4298731" cy="19549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In many camera models the assumption that f = z = d is made.  This simplifies the geometry, and is analogous to assuming  the camera is focused at inf. In general, the image will not be in focus with this assumption.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958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Normalized Image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a normalized image plane can be useful in many applications.</a:t>
            </a:r>
          </a:p>
          <a:p>
            <a:pPr lvl="1"/>
            <a:r>
              <a:rPr lang="en-US" dirty="0" smtClean="0"/>
              <a:t>Although the actual sensor is located at some distance d from optical center, we can choose a similar (up to a scale) image plane d = 1 </a:t>
            </a:r>
          </a:p>
        </p:txBody>
      </p:sp>
    </p:spTree>
    <p:extLst>
      <p:ext uri="{BB962C8B-B14F-4D97-AF65-F5344CB8AC3E}">
        <p14:creationId xmlns:p14="http://schemas.microsoft.com/office/powerpoint/2010/main" val="13237621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Projections based 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9180"/>
            <a:ext cx="10972800" cy="4099828"/>
          </a:xfrm>
        </p:spPr>
        <p:txBody>
          <a:bodyPr>
            <a:normAutofit/>
          </a:bodyPr>
          <a:lstStyle/>
          <a:p>
            <a:r>
              <a:rPr lang="en-US" dirty="0" smtClean="0"/>
              <a:t>We can derive projection matrices based on the camera models</a:t>
            </a:r>
          </a:p>
          <a:p>
            <a:endParaRPr lang="en-US" dirty="0"/>
          </a:p>
          <a:p>
            <a:r>
              <a:rPr lang="en-US" dirty="0" smtClean="0"/>
              <a:t>These projection matrices include factors </a:t>
            </a:r>
            <a:r>
              <a:rPr lang="en-US" i="1" dirty="0" smtClean="0"/>
              <a:t>intrinsic</a:t>
            </a:r>
            <a:r>
              <a:rPr lang="en-US" dirty="0" smtClean="0"/>
              <a:t> to the model and necessary to compute image coordinates</a:t>
            </a:r>
          </a:p>
          <a:p>
            <a:pPr lvl="1"/>
            <a:r>
              <a:rPr lang="en-US" dirty="0" smtClean="0"/>
              <a:t>Some may be known, some are not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00990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Perspective (standard pinhole)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24" y="1200808"/>
            <a:ext cx="10972800" cy="4099828"/>
          </a:xfrm>
        </p:spPr>
        <p:txBody>
          <a:bodyPr/>
          <a:lstStyle/>
          <a:p>
            <a:r>
              <a:rPr lang="en-US" dirty="0" smtClean="0"/>
              <a:t>Recall (by similar triangles):  </a:t>
            </a:r>
            <a:endParaRPr lang="en-US" dirty="0"/>
          </a:p>
        </p:txBody>
      </p:sp>
      <p:graphicFrame>
        <p:nvGraphicFramePr>
          <p:cNvPr id="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31207"/>
              </p:ext>
            </p:extLst>
          </p:nvPr>
        </p:nvGraphicFramePr>
        <p:xfrm>
          <a:off x="5665705" y="1009074"/>
          <a:ext cx="294163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3" imgW="1333440" imgH="393480" progId="Equation.3">
                  <p:embed/>
                </p:oleObj>
              </mc:Choice>
              <mc:Fallback>
                <p:oleObj name="Equation" r:id="rId3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05" y="1009074"/>
                        <a:ext cx="2941638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04674"/>
              </p:ext>
            </p:extLst>
          </p:nvPr>
        </p:nvGraphicFramePr>
        <p:xfrm>
          <a:off x="3394075" y="2230438"/>
          <a:ext cx="3825875" cy="186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5" imgW="1460160" imgH="711000" progId="Equation.3">
                  <p:embed/>
                </p:oleObj>
              </mc:Choice>
              <mc:Fallback>
                <p:oleObj name="Equation" r:id="rId5" imgW="1460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2230438"/>
                        <a:ext cx="3825875" cy="186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9480"/>
              </p:ext>
            </p:extLst>
          </p:nvPr>
        </p:nvGraphicFramePr>
        <p:xfrm>
          <a:off x="7483475" y="2432050"/>
          <a:ext cx="240347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7" imgW="914400" imgH="393480" progId="Equation.3">
                  <p:embed/>
                </p:oleObj>
              </mc:Choice>
              <mc:Fallback>
                <p:oleObj name="Equation" r:id="rId7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432050"/>
                        <a:ext cx="240347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954543"/>
              </p:ext>
            </p:extLst>
          </p:nvPr>
        </p:nvGraphicFramePr>
        <p:xfrm>
          <a:off x="3394075" y="4584700"/>
          <a:ext cx="409257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9" imgW="1562040" imgH="711000" progId="Equation.3">
                  <p:embed/>
                </p:oleObj>
              </mc:Choice>
              <mc:Fallback>
                <p:oleObj name="Equation" r:id="rId9" imgW="15620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4584700"/>
                        <a:ext cx="4092575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49930"/>
              </p:ext>
            </p:extLst>
          </p:nvPr>
        </p:nvGraphicFramePr>
        <p:xfrm>
          <a:off x="7862888" y="4997450"/>
          <a:ext cx="240347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11" imgW="914400" imgH="393480" progId="Equation.3">
                  <p:embed/>
                </p:oleObj>
              </mc:Choice>
              <mc:Fallback>
                <p:oleObj name="Equation" r:id="rId11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2888" y="4997450"/>
                        <a:ext cx="240347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2455" y="533081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Similarly 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84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Weak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84" y="1116029"/>
            <a:ext cx="10972800" cy="4099828"/>
          </a:xfrm>
        </p:spPr>
        <p:txBody>
          <a:bodyPr/>
          <a:lstStyle/>
          <a:p>
            <a:r>
              <a:rPr lang="en-US" dirty="0" smtClean="0"/>
              <a:t>Recall:  </a:t>
            </a:r>
            <a:endParaRPr lang="en-US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5566"/>
              </p:ext>
            </p:extLst>
          </p:nvPr>
        </p:nvGraphicFramePr>
        <p:xfrm>
          <a:off x="609600" y="2803935"/>
          <a:ext cx="6643607" cy="227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4" imgW="2666880" imgH="914400" progId="Equation.3">
                  <p:embed/>
                </p:oleObj>
              </mc:Choice>
              <mc:Fallback>
                <p:oleObj name="Equation" r:id="rId4" imgW="26668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03935"/>
                        <a:ext cx="6643607" cy="2276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357385"/>
              </p:ext>
            </p:extLst>
          </p:nvPr>
        </p:nvGraphicFramePr>
        <p:xfrm>
          <a:off x="7413240" y="3455078"/>
          <a:ext cx="270668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6" imgW="1028520" imgH="482400" progId="Equation.3">
                  <p:embed/>
                </p:oleObj>
              </mc:Choice>
              <mc:Fallback>
                <p:oleObj name="Equation" r:id="rId6" imgW="1028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240" y="3455078"/>
                        <a:ext cx="2706688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1475" y="1200808"/>
            <a:ext cx="4060455" cy="86325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7578" y="5144971"/>
            <a:ext cx="1481959" cy="956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Instrinsics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15554" y="5187360"/>
            <a:ext cx="1481959" cy="956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</a:t>
            </a:r>
          </a:p>
          <a:p>
            <a:pPr algn="ctr"/>
            <a:r>
              <a:rPr lang="en-US" dirty="0" smtClean="0"/>
              <a:t>Perspective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83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Intrinsic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Transformation Matrix called </a:t>
            </a:r>
            <a:r>
              <a:rPr lang="en-US" dirty="0" smtClean="0"/>
              <a:t>Intrinsic </a:t>
            </a:r>
            <a:r>
              <a:rPr lang="en-US" dirty="0"/>
              <a:t>Matrix as it includes some factors intrinsic to the camera</a:t>
            </a:r>
          </a:p>
          <a:p>
            <a:pPr marL="457200" lvl="1" indent="0">
              <a:buNone/>
            </a:pPr>
            <a:r>
              <a:rPr lang="en-US" dirty="0"/>
              <a:t>	distance to sensor</a:t>
            </a:r>
          </a:p>
          <a:p>
            <a:pPr marL="457200" lvl="1" indent="0">
              <a:buNone/>
            </a:pPr>
            <a:r>
              <a:rPr lang="en-US" dirty="0"/>
              <a:t>	translation to image center. </a:t>
            </a:r>
          </a:p>
          <a:p>
            <a:pPr marL="457200" lvl="1" indent="0">
              <a:buNone/>
            </a:pPr>
            <a:r>
              <a:rPr lang="en-US" dirty="0"/>
              <a:t>		(image coordinates often assume (0,0) is lower corner of image)</a:t>
            </a:r>
          </a:p>
          <a:p>
            <a:pPr marL="457200" lvl="1" indent="0">
              <a:buNone/>
            </a:pPr>
            <a:r>
              <a:rPr lang="en-US" dirty="0"/>
              <a:t>	skew factor: sensor axes are not orthogonal, 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0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Algebra and Projections</a:t>
            </a:r>
            <a:endParaRPr lang="en-US" dirty="0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altLang="en-US" dirty="0" smtClean="0"/>
              <a:t>Before we dive into camera geometry, lets introduce some notation and review linear algebra.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 smtClean="0"/>
              <a:t>2-D points will be used to represent pixel coordinates: points in a (image) plane. (non-homogeneous) </a:t>
            </a:r>
          </a:p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76" y="4853576"/>
            <a:ext cx="1928550" cy="29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100" y="5023334"/>
            <a:ext cx="1255800" cy="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1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factors for shift and skew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255" y="1200808"/>
            <a:ext cx="10972800" cy="4099828"/>
          </a:xfrm>
        </p:spPr>
        <p:txBody>
          <a:bodyPr/>
          <a:lstStyle/>
          <a:p>
            <a:r>
              <a:rPr lang="en-US" dirty="0" smtClean="0"/>
              <a:t>Skew can be due to manufacturing error</a:t>
            </a:r>
          </a:p>
          <a:p>
            <a:r>
              <a:rPr lang="en-US" dirty="0" smtClean="0"/>
              <a:t>Shift may be desired as often, image coordinates begin in lower left corner of image (not where optical axes intersects)  </a:t>
            </a:r>
            <a:endParaRPr lang="en-US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98348"/>
              </p:ext>
            </p:extLst>
          </p:nvPr>
        </p:nvGraphicFramePr>
        <p:xfrm>
          <a:off x="671513" y="2922588"/>
          <a:ext cx="6981825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3" imgW="2666880" imgH="914400" progId="Equation.3">
                  <p:embed/>
                </p:oleObj>
              </mc:Choice>
              <mc:Fallback>
                <p:oleObj name="Equation" r:id="rId3" imgW="26668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922588"/>
                        <a:ext cx="6981825" cy="239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7650655" y="3485356"/>
          <a:ext cx="270668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5" imgW="1028520" imgH="482400" progId="Equation.3">
                  <p:embed/>
                </p:oleObj>
              </mc:Choice>
              <mc:Fallback>
                <p:oleObj name="Equation" r:id="rId5" imgW="1028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655" y="3485356"/>
                        <a:ext cx="2706688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019504" y="5533696"/>
            <a:ext cx="1481959" cy="956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Instrinsics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21445" y="5465379"/>
            <a:ext cx="1481959" cy="956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</a:t>
            </a:r>
          </a:p>
          <a:p>
            <a:pPr algn="ctr"/>
            <a:r>
              <a:rPr lang="en-US" dirty="0" smtClean="0"/>
              <a:t>Perspective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67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Adding </a:t>
            </a:r>
            <a:r>
              <a:rPr lang="en-US" altLang="en-US" dirty="0" err="1" smtClean="0"/>
              <a:t>Extrinsics</a:t>
            </a:r>
            <a:endParaRPr lang="en-US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99697" y="1190884"/>
            <a:ext cx="12086895" cy="14478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Previous models assume coordinates of camera and scene are the same. </a:t>
            </a:r>
          </a:p>
          <a:p>
            <a:r>
              <a:rPr lang="en-US" altLang="en-US" dirty="0" smtClean="0"/>
              <a:t>If this is not true, we can map coordinate systems using extrinsic parameters which define the orientation of the camera relative to the scene. </a:t>
            </a:r>
            <a:endParaRPr lang="en-US" altLang="en-US" dirty="0"/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19400"/>
            <a:ext cx="4648200" cy="304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62800" y="5867400"/>
            <a:ext cx="135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“The World”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4639" y="48006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Camera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540376" y="2884489"/>
            <a:ext cx="3603625" cy="3444875"/>
            <a:chOff x="4016828" y="2884714"/>
            <a:chExt cx="3603172" cy="344435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486668" y="5378297"/>
              <a:ext cx="1882538" cy="10793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4419238" y="4256897"/>
              <a:ext cx="2177719" cy="650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4408127" y="4256897"/>
              <a:ext cx="2177719" cy="650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V="1">
              <a:off x="4016828" y="5387820"/>
              <a:ext cx="1447618" cy="55554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659" name="TextBox 19"/>
            <p:cNvSpPr txBox="1">
              <a:spLocks noChangeArrowheads="1"/>
            </p:cNvSpPr>
            <p:nvPr/>
          </p:nvSpPr>
          <p:spPr bwMode="auto">
            <a:xfrm>
              <a:off x="7294270" y="5293118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 b="1" i="1"/>
                <a:t>x</a:t>
              </a:r>
            </a:p>
          </p:txBody>
        </p:sp>
        <p:sp>
          <p:nvSpPr>
            <p:cNvPr id="69660" name="TextBox 20"/>
            <p:cNvSpPr txBox="1">
              <a:spLocks noChangeArrowheads="1"/>
            </p:cNvSpPr>
            <p:nvPr/>
          </p:nvSpPr>
          <p:spPr bwMode="auto">
            <a:xfrm>
              <a:off x="5532296" y="2884714"/>
              <a:ext cx="3289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 b="1" i="1"/>
                <a:t>y</a:t>
              </a:r>
            </a:p>
          </p:txBody>
        </p:sp>
        <p:sp>
          <p:nvSpPr>
            <p:cNvPr id="69661" name="TextBox 21"/>
            <p:cNvSpPr txBox="1">
              <a:spLocks noChangeArrowheads="1"/>
            </p:cNvSpPr>
            <p:nvPr/>
          </p:nvSpPr>
          <p:spPr bwMode="auto">
            <a:xfrm>
              <a:off x="4017670" y="5867400"/>
              <a:ext cx="3064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 b="1" i="1"/>
                <a:t>z</a:t>
              </a:r>
            </a:p>
          </p:txBody>
        </p:sp>
      </p:grpSp>
      <p:pic>
        <p:nvPicPr>
          <p:cNvPr id="23" name="Picture 3" descr="C:\snavely\projects\bpsfm\paper\figures\came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3884613"/>
            <a:ext cx="127476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967038" y="2819401"/>
            <a:ext cx="1909762" cy="2024063"/>
            <a:chOff x="1066800" y="2819400"/>
            <a:chExt cx="1909770" cy="202396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1200151" y="3955992"/>
              <a:ext cx="1377956" cy="507974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30260" y="3794075"/>
              <a:ext cx="1339782" cy="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200151" y="4463966"/>
              <a:ext cx="1522418" cy="217477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652" name="TextBox 26"/>
            <p:cNvSpPr txBox="1">
              <a:spLocks noChangeArrowheads="1"/>
            </p:cNvSpPr>
            <p:nvPr/>
          </p:nvSpPr>
          <p:spPr bwMode="auto">
            <a:xfrm>
              <a:off x="1066800" y="2819400"/>
              <a:ext cx="293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b="1"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69653" name="TextBox 27"/>
            <p:cNvSpPr txBox="1">
              <a:spLocks noChangeArrowheads="1"/>
            </p:cNvSpPr>
            <p:nvPr/>
          </p:nvSpPr>
          <p:spPr bwMode="auto">
            <a:xfrm>
              <a:off x="2540619" y="3733800"/>
              <a:ext cx="3561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b="1"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69654" name="TextBox 28"/>
            <p:cNvSpPr txBox="1">
              <a:spLocks noChangeArrowheads="1"/>
            </p:cNvSpPr>
            <p:nvPr/>
          </p:nvSpPr>
          <p:spPr bwMode="auto">
            <a:xfrm>
              <a:off x="2668472" y="4474028"/>
              <a:ext cx="3080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b="1">
                  <a:cs typeface="Times New Roman" panose="02020603050405020304" pitchFamily="18" charset="0"/>
                </a:rPr>
                <a:t>u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834189" y="5246689"/>
            <a:ext cx="319087" cy="522287"/>
            <a:chOff x="5310534" y="5246914"/>
            <a:chExt cx="319318" cy="522514"/>
          </a:xfrm>
        </p:grpSpPr>
        <p:sp>
          <p:nvSpPr>
            <p:cNvPr id="8" name="Oval 7"/>
            <p:cNvSpPr/>
            <p:nvPr/>
          </p:nvSpPr>
          <p:spPr>
            <a:xfrm>
              <a:off x="5366136" y="5246914"/>
              <a:ext cx="228765" cy="22869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648" name="TextBox 18"/>
            <p:cNvSpPr txBox="1">
              <a:spLocks noChangeArrowheads="1"/>
            </p:cNvSpPr>
            <p:nvPr/>
          </p:nvSpPr>
          <p:spPr bwMode="auto">
            <a:xfrm>
              <a:off x="5310534" y="5369318"/>
              <a:ext cx="3193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 b="1" i="1"/>
                <a:t>o</a:t>
              </a: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474913" y="4202113"/>
            <a:ext cx="677862" cy="400050"/>
            <a:chOff x="574437" y="4201886"/>
            <a:chExt cx="677419" cy="400110"/>
          </a:xfrm>
        </p:grpSpPr>
        <p:sp>
          <p:nvSpPr>
            <p:cNvPr id="34" name="Oval 33"/>
            <p:cNvSpPr/>
            <p:nvPr/>
          </p:nvSpPr>
          <p:spPr>
            <a:xfrm>
              <a:off x="1099556" y="4408292"/>
              <a:ext cx="152300" cy="152423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646" name="Rectangle 34"/>
            <p:cNvSpPr>
              <a:spLocks noChangeArrowheads="1"/>
            </p:cNvSpPr>
            <p:nvPr/>
          </p:nvSpPr>
          <p:spPr bwMode="auto">
            <a:xfrm>
              <a:off x="574437" y="4201886"/>
              <a:ext cx="622991" cy="400110"/>
            </a:xfrm>
            <a:prstGeom prst="rect">
              <a:avLst/>
            </a:prstGeom>
            <a:solidFill>
              <a:srgbClr val="EEECE1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 b="1" i="1">
                  <a:solidFill>
                    <a:srgbClr val="000000"/>
                  </a:solidFill>
                </a:rPr>
                <a:t>COP</a:t>
              </a:r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676400" y="5486400"/>
            <a:ext cx="3854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Two important coordinate systems:</a:t>
            </a:r>
          </a:p>
          <a:p>
            <a:r>
              <a:rPr lang="en-US" altLang="en-US" sz="2000"/>
              <a:t>    1. </a:t>
            </a:r>
            <a:r>
              <a:rPr lang="en-US" altLang="en-US" sz="2000" i="1"/>
              <a:t>World </a:t>
            </a:r>
            <a:r>
              <a:rPr lang="en-US" altLang="en-US" sz="2000"/>
              <a:t>coordinate system</a:t>
            </a:r>
          </a:p>
          <a:p>
            <a:r>
              <a:rPr lang="en-US" altLang="en-US" sz="2000" i="1"/>
              <a:t>    </a:t>
            </a:r>
            <a:r>
              <a:rPr lang="en-US" altLang="en-US" sz="2000"/>
              <a:t>2. </a:t>
            </a:r>
            <a:r>
              <a:rPr lang="en-US" altLang="en-US" sz="2000" i="1"/>
              <a:t>Camera </a:t>
            </a:r>
            <a:r>
              <a:rPr lang="en-US" altLang="en-US" sz="2000"/>
              <a:t>coordinate system</a:t>
            </a:r>
            <a:endParaRPr lang="en-US" altLang="en-US" sz="2000" i="1"/>
          </a:p>
        </p:txBody>
      </p:sp>
    </p:spTree>
    <p:extLst>
      <p:ext uri="{BB962C8B-B14F-4D97-AF65-F5344CB8AC3E}">
        <p14:creationId xmlns:p14="http://schemas.microsoft.com/office/powerpoint/2010/main" val="37744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Camera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project a point (</a:t>
            </a:r>
            <a:r>
              <a:rPr lang="en-US" altLang="en-US" i="1" dirty="0" err="1" smtClean="0"/>
              <a:t>x</a:t>
            </a:r>
            <a:r>
              <a:rPr lang="en-US" altLang="en-US" dirty="0" err="1" smtClean="0"/>
              <a:t>,</a:t>
            </a:r>
            <a:r>
              <a:rPr lang="en-US" altLang="en-US" i="1" dirty="0" err="1" smtClean="0"/>
              <a:t>y</a:t>
            </a:r>
            <a:r>
              <a:rPr lang="en-US" altLang="en-US" dirty="0" err="1" smtClean="0"/>
              <a:t>,</a:t>
            </a:r>
            <a:r>
              <a:rPr lang="en-US" altLang="en-US" i="1" dirty="0" err="1" smtClean="0"/>
              <a:t>z</a:t>
            </a:r>
            <a:r>
              <a:rPr lang="en-US" altLang="en-US" dirty="0" smtClean="0"/>
              <a:t>) in </a:t>
            </a:r>
            <a:r>
              <a:rPr lang="en-US" altLang="en-US" i="1" dirty="0" smtClean="0"/>
              <a:t>world</a:t>
            </a:r>
            <a:r>
              <a:rPr lang="en-US" altLang="en-US" dirty="0" smtClean="0"/>
              <a:t> coordinates into a camera</a:t>
            </a:r>
          </a:p>
          <a:p>
            <a:r>
              <a:rPr lang="en-US" altLang="en-US" dirty="0" smtClean="0"/>
              <a:t>First transform (</a:t>
            </a:r>
            <a:r>
              <a:rPr lang="en-US" altLang="en-US" i="1" dirty="0" err="1" smtClean="0"/>
              <a:t>x</a:t>
            </a:r>
            <a:r>
              <a:rPr lang="en-US" altLang="en-US" dirty="0" err="1" smtClean="0"/>
              <a:t>,</a:t>
            </a:r>
            <a:r>
              <a:rPr lang="en-US" altLang="en-US" i="1" dirty="0" err="1" smtClean="0"/>
              <a:t>y</a:t>
            </a:r>
            <a:r>
              <a:rPr lang="en-US" altLang="en-US" dirty="0" err="1" smtClean="0"/>
              <a:t>,</a:t>
            </a:r>
            <a:r>
              <a:rPr lang="en-US" altLang="en-US" i="1" dirty="0" err="1" smtClean="0"/>
              <a:t>z</a:t>
            </a:r>
            <a:r>
              <a:rPr lang="en-US" altLang="en-US" dirty="0" smtClean="0"/>
              <a:t>) into </a:t>
            </a:r>
            <a:r>
              <a:rPr lang="en-US" altLang="en-US" i="1" dirty="0" smtClean="0"/>
              <a:t>camera</a:t>
            </a:r>
            <a:r>
              <a:rPr lang="en-US" altLang="en-US" dirty="0" smtClean="0"/>
              <a:t> coordinates</a:t>
            </a:r>
          </a:p>
          <a:p>
            <a:r>
              <a:rPr lang="en-US" altLang="en-US" dirty="0" smtClean="0"/>
              <a:t>Need to know</a:t>
            </a:r>
          </a:p>
          <a:p>
            <a:pPr lvl="1"/>
            <a:r>
              <a:rPr lang="en-US" altLang="en-US" dirty="0" smtClean="0"/>
              <a:t>Camera position (in world coordinates)</a:t>
            </a:r>
          </a:p>
          <a:p>
            <a:pPr lvl="1"/>
            <a:r>
              <a:rPr lang="en-US" altLang="en-US" dirty="0" smtClean="0"/>
              <a:t>Camera orientation (in world coordinates</a:t>
            </a:r>
            <a:r>
              <a:rPr lang="en-US" altLang="en-US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50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Text Box 2"/>
          <p:cNvSpPr txBox="1">
            <a:spLocks noChangeArrowheads="1"/>
          </p:cNvSpPr>
          <p:nvPr/>
        </p:nvSpPr>
        <p:spPr bwMode="auto">
          <a:xfrm>
            <a:off x="7832726" y="3549650"/>
            <a:ext cx="2301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divide by the third coordinate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title"/>
          </p:nvPr>
        </p:nvSpPr>
        <p:spPr>
          <a:xfrm>
            <a:off x="-1673372" y="84601"/>
            <a:ext cx="10972800" cy="657459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Perspective Projection Matrix</a:t>
            </a:r>
          </a:p>
        </p:txBody>
      </p:sp>
      <p:sp>
        <p:nvSpPr>
          <p:cNvPr id="481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772400" cy="3657600"/>
          </a:xfrm>
        </p:spPr>
        <p:txBody>
          <a:bodyPr/>
          <a:lstStyle/>
          <a:p>
            <a:r>
              <a:rPr lang="en-US" altLang="en-US" sz="2400" dirty="0"/>
              <a:t>Projection is a matrix multiplication using homogeneous coordinates:</a:t>
            </a:r>
          </a:p>
        </p:txBody>
      </p:sp>
      <p:graphicFrame>
        <p:nvGraphicFramePr>
          <p:cNvPr id="481285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44490298"/>
              </p:ext>
            </p:extLst>
          </p:nvPr>
        </p:nvGraphicFramePr>
        <p:xfrm>
          <a:off x="2536825" y="1905000"/>
          <a:ext cx="4754563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4" imgW="1815840" imgH="914400" progId="Equation.3">
                  <p:embed/>
                </p:oleObj>
              </mc:Choice>
              <mc:Fallback>
                <p:oleObj name="Equation" r:id="rId4" imgW="18158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1905000"/>
                        <a:ext cx="4754563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86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33280004"/>
              </p:ext>
            </p:extLst>
          </p:nvPr>
        </p:nvGraphicFramePr>
        <p:xfrm>
          <a:off x="7567613" y="2546350"/>
          <a:ext cx="22367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6" imgW="850680" imgH="393480" progId="Equation.3">
                  <p:embed/>
                </p:oleObj>
              </mc:Choice>
              <mc:Fallback>
                <p:oleObj name="Equation" r:id="rId6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2546350"/>
                        <a:ext cx="22367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287" name="Text Box 7"/>
          <p:cNvSpPr txBox="1">
            <a:spLocks noChangeArrowheads="1"/>
          </p:cNvSpPr>
          <p:nvPr/>
        </p:nvSpPr>
        <p:spPr bwMode="auto">
          <a:xfrm>
            <a:off x="2057401" y="4343400"/>
            <a:ext cx="8367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In practice: lots of coordinate transformations…</a:t>
            </a:r>
          </a:p>
        </p:txBody>
      </p:sp>
      <p:sp>
        <p:nvSpPr>
          <p:cNvPr id="481288" name="Rectangle 8"/>
          <p:cNvSpPr>
            <a:spLocks noChangeArrowheads="1"/>
          </p:cNvSpPr>
          <p:nvPr/>
        </p:nvSpPr>
        <p:spPr bwMode="auto">
          <a:xfrm>
            <a:off x="6934200" y="4953000"/>
            <a:ext cx="15240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World to </a:t>
            </a:r>
            <a:br>
              <a:rPr lang="en-US" altLang="en-US" sz="1400"/>
            </a:br>
            <a:r>
              <a:rPr lang="en-US" altLang="en-US" sz="1400"/>
              <a:t>camera coord. </a:t>
            </a:r>
            <a:br>
              <a:rPr lang="en-US" altLang="en-US" sz="1400"/>
            </a:br>
            <a:r>
              <a:rPr lang="en-US" altLang="en-US" sz="1400"/>
              <a:t>trans. matrix</a:t>
            </a:r>
            <a:br>
              <a:rPr lang="en-US" altLang="en-US" sz="1400"/>
            </a:br>
            <a:r>
              <a:rPr lang="en-US" altLang="en-US" sz="1400"/>
              <a:t>(4x4)</a:t>
            </a:r>
          </a:p>
        </p:txBody>
      </p:sp>
      <p:sp>
        <p:nvSpPr>
          <p:cNvPr id="481289" name="Rectangle 9"/>
          <p:cNvSpPr>
            <a:spLocks noChangeArrowheads="1"/>
          </p:cNvSpPr>
          <p:nvPr/>
        </p:nvSpPr>
        <p:spPr bwMode="auto">
          <a:xfrm>
            <a:off x="5238750" y="5029200"/>
            <a:ext cx="13716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Perspective</a:t>
            </a:r>
            <a:br>
              <a:rPr lang="en-US" altLang="en-US" sz="1400"/>
            </a:br>
            <a:r>
              <a:rPr lang="en-US" altLang="en-US" sz="1400"/>
              <a:t>projection matrix</a:t>
            </a:r>
            <a:br>
              <a:rPr lang="en-US" altLang="en-US" sz="1400"/>
            </a:br>
            <a:r>
              <a:rPr lang="en-US" altLang="en-US" sz="1400"/>
              <a:t>(3x4)</a:t>
            </a:r>
          </a:p>
        </p:txBody>
      </p:sp>
      <p:sp>
        <p:nvSpPr>
          <p:cNvPr id="481290" name="Rectangle 10"/>
          <p:cNvSpPr>
            <a:spLocks noChangeArrowheads="1"/>
          </p:cNvSpPr>
          <p:nvPr/>
        </p:nvSpPr>
        <p:spPr bwMode="auto">
          <a:xfrm>
            <a:off x="3638550" y="5029200"/>
            <a:ext cx="1295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Camera to </a:t>
            </a:r>
            <a:br>
              <a:rPr lang="en-US" altLang="en-US" sz="1400"/>
            </a:br>
            <a:r>
              <a:rPr lang="en-US" altLang="en-US" sz="1400"/>
              <a:t>pixel coord. </a:t>
            </a:r>
            <a:br>
              <a:rPr lang="en-US" altLang="en-US" sz="1400"/>
            </a:br>
            <a:r>
              <a:rPr lang="en-US" altLang="en-US" sz="1400"/>
              <a:t>trans. matrix </a:t>
            </a:r>
            <a:br>
              <a:rPr lang="en-US" altLang="en-US" sz="1400"/>
            </a:br>
            <a:r>
              <a:rPr lang="en-US" altLang="en-US" sz="1400"/>
              <a:t>(3x3)</a:t>
            </a:r>
          </a:p>
        </p:txBody>
      </p:sp>
      <p:sp>
        <p:nvSpPr>
          <p:cNvPr id="481291" name="Text Box 11"/>
          <p:cNvSpPr txBox="1">
            <a:spLocks noChangeArrowheads="1"/>
          </p:cNvSpPr>
          <p:nvPr/>
        </p:nvSpPr>
        <p:spPr bwMode="auto">
          <a:xfrm>
            <a:off x="3200400" y="5373688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=</a:t>
            </a:r>
          </a:p>
        </p:txBody>
      </p:sp>
      <p:sp>
        <p:nvSpPr>
          <p:cNvPr id="481292" name="Rectangle 12"/>
          <p:cNvSpPr>
            <a:spLocks noChangeArrowheads="1"/>
          </p:cNvSpPr>
          <p:nvPr/>
        </p:nvSpPr>
        <p:spPr bwMode="auto">
          <a:xfrm>
            <a:off x="2571750" y="5029200"/>
            <a:ext cx="533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2D</a:t>
            </a:r>
          </a:p>
          <a:p>
            <a:pPr algn="ctr"/>
            <a:r>
              <a:rPr lang="en-US" altLang="en-US" sz="1400"/>
              <a:t>point</a:t>
            </a:r>
            <a:br>
              <a:rPr lang="en-US" altLang="en-US" sz="1400"/>
            </a:br>
            <a:r>
              <a:rPr lang="en-US" altLang="en-US" sz="1400"/>
              <a:t>(3x1)</a:t>
            </a:r>
          </a:p>
        </p:txBody>
      </p:sp>
      <p:sp>
        <p:nvSpPr>
          <p:cNvPr id="481293" name="AutoShape 13"/>
          <p:cNvSpPr>
            <a:spLocks noChangeArrowheads="1"/>
          </p:cNvSpPr>
          <p:nvPr/>
        </p:nvSpPr>
        <p:spPr bwMode="auto">
          <a:xfrm>
            <a:off x="6858000" y="4876800"/>
            <a:ext cx="1752600" cy="1524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294" name="AutoShape 14"/>
          <p:cNvSpPr>
            <a:spLocks noChangeArrowheads="1"/>
          </p:cNvSpPr>
          <p:nvPr/>
        </p:nvSpPr>
        <p:spPr bwMode="auto">
          <a:xfrm>
            <a:off x="5010150" y="5029200"/>
            <a:ext cx="1752600" cy="12192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295" name="AutoShape 15"/>
          <p:cNvSpPr>
            <a:spLocks noChangeArrowheads="1"/>
          </p:cNvSpPr>
          <p:nvPr/>
        </p:nvSpPr>
        <p:spPr bwMode="auto">
          <a:xfrm>
            <a:off x="3638550" y="5029200"/>
            <a:ext cx="1295400" cy="12192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296" name="Rectangle 16"/>
          <p:cNvSpPr>
            <a:spLocks noChangeArrowheads="1"/>
          </p:cNvSpPr>
          <p:nvPr/>
        </p:nvSpPr>
        <p:spPr bwMode="auto">
          <a:xfrm>
            <a:off x="8686800" y="4876800"/>
            <a:ext cx="457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3D</a:t>
            </a:r>
            <a:br>
              <a:rPr lang="en-US" altLang="en-US" sz="1400"/>
            </a:br>
            <a:r>
              <a:rPr lang="en-US" altLang="en-US" sz="1400"/>
              <a:t>point</a:t>
            </a:r>
            <a:br>
              <a:rPr lang="en-US" altLang="en-US" sz="1400"/>
            </a:br>
            <a:r>
              <a:rPr lang="en-US" altLang="en-US" sz="1400"/>
              <a:t>(4x1)</a:t>
            </a:r>
          </a:p>
        </p:txBody>
      </p:sp>
      <p:sp>
        <p:nvSpPr>
          <p:cNvPr id="481297" name="AutoShape 17"/>
          <p:cNvSpPr>
            <a:spLocks noChangeArrowheads="1"/>
          </p:cNvSpPr>
          <p:nvPr/>
        </p:nvSpPr>
        <p:spPr bwMode="auto">
          <a:xfrm>
            <a:off x="8686800" y="4876800"/>
            <a:ext cx="533400" cy="1524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298" name="AutoShape 18"/>
          <p:cNvSpPr>
            <a:spLocks noChangeArrowheads="1"/>
          </p:cNvSpPr>
          <p:nvPr/>
        </p:nvSpPr>
        <p:spPr bwMode="auto">
          <a:xfrm>
            <a:off x="2571750" y="5029200"/>
            <a:ext cx="533400" cy="12192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215911" y="543735"/>
            <a:ext cx="275783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Observe: We can solve for image coordinates in terms of real-world coordinates and transformation parameters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9410448" y="2021063"/>
            <a:ext cx="1184380" cy="607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87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Perspective projection (</a:t>
            </a:r>
            <a:r>
              <a:rPr lang="en-US" altLang="en-US" dirty="0" err="1" smtClean="0"/>
              <a:t>Intrinsics</a:t>
            </a:r>
            <a:r>
              <a:rPr lang="en-US" altLang="en-US" dirty="0" smtClean="0"/>
              <a:t>)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1"/>
            <a:ext cx="4495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5334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 rot="16200000">
            <a:off x="4838700" y="1485900"/>
            <a:ext cx="152400" cy="20574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782" name="TextBox 6"/>
          <p:cNvSpPr txBox="1">
            <a:spLocks noChangeArrowheads="1"/>
          </p:cNvSpPr>
          <p:nvPr/>
        </p:nvSpPr>
        <p:spPr bwMode="auto">
          <a:xfrm>
            <a:off x="4325938" y="3135314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(intrinsics)</a:t>
            </a:r>
          </a:p>
        </p:txBody>
      </p:sp>
      <p:pic>
        <p:nvPicPr>
          <p:cNvPr id="7578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30314"/>
            <a:ext cx="4419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7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3722688"/>
            <a:ext cx="393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16200" y="4148139"/>
            <a:ext cx="1562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in general, </a:t>
            </a:r>
          </a:p>
        </p:txBody>
      </p:sp>
      <p:pic>
        <p:nvPicPr>
          <p:cNvPr id="777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6" y="5280026"/>
            <a:ext cx="3476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7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4" y="5791200"/>
            <a:ext cx="300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7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6248400"/>
            <a:ext cx="990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19363" y="5286375"/>
            <a:ext cx="4354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: </a:t>
            </a:r>
            <a:r>
              <a:rPr lang="en-US" altLang="en-US" b="1"/>
              <a:t>aspect ratio </a:t>
            </a:r>
            <a:r>
              <a:rPr lang="en-US" altLang="en-US"/>
              <a:t>(1 unless pixels are not square)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19364" y="5768975"/>
            <a:ext cx="597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: </a:t>
            </a:r>
            <a:r>
              <a:rPr lang="en-US" altLang="en-US" b="1"/>
              <a:t>skew</a:t>
            </a:r>
            <a:r>
              <a:rPr lang="en-US" altLang="en-US"/>
              <a:t> (0 unless pixels are shaped like rhombi/parallelograms)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08250" y="6296024"/>
            <a:ext cx="6974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: </a:t>
            </a:r>
            <a:r>
              <a:rPr lang="en-US" altLang="en-US" b="1" dirty="0"/>
              <a:t>principal point</a:t>
            </a:r>
            <a:r>
              <a:rPr lang="en-US" altLang="en-US" dirty="0"/>
              <a:t> ((0,0) unless optical axis doesn’t intersect projection plane at origin)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001001" y="4103688"/>
            <a:ext cx="1839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(upper triangular matrix)</a:t>
            </a:r>
          </a:p>
        </p:txBody>
      </p:sp>
      <p:sp>
        <p:nvSpPr>
          <p:cNvPr id="75793" name="TextBox 17"/>
          <p:cNvSpPr txBox="1">
            <a:spLocks noChangeArrowheads="1"/>
          </p:cNvSpPr>
          <p:nvPr/>
        </p:nvSpPr>
        <p:spPr bwMode="auto">
          <a:xfrm>
            <a:off x="5529264" y="2751138"/>
            <a:ext cx="4029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(converts from 3D rays in camera coordinate system to pixel coordinates)</a:t>
            </a:r>
          </a:p>
        </p:txBody>
      </p:sp>
    </p:spTree>
    <p:extLst>
      <p:ext uri="{BB962C8B-B14F-4D97-AF65-F5344CB8AC3E}">
        <p14:creationId xmlns:p14="http://schemas.microsoft.com/office/powerpoint/2010/main" val="279315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Projection matrix (</a:t>
            </a:r>
            <a:r>
              <a:rPr lang="en-US" altLang="en-US" dirty="0" err="1" smtClean="0"/>
              <a:t>Extrinsics</a:t>
            </a:r>
            <a:r>
              <a:rPr lang="en-US" altLang="en-US" dirty="0" smtClean="0"/>
              <a:t>)</a:t>
            </a:r>
          </a:p>
        </p:txBody>
      </p:sp>
      <p:sp>
        <p:nvSpPr>
          <p:cNvPr id="4" name="Parallelogram 3"/>
          <p:cNvSpPr/>
          <p:nvPr/>
        </p:nvSpPr>
        <p:spPr>
          <a:xfrm rot="11352756" flipH="1">
            <a:off x="5597525" y="2933700"/>
            <a:ext cx="2057400" cy="11430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07113" y="454977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6200000" flipV="1">
            <a:off x="5644357" y="4098132"/>
            <a:ext cx="685800" cy="3698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61088" y="4222751"/>
            <a:ext cx="1382712" cy="403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031707" y="3210719"/>
            <a:ext cx="1566862" cy="1263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5040313" y="3482975"/>
            <a:ext cx="18288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6411913" y="4397375"/>
            <a:ext cx="76200" cy="533400"/>
          </a:xfrm>
          <a:prstGeom prst="line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5911851" y="4354513"/>
            <a:ext cx="500062" cy="42863"/>
          </a:xfrm>
          <a:prstGeom prst="line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840414" y="4686301"/>
            <a:ext cx="403225" cy="282575"/>
          </a:xfrm>
          <a:prstGeom prst="line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4589464"/>
            <a:ext cx="2349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103688"/>
            <a:ext cx="19367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9" y="5051426"/>
            <a:ext cx="2619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713288"/>
            <a:ext cx="163512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9" y="4789488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046289"/>
            <a:ext cx="309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9" y="3494089"/>
            <a:ext cx="23653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rot="10800000" flipV="1">
            <a:off x="2432050" y="3873500"/>
            <a:ext cx="1828800" cy="1588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385344" y="2997994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3119439" y="3875088"/>
            <a:ext cx="1139825" cy="10668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186238" y="3798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871" name="TextBox 23"/>
          <p:cNvSpPr txBox="1">
            <a:spLocks noChangeArrowheads="1"/>
          </p:cNvSpPr>
          <p:nvPr/>
        </p:nvSpPr>
        <p:spPr bwMode="auto">
          <a:xfrm>
            <a:off x="4308476" y="37068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cxnSp>
        <p:nvCxnSpPr>
          <p:cNvPr id="30" name="Straight Arrow Connector 29"/>
          <p:cNvCxnSpPr>
            <a:endCxn id="5" idx="3"/>
          </p:cNvCxnSpPr>
          <p:nvPr/>
        </p:nvCxnSpPr>
        <p:spPr>
          <a:xfrm rot="5400000">
            <a:off x="5487194" y="2775744"/>
            <a:ext cx="2546350" cy="1262062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646863" y="339566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7321550" y="1687514"/>
            <a:ext cx="1811338" cy="522287"/>
            <a:chOff x="5796988" y="1687286"/>
            <a:chExt cx="1812111" cy="523220"/>
          </a:xfrm>
        </p:grpSpPr>
        <p:pic>
          <p:nvPicPr>
            <p:cNvPr id="7887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660" y="1832880"/>
              <a:ext cx="1065439" cy="28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5796988" y="2003762"/>
              <a:ext cx="152465" cy="1510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8880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286" y="1873025"/>
              <a:ext cx="243009" cy="260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81" name="TextBox 37"/>
            <p:cNvSpPr txBox="1">
              <a:spLocks noChangeArrowheads="1"/>
            </p:cNvSpPr>
            <p:nvPr/>
          </p:nvSpPr>
          <p:spPr bwMode="auto">
            <a:xfrm>
              <a:off x="6226628" y="168728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800"/>
                <a:t>=</a:t>
              </a: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772400" y="3733801"/>
            <a:ext cx="289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(in homogeneous image coordinates)</a:t>
            </a:r>
          </a:p>
        </p:txBody>
      </p:sp>
      <p:cxnSp>
        <p:nvCxnSpPr>
          <p:cNvPr id="43" name="Straight Arrow Connector 42"/>
          <p:cNvCxnSpPr>
            <a:stCxn id="41" idx="1"/>
          </p:cNvCxnSpPr>
          <p:nvPr/>
        </p:nvCxnSpPr>
        <p:spPr>
          <a:xfrm rot="10800000">
            <a:off x="6858000" y="3516314"/>
            <a:ext cx="914400" cy="3714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92131" y="3118664"/>
                <a:ext cx="375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𝑷𝒒</m:t>
                      </m:r>
                    </m:oMath>
                  </m:oMathPara>
                </a14:m>
                <a:endParaRPr lang="en-US" b="1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131" y="3118664"/>
                <a:ext cx="375103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6129" r="-1935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5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Extrinsics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smtClean="0"/>
              <a:t>How do we get the camera to “canonical form”?</a:t>
            </a:r>
          </a:p>
          <a:p>
            <a:pPr lvl="1"/>
            <a:r>
              <a:rPr lang="en-US" altLang="en-US" smtClean="0"/>
              <a:t>(Center of projection at the origin, x-axis points right, y-axis points up, z-axis points backwards)</a:t>
            </a:r>
          </a:p>
        </p:txBody>
      </p:sp>
      <p:sp>
        <p:nvSpPr>
          <p:cNvPr id="4" name="Parallelogram 3"/>
          <p:cNvSpPr/>
          <p:nvPr/>
        </p:nvSpPr>
        <p:spPr>
          <a:xfrm rot="11352756" flipH="1">
            <a:off x="7112000" y="4468813"/>
            <a:ext cx="2057400" cy="11430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0" y="6084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7157244" y="5633244"/>
            <a:ext cx="685800" cy="369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75564" y="5757864"/>
            <a:ext cx="1381125" cy="403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7543800" y="4745038"/>
            <a:ext cx="1568450" cy="1263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6553200" y="5018088"/>
            <a:ext cx="18288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7924800" y="5932488"/>
            <a:ext cx="76200" cy="533400"/>
          </a:xfrm>
          <a:prstGeom prst="line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7423944" y="5888832"/>
            <a:ext cx="501650" cy="42862"/>
          </a:xfrm>
          <a:prstGeom prst="line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53301" y="6221414"/>
            <a:ext cx="403225" cy="282575"/>
          </a:xfrm>
          <a:prstGeom prst="line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6124575"/>
            <a:ext cx="2349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5638801"/>
            <a:ext cx="1936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6586539"/>
            <a:ext cx="2619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248401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6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6" y="35814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5029200"/>
            <a:ext cx="2365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4938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8232" y="4533107"/>
            <a:ext cx="1752600" cy="1587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2326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9125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04" name="TextBox 54"/>
          <p:cNvSpPr txBox="1">
            <a:spLocks noChangeArrowheads="1"/>
          </p:cNvSpPr>
          <p:nvPr/>
        </p:nvSpPr>
        <p:spPr bwMode="auto">
          <a:xfrm>
            <a:off x="5821364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673976" y="3330576"/>
            <a:ext cx="290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423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Extrinsics</a:t>
            </a:r>
          </a:p>
        </p:txBody>
      </p:sp>
      <p:sp>
        <p:nvSpPr>
          <p:cNvPr id="72708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smtClean="0"/>
              <a:t>How do we get the camera to “canonical form”?</a:t>
            </a:r>
          </a:p>
          <a:p>
            <a:pPr lvl="1"/>
            <a:r>
              <a:rPr lang="en-US" altLang="en-US" smtClean="0"/>
              <a:t>(Center of projection at the origin, x-axis points right, y-axis points up, z-axis points backwards)</a:t>
            </a:r>
          </a:p>
        </p:txBody>
      </p:sp>
      <p:grpSp>
        <p:nvGrpSpPr>
          <p:cNvPr id="72709" name="Group 24"/>
          <p:cNvGrpSpPr>
            <a:grpSpLocks/>
          </p:cNvGrpSpPr>
          <p:nvPr/>
        </p:nvGrpSpPr>
        <p:grpSpPr bwMode="auto">
          <a:xfrm>
            <a:off x="5181600" y="3592514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73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16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72717" name="TextBox 28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endParaRPr lang="en-US" altLang="en-US" sz="2400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913689" y="3973514"/>
            <a:ext cx="2384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How do we represent translation as a matrix multiplication?</a:t>
            </a:r>
          </a:p>
        </p:txBody>
      </p:sp>
      <p:pic>
        <p:nvPicPr>
          <p:cNvPr id="781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5086351"/>
            <a:ext cx="2424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13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5576888"/>
            <a:ext cx="8064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Extrinsics</a:t>
            </a:r>
          </a:p>
        </p:txBody>
      </p:sp>
      <p:sp>
        <p:nvSpPr>
          <p:cNvPr id="73732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smtClean="0"/>
              <a:t>How do we get the camera to “canonical form”?</a:t>
            </a:r>
          </a:p>
          <a:p>
            <a:pPr lvl="1"/>
            <a:r>
              <a:rPr lang="en-US" altLang="en-US" smtClean="0"/>
              <a:t>(Center of projection at the origin, x-axis points right, y-axis points up, z-axis points backwards)</a:t>
            </a:r>
          </a:p>
        </p:txBody>
      </p:sp>
      <p:grpSp>
        <p:nvGrpSpPr>
          <p:cNvPr id="73733" name="Group 24"/>
          <p:cNvGrpSpPr>
            <a:grpSpLocks/>
          </p:cNvGrpSpPr>
          <p:nvPr/>
        </p:nvGrpSpPr>
        <p:grpSpPr bwMode="auto">
          <a:xfrm>
            <a:off x="5181600" y="3592514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75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55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56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73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40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r>
              <a:rPr lang="en-US" altLang="en-US" sz="2400"/>
              <a:t>Step 2: Rotate by </a:t>
            </a:r>
            <a:r>
              <a:rPr lang="en-US" altLang="en-US" sz="2400" b="1"/>
              <a:t>R</a:t>
            </a:r>
          </a:p>
        </p:txBody>
      </p:sp>
      <p:pic>
        <p:nvPicPr>
          <p:cNvPr id="780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651375"/>
            <a:ext cx="292893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rot="5400000" flipH="1" flipV="1">
            <a:off x="7233445" y="5622132"/>
            <a:ext cx="468312" cy="32702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11913" y="6008689"/>
            <a:ext cx="197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3x3 rotation matrix</a:t>
            </a:r>
          </a:p>
        </p:txBody>
      </p:sp>
    </p:spTree>
    <p:extLst>
      <p:ext uri="{BB962C8B-B14F-4D97-AF65-F5344CB8AC3E}">
        <p14:creationId xmlns:p14="http://schemas.microsoft.com/office/powerpoint/2010/main" val="17703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Extrinsics</a:t>
            </a:r>
          </a:p>
        </p:txBody>
      </p:sp>
      <p:sp>
        <p:nvSpPr>
          <p:cNvPr id="74756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smtClean="0"/>
              <a:t>How do we get the camera to “canonical form”?</a:t>
            </a:r>
          </a:p>
          <a:p>
            <a:pPr lvl="1"/>
            <a:r>
              <a:rPr lang="en-US" altLang="en-US" smtClean="0"/>
              <a:t>(Center of projection at the origin, x-axis points right, y-axis points up, z-axis points backwards)</a:t>
            </a:r>
          </a:p>
        </p:txBody>
      </p:sp>
      <p:pic>
        <p:nvPicPr>
          <p:cNvPr id="747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63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27" name="Parallelogram 26"/>
          <p:cNvSpPr/>
          <p:nvPr/>
        </p:nvSpPr>
        <p:spPr>
          <a:xfrm rot="8347545">
            <a:off x="5499101" y="4616450"/>
            <a:ext cx="2435225" cy="1176338"/>
          </a:xfrm>
          <a:prstGeom prst="parallelogram">
            <a:avLst>
              <a:gd name="adj" fmla="val 898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768975" y="3973514"/>
            <a:ext cx="1481138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727701" y="4911726"/>
            <a:ext cx="523875" cy="43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52" idx="1"/>
          </p:cNvCxnSpPr>
          <p:nvPr/>
        </p:nvCxnSpPr>
        <p:spPr>
          <a:xfrm rot="16200000" flipV="1">
            <a:off x="5447507" y="5709445"/>
            <a:ext cx="1035050" cy="414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52" idx="4"/>
          </p:cNvCxnSpPr>
          <p:nvPr/>
        </p:nvCxnSpPr>
        <p:spPr>
          <a:xfrm rot="10800000">
            <a:off x="5768976" y="5421313"/>
            <a:ext cx="1458913" cy="119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9" name="TextBox 41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r>
              <a:rPr lang="en-US" altLang="en-US" sz="2400"/>
              <a:t>Step 2: Rotate by </a:t>
            </a:r>
            <a:r>
              <a:rPr lang="en-US" altLang="en-US" sz="2400" b="1"/>
              <a:t>R</a:t>
            </a:r>
          </a:p>
        </p:txBody>
      </p:sp>
      <p:pic>
        <p:nvPicPr>
          <p:cNvPr id="74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651375"/>
            <a:ext cx="292893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5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Homogeneous and Non-homogeneous Vectors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760" y="3218732"/>
            <a:ext cx="2063100" cy="31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79" y="3865946"/>
            <a:ext cx="3543150" cy="38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679" y="4387646"/>
            <a:ext cx="4574700" cy="268800"/>
          </a:xfrm>
          <a:prstGeom prst="rect">
            <a:avLst/>
          </a:prstGeom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altLang="en-US" dirty="0" smtClean="0"/>
              <a:t>2-D points can be represented by a vector and a weight.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Homogeneous</a:t>
            </a:r>
          </a:p>
          <a:p>
            <a:pPr lvl="1">
              <a:buFontTx/>
              <a:buChar char="•"/>
            </a:pPr>
            <a:r>
              <a:rPr lang="en-US" altLang="en-US" i="1" dirty="0" smtClean="0"/>
              <a:t>P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is the 2-d projective space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65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209800" y="2667001"/>
            <a:ext cx="8153400" cy="3522664"/>
            <a:chOff x="432" y="1680"/>
            <a:chExt cx="5136" cy="2219"/>
          </a:xfrm>
        </p:grpSpPr>
        <p:sp>
          <p:nvSpPr>
            <p:cNvPr id="6164" name="Rectangle 103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2" y="1680"/>
              <a:ext cx="513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2000"/>
                <a:t>Projection equation</a:t>
              </a:r>
            </a:p>
            <a:p>
              <a:pPr>
                <a:spcBef>
                  <a:spcPct val="20000"/>
                </a:spcBef>
              </a:pPr>
              <a:endParaRPr lang="en-US" altLang="en-US" sz="2000"/>
            </a:p>
            <a:p>
              <a:pPr>
                <a:spcBef>
                  <a:spcPct val="20000"/>
                </a:spcBef>
              </a:pPr>
              <a:endParaRPr lang="en-US" altLang="en-US" sz="2000"/>
            </a:p>
            <a:p>
              <a:pPr>
                <a:spcBef>
                  <a:spcPct val="20000"/>
                </a:spcBef>
              </a:pPr>
              <a:endParaRPr lang="en-US" altLang="en-US" sz="2000"/>
            </a:p>
            <a:p>
              <a:pPr lvl="1">
                <a:spcBef>
                  <a:spcPct val="20000"/>
                </a:spcBef>
                <a:buFontTx/>
                <a:buChar char="•"/>
              </a:pPr>
              <a:r>
                <a:rPr lang="en-US" altLang="en-US"/>
                <a:t>The projection matrix models the cumulative effect of all parameters</a:t>
              </a:r>
            </a:p>
            <a:p>
              <a:pPr lvl="1">
                <a:spcBef>
                  <a:spcPct val="20000"/>
                </a:spcBef>
                <a:buFontTx/>
                <a:buChar char="•"/>
              </a:pPr>
              <a:r>
                <a:rPr lang="en-US" altLang="en-US"/>
                <a:t>Useful to decompose into a series of operations</a:t>
              </a:r>
              <a:endParaRPr lang="en-US" altLang="en-US" b="1"/>
            </a:p>
          </p:txBody>
        </p:sp>
        <p:graphicFrame>
          <p:nvGraphicFramePr>
            <p:cNvPr id="6146" name="Object 1028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1600" y="1872"/>
            <a:ext cx="1882" cy="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8" name="Equation" r:id="rId28" imgW="2298600" imgH="914400" progId="Equation.3">
                    <p:embed/>
                  </p:oleObj>
                </mc:Choice>
                <mc:Fallback>
                  <p:oleObj name="Equation" r:id="rId28" imgW="229860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" y="1872"/>
                          <a:ext cx="1882" cy="7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1032"/>
            <p:cNvGraphicFramePr>
              <a:graphicFrameLocks noChangeAspect="1"/>
            </p:cNvGraphicFramePr>
            <p:nvPr>
              <p:custDataLst>
                <p:tags r:id="rId22"/>
              </p:custDataLst>
              <p:extLst>
                <p:ext uri="{D42A27DB-BD31-4B8C-83A1-F6EECF244321}">
                  <p14:modId xmlns:p14="http://schemas.microsoft.com/office/powerpoint/2010/main" val="3520734172"/>
                </p:ext>
              </p:extLst>
            </p:nvPr>
          </p:nvGraphicFramePr>
          <p:xfrm>
            <a:off x="1257" y="3167"/>
            <a:ext cx="3037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9" name="Equation" r:id="rId30" imgW="3962160" imgH="711000" progId="Equation.3">
                    <p:embed/>
                  </p:oleObj>
                </mc:Choice>
                <mc:Fallback>
                  <p:oleObj name="Equation" r:id="rId30" imgW="3962160" imgH="711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7" y="3167"/>
                          <a:ext cx="3037" cy="49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6" name="Text Box 10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51" y="3705"/>
              <a:ext cx="5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 dirty="0" err="1">
                  <a:solidFill>
                    <a:srgbClr val="FF0000"/>
                  </a:solidFill>
                </a:rPr>
                <a:t>I</a:t>
              </a:r>
              <a:r>
                <a:rPr lang="en-US" altLang="en-US" sz="1400" dirty="0" err="1" smtClean="0">
                  <a:solidFill>
                    <a:srgbClr val="FF0000"/>
                  </a:solidFill>
                </a:rPr>
                <a:t>ntrinsics</a:t>
              </a:r>
              <a:endParaRPr lang="en-US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167" name="Text Box 10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88" y="2968"/>
              <a:ext cx="4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3333FF"/>
                  </a:solidFill>
                </a:rPr>
                <a:t>rotation</a:t>
              </a:r>
            </a:p>
          </p:txBody>
        </p:sp>
        <p:sp>
          <p:nvSpPr>
            <p:cNvPr id="6168" name="Text Box 10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095" y="3067"/>
              <a:ext cx="6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3333FF"/>
                  </a:solidFill>
                </a:rPr>
                <a:t>translation</a:t>
              </a:r>
            </a:p>
          </p:txBody>
        </p:sp>
      </p:grpSp>
      <p:pic>
        <p:nvPicPr>
          <p:cNvPr id="6149" name="Picture 1060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3429001"/>
            <a:ext cx="612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56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38" y="3886201"/>
            <a:ext cx="2016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02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altLang="en-US" smtClean="0"/>
              <a:t>Camera parameters</a:t>
            </a:r>
          </a:p>
        </p:txBody>
      </p:sp>
      <p:sp>
        <p:nvSpPr>
          <p:cNvPr id="6152" name="Rectangle 10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914400"/>
            <a:ext cx="8153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/>
              <a:t>A camera is described by several parameters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Translation </a:t>
            </a:r>
            <a:r>
              <a:rPr lang="en-US" altLang="en-US" dirty="0">
                <a:solidFill>
                  <a:srgbClr val="3333FF"/>
                </a:solidFill>
              </a:rPr>
              <a:t>t</a:t>
            </a:r>
            <a:r>
              <a:rPr lang="en-US" altLang="en-US" dirty="0" smtClean="0"/>
              <a:t> </a:t>
            </a:r>
            <a:r>
              <a:rPr lang="en-US" altLang="en-US" dirty="0"/>
              <a:t>of the optical center from the origin of world </a:t>
            </a:r>
            <a:r>
              <a:rPr lang="en-US" altLang="en-US" dirty="0" err="1"/>
              <a:t>coords</a:t>
            </a:r>
            <a:endParaRPr lang="en-US" altLang="en-US" dirty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Rotation </a:t>
            </a:r>
            <a:r>
              <a:rPr lang="en-US" altLang="en-US" dirty="0">
                <a:solidFill>
                  <a:srgbClr val="3333FF"/>
                </a:solidFill>
              </a:rPr>
              <a:t>R</a:t>
            </a:r>
            <a:r>
              <a:rPr lang="en-US" altLang="en-US" dirty="0"/>
              <a:t> of the image plane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focal length </a:t>
            </a:r>
            <a:r>
              <a:rPr lang="en-US" altLang="en-US" dirty="0" smtClean="0">
                <a:solidFill>
                  <a:srgbClr val="FF0000"/>
                </a:solidFill>
              </a:rPr>
              <a:t>f = d</a:t>
            </a:r>
            <a:r>
              <a:rPr lang="en-US" altLang="en-US" dirty="0" smtClean="0"/>
              <a:t>, </a:t>
            </a:r>
            <a:r>
              <a:rPr lang="en-US" altLang="en-US" dirty="0"/>
              <a:t>principle point 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en-US" altLang="en-US" dirty="0" err="1">
                <a:solidFill>
                  <a:srgbClr val="FF0000"/>
                </a:solidFill>
              </a:rPr>
              <a:t>x’</a:t>
            </a:r>
            <a:r>
              <a:rPr lang="en-US" altLang="en-US" baseline="-25000" dirty="0" err="1">
                <a:solidFill>
                  <a:srgbClr val="FF0000"/>
                </a:solidFill>
              </a:rPr>
              <a:t>c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y’</a:t>
            </a:r>
            <a:r>
              <a:rPr lang="en-US" altLang="en-US" baseline="-25000" dirty="0" err="1">
                <a:solidFill>
                  <a:srgbClr val="FF0000"/>
                </a:solidFill>
              </a:rPr>
              <a:t>c</a:t>
            </a:r>
            <a:r>
              <a:rPr lang="en-US" altLang="en-US" dirty="0">
                <a:solidFill>
                  <a:srgbClr val="FF0000"/>
                </a:solidFill>
              </a:rPr>
              <a:t>)</a:t>
            </a:r>
            <a:r>
              <a:rPr lang="en-US" altLang="en-US" dirty="0"/>
              <a:t>, </a:t>
            </a:r>
            <a:endParaRPr lang="en-US" altLang="en-US" dirty="0" smtClean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blue </a:t>
            </a:r>
            <a:r>
              <a:rPr lang="en-US" altLang="en-US" dirty="0"/>
              <a:t>parameters are called “</a:t>
            </a:r>
            <a:r>
              <a:rPr lang="en-US" altLang="en-US" dirty="0" err="1">
                <a:solidFill>
                  <a:srgbClr val="3333FF"/>
                </a:solidFill>
              </a:rPr>
              <a:t>extrinsics</a:t>
            </a:r>
            <a:r>
              <a:rPr lang="en-US" altLang="en-US" dirty="0"/>
              <a:t>,”  red are “</a:t>
            </a:r>
            <a:r>
              <a:rPr lang="en-US" altLang="en-US" dirty="0" err="1">
                <a:solidFill>
                  <a:srgbClr val="FF0000"/>
                </a:solidFill>
              </a:rPr>
              <a:t>intrinsics</a:t>
            </a:r>
            <a:r>
              <a:rPr lang="en-US" altLang="en-US" dirty="0"/>
              <a:t>”</a:t>
            </a:r>
          </a:p>
        </p:txBody>
      </p:sp>
      <p:sp>
        <p:nvSpPr>
          <p:cNvPr id="1033" name="Rectangle 10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9800" y="6256338"/>
            <a:ext cx="7404100" cy="5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1" u="sng" dirty="0" smtClean="0"/>
              <a:t>Note</a:t>
            </a:r>
            <a:r>
              <a:rPr lang="en-US" altLang="en-US" dirty="0" smtClean="0"/>
              <a:t>: The </a:t>
            </a:r>
            <a:r>
              <a:rPr lang="en-US" altLang="en-US" dirty="0"/>
              <a:t>definitions of these parameters are </a:t>
            </a:r>
            <a:r>
              <a:rPr lang="en-US" altLang="en-US" b="1" dirty="0"/>
              <a:t>not</a:t>
            </a:r>
            <a:r>
              <a:rPr lang="en-US" altLang="en-US" dirty="0"/>
              <a:t> completely </a:t>
            </a:r>
            <a:r>
              <a:rPr lang="en-US" altLang="en-US" dirty="0" smtClean="0"/>
              <a:t>standardized</a:t>
            </a:r>
            <a:endParaRPr lang="en-US" altLang="en-US" dirty="0"/>
          </a:p>
        </p:txBody>
      </p:sp>
      <p:sp>
        <p:nvSpPr>
          <p:cNvPr id="6154" name="Rectangle 104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05800" y="2743200"/>
            <a:ext cx="14478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5" name="Line 10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9916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0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5400000" flipV="1">
            <a:off x="92964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7" name="Picture 1049" descr="Edittex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3276600"/>
            <a:ext cx="2159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050" descr="Edittex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2868614"/>
            <a:ext cx="1905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Line 105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223250" y="3276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05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5400000" flipV="1">
            <a:off x="86106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61" name="Picture 1057" descr="Edittex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276600"/>
            <a:ext cx="190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Oval 106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948738" y="3309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3" name="Freeform 106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553200" y="1663700"/>
            <a:ext cx="3136900" cy="1612900"/>
          </a:xfrm>
          <a:custGeom>
            <a:avLst/>
            <a:gdLst>
              <a:gd name="T0" fmla="*/ 0 w 1976"/>
              <a:gd name="T1" fmla="*/ 241300 h 1016"/>
              <a:gd name="T2" fmla="*/ 1447800 w 1976"/>
              <a:gd name="T3" fmla="*/ 12700 h 1016"/>
              <a:gd name="T4" fmla="*/ 2438400 w 1976"/>
              <a:gd name="T5" fmla="*/ 317500 h 1016"/>
              <a:gd name="T6" fmla="*/ 3124200 w 1976"/>
              <a:gd name="T7" fmla="*/ 1003300 h 1016"/>
              <a:gd name="T8" fmla="*/ 2514600 w 1976"/>
              <a:gd name="T9" fmla="*/ 1612900 h 10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6"/>
              <a:gd name="T16" fmla="*/ 0 h 1016"/>
              <a:gd name="T17" fmla="*/ 1976 w 1976"/>
              <a:gd name="T18" fmla="*/ 1016 h 10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6" h="1016">
                <a:moveTo>
                  <a:pt x="0" y="152"/>
                </a:moveTo>
                <a:cubicBezTo>
                  <a:pt x="328" y="76"/>
                  <a:pt x="656" y="0"/>
                  <a:pt x="912" y="8"/>
                </a:cubicBezTo>
                <a:cubicBezTo>
                  <a:pt x="1168" y="16"/>
                  <a:pt x="1360" y="96"/>
                  <a:pt x="1536" y="200"/>
                </a:cubicBezTo>
                <a:cubicBezTo>
                  <a:pt x="1712" y="304"/>
                  <a:pt x="1960" y="496"/>
                  <a:pt x="1968" y="632"/>
                </a:cubicBezTo>
                <a:cubicBezTo>
                  <a:pt x="1976" y="768"/>
                  <a:pt x="1780" y="892"/>
                  <a:pt x="1584" y="10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0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58075" y="5700812"/>
            <a:ext cx="8867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 dirty="0" err="1" smtClean="0">
                <a:solidFill>
                  <a:srgbClr val="3333FF"/>
                </a:solidFill>
              </a:rPr>
              <a:t>Extrinsics</a:t>
            </a:r>
            <a:endParaRPr lang="en-US" altLang="en-US" sz="1400" b="1" dirty="0">
              <a:solidFill>
                <a:srgbClr val="3333FF"/>
              </a:solidFill>
            </a:endParaRPr>
          </a:p>
        </p:txBody>
      </p:sp>
      <p:sp>
        <p:nvSpPr>
          <p:cNvPr id="25" name="Text Box 103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64109" y="5805917"/>
            <a:ext cx="10258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tx2"/>
                </a:solidFill>
              </a:rPr>
              <a:t>Weak </a:t>
            </a:r>
          </a:p>
          <a:p>
            <a:pPr algn="ctr"/>
            <a:r>
              <a:rPr lang="en-US" altLang="en-US" sz="1400" dirty="0" smtClean="0">
                <a:solidFill>
                  <a:schemeClr val="tx2"/>
                </a:solidFill>
              </a:rPr>
              <a:t>Perspective</a:t>
            </a:r>
          </a:p>
        </p:txBody>
      </p:sp>
      <p:sp>
        <p:nvSpPr>
          <p:cNvPr id="5" name="Freeform 4"/>
          <p:cNvSpPr/>
          <p:nvPr/>
        </p:nvSpPr>
        <p:spPr>
          <a:xfrm>
            <a:off x="4031980" y="1853023"/>
            <a:ext cx="685355" cy="490505"/>
          </a:xfrm>
          <a:custGeom>
            <a:avLst/>
            <a:gdLst>
              <a:gd name="connsiteX0" fmla="*/ 649021 w 685355"/>
              <a:gd name="connsiteY0" fmla="*/ 181668 h 490505"/>
              <a:gd name="connsiteX1" fmla="*/ 624799 w 685355"/>
              <a:gd name="connsiteY1" fmla="*/ 151390 h 490505"/>
              <a:gd name="connsiteX2" fmla="*/ 594521 w 685355"/>
              <a:gd name="connsiteY2" fmla="*/ 145335 h 490505"/>
              <a:gd name="connsiteX3" fmla="*/ 576354 w 685355"/>
              <a:gd name="connsiteY3" fmla="*/ 133223 h 490505"/>
              <a:gd name="connsiteX4" fmla="*/ 564243 w 685355"/>
              <a:gd name="connsiteY4" fmla="*/ 115056 h 490505"/>
              <a:gd name="connsiteX5" fmla="*/ 546076 w 685355"/>
              <a:gd name="connsiteY5" fmla="*/ 109001 h 490505"/>
              <a:gd name="connsiteX6" fmla="*/ 412852 w 685355"/>
              <a:gd name="connsiteY6" fmla="*/ 84778 h 490505"/>
              <a:gd name="connsiteX7" fmla="*/ 61625 w 685355"/>
              <a:gd name="connsiteY7" fmla="*/ 90834 h 490505"/>
              <a:gd name="connsiteX8" fmla="*/ 37403 w 685355"/>
              <a:gd name="connsiteY8" fmla="*/ 96890 h 490505"/>
              <a:gd name="connsiteX9" fmla="*/ 25292 w 685355"/>
              <a:gd name="connsiteY9" fmla="*/ 115056 h 490505"/>
              <a:gd name="connsiteX10" fmla="*/ 13180 w 685355"/>
              <a:gd name="connsiteY10" fmla="*/ 127168 h 490505"/>
              <a:gd name="connsiteX11" fmla="*/ 13180 w 685355"/>
              <a:gd name="connsiteY11" fmla="*/ 290670 h 490505"/>
              <a:gd name="connsiteX12" fmla="*/ 25292 w 685355"/>
              <a:gd name="connsiteY12" fmla="*/ 302781 h 490505"/>
              <a:gd name="connsiteX13" fmla="*/ 37403 w 685355"/>
              <a:gd name="connsiteY13" fmla="*/ 327003 h 490505"/>
              <a:gd name="connsiteX14" fmla="*/ 67681 w 685355"/>
              <a:gd name="connsiteY14" fmla="*/ 357282 h 490505"/>
              <a:gd name="connsiteX15" fmla="*/ 79792 w 685355"/>
              <a:gd name="connsiteY15" fmla="*/ 375449 h 490505"/>
              <a:gd name="connsiteX16" fmla="*/ 104015 w 685355"/>
              <a:gd name="connsiteY16" fmla="*/ 393615 h 490505"/>
              <a:gd name="connsiteX17" fmla="*/ 116126 w 685355"/>
              <a:gd name="connsiteY17" fmla="*/ 405727 h 490505"/>
              <a:gd name="connsiteX18" fmla="*/ 134293 w 685355"/>
              <a:gd name="connsiteY18" fmla="*/ 417838 h 490505"/>
              <a:gd name="connsiteX19" fmla="*/ 182738 w 685355"/>
              <a:gd name="connsiteY19" fmla="*/ 460227 h 490505"/>
              <a:gd name="connsiteX20" fmla="*/ 206960 w 685355"/>
              <a:gd name="connsiteY20" fmla="*/ 466283 h 490505"/>
              <a:gd name="connsiteX21" fmla="*/ 243294 w 685355"/>
              <a:gd name="connsiteY21" fmla="*/ 478394 h 490505"/>
              <a:gd name="connsiteX22" fmla="*/ 261461 w 685355"/>
              <a:gd name="connsiteY22" fmla="*/ 484450 h 490505"/>
              <a:gd name="connsiteX23" fmla="*/ 303850 w 685355"/>
              <a:gd name="connsiteY23" fmla="*/ 490505 h 490505"/>
              <a:gd name="connsiteX24" fmla="*/ 449186 w 685355"/>
              <a:gd name="connsiteY24" fmla="*/ 484450 h 490505"/>
              <a:gd name="connsiteX25" fmla="*/ 503686 w 685355"/>
              <a:gd name="connsiteY25" fmla="*/ 417838 h 490505"/>
              <a:gd name="connsiteX26" fmla="*/ 540020 w 685355"/>
              <a:gd name="connsiteY26" fmla="*/ 363337 h 490505"/>
              <a:gd name="connsiteX27" fmla="*/ 552131 w 685355"/>
              <a:gd name="connsiteY27" fmla="*/ 345170 h 490505"/>
              <a:gd name="connsiteX28" fmla="*/ 576354 w 685355"/>
              <a:gd name="connsiteY28" fmla="*/ 302781 h 490505"/>
              <a:gd name="connsiteX29" fmla="*/ 612688 w 685355"/>
              <a:gd name="connsiteY29" fmla="*/ 284614 h 490505"/>
              <a:gd name="connsiteX30" fmla="*/ 649021 w 685355"/>
              <a:gd name="connsiteY30" fmla="*/ 248280 h 490505"/>
              <a:gd name="connsiteX31" fmla="*/ 655077 w 685355"/>
              <a:gd name="connsiteY31" fmla="*/ 230113 h 490505"/>
              <a:gd name="connsiteX32" fmla="*/ 685355 w 685355"/>
              <a:gd name="connsiteY32" fmla="*/ 157446 h 490505"/>
              <a:gd name="connsiteX33" fmla="*/ 679299 w 685355"/>
              <a:gd name="connsiteY33" fmla="*/ 12111 h 490505"/>
              <a:gd name="connsiteX34" fmla="*/ 655077 w 685355"/>
              <a:gd name="connsiteY34" fmla="*/ 0 h 49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85355" h="490505">
                <a:moveTo>
                  <a:pt x="649021" y="181668"/>
                </a:moveTo>
                <a:cubicBezTo>
                  <a:pt x="640947" y="171575"/>
                  <a:pt x="635553" y="158559"/>
                  <a:pt x="624799" y="151390"/>
                </a:cubicBezTo>
                <a:cubicBezTo>
                  <a:pt x="616235" y="145681"/>
                  <a:pt x="604158" y="148949"/>
                  <a:pt x="594521" y="145335"/>
                </a:cubicBezTo>
                <a:cubicBezTo>
                  <a:pt x="587706" y="142779"/>
                  <a:pt x="582410" y="137260"/>
                  <a:pt x="576354" y="133223"/>
                </a:cubicBezTo>
                <a:cubicBezTo>
                  <a:pt x="572317" y="127167"/>
                  <a:pt x="569926" y="119602"/>
                  <a:pt x="564243" y="115056"/>
                </a:cubicBezTo>
                <a:cubicBezTo>
                  <a:pt x="559259" y="111069"/>
                  <a:pt x="551943" y="111515"/>
                  <a:pt x="546076" y="109001"/>
                </a:cubicBezTo>
                <a:cubicBezTo>
                  <a:pt x="476345" y="79118"/>
                  <a:pt x="582700" y="103651"/>
                  <a:pt x="412852" y="84778"/>
                </a:cubicBezTo>
                <a:lnTo>
                  <a:pt x="61625" y="90834"/>
                </a:lnTo>
                <a:cubicBezTo>
                  <a:pt x="53307" y="91102"/>
                  <a:pt x="44328" y="92273"/>
                  <a:pt x="37403" y="96890"/>
                </a:cubicBezTo>
                <a:cubicBezTo>
                  <a:pt x="31348" y="100927"/>
                  <a:pt x="29838" y="109373"/>
                  <a:pt x="25292" y="115056"/>
                </a:cubicBezTo>
                <a:cubicBezTo>
                  <a:pt x="21725" y="119514"/>
                  <a:pt x="17217" y="123131"/>
                  <a:pt x="13180" y="127168"/>
                </a:cubicBezTo>
                <a:cubicBezTo>
                  <a:pt x="-7113" y="188053"/>
                  <a:pt x="-1449" y="163885"/>
                  <a:pt x="13180" y="290670"/>
                </a:cubicBezTo>
                <a:cubicBezTo>
                  <a:pt x="13834" y="296342"/>
                  <a:pt x="21255" y="298744"/>
                  <a:pt x="25292" y="302781"/>
                </a:cubicBezTo>
                <a:cubicBezTo>
                  <a:pt x="29329" y="310855"/>
                  <a:pt x="31861" y="319877"/>
                  <a:pt x="37403" y="327003"/>
                </a:cubicBezTo>
                <a:cubicBezTo>
                  <a:pt x="46166" y="338270"/>
                  <a:pt x="59764" y="345406"/>
                  <a:pt x="67681" y="357282"/>
                </a:cubicBezTo>
                <a:cubicBezTo>
                  <a:pt x="71718" y="363338"/>
                  <a:pt x="74646" y="370303"/>
                  <a:pt x="79792" y="375449"/>
                </a:cubicBezTo>
                <a:cubicBezTo>
                  <a:pt x="86929" y="382585"/>
                  <a:pt x="96262" y="387154"/>
                  <a:pt x="104015" y="393615"/>
                </a:cubicBezTo>
                <a:cubicBezTo>
                  <a:pt x="108401" y="397270"/>
                  <a:pt x="111668" y="402160"/>
                  <a:pt x="116126" y="405727"/>
                </a:cubicBezTo>
                <a:cubicBezTo>
                  <a:pt x="121809" y="410274"/>
                  <a:pt x="129147" y="412692"/>
                  <a:pt x="134293" y="417838"/>
                </a:cubicBezTo>
                <a:cubicBezTo>
                  <a:pt x="165313" y="448857"/>
                  <a:pt x="137053" y="439922"/>
                  <a:pt x="182738" y="460227"/>
                </a:cubicBezTo>
                <a:cubicBezTo>
                  <a:pt x="190343" y="463607"/>
                  <a:pt x="198988" y="463892"/>
                  <a:pt x="206960" y="466283"/>
                </a:cubicBezTo>
                <a:cubicBezTo>
                  <a:pt x="219188" y="469951"/>
                  <a:pt x="231183" y="474357"/>
                  <a:pt x="243294" y="478394"/>
                </a:cubicBezTo>
                <a:cubicBezTo>
                  <a:pt x="249350" y="480413"/>
                  <a:pt x="255142" y="483547"/>
                  <a:pt x="261461" y="484450"/>
                </a:cubicBezTo>
                <a:lnTo>
                  <a:pt x="303850" y="490505"/>
                </a:lnTo>
                <a:lnTo>
                  <a:pt x="449186" y="484450"/>
                </a:lnTo>
                <a:cubicBezTo>
                  <a:pt x="469955" y="479604"/>
                  <a:pt x="493121" y="435445"/>
                  <a:pt x="503686" y="417838"/>
                </a:cubicBezTo>
                <a:cubicBezTo>
                  <a:pt x="517422" y="362896"/>
                  <a:pt x="496623" y="428434"/>
                  <a:pt x="540020" y="363337"/>
                </a:cubicBezTo>
                <a:cubicBezTo>
                  <a:pt x="544057" y="357281"/>
                  <a:pt x="548520" y="351489"/>
                  <a:pt x="552131" y="345170"/>
                </a:cubicBezTo>
                <a:cubicBezTo>
                  <a:pt x="558461" y="334092"/>
                  <a:pt x="566521" y="312614"/>
                  <a:pt x="576354" y="302781"/>
                </a:cubicBezTo>
                <a:cubicBezTo>
                  <a:pt x="588092" y="291043"/>
                  <a:pt x="597913" y="289539"/>
                  <a:pt x="612688" y="284614"/>
                </a:cubicBezTo>
                <a:cubicBezTo>
                  <a:pt x="632910" y="269447"/>
                  <a:pt x="638395" y="269532"/>
                  <a:pt x="649021" y="248280"/>
                </a:cubicBezTo>
                <a:cubicBezTo>
                  <a:pt x="651876" y="242571"/>
                  <a:pt x="652706" y="236040"/>
                  <a:pt x="655077" y="230113"/>
                </a:cubicBezTo>
                <a:cubicBezTo>
                  <a:pt x="664823" y="205749"/>
                  <a:pt x="685355" y="157446"/>
                  <a:pt x="685355" y="157446"/>
                </a:cubicBezTo>
                <a:cubicBezTo>
                  <a:pt x="683336" y="109001"/>
                  <a:pt x="688456" y="59726"/>
                  <a:pt x="679299" y="12111"/>
                </a:cubicBezTo>
                <a:cubicBezTo>
                  <a:pt x="677594" y="3246"/>
                  <a:pt x="655077" y="0"/>
                  <a:pt x="655077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64884" y="2279000"/>
            <a:ext cx="2846948" cy="289924"/>
          </a:xfrm>
          <a:custGeom>
            <a:avLst/>
            <a:gdLst>
              <a:gd name="connsiteX0" fmla="*/ 0 w 2846948"/>
              <a:gd name="connsiteY0" fmla="*/ 278559 h 289924"/>
              <a:gd name="connsiteX1" fmla="*/ 333060 w 2846948"/>
              <a:gd name="connsiteY1" fmla="*/ 272503 h 289924"/>
              <a:gd name="connsiteX2" fmla="*/ 478395 w 2846948"/>
              <a:gd name="connsiteY2" fmla="*/ 254336 h 289924"/>
              <a:gd name="connsiteX3" fmla="*/ 635841 w 2846948"/>
              <a:gd name="connsiteY3" fmla="*/ 193780 h 289924"/>
              <a:gd name="connsiteX4" fmla="*/ 720620 w 2846948"/>
              <a:gd name="connsiteY4" fmla="*/ 175613 h 289924"/>
              <a:gd name="connsiteX5" fmla="*/ 920456 w 2846948"/>
              <a:gd name="connsiteY5" fmla="*/ 115057 h 289924"/>
              <a:gd name="connsiteX6" fmla="*/ 1005235 w 2846948"/>
              <a:gd name="connsiteY6" fmla="*/ 96890 h 289924"/>
              <a:gd name="connsiteX7" fmla="*/ 1059735 w 2846948"/>
              <a:gd name="connsiteY7" fmla="*/ 78723 h 289924"/>
              <a:gd name="connsiteX8" fmla="*/ 1096069 w 2846948"/>
              <a:gd name="connsiteY8" fmla="*/ 72667 h 289924"/>
              <a:gd name="connsiteX9" fmla="*/ 1138459 w 2846948"/>
              <a:gd name="connsiteY9" fmla="*/ 60556 h 289924"/>
              <a:gd name="connsiteX10" fmla="*/ 1235349 w 2846948"/>
              <a:gd name="connsiteY10" fmla="*/ 48445 h 289924"/>
              <a:gd name="connsiteX11" fmla="*/ 1271682 w 2846948"/>
              <a:gd name="connsiteY11" fmla="*/ 42389 h 289924"/>
              <a:gd name="connsiteX12" fmla="*/ 1356461 w 2846948"/>
              <a:gd name="connsiteY12" fmla="*/ 12111 h 289924"/>
              <a:gd name="connsiteX13" fmla="*/ 1398851 w 2846948"/>
              <a:gd name="connsiteY13" fmla="*/ 0 h 289924"/>
              <a:gd name="connsiteX14" fmla="*/ 1762188 w 2846948"/>
              <a:gd name="connsiteY14" fmla="*/ 6055 h 289924"/>
              <a:gd name="connsiteX15" fmla="*/ 1780355 w 2846948"/>
              <a:gd name="connsiteY15" fmla="*/ 12111 h 289924"/>
              <a:gd name="connsiteX16" fmla="*/ 1804578 w 2846948"/>
              <a:gd name="connsiteY16" fmla="*/ 18167 h 289924"/>
              <a:gd name="connsiteX17" fmla="*/ 1840912 w 2846948"/>
              <a:gd name="connsiteY17" fmla="*/ 42389 h 289924"/>
              <a:gd name="connsiteX18" fmla="*/ 1859079 w 2846948"/>
              <a:gd name="connsiteY18" fmla="*/ 48445 h 289924"/>
              <a:gd name="connsiteX19" fmla="*/ 1889357 w 2846948"/>
              <a:gd name="connsiteY19" fmla="*/ 60556 h 289924"/>
              <a:gd name="connsiteX20" fmla="*/ 1925690 w 2846948"/>
              <a:gd name="connsiteY20" fmla="*/ 66612 h 289924"/>
              <a:gd name="connsiteX21" fmla="*/ 1986247 w 2846948"/>
              <a:gd name="connsiteY21" fmla="*/ 84779 h 289924"/>
              <a:gd name="connsiteX22" fmla="*/ 2204249 w 2846948"/>
              <a:gd name="connsiteY22" fmla="*/ 96890 h 289924"/>
              <a:gd name="connsiteX23" fmla="*/ 2682644 w 2846948"/>
              <a:gd name="connsiteY23" fmla="*/ 90834 h 289924"/>
              <a:gd name="connsiteX24" fmla="*/ 2725033 w 2846948"/>
              <a:gd name="connsiteY24" fmla="*/ 78723 h 289924"/>
              <a:gd name="connsiteX25" fmla="*/ 2749256 w 2846948"/>
              <a:gd name="connsiteY25" fmla="*/ 72667 h 289924"/>
              <a:gd name="connsiteX26" fmla="*/ 2809812 w 2846948"/>
              <a:gd name="connsiteY26" fmla="*/ 54501 h 289924"/>
              <a:gd name="connsiteX27" fmla="*/ 2834035 w 2846948"/>
              <a:gd name="connsiteY27" fmla="*/ 36334 h 289924"/>
              <a:gd name="connsiteX28" fmla="*/ 2846146 w 2846948"/>
              <a:gd name="connsiteY28" fmla="*/ 24222 h 289924"/>
              <a:gd name="connsiteX29" fmla="*/ 2846146 w 2846948"/>
              <a:gd name="connsiteY29" fmla="*/ 30278 h 28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46948" h="289924">
                <a:moveTo>
                  <a:pt x="0" y="278559"/>
                </a:moveTo>
                <a:cubicBezTo>
                  <a:pt x="132517" y="297488"/>
                  <a:pt x="68031" y="290908"/>
                  <a:pt x="333060" y="272503"/>
                </a:cubicBezTo>
                <a:cubicBezTo>
                  <a:pt x="381765" y="269121"/>
                  <a:pt x="478395" y="254336"/>
                  <a:pt x="478395" y="254336"/>
                </a:cubicBezTo>
                <a:cubicBezTo>
                  <a:pt x="546048" y="223585"/>
                  <a:pt x="558527" y="215108"/>
                  <a:pt x="635841" y="193780"/>
                </a:cubicBezTo>
                <a:cubicBezTo>
                  <a:pt x="663702" y="186094"/>
                  <a:pt x="692765" y="183318"/>
                  <a:pt x="720620" y="175613"/>
                </a:cubicBezTo>
                <a:cubicBezTo>
                  <a:pt x="787704" y="157058"/>
                  <a:pt x="852398" y="129641"/>
                  <a:pt x="920456" y="115057"/>
                </a:cubicBezTo>
                <a:cubicBezTo>
                  <a:pt x="948716" y="109001"/>
                  <a:pt x="977270" y="104185"/>
                  <a:pt x="1005235" y="96890"/>
                </a:cubicBezTo>
                <a:cubicBezTo>
                  <a:pt x="1023764" y="92056"/>
                  <a:pt x="1041232" y="83657"/>
                  <a:pt x="1059735" y="78723"/>
                </a:cubicBezTo>
                <a:cubicBezTo>
                  <a:pt x="1071599" y="75559"/>
                  <a:pt x="1084083" y="75330"/>
                  <a:pt x="1096069" y="72667"/>
                </a:cubicBezTo>
                <a:cubicBezTo>
                  <a:pt x="1129916" y="65146"/>
                  <a:pt x="1097894" y="66641"/>
                  <a:pt x="1138459" y="60556"/>
                </a:cubicBezTo>
                <a:cubicBezTo>
                  <a:pt x="1170647" y="55728"/>
                  <a:pt x="1203099" y="52843"/>
                  <a:pt x="1235349" y="48445"/>
                </a:cubicBezTo>
                <a:cubicBezTo>
                  <a:pt x="1247514" y="46786"/>
                  <a:pt x="1259819" y="45553"/>
                  <a:pt x="1271682" y="42389"/>
                </a:cubicBezTo>
                <a:cubicBezTo>
                  <a:pt x="1316144" y="30532"/>
                  <a:pt x="1319955" y="25801"/>
                  <a:pt x="1356461" y="12111"/>
                </a:cubicBezTo>
                <a:cubicBezTo>
                  <a:pt x="1373842" y="5593"/>
                  <a:pt x="1379755" y="4773"/>
                  <a:pt x="1398851" y="0"/>
                </a:cubicBezTo>
                <a:lnTo>
                  <a:pt x="1762188" y="6055"/>
                </a:lnTo>
                <a:cubicBezTo>
                  <a:pt x="1768568" y="6258"/>
                  <a:pt x="1774217" y="10357"/>
                  <a:pt x="1780355" y="12111"/>
                </a:cubicBezTo>
                <a:cubicBezTo>
                  <a:pt x="1788358" y="14398"/>
                  <a:pt x="1796504" y="16148"/>
                  <a:pt x="1804578" y="18167"/>
                </a:cubicBezTo>
                <a:cubicBezTo>
                  <a:pt x="1816689" y="26241"/>
                  <a:pt x="1828188" y="35320"/>
                  <a:pt x="1840912" y="42389"/>
                </a:cubicBezTo>
                <a:cubicBezTo>
                  <a:pt x="1846492" y="45489"/>
                  <a:pt x="1853102" y="46204"/>
                  <a:pt x="1859079" y="48445"/>
                </a:cubicBezTo>
                <a:cubicBezTo>
                  <a:pt x="1869257" y="52262"/>
                  <a:pt x="1878870" y="57696"/>
                  <a:pt x="1889357" y="60556"/>
                </a:cubicBezTo>
                <a:cubicBezTo>
                  <a:pt x="1901202" y="63787"/>
                  <a:pt x="1913779" y="63634"/>
                  <a:pt x="1925690" y="66612"/>
                </a:cubicBezTo>
                <a:cubicBezTo>
                  <a:pt x="1948156" y="72229"/>
                  <a:pt x="1963827" y="81576"/>
                  <a:pt x="1986247" y="84779"/>
                </a:cubicBezTo>
                <a:cubicBezTo>
                  <a:pt x="2052740" y="94278"/>
                  <a:pt x="2146465" y="94667"/>
                  <a:pt x="2204249" y="96890"/>
                </a:cubicBezTo>
                <a:lnTo>
                  <a:pt x="2682644" y="90834"/>
                </a:lnTo>
                <a:cubicBezTo>
                  <a:pt x="2692989" y="90585"/>
                  <a:pt x="2714364" y="81771"/>
                  <a:pt x="2725033" y="78723"/>
                </a:cubicBezTo>
                <a:cubicBezTo>
                  <a:pt x="2733036" y="76436"/>
                  <a:pt x="2741284" y="75059"/>
                  <a:pt x="2749256" y="72667"/>
                </a:cubicBezTo>
                <a:cubicBezTo>
                  <a:pt x="2822954" y="50558"/>
                  <a:pt x="2753994" y="68454"/>
                  <a:pt x="2809812" y="54501"/>
                </a:cubicBezTo>
                <a:cubicBezTo>
                  <a:pt x="2817886" y="48445"/>
                  <a:pt x="2826282" y="42795"/>
                  <a:pt x="2834035" y="36334"/>
                </a:cubicBezTo>
                <a:cubicBezTo>
                  <a:pt x="2838421" y="32679"/>
                  <a:pt x="2841039" y="26775"/>
                  <a:pt x="2846146" y="24222"/>
                </a:cubicBezTo>
                <a:cubicBezTo>
                  <a:pt x="2847952" y="23319"/>
                  <a:pt x="2846146" y="28259"/>
                  <a:pt x="2846146" y="3027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747308" y="2167788"/>
            <a:ext cx="287992" cy="224186"/>
          </a:xfrm>
          <a:custGeom>
            <a:avLst/>
            <a:gdLst>
              <a:gd name="connsiteX0" fmla="*/ 188851 w 287992"/>
              <a:gd name="connsiteY0" fmla="*/ 48572 h 224186"/>
              <a:gd name="connsiteX1" fmla="*/ 146462 w 287992"/>
              <a:gd name="connsiteY1" fmla="*/ 60684 h 224186"/>
              <a:gd name="connsiteX2" fmla="*/ 31405 w 287992"/>
              <a:gd name="connsiteY2" fmla="*/ 84906 h 224186"/>
              <a:gd name="connsiteX3" fmla="*/ 1126 w 287992"/>
              <a:gd name="connsiteY3" fmla="*/ 72795 h 224186"/>
              <a:gd name="connsiteX4" fmla="*/ 19293 w 287992"/>
              <a:gd name="connsiteY4" fmla="*/ 78850 h 224186"/>
              <a:gd name="connsiteX5" fmla="*/ 67738 w 287992"/>
              <a:gd name="connsiteY5" fmla="*/ 66739 h 224186"/>
              <a:gd name="connsiteX6" fmla="*/ 176740 w 287992"/>
              <a:gd name="connsiteY6" fmla="*/ 30405 h 224186"/>
              <a:gd name="connsiteX7" fmla="*/ 255463 w 287992"/>
              <a:gd name="connsiteY7" fmla="*/ 12238 h 224186"/>
              <a:gd name="connsiteX8" fmla="*/ 285741 w 287992"/>
              <a:gd name="connsiteY8" fmla="*/ 24350 h 224186"/>
              <a:gd name="connsiteX9" fmla="*/ 267574 w 287992"/>
              <a:gd name="connsiteY9" fmla="*/ 48572 h 224186"/>
              <a:gd name="connsiteX10" fmla="*/ 255463 w 287992"/>
              <a:gd name="connsiteY10" fmla="*/ 66739 h 224186"/>
              <a:gd name="connsiteX11" fmla="*/ 219129 w 287992"/>
              <a:gd name="connsiteY11" fmla="*/ 115184 h 224186"/>
              <a:gd name="connsiteX12" fmla="*/ 200962 w 287992"/>
              <a:gd name="connsiteY12" fmla="*/ 157574 h 224186"/>
              <a:gd name="connsiteX13" fmla="*/ 194907 w 287992"/>
              <a:gd name="connsiteY13" fmla="*/ 175740 h 224186"/>
              <a:gd name="connsiteX14" fmla="*/ 182795 w 287992"/>
              <a:gd name="connsiteY14" fmla="*/ 187852 h 224186"/>
              <a:gd name="connsiteX15" fmla="*/ 152517 w 287992"/>
              <a:gd name="connsiteY15" fmla="*/ 224186 h 224186"/>
              <a:gd name="connsiteX16" fmla="*/ 158573 w 287992"/>
              <a:gd name="connsiteY16" fmla="*/ 218130 h 22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92" h="224186">
                <a:moveTo>
                  <a:pt x="188851" y="48572"/>
                </a:moveTo>
                <a:cubicBezTo>
                  <a:pt x="174721" y="52609"/>
                  <a:pt x="160842" y="57657"/>
                  <a:pt x="146462" y="60684"/>
                </a:cubicBezTo>
                <a:cubicBezTo>
                  <a:pt x="8439" y="89742"/>
                  <a:pt x="127841" y="57353"/>
                  <a:pt x="31405" y="84906"/>
                </a:cubicBezTo>
                <a:cubicBezTo>
                  <a:pt x="21312" y="80869"/>
                  <a:pt x="10849" y="77656"/>
                  <a:pt x="1126" y="72795"/>
                </a:cubicBezTo>
                <a:cubicBezTo>
                  <a:pt x="-4583" y="69940"/>
                  <a:pt x="12936" y="79428"/>
                  <a:pt x="19293" y="78850"/>
                </a:cubicBezTo>
                <a:cubicBezTo>
                  <a:pt x="35870" y="77343"/>
                  <a:pt x="51947" y="72003"/>
                  <a:pt x="67738" y="66739"/>
                </a:cubicBezTo>
                <a:cubicBezTo>
                  <a:pt x="104072" y="54628"/>
                  <a:pt x="139584" y="39694"/>
                  <a:pt x="176740" y="30405"/>
                </a:cubicBezTo>
                <a:cubicBezTo>
                  <a:pt x="235170" y="15798"/>
                  <a:pt x="208863" y="21559"/>
                  <a:pt x="255463" y="12238"/>
                </a:cubicBezTo>
                <a:cubicBezTo>
                  <a:pt x="266689" y="6625"/>
                  <a:pt x="296342" y="-18054"/>
                  <a:pt x="285741" y="24350"/>
                </a:cubicBezTo>
                <a:cubicBezTo>
                  <a:pt x="283293" y="34141"/>
                  <a:pt x="273440" y="40359"/>
                  <a:pt x="267574" y="48572"/>
                </a:cubicBezTo>
                <a:cubicBezTo>
                  <a:pt x="263344" y="54494"/>
                  <a:pt x="259830" y="60917"/>
                  <a:pt x="255463" y="66739"/>
                </a:cubicBezTo>
                <a:cubicBezTo>
                  <a:pt x="212309" y="124277"/>
                  <a:pt x="246509" y="74113"/>
                  <a:pt x="219129" y="115184"/>
                </a:cubicBezTo>
                <a:cubicBezTo>
                  <a:pt x="206525" y="165599"/>
                  <a:pt x="221872" y="115753"/>
                  <a:pt x="200962" y="157574"/>
                </a:cubicBezTo>
                <a:cubicBezTo>
                  <a:pt x="198108" y="163283"/>
                  <a:pt x="198191" y="170267"/>
                  <a:pt x="194907" y="175740"/>
                </a:cubicBezTo>
                <a:cubicBezTo>
                  <a:pt x="191969" y="180636"/>
                  <a:pt x="186450" y="183466"/>
                  <a:pt x="182795" y="187852"/>
                </a:cubicBezTo>
                <a:cubicBezTo>
                  <a:pt x="146780" y="231069"/>
                  <a:pt x="179923" y="196776"/>
                  <a:pt x="152517" y="224186"/>
                </a:cubicBezTo>
                <a:lnTo>
                  <a:pt x="158573" y="21813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2532" y="1282281"/>
            <a:ext cx="1861068" cy="17016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assumption is common though may be unrealistic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Camera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Scene </a:t>
            </a:r>
            <a:r>
              <a:rPr lang="en-US" dirty="0"/>
              <a:t>g</a:t>
            </a:r>
            <a:r>
              <a:rPr lang="en-US" dirty="0" smtClean="0"/>
              <a:t>eometry consists of internal and external parameters</a:t>
            </a:r>
          </a:p>
          <a:p>
            <a:endParaRPr lang="en-US" dirty="0"/>
          </a:p>
          <a:p>
            <a:r>
              <a:rPr lang="en-US" dirty="0" smtClean="0"/>
              <a:t>Observed light is focused onto an image plane</a:t>
            </a:r>
          </a:p>
          <a:p>
            <a:endParaRPr lang="en-US" dirty="0"/>
          </a:p>
          <a:p>
            <a:r>
              <a:rPr lang="en-US" dirty="0" smtClean="0"/>
              <a:t>The image is then captured (Image Acquisition)</a:t>
            </a:r>
          </a:p>
          <a:p>
            <a:endParaRPr lang="en-US" dirty="0"/>
          </a:p>
          <a:p>
            <a:r>
              <a:rPr lang="en-US" dirty="0" smtClean="0"/>
              <a:t>But first we will review radiometry: physics of LIGHT and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362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Appendix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Pinhole Camera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/>
              <a:t>Princes Notation.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221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Geometric interpretation of homogeneous coordinates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5F77090-F112-494C-B26D-10BF7AE7F6F1}" type="slidenum">
              <a:rPr lang="en-CA" smtClean="0"/>
              <a:pPr/>
              <a:t>74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696" y="6356351"/>
            <a:ext cx="5112568" cy="365125"/>
          </a:xfrm>
        </p:spPr>
        <p:txBody>
          <a:bodyPr/>
          <a:lstStyle/>
          <a:p>
            <a:r>
              <a:rPr lang="en-CA" dirty="0" smtClean="0"/>
              <a:t>Computer vision: models, learning and inference.  ©2011 Simon J.D. Prince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982" y="1412776"/>
            <a:ext cx="5277000" cy="497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1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Normalized Camera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5F77090-F112-494C-B26D-10BF7AE7F6F1}" type="slidenum">
              <a:rPr lang="en-CA" smtClean="0"/>
              <a:pPr/>
              <a:t>75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696" y="6356351"/>
            <a:ext cx="5112568" cy="365125"/>
          </a:xfrm>
        </p:spPr>
        <p:txBody>
          <a:bodyPr/>
          <a:lstStyle/>
          <a:p>
            <a:r>
              <a:rPr lang="en-CA" dirty="0" smtClean="0"/>
              <a:t>Computer vision: models, learning and inference.  ©2011 Simon J.D. Prince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378" y="1124745"/>
            <a:ext cx="5790934" cy="365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7568" y="4869160"/>
            <a:ext cx="201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By similar triangles: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7692" t="5316" b="46580"/>
          <a:stretch>
            <a:fillRect/>
          </a:stretch>
        </p:blipFill>
        <p:spPr bwMode="auto">
          <a:xfrm>
            <a:off x="4655840" y="5229200"/>
            <a:ext cx="17281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7692" t="52113"/>
          <a:stretch>
            <a:fillRect/>
          </a:stretch>
        </p:blipFill>
        <p:spPr bwMode="auto">
          <a:xfrm>
            <a:off x="6942479" y="5194695"/>
            <a:ext cx="1728192" cy="86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4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Focal length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5F77090-F112-494C-B26D-10BF7AE7F6F1}" type="slidenum">
              <a:rPr lang="en-CA" smtClean="0"/>
              <a:pPr/>
              <a:t>76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696" y="6356351"/>
            <a:ext cx="5112568" cy="365125"/>
          </a:xfrm>
        </p:spPr>
        <p:txBody>
          <a:bodyPr/>
          <a:lstStyle/>
          <a:p>
            <a:r>
              <a:rPr lang="en-CA" dirty="0" smtClean="0"/>
              <a:t>Computer vision: models, learning and inference.  ©2011 Simon J.D. Prince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1196752"/>
            <a:ext cx="7519628" cy="521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1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7568" y="1484785"/>
            <a:ext cx="9791976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Can model both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/>
              <a:t>the effect of the distance to the focal plane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/>
              <a:t>the density of the receptors</a:t>
            </a:r>
          </a:p>
          <a:p>
            <a:pPr marL="342900" indent="-342900"/>
            <a:r>
              <a:rPr lang="en-CA" sz="2400" dirty="0"/>
              <a:t>with a single </a:t>
            </a:r>
            <a:r>
              <a:rPr lang="en-CA" sz="2400" b="1" dirty="0"/>
              <a:t>focal length parameter </a:t>
            </a:r>
            <a:r>
              <a:rPr lang="en-CA" sz="2400" b="1" dirty="0" smtClean="0"/>
              <a:t>f = d = </a:t>
            </a:r>
            <a:r>
              <a:rPr lang="en-CA" sz="2400" b="1" dirty="0" smtClean="0">
                <a:latin typeface="Symbol" pitchFamily="18" charset="2"/>
              </a:rPr>
              <a:t>f</a:t>
            </a:r>
            <a:endParaRPr lang="en-CA" sz="2400" b="1" dirty="0">
              <a:latin typeface="Symbol" pitchFamily="18" charset="2"/>
            </a:endParaRPr>
          </a:p>
          <a:p>
            <a:pPr marL="342900" indent="-342900"/>
            <a:endParaRPr lang="en-CA" sz="2400" dirty="0"/>
          </a:p>
          <a:p>
            <a:pPr marL="342900" indent="-342900"/>
            <a:endParaRPr lang="en-CA" sz="2400" dirty="0"/>
          </a:p>
          <a:p>
            <a:pPr marL="342900" indent="-342900"/>
            <a:endParaRPr lang="en-CA" sz="2400" dirty="0"/>
          </a:p>
          <a:p>
            <a:pPr marL="342900" indent="-342900"/>
            <a:endParaRPr lang="en-CA" sz="1400" dirty="0"/>
          </a:p>
          <a:p>
            <a:pPr marL="342900" indent="-342900"/>
            <a:r>
              <a:rPr lang="en-CA" sz="2400" u="sng" dirty="0" smtClean="0"/>
              <a:t>To be overly cumbersome note: </a:t>
            </a:r>
            <a:r>
              <a:rPr lang="en-CA" sz="2400" dirty="0" smtClean="0"/>
              <a:t>In </a:t>
            </a:r>
            <a:r>
              <a:rPr lang="en-CA" sz="2400" dirty="0"/>
              <a:t>practice, the receptors may not be square:</a:t>
            </a:r>
          </a:p>
          <a:p>
            <a:pPr marL="342900" indent="-342900"/>
            <a:endParaRPr lang="en-CA" sz="2400" dirty="0"/>
          </a:p>
          <a:p>
            <a:pPr marL="342900" indent="-342900"/>
            <a:endParaRPr lang="en-CA" sz="2400" dirty="0"/>
          </a:p>
          <a:p>
            <a:pPr marL="342900" indent="-342900"/>
            <a:endParaRPr lang="en-CA" sz="2400" dirty="0"/>
          </a:p>
          <a:p>
            <a:pPr marL="342900" indent="-342900"/>
            <a:r>
              <a:rPr lang="en-CA" sz="2400" dirty="0"/>
              <a:t>So use different focal length parameter for x and y dims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Focal length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5F77090-F112-494C-B26D-10BF7AE7F6F1}" type="slidenum">
              <a:rPr lang="en-CA" smtClean="0"/>
              <a:pPr/>
              <a:t>77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696" y="6356351"/>
            <a:ext cx="5112568" cy="365125"/>
          </a:xfrm>
        </p:spPr>
        <p:txBody>
          <a:bodyPr/>
          <a:lstStyle/>
          <a:p>
            <a:r>
              <a:rPr lang="en-CA" dirty="0" smtClean="0"/>
              <a:t>Computer vision: models, learning and inference.  ©2011 Simon J.D. Prince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47675"/>
          <a:stretch>
            <a:fillRect/>
          </a:stretch>
        </p:blipFill>
        <p:spPr bwMode="auto">
          <a:xfrm>
            <a:off x="3647728" y="3140968"/>
            <a:ext cx="18054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b="50449"/>
          <a:stretch>
            <a:fillRect/>
          </a:stretch>
        </p:blipFill>
        <p:spPr bwMode="auto">
          <a:xfrm>
            <a:off x="3647728" y="4797152"/>
            <a:ext cx="19736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52325" b="-4650"/>
          <a:stretch>
            <a:fillRect/>
          </a:stretch>
        </p:blipFill>
        <p:spPr bwMode="auto">
          <a:xfrm>
            <a:off x="6096000" y="3140968"/>
            <a:ext cx="18054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49551"/>
          <a:stretch>
            <a:fillRect/>
          </a:stretch>
        </p:blipFill>
        <p:spPr bwMode="auto">
          <a:xfrm>
            <a:off x="6138574" y="4725144"/>
            <a:ext cx="1973650" cy="87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19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Offset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5F77090-F112-494C-B26D-10BF7AE7F6F1}" type="slidenum">
              <a:rPr lang="en-CA" smtClean="0"/>
              <a:pPr/>
              <a:t>78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696" y="6356351"/>
            <a:ext cx="5112568" cy="365125"/>
          </a:xfrm>
        </p:spPr>
        <p:txBody>
          <a:bodyPr/>
          <a:lstStyle/>
          <a:p>
            <a:r>
              <a:rPr lang="en-CA" dirty="0" smtClean="0"/>
              <a:t>Computer vision: models, learning and inference.  ©2011 Simon J.D. Prince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Current model assumes that pixel (0,0) is where the principal ray strikes the image plane (i.e. the center)</a:t>
            </a:r>
          </a:p>
          <a:p>
            <a:r>
              <a:rPr lang="en-CA" dirty="0" smtClean="0"/>
              <a:t>Model offset to center 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800" y="3861048"/>
            <a:ext cx="3312368" cy="20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1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/>
              <a:t>Finally, add skew parameter</a:t>
            </a:r>
          </a:p>
          <a:p>
            <a:r>
              <a:rPr lang="en-CA" dirty="0"/>
              <a:t>Accounts for image plane being not exactly perpendicular to the principal ray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Skew parameter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5F77090-F112-494C-B26D-10BF7AE7F6F1}" type="slidenum">
              <a:rPr lang="en-CA" smtClean="0"/>
              <a:pPr/>
              <a:t>79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696" y="6356351"/>
            <a:ext cx="5112568" cy="365125"/>
          </a:xfrm>
        </p:spPr>
        <p:txBody>
          <a:bodyPr/>
          <a:lstStyle/>
          <a:p>
            <a:r>
              <a:rPr lang="en-CA" dirty="0" smtClean="0"/>
              <a:t>Computer vision: models, learning and inference.  ©2011 Simon J.D. Prince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4295800" y="3916526"/>
            <a:ext cx="3384376" cy="1584176"/>
            <a:chOff x="2195736" y="2636912"/>
            <a:chExt cx="4755911" cy="222617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2636912"/>
              <a:ext cx="4755911" cy="2226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796136" y="4365104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8014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224"/>
            <a:ext cx="10972800" cy="65745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Why Homogeneous Coordinates?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6132" y="914400"/>
            <a:ext cx="8226068" cy="71755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Homogeneous representation permits linear matrix operations for transformations used in Computer Vision</a:t>
            </a:r>
          </a:p>
        </p:txBody>
      </p:sp>
      <p:sp>
        <p:nvSpPr>
          <p:cNvPr id="20484" name="Rectangle 22"/>
          <p:cNvSpPr>
            <a:spLocks noChangeArrowheads="1"/>
          </p:cNvSpPr>
          <p:nvPr/>
        </p:nvSpPr>
        <p:spPr bwMode="auto">
          <a:xfrm>
            <a:off x="2209800" y="12954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How?  </a:t>
            </a:r>
            <a:r>
              <a:rPr lang="en-US" altLang="en-US" dirty="0">
                <a:latin typeface="Arial" panose="020B0604020202020204" pitchFamily="34" charset="0"/>
              </a:rPr>
              <a:t>add one more coordinate: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/>
        </p:nvSpPr>
        <p:spPr bwMode="auto">
          <a:xfrm>
            <a:off x="3317876" y="3363914"/>
            <a:ext cx="262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homogeneous image 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coordinates</a:t>
            </a:r>
          </a:p>
        </p:txBody>
      </p:sp>
      <p:sp>
        <p:nvSpPr>
          <p:cNvPr id="20486" name="Text Box 33"/>
          <p:cNvSpPr txBox="1">
            <a:spLocks noChangeArrowheads="1"/>
          </p:cNvSpPr>
          <p:nvPr/>
        </p:nvSpPr>
        <p:spPr bwMode="auto">
          <a:xfrm>
            <a:off x="7065964" y="3352801"/>
            <a:ext cx="2611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homogeneous scene 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/>
        </p:nvSpPr>
        <p:spPr bwMode="auto">
          <a:xfrm>
            <a:off x="2209800" y="4267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</a:rPr>
              <a:t>Converting </a:t>
            </a:r>
            <a:r>
              <a:rPr lang="en-US" altLang="en-US" i="1">
                <a:latin typeface="Arial" panose="020B0604020202020204" pitchFamily="34" charset="0"/>
              </a:rPr>
              <a:t>from</a:t>
            </a:r>
            <a:r>
              <a:rPr lang="en-US" altLang="en-US">
                <a:latin typeface="Arial" panose="020B0604020202020204" pitchFamily="34" charset="0"/>
              </a:rPr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9" y="2212975"/>
            <a:ext cx="18430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483870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4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694239"/>
            <a:ext cx="32766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70" name="Rectangle 42"/>
          <p:cNvSpPr>
            <a:spLocks noChangeArrowheads="1"/>
          </p:cNvSpPr>
          <p:nvPr/>
        </p:nvSpPr>
        <p:spPr bwMode="auto">
          <a:xfrm>
            <a:off x="2209800" y="1295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20492" name="Picture 43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060576"/>
            <a:ext cx="211296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3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70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Pinhole camera in </a:t>
            </a:r>
            <a:br>
              <a:rPr lang="en-GB" dirty="0" smtClean="0"/>
            </a:br>
            <a:r>
              <a:rPr lang="en-GB" dirty="0" smtClean="0"/>
              <a:t>homogeneous coordinates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5F77090-F112-494C-B26D-10BF7AE7F6F1}" type="slidenum">
              <a:rPr lang="en-CA" smtClean="0"/>
              <a:pPr/>
              <a:t>80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696" y="6356351"/>
            <a:ext cx="5112568" cy="365125"/>
          </a:xfrm>
        </p:spPr>
        <p:txBody>
          <a:bodyPr/>
          <a:lstStyle/>
          <a:p>
            <a:r>
              <a:rPr lang="en-CA" dirty="0" smtClean="0"/>
              <a:t>Computer vision: models, learning and inference.  ©2011 Simon J.D. Prince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784" y="1988840"/>
            <a:ext cx="3678098" cy="185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0" y="4293096"/>
            <a:ext cx="5040560" cy="173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35561" y="1772817"/>
            <a:ext cx="208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Camera model: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9934" y="3861049"/>
            <a:ext cx="389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In homogeneous coordinates: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8329" y="4941169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(linear!)</a:t>
            </a:r>
          </a:p>
        </p:txBody>
      </p:sp>
    </p:spTree>
    <p:extLst>
      <p:ext uri="{BB962C8B-B14F-4D97-AF65-F5344CB8AC3E}">
        <p14:creationId xmlns:p14="http://schemas.microsoft.com/office/powerpoint/2010/main" val="37250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Pinhole camera in </a:t>
            </a:r>
            <a:br>
              <a:rPr lang="en-GB" dirty="0" smtClean="0"/>
            </a:br>
            <a:r>
              <a:rPr lang="en-GB" dirty="0" smtClean="0"/>
              <a:t>homogeneous coordinates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5F77090-F112-494C-B26D-10BF7AE7F6F1}" type="slidenum">
              <a:rPr lang="en-CA" smtClean="0"/>
              <a:pPr/>
              <a:t>81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696" y="6356351"/>
            <a:ext cx="5112568" cy="365125"/>
          </a:xfrm>
        </p:spPr>
        <p:txBody>
          <a:bodyPr/>
          <a:lstStyle/>
          <a:p>
            <a:r>
              <a:rPr lang="en-CA" dirty="0" smtClean="0"/>
              <a:t>Computer vision: models, learning and inference.  ©2011 Simon J.D. Prince</a:t>
            </a:r>
            <a:endParaRPr lang="en-CA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1700808"/>
            <a:ext cx="5040560" cy="173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92" y="3933056"/>
            <a:ext cx="3888432" cy="14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07568" y="3429001"/>
            <a:ext cx="4416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Writing out these three equations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7024" y="5517233"/>
            <a:ext cx="5279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Eliminate </a:t>
            </a:r>
            <a:r>
              <a:rPr lang="en-CA" sz="2400" dirty="0">
                <a:latin typeface="Symbol" pitchFamily="18" charset="2"/>
              </a:rPr>
              <a:t>l</a:t>
            </a:r>
            <a:r>
              <a:rPr lang="en-CA" sz="2400" dirty="0"/>
              <a:t> to retrieve original equations</a:t>
            </a:r>
          </a:p>
        </p:txBody>
      </p:sp>
    </p:spTree>
    <p:extLst>
      <p:ext uri="{BB962C8B-B14F-4D97-AF65-F5344CB8AC3E}">
        <p14:creationId xmlns:p14="http://schemas.microsoft.com/office/powerpoint/2010/main" val="37205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CA" sz="2400" dirty="0"/>
              <a:t>Position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u,v,w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sz="240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/>
              <a:t>of point in the world is generally not expressed in the frame of reference of the camera.</a:t>
            </a:r>
          </a:p>
          <a:p>
            <a:r>
              <a:rPr lang="en-CA" sz="2400" dirty="0"/>
              <a:t>Transform using 3D transformation</a:t>
            </a:r>
          </a:p>
          <a:p>
            <a:endParaRPr lang="en-CA" sz="2400" dirty="0"/>
          </a:p>
          <a:p>
            <a:endParaRPr lang="en-CA" sz="2400" dirty="0"/>
          </a:p>
          <a:p>
            <a:pPr>
              <a:buNone/>
            </a:pPr>
            <a:endParaRPr lang="en-CA" sz="2400" dirty="0"/>
          </a:p>
          <a:p>
            <a:pPr>
              <a:buNone/>
            </a:pPr>
            <a:r>
              <a:rPr lang="en-CA" sz="2400" dirty="0"/>
              <a:t>	or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Position and orientation of camera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5F77090-F112-494C-B26D-10BF7AE7F6F1}" type="slidenum">
              <a:rPr lang="en-CA" smtClean="0"/>
              <a:pPr/>
              <a:t>82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696" y="6356351"/>
            <a:ext cx="5112568" cy="365125"/>
          </a:xfrm>
        </p:spPr>
        <p:txBody>
          <a:bodyPr/>
          <a:lstStyle/>
          <a:p>
            <a:r>
              <a:rPr lang="en-CA" dirty="0" smtClean="0"/>
              <a:t>Computer vision: models, learning and inference.  ©2011 Simon J.D. Prince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3068960"/>
            <a:ext cx="4626174" cy="10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24" y="4509120"/>
            <a:ext cx="2410222" cy="54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3791744" y="5085184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6132004" y="5121189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39617" y="5662990"/>
            <a:ext cx="23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Point in frame of reference of camera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5961" y="5661249"/>
            <a:ext cx="23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Point in frame of reference of world</a:t>
            </a:r>
          </a:p>
        </p:txBody>
      </p:sp>
    </p:spTree>
    <p:extLst>
      <p:ext uri="{BB962C8B-B14F-4D97-AF65-F5344CB8AC3E}">
        <p14:creationId xmlns:p14="http://schemas.microsoft.com/office/powerpoint/2010/main" val="19573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1981200" y="3573017"/>
            <a:ext cx="8229600" cy="2913187"/>
          </a:xfrm>
        </p:spPr>
        <p:txBody>
          <a:bodyPr>
            <a:normAutofit/>
          </a:bodyPr>
          <a:lstStyle/>
          <a:p>
            <a:r>
              <a:rPr lang="en-CA" sz="2400" dirty="0"/>
              <a:t>Intrinsic parameters                       (stored as intrinsic matrix)</a:t>
            </a:r>
          </a:p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Extrinsic parameters</a:t>
            </a:r>
          </a:p>
          <a:p>
            <a:endParaRPr lang="en-CA" sz="2400" dirty="0"/>
          </a:p>
          <a:p>
            <a:endParaRPr lang="en-CA" sz="2400" dirty="0"/>
          </a:p>
          <a:p>
            <a:pPr>
              <a:buNone/>
            </a:pPr>
            <a:endParaRPr lang="en-CA" sz="2400" dirty="0"/>
          </a:p>
          <a:p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Complete pinhole camera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5F77090-F112-494C-B26D-10BF7AE7F6F1}" type="slidenum">
              <a:rPr lang="en-CA" smtClean="0"/>
              <a:pPr/>
              <a:t>83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696" y="6356351"/>
            <a:ext cx="5112568" cy="365125"/>
          </a:xfrm>
        </p:spPr>
        <p:txBody>
          <a:bodyPr/>
          <a:lstStyle/>
          <a:p>
            <a:r>
              <a:rPr lang="en-CA" dirty="0" smtClean="0"/>
              <a:t>Computer vision: models, learning and inference.  ©2011 Simon J.D. Prince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1775520" y="1628800"/>
            <a:ext cx="8712968" cy="1440160"/>
            <a:chOff x="179512" y="1412776"/>
            <a:chExt cx="8964488" cy="146811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12776"/>
              <a:ext cx="8820594" cy="1468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8676456" y="2276872"/>
              <a:ext cx="46754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0904" y="4469748"/>
            <a:ext cx="2738114" cy="49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870" y="5852294"/>
            <a:ext cx="11819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9498" y="4077072"/>
            <a:ext cx="2699967" cy="128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64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7"/>
              <p:cNvSpPr txBox="1">
                <a:spLocks noChangeArrowheads="1"/>
              </p:cNvSpPr>
              <p:nvPr/>
            </p:nvSpPr>
            <p:spPr>
              <a:xfrm>
                <a:off x="609600" y="1224116"/>
                <a:ext cx="9559413" cy="490383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altLang="en-US" dirty="0" smtClean="0"/>
                  <a:t>2-D Lines can also be represented using homogeneous coordinates</a:t>
                </a:r>
              </a:p>
              <a:p>
                <a:pPr marL="0" indent="0">
                  <a:buNone/>
                </a:pPr>
                <a:endParaRPr lang="en-US" altLang="en-US" dirty="0" smtClean="0"/>
              </a:p>
              <a:p>
                <a:pPr>
                  <a:buFontTx/>
                  <a:buChar char="•"/>
                </a:pPr>
                <a:r>
                  <a:rPr lang="en-US" altLang="en-US" dirty="0" smtClean="0"/>
                  <a:t>Corresponding line equation </a:t>
                </a:r>
              </a:p>
              <a:p>
                <a:pPr marL="0" indent="0">
                  <a:buNone/>
                </a:pPr>
                <a:endParaRPr lang="en-US" altLang="en-US" dirty="0" smtClean="0"/>
              </a:p>
              <a:p>
                <a:pPr>
                  <a:buFontTx/>
                  <a:buChar char="•"/>
                </a:pPr>
                <a:r>
                  <a:rPr lang="en-US" altLang="en-US" dirty="0" smtClean="0"/>
                  <a:t>It is common to normalize the line equation vector</a:t>
                </a:r>
              </a:p>
              <a:p>
                <a:pPr marL="0" indent="0">
                  <a:buNone/>
                </a:pPr>
                <a:endParaRPr lang="en-US" altLang="en-US" dirty="0" smtClean="0"/>
              </a:p>
              <a:p>
                <a:pPr>
                  <a:buFontTx/>
                  <a:buChar char="•"/>
                </a:pPr>
                <a:r>
                  <a:rPr lang="en-US" altLang="en-US" dirty="0" smtClean="0"/>
                  <a:t>Observe: in this formulation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 is the unit normal vector perpendicular to the line and d is its distance to the origin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" name="Rectang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24116"/>
                <a:ext cx="9559413" cy="4903839"/>
              </a:xfrm>
              <a:prstGeom prst="rect">
                <a:avLst/>
              </a:prstGeom>
              <a:blipFill rotWithShape="0">
                <a:blip r:embed="rId2"/>
                <a:stretch>
                  <a:fillRect l="-1148" t="-1368" r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881" y="1856387"/>
            <a:ext cx="1510122" cy="475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074" y="3165557"/>
            <a:ext cx="3124302" cy="536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942" y="4365566"/>
            <a:ext cx="4572000" cy="342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8644" y="2043158"/>
            <a:ext cx="3253637" cy="17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dx, dy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63.6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a &amp; b &amp; c &amp; d \\&#10;e &amp; f &amp; g &amp; h \\&#10;0 &amp; 0 &amp; 0 &amp; 1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8.6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 y,z) \rightarrow (-d\frac{x}{z},~{-d\frac{y}{z}},~{-d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97.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 y,z) \rightarrow (-d\frac{x}{z},~{-d\frac{y}{z}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4.3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-1/d &amp; 0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17.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-z/d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96.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z \\-z/d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96.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1 &amp; 0 \\&#10;0 &amp; 0 &amp; -1/d &amp; 0 \\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17.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-d\frac{x}{z} ,~ -d\frac{y}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73.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-d\frac{x}{z} ,~ -d\frac{y}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73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d_o} + \frac{1}{d_i} = &#10;\frac{1}{f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31.1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'_c, y'_c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39.375"/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'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3"/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z \\ w&#10;\end{array}&#10;\right]&#10;\Rightarrow&#10;(x/w,y/w, z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65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'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,z) \Rightarrow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0 &amp; 1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8.6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61.8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x, y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84.3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0 &amp; 1/d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56.8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1/d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44.75"/>
</p:tagLst>
</file>

<file path=ppt/theme/theme1.xml><?xml version="1.0" encoding="utf-8"?>
<a:theme xmlns:a="http://schemas.openxmlformats.org/drawingml/2006/main" name="georgetown-powerpoint-templ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georgetown-powerpoint-template-white</Template>
  <TotalTime>6830</TotalTime>
  <Words>2636</Words>
  <Application>Microsoft Office PowerPoint</Application>
  <PresentationFormat>Widescreen</PresentationFormat>
  <Paragraphs>509</Paragraphs>
  <Slides>83</Slides>
  <Notes>15</Notes>
  <HiddenSlides>2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100" baseType="lpstr">
      <vt:lpstr>55 Helvetica Roman</vt:lpstr>
      <vt:lpstr>Arial</vt:lpstr>
      <vt:lpstr>Arial Black</vt:lpstr>
      <vt:lpstr>Calibri</vt:lpstr>
      <vt:lpstr>Calibri Light</vt:lpstr>
      <vt:lpstr>Cambria Math</vt:lpstr>
      <vt:lpstr>EngraversGothic BT Regular</vt:lpstr>
      <vt:lpstr>Georgia</vt:lpstr>
      <vt:lpstr>Helvetica</vt:lpstr>
      <vt:lpstr>Myriad Roman</vt:lpstr>
      <vt:lpstr>Symbol</vt:lpstr>
      <vt:lpstr>Times New Roman</vt:lpstr>
      <vt:lpstr>Wingdings 2</vt:lpstr>
      <vt:lpstr>georgetown-powerpoint-template-white</vt:lpstr>
      <vt:lpstr>HDOfficeLightV0</vt:lpstr>
      <vt:lpstr>Microsoft Equation 3.0</vt:lpstr>
      <vt:lpstr>Equation</vt:lpstr>
      <vt:lpstr>COSC579: Scene Geometry</vt:lpstr>
      <vt:lpstr>Overview</vt:lpstr>
      <vt:lpstr>Scene Geometry, Projection, and Perspective</vt:lpstr>
      <vt:lpstr>Projection</vt:lpstr>
      <vt:lpstr>Dimensionality Reduction (3D to 2D)</vt:lpstr>
      <vt:lpstr>Linear Algebra and Projections</vt:lpstr>
      <vt:lpstr>Homogeneous and Non-homogeneous Vectors</vt:lpstr>
      <vt:lpstr>Why Homogeneous Coordinates?</vt:lpstr>
      <vt:lpstr>Lines</vt:lpstr>
      <vt:lpstr>Lines</vt:lpstr>
      <vt:lpstr>3-D</vt:lpstr>
      <vt:lpstr>Lines in 3-D</vt:lpstr>
      <vt:lpstr>Lines in 3-D</vt:lpstr>
      <vt:lpstr>2D Planar Transformations</vt:lpstr>
      <vt:lpstr>Translations</vt:lpstr>
      <vt:lpstr>Euclidean Transformations</vt:lpstr>
      <vt:lpstr>Scaled Rotations</vt:lpstr>
      <vt:lpstr>Affine</vt:lpstr>
      <vt:lpstr>Projective Transformation (Homography)</vt:lpstr>
      <vt:lpstr>Properties of Transformations</vt:lpstr>
      <vt:lpstr>3D transformations</vt:lpstr>
      <vt:lpstr>3D Euclidean Transformation</vt:lpstr>
      <vt:lpstr>3D similarity transformation</vt:lpstr>
      <vt:lpstr>3D Affine Transformation</vt:lpstr>
      <vt:lpstr>Projective Transformation</vt:lpstr>
      <vt:lpstr>3D Rotations</vt:lpstr>
      <vt:lpstr>3D Axis/Angle Rotation</vt:lpstr>
      <vt:lpstr>Projecting from 3D to 2D</vt:lpstr>
      <vt:lpstr>Modeling projection</vt:lpstr>
      <vt:lpstr>Orthographic projection</vt:lpstr>
      <vt:lpstr>Variants of orthographic projection</vt:lpstr>
      <vt:lpstr>Modeling projection</vt:lpstr>
      <vt:lpstr>Perspective Projection</vt:lpstr>
      <vt:lpstr>Projection Review</vt:lpstr>
      <vt:lpstr>Camera Models</vt:lpstr>
      <vt:lpstr>Image formation</vt:lpstr>
      <vt:lpstr>Pinhole camera</vt:lpstr>
      <vt:lpstr>Camera Obscura: Pinhole model</vt:lpstr>
      <vt:lpstr>Shrinking the aperture</vt:lpstr>
      <vt:lpstr>Shrinking the aperture</vt:lpstr>
      <vt:lpstr>The eye</vt:lpstr>
      <vt:lpstr>Different Camera (and Projection) Models</vt:lpstr>
      <vt:lpstr>Pinhole Camera Model</vt:lpstr>
      <vt:lpstr>Pinhole: Modeling projection</vt:lpstr>
      <vt:lpstr>Pinhole: Modeling projection</vt:lpstr>
      <vt:lpstr>Weak Perspective (Scaled Orthography)</vt:lpstr>
      <vt:lpstr>Weak Perspective (Scaled Orthography)</vt:lpstr>
      <vt:lpstr>Orthographic Perspective</vt:lpstr>
      <vt:lpstr>Lens Models</vt:lpstr>
      <vt:lpstr>Adding a lens</vt:lpstr>
      <vt:lpstr>Adding a lens</vt:lpstr>
      <vt:lpstr>Lenses</vt:lpstr>
      <vt:lpstr>Thin lenses</vt:lpstr>
      <vt:lpstr>Pinhole vs Thin Lens</vt:lpstr>
      <vt:lpstr>Normalized Image Plane</vt:lpstr>
      <vt:lpstr>Projections based on Models</vt:lpstr>
      <vt:lpstr>Central Perspective (standard pinhole)</vt:lpstr>
      <vt:lpstr>Adding Weak Perspective</vt:lpstr>
      <vt:lpstr>Intrinsic Matrix</vt:lpstr>
      <vt:lpstr>Adding factors for shift and skew</vt:lpstr>
      <vt:lpstr>Adding Extrinsics</vt:lpstr>
      <vt:lpstr>Camera parameters</vt:lpstr>
      <vt:lpstr>Perspective Projection Matrix</vt:lpstr>
      <vt:lpstr>Perspective projection (Intrinsics)</vt:lpstr>
      <vt:lpstr>Projection matrix (Extrinsics)</vt:lpstr>
      <vt:lpstr>Extrinsics</vt:lpstr>
      <vt:lpstr>Extrinsics</vt:lpstr>
      <vt:lpstr>Extrinsics</vt:lpstr>
      <vt:lpstr>Extrinsics</vt:lpstr>
      <vt:lpstr>Camera parameters</vt:lpstr>
      <vt:lpstr>Camera Models</vt:lpstr>
      <vt:lpstr>Appendix</vt:lpstr>
      <vt:lpstr>Pinhole Camera Model </vt:lpstr>
      <vt:lpstr>Geometric interpretation of homogeneous coordinates</vt:lpstr>
      <vt:lpstr>Normalized Camera</vt:lpstr>
      <vt:lpstr>Focal length parameters</vt:lpstr>
      <vt:lpstr>Focal length parameters</vt:lpstr>
      <vt:lpstr>Offset parameters</vt:lpstr>
      <vt:lpstr>Skew parameter</vt:lpstr>
      <vt:lpstr>Pinhole camera in  homogeneous coordinates</vt:lpstr>
      <vt:lpstr>Pinhole camera in  homogeneous coordinates</vt:lpstr>
      <vt:lpstr>Position and orientation of camera</vt:lpstr>
      <vt:lpstr>Complete pinhole camera model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connected with Twitter</dc:title>
  <dc:creator>jeremy bolton</dc:creator>
  <cp:lastModifiedBy>jeremy bolton</cp:lastModifiedBy>
  <cp:revision>186</cp:revision>
  <dcterms:created xsi:type="dcterms:W3CDTF">2014-11-11T01:34:56Z</dcterms:created>
  <dcterms:modified xsi:type="dcterms:W3CDTF">2017-09-18T11:42:47Z</dcterms:modified>
</cp:coreProperties>
</file>