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</p:sldMasterIdLst>
  <p:notesMasterIdLst>
    <p:notesMasterId r:id="rId56"/>
  </p:notesMasterIdLst>
  <p:sldIdLst>
    <p:sldId id="256" r:id="rId3"/>
    <p:sldId id="257" r:id="rId4"/>
    <p:sldId id="270" r:id="rId5"/>
    <p:sldId id="271" r:id="rId6"/>
    <p:sldId id="281" r:id="rId7"/>
    <p:sldId id="282" r:id="rId8"/>
    <p:sldId id="274" r:id="rId9"/>
    <p:sldId id="275" r:id="rId10"/>
    <p:sldId id="285" r:id="rId11"/>
    <p:sldId id="286" r:id="rId12"/>
    <p:sldId id="287" r:id="rId13"/>
    <p:sldId id="291" r:id="rId14"/>
    <p:sldId id="292" r:id="rId15"/>
    <p:sldId id="293" r:id="rId16"/>
    <p:sldId id="322" r:id="rId17"/>
    <p:sldId id="354" r:id="rId18"/>
    <p:sldId id="294" r:id="rId19"/>
    <p:sldId id="295" r:id="rId20"/>
    <p:sldId id="323" r:id="rId21"/>
    <p:sldId id="324" r:id="rId22"/>
    <p:sldId id="325" r:id="rId23"/>
    <p:sldId id="326" r:id="rId24"/>
    <p:sldId id="361" r:id="rId25"/>
    <p:sldId id="330" r:id="rId26"/>
    <p:sldId id="331" r:id="rId27"/>
    <p:sldId id="332" r:id="rId28"/>
    <p:sldId id="334" r:id="rId29"/>
    <p:sldId id="335" r:id="rId30"/>
    <p:sldId id="336" r:id="rId31"/>
    <p:sldId id="337" r:id="rId32"/>
    <p:sldId id="338" r:id="rId33"/>
    <p:sldId id="341" r:id="rId34"/>
    <p:sldId id="343" r:id="rId35"/>
    <p:sldId id="362" r:id="rId36"/>
    <p:sldId id="344" r:id="rId37"/>
    <p:sldId id="345" r:id="rId38"/>
    <p:sldId id="355" r:id="rId39"/>
    <p:sldId id="346" r:id="rId40"/>
    <p:sldId id="296" r:id="rId41"/>
    <p:sldId id="299" r:id="rId42"/>
    <p:sldId id="298" r:id="rId43"/>
    <p:sldId id="300" r:id="rId44"/>
    <p:sldId id="302" r:id="rId45"/>
    <p:sldId id="306" r:id="rId46"/>
    <p:sldId id="297" r:id="rId47"/>
    <p:sldId id="310" r:id="rId48"/>
    <p:sldId id="311" r:id="rId49"/>
    <p:sldId id="312" r:id="rId50"/>
    <p:sldId id="305" r:id="rId51"/>
    <p:sldId id="304" r:id="rId52"/>
    <p:sldId id="313" r:id="rId53"/>
    <p:sldId id="363" r:id="rId54"/>
    <p:sldId id="315" r:id="rId5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18156A6-61D7-46F7-A636-803E0056D08B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A55468E-81E9-416B-AFCA-2BB76324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5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015A93-9C98-4CC3-8063-545675426A93}" type="slidenum">
              <a:rPr lang="en-US" altLang="en-US" sz="1400"/>
              <a:pPr/>
              <a:t>9</a:t>
            </a:fld>
            <a:endParaRPr lang="en-US" altLang="en-US" sz="14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0155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158FB-A74D-49CF-A7AC-4519B828231E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If you can write a formula for it, computers can excel</a:t>
            </a:r>
          </a:p>
          <a:p>
            <a:r>
              <a:rPr lang="en-US" altLang="en-US"/>
              <a:t>Computer vision can’t solve the whole problem (yet), so breaks it down into pieces.</a:t>
            </a:r>
          </a:p>
          <a:p>
            <a:r>
              <a:rPr lang="en-US" altLang="en-US"/>
              <a:t>Many of the pieces have important applications.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40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553B8-E693-4D0C-9E7C-0D1903786DCD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Example where humans make mistakes that computers can avoid</a:t>
            </a:r>
          </a:p>
        </p:txBody>
      </p:sp>
    </p:spTree>
    <p:extLst>
      <p:ext uri="{BB962C8B-B14F-4D97-AF65-F5344CB8AC3E}">
        <p14:creationId xmlns:p14="http://schemas.microsoft.com/office/powerpoint/2010/main" val="2425067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9BA4A-4FA1-41FB-91C5-C1E768743A3F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Why would this be useful?  Main reason is focus.  Also enables “smart” cropping.</a:t>
            </a:r>
          </a:p>
        </p:txBody>
      </p:sp>
    </p:spTree>
    <p:extLst>
      <p:ext uri="{BB962C8B-B14F-4D97-AF65-F5344CB8AC3E}">
        <p14:creationId xmlns:p14="http://schemas.microsoft.com/office/powerpoint/2010/main" val="3290549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5E65BD-D5A4-4068-A1A4-2F2EBB5B8CB9}" type="slidenum">
              <a:rPr lang="en-US" altLang="en-US" sz="1400"/>
              <a:pPr/>
              <a:t>39</a:t>
            </a:fld>
            <a:endParaRPr lang="en-US" altLang="en-US" sz="14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7288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579A2C-005F-4629-89A2-30A31242E374}" type="slidenum">
              <a:rPr lang="en-US" altLang="en-US" sz="1400"/>
              <a:pPr/>
              <a:t>40</a:t>
            </a:fld>
            <a:endParaRPr lang="en-US" altLang="en-US" sz="14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33153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B68A44-16B0-4352-893A-2427EA64519C}" type="slidenum">
              <a:rPr lang="en-US" altLang="en-US" sz="1400"/>
              <a:pPr/>
              <a:t>41</a:t>
            </a:fld>
            <a:endParaRPr lang="en-US" altLang="en-US" sz="14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04039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F807E7-5752-4FA4-A77E-5225E61F2B2C}" type="slidenum">
              <a:rPr lang="en-US" altLang="en-US" sz="1400"/>
              <a:pPr/>
              <a:t>42</a:t>
            </a:fld>
            <a:endParaRPr lang="en-US" altLang="en-US" sz="14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2198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886A3B-9815-4AA2-A8F6-7398D740ACF3}" type="slidenum">
              <a:rPr lang="en-US" altLang="en-US" sz="1400"/>
              <a:pPr/>
              <a:t>43</a:t>
            </a:fld>
            <a:endParaRPr lang="en-US" altLang="en-US" sz="14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131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112987-DFD6-4139-87F1-2B4521BCC2A4}" type="slidenum">
              <a:rPr lang="en-US" altLang="en-US" sz="1400"/>
              <a:pPr/>
              <a:t>44</a:t>
            </a:fld>
            <a:endParaRPr lang="en-US" altLang="en-US" sz="14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2744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0949F6-F0CF-4296-A987-DC1EAB5F0C4F}" type="slidenum">
              <a:rPr lang="en-US" altLang="en-US" sz="1400"/>
              <a:pPr/>
              <a:t>45</a:t>
            </a:fld>
            <a:endParaRPr lang="en-US" altLang="en-US" sz="14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918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17CB86-B536-4F9C-AA60-93B0D8338F53}" type="slidenum">
              <a:rPr lang="en-US" altLang="en-US" sz="1400"/>
              <a:pPr/>
              <a:t>10</a:t>
            </a:fld>
            <a:endParaRPr lang="en-US" altLang="en-US" sz="14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6528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9FF9F2-7CE3-42BC-9A78-7B37E6DBDAEE}" type="slidenum">
              <a:rPr lang="en-US" altLang="en-US" sz="1400"/>
              <a:pPr/>
              <a:t>46</a:t>
            </a:fld>
            <a:endParaRPr lang="en-US" altLang="en-US" sz="14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09634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FD0EFE-4415-4DE9-8D61-D40BAFEDCA73}" type="slidenum">
              <a:rPr lang="en-US" altLang="en-US" sz="1400"/>
              <a:pPr/>
              <a:t>47</a:t>
            </a:fld>
            <a:endParaRPr lang="en-US" altLang="en-US" sz="14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84786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D2F927-19DB-4DC1-A702-26B069384DFE}" type="slidenum">
              <a:rPr lang="en-US" altLang="en-US" sz="1400"/>
              <a:pPr/>
              <a:t>48</a:t>
            </a:fld>
            <a:endParaRPr lang="en-US" altLang="en-US" sz="14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6936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6FA598-2FE4-4FC0-B791-474E37554274}" type="slidenum">
              <a:rPr lang="en-US" altLang="en-US" sz="1400"/>
              <a:pPr/>
              <a:t>49</a:t>
            </a:fld>
            <a:endParaRPr lang="en-US" altLang="en-US" sz="14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07606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10DE3C-B06E-46A8-99B3-9006BDC6C0EB}" type="slidenum">
              <a:rPr lang="en-US" altLang="en-US" sz="1400"/>
              <a:pPr/>
              <a:t>50</a:t>
            </a:fld>
            <a:endParaRPr lang="en-US" altLang="en-US" sz="14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97691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59CDE-7863-446D-A182-4C384E8BB161}" type="slidenum">
              <a:rPr lang="en-US" altLang="en-US" sz="1400"/>
              <a:pPr/>
              <a:t>51</a:t>
            </a:fld>
            <a:endParaRPr lang="en-US" altLang="en-US" sz="14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3863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138A6E-F96B-4F25-8E9E-FE30635D956A}" type="slidenum">
              <a:rPr lang="en-US" altLang="en-US" sz="1400"/>
              <a:pPr/>
              <a:t>53</a:t>
            </a:fld>
            <a:endParaRPr lang="en-US" altLang="en-US" sz="14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8548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274857-F367-4223-B2D8-6D1273247229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1380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B9AE32-CF16-403B-9E3B-ADF7C85F7C76}" type="slidenum">
              <a:rPr lang="en-US" altLang="en-US" sz="1400"/>
              <a:pPr/>
              <a:t>12</a:t>
            </a:fld>
            <a:endParaRPr lang="en-US" altLang="en-US" sz="14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5467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C77F6E-B255-4972-8768-0927B5B33BF1}" type="slidenum">
              <a:rPr lang="en-US" altLang="en-US" sz="1400"/>
              <a:pPr/>
              <a:t>13</a:t>
            </a:fld>
            <a:endParaRPr lang="en-US" altLang="en-US" sz="14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418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785EE8-AFD1-4D3D-AEB6-6D334BDAFD64}" type="slidenum">
              <a:rPr lang="en-US" altLang="en-US" sz="1400"/>
              <a:pPr/>
              <a:t>14</a:t>
            </a:fld>
            <a:endParaRPr lang="en-US" altLang="en-US" sz="14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852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754FD-D0B2-4CA7-BF78-6C6F97831BB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Clips:  terminator 2, enemy of the state (from UCSD “Fact or Fiction” DVD)</a:t>
            </a:r>
          </a:p>
        </p:txBody>
      </p:sp>
    </p:spTree>
    <p:extLst>
      <p:ext uri="{BB962C8B-B14F-4D97-AF65-F5344CB8AC3E}">
        <p14:creationId xmlns:p14="http://schemas.microsoft.com/office/powerpoint/2010/main" val="3084950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A208B1-4ACC-4AED-BC75-CA47618A1F46}" type="slidenum">
              <a:rPr lang="en-US" altLang="en-US" sz="1400"/>
              <a:pPr/>
              <a:t>17</a:t>
            </a:fld>
            <a:endParaRPr lang="en-US" altLang="en-US" sz="14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436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 defTabSz="1021992" eaLnBrk="0" hangingPunct="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defTabSz="10219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2E1C4C-4687-4145-8F1E-EF4C2113DD36}" type="slidenum">
              <a:rPr lang="en-US" altLang="en-US" sz="1400"/>
              <a:pPr/>
              <a:t>18</a:t>
            </a:fld>
            <a:endParaRPr lang="en-US" altLang="en-US" sz="14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0493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U_Texture_White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74575" y="907540"/>
            <a:ext cx="5459028" cy="1330933"/>
          </a:xfrm>
        </p:spPr>
        <p:txBody>
          <a:bodyPr>
            <a:normAutofit/>
          </a:bodyPr>
          <a:lstStyle>
            <a:lvl1pPr algn="l">
              <a:defRPr sz="3700">
                <a:solidFill>
                  <a:srgbClr val="002D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74575" y="2311305"/>
            <a:ext cx="5459029" cy="7622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194C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1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3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2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_Texture_White_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1"/>
            <a:ext cx="12191188" cy="68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50F1B-A2C5-4A9C-86E5-ED874458D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96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35FF-6CDC-4946-A328-24B81EBFE93B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E7D5-A61D-4411-B16B-F82DEAE3A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6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23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76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5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36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36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7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52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48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06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0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3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97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2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5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8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_Texture_White_Interior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19136"/>
            <a:ext cx="12191188" cy="685754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51615"/>
            <a:ext cx="10972800" cy="657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099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525" y="6331823"/>
            <a:ext cx="524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2D50"/>
                </a:solidFill>
                <a:latin typeface="55 Helvetica Roman"/>
                <a:cs typeface="55 Helvetica Roman"/>
              </a:defRPr>
            </a:lvl1pPr>
          </a:lstStyle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0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0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800" b="0" i="1" kern="1200">
          <a:solidFill>
            <a:srgbClr val="002D50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5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mit.edu/bcs/sinha/papers/clinton_gore_nature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tsumei.ac.jp/~akitaoka/saishin-e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.att.com/~yann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en.wikipedia.org/wiki/Automatic_number_plate_recognition" TargetMode="Externa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nystyle.com/webapp/wcs/stores/servlet/ProductDisplay?catalogId=10551&amp;storeId=10151&amp;productId=8198552921665200469&amp;langId=-1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l.cam.ac.uk/~jgd1000/afghan.html" TargetMode="Externa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://www.sensiblevision.com/" TargetMode="Externa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eremy.bolton@georgetown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nokia.com/researchteams/vcui/index.html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://www.infoworld.com/article/07/04/24/HNnokiasiliconvalley_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ncoln.msresearch.us/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s://www.google.com/intl/en_us/insidesearch/features/images/searchbyimage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obileye.wmv" TargetMode="External"/><Relationship Id="rId2" Type="http://schemas.openxmlformats.org/officeDocument/2006/relationships/hyperlink" Target="http://www.mobiley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s/pub_5719.html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rsrovers.jpl.nasa.gov/gallery/images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hyperlink" Target="http://en.wikipedia.org/wiki/Spirit_rover" TargetMode="External"/><Relationship Id="rId2" Type="http://schemas.openxmlformats.org/officeDocument/2006/relationships/hyperlink" Target="UNSW_CMU.m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hyperlink" Target="http://upload.wikimedia.org/wikipedia/commons/d/d8/NASA_Mars_Rover.jpg" TargetMode="External"/><Relationship Id="rId4" Type="http://schemas.openxmlformats.org/officeDocument/2006/relationships/hyperlink" Target="http://www.robocup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groups.csail.mit.edu/vision/medical-vision/surgery/surgical_navigation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cCjmWwEUgg" TargetMode="External"/><Relationship Id="rId2" Type="http://schemas.openxmlformats.org/officeDocument/2006/relationships/hyperlink" Target="https://youtu.be/Y3ac5rFMNZ0?t=2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nUDIoN-_Hxs" TargetMode="External"/><Relationship Id="rId5" Type="http://schemas.openxmlformats.org/officeDocument/2006/relationships/hyperlink" Target="https://youtu.be/pqpS6BN0_7k" TargetMode="External"/><Relationship Id="rId4" Type="http://schemas.openxmlformats.org/officeDocument/2006/relationships/hyperlink" Target="https://www.secondspectrum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spider/lowe/vision.html" TargetMode="External"/><Relationship Id="rId2" Type="http://schemas.openxmlformats.org/officeDocument/2006/relationships/hyperlink" Target="http://www.cs.ubc.ca/~lowe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Srinivasa%20Narasimhan\Desktop\15385-s12\FD_TK.mpg" TargetMode="Externa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Srinivasa%20Narasimhan\Desktop\15385-s12\Football.avi" TargetMode="External"/><Relationship Id="rId1" Type="http://schemas.openxmlformats.org/officeDocument/2006/relationships/video" Target="file:///C:\Documents%20and%20Settings\Srinivasa%20Narasimhan\Desktop\15385-s12\Football2.avi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visionmodels.com/" TargetMode="External"/><Relationship Id="rId7" Type="http://schemas.openxmlformats.org/officeDocument/2006/relationships/image" Target="../media/image6.jpeg"/><Relationship Id="rId2" Type="http://schemas.openxmlformats.org/officeDocument/2006/relationships/hyperlink" Target="http://szeliski.org/Boo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neuralnetworksanddeeplearning.com/" TargetMode="External"/><Relationship Id="rId4" Type="http://schemas.openxmlformats.org/officeDocument/2006/relationships/hyperlink" Target="http://www.deeplearningbook.or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jeremybolton.georgetown.domains/courses/cv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COSC579: Computer Vision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Jeremy Bolton, PhD</a:t>
            </a:r>
          </a:p>
          <a:p>
            <a:r>
              <a:rPr lang="en-US" dirty="0" smtClean="0"/>
              <a:t>Assistant Teaching Professor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977009" y="4829218"/>
            <a:ext cx="5459029" cy="113426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5194C3"/>
                </a:solidFill>
                <a:latin typeface="55 Helvetica Roman"/>
                <a:ea typeface="+mn-ea"/>
                <a:cs typeface="55 Helvetica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very special thanks to those who have contributed to this area of research over the years. Some slides used are from their research and efforts:  </a:t>
            </a:r>
            <a:r>
              <a:rPr lang="en-US" dirty="0"/>
              <a:t>the following professor and researchers Yung-Yu Chuang, </a:t>
            </a:r>
            <a:r>
              <a:rPr lang="en-US" dirty="0" err="1"/>
              <a:t>Fredo</a:t>
            </a:r>
            <a:r>
              <a:rPr lang="en-US" dirty="0"/>
              <a:t> Durand, Alexei </a:t>
            </a:r>
            <a:r>
              <a:rPr lang="en-US" dirty="0" err="1"/>
              <a:t>Efros</a:t>
            </a:r>
            <a:r>
              <a:rPr lang="en-US" dirty="0"/>
              <a:t>, William Freeman, James Hays, Svetlana </a:t>
            </a:r>
            <a:r>
              <a:rPr lang="en-US" dirty="0" err="1"/>
              <a:t>Lazebnik</a:t>
            </a:r>
            <a:r>
              <a:rPr lang="en-US" dirty="0"/>
              <a:t>, Andrej </a:t>
            </a:r>
            <a:r>
              <a:rPr lang="en-US" dirty="0" err="1"/>
              <a:t>Karpathy</a:t>
            </a:r>
            <a:r>
              <a:rPr lang="en-US" dirty="0"/>
              <a:t>, </a:t>
            </a:r>
            <a:r>
              <a:rPr lang="en-US" dirty="0" err="1"/>
              <a:t>Fei-Fei</a:t>
            </a:r>
            <a:r>
              <a:rPr lang="en-US" dirty="0"/>
              <a:t> Li, </a:t>
            </a:r>
            <a:r>
              <a:rPr lang="en-US" dirty="0" err="1"/>
              <a:t>Srinivasa</a:t>
            </a:r>
            <a:r>
              <a:rPr lang="en-US" dirty="0"/>
              <a:t> </a:t>
            </a:r>
            <a:r>
              <a:rPr lang="en-US" dirty="0" err="1"/>
              <a:t>Narasimhan</a:t>
            </a:r>
            <a:r>
              <a:rPr lang="en-US" dirty="0"/>
              <a:t>, Silvio </a:t>
            </a:r>
            <a:r>
              <a:rPr lang="en-US" dirty="0" err="1"/>
              <a:t>Savarese</a:t>
            </a:r>
            <a:r>
              <a:rPr lang="en-US" dirty="0"/>
              <a:t>, Steve Seitz, Noah </a:t>
            </a:r>
            <a:r>
              <a:rPr lang="en-US" dirty="0" err="1"/>
              <a:t>Snavely</a:t>
            </a:r>
            <a:r>
              <a:rPr lang="en-US" dirty="0"/>
              <a:t>, Richard </a:t>
            </a:r>
            <a:r>
              <a:rPr lang="en-US" dirty="0" err="1"/>
              <a:t>Szeliski</a:t>
            </a:r>
            <a:r>
              <a:rPr lang="en-US" dirty="0"/>
              <a:t>, and Li Zhang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10,000 Words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7000"/>
            <a:ext cx="7620000" cy="5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1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a Million Words</a:t>
            </a: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295400"/>
            <a:ext cx="32829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1295400"/>
            <a:ext cx="39989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5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Human Vision</a:t>
            </a: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2590801" y="1447800"/>
            <a:ext cx="532389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 Can do amazing things like: </a:t>
            </a:r>
          </a:p>
          <a:p>
            <a:pPr eaLnBrk="1" hangingPunct="1"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	Recognize people and objects</a:t>
            </a: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	Navigate through obstacles</a:t>
            </a: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	Understand mood in the scene</a:t>
            </a: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     Imagine stories</a:t>
            </a:r>
          </a:p>
          <a:p>
            <a:pPr eaLnBrk="1" hangingPunct="1">
              <a:buFontTx/>
              <a:buChar char="•"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 But still is not perfect:</a:t>
            </a:r>
          </a:p>
          <a:p>
            <a:pPr eaLnBrk="1" hangingPunct="1"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	Suffers from Illusions</a:t>
            </a: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	Ignores many details</a:t>
            </a: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	Ambiguous description of the world</a:t>
            </a:r>
          </a:p>
          <a:p>
            <a:pPr lvl="1"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</a:rPr>
              <a:t>	Doesn’t care about accuracy of world</a:t>
            </a:r>
          </a:p>
        </p:txBody>
      </p:sp>
    </p:spTree>
    <p:extLst>
      <p:ext uri="{BB962C8B-B14F-4D97-AF65-F5344CB8AC3E}">
        <p14:creationId xmlns:p14="http://schemas.microsoft.com/office/powerpoint/2010/main" val="5248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Computer Vision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4311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295400"/>
            <a:ext cx="25066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2755900" y="4689475"/>
            <a:ext cx="173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What we see</a:t>
            </a: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6248400" y="5715000"/>
            <a:ext cx="286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What a computer sees</a:t>
            </a:r>
          </a:p>
        </p:txBody>
      </p:sp>
    </p:spTree>
    <p:extLst>
      <p:ext uri="{BB962C8B-B14F-4D97-AF65-F5344CB8AC3E}">
        <p14:creationId xmlns:p14="http://schemas.microsoft.com/office/powerpoint/2010/main" val="31432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Computer Vision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295400"/>
            <a:ext cx="25066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755900" y="4689475"/>
            <a:ext cx="173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What we see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6248400" y="5715000"/>
            <a:ext cx="286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What a computer sees</a:t>
            </a:r>
          </a:p>
        </p:txBody>
      </p:sp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4343400" cy="43434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What is computer vision?</a:t>
            </a:r>
          </a:p>
        </p:txBody>
      </p:sp>
      <p:pic>
        <p:nvPicPr>
          <p:cNvPr id="407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3014"/>
            <a:ext cx="30480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5368926" y="5702300"/>
            <a:ext cx="1336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i="1">
                <a:latin typeface="Arial" panose="020B0604020202020204" pitchFamily="34" charset="0"/>
              </a:rPr>
              <a:t>Terminator 2</a:t>
            </a:r>
            <a:endParaRPr lang="en-US" altLang="en-US" sz="1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2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Computer Vision?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pPr lvl="1"/>
            <a:r>
              <a:rPr lang="en-US" dirty="0"/>
              <a:t>Inverse </a:t>
            </a:r>
            <a:r>
              <a:rPr lang="en-US" dirty="0" smtClean="0"/>
              <a:t>problem: Hard</a:t>
            </a:r>
          </a:p>
          <a:p>
            <a:pPr lvl="1"/>
            <a:r>
              <a:rPr lang="en-US" dirty="0"/>
              <a:t>Image </a:t>
            </a:r>
            <a:r>
              <a:rPr lang="en-US" dirty="0" smtClean="0"/>
              <a:t>Processing</a:t>
            </a:r>
            <a:endParaRPr lang="en-US" dirty="0"/>
          </a:p>
          <a:p>
            <a:r>
              <a:rPr lang="en-US" dirty="0" smtClean="0"/>
              <a:t>Graphics</a:t>
            </a:r>
          </a:p>
          <a:p>
            <a:pPr lvl="1"/>
            <a:r>
              <a:rPr lang="en-US" dirty="0" smtClean="0"/>
              <a:t>Forward problem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2398" r="11755" b="36510"/>
          <a:stretch/>
        </p:blipFill>
        <p:spPr>
          <a:xfrm>
            <a:off x="-1203158" y="4441820"/>
            <a:ext cx="12480758" cy="16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What is Computer Vision?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4478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</a:rPr>
              <a:t>Inverse Optics</a:t>
            </a:r>
          </a:p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</a:rPr>
              <a:t>Intelligent interpretation of Imagery</a:t>
            </a:r>
          </a:p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</a:rPr>
              <a:t>Building a Visual Cortex</a:t>
            </a:r>
          </a:p>
          <a:p>
            <a:pPr eaLnBrk="1" hangingPunct="1"/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</a:rPr>
              <a:t>No matter what your definition is…</a:t>
            </a:r>
          </a:p>
          <a:p>
            <a:pPr lvl="1" eaLnBrk="1" hangingPunct="1"/>
            <a:endParaRPr lang="en-US" altLang="en-US" sz="2000" dirty="0"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</a:rPr>
              <a:t>Vision is hard.</a:t>
            </a:r>
          </a:p>
          <a:p>
            <a:pPr lvl="1" eaLnBrk="1" hangingPunct="1"/>
            <a:endParaRPr lang="en-US" altLang="en-US" sz="900" dirty="0"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</a:rPr>
              <a:t>But is fun...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9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>
            <a:off x="8497889" y="4351338"/>
            <a:ext cx="300037" cy="620712"/>
          </a:xfrm>
          <a:custGeom>
            <a:avLst/>
            <a:gdLst>
              <a:gd name="T0" fmla="*/ 2147483647 w 400"/>
              <a:gd name="T1" fmla="*/ 2147483647 h 872"/>
              <a:gd name="T2" fmla="*/ 2147483647 w 400"/>
              <a:gd name="T3" fmla="*/ 2147483647 h 872"/>
              <a:gd name="T4" fmla="*/ 2147483647 w 400"/>
              <a:gd name="T5" fmla="*/ 2147483647 h 872"/>
              <a:gd name="T6" fmla="*/ 2147483647 w 400"/>
              <a:gd name="T7" fmla="*/ 2147483647 h 872"/>
              <a:gd name="T8" fmla="*/ 2147483647 w 400"/>
              <a:gd name="T9" fmla="*/ 2147483647 h 872"/>
              <a:gd name="T10" fmla="*/ 2147483647 w 400"/>
              <a:gd name="T11" fmla="*/ 2147483647 h 872"/>
              <a:gd name="T12" fmla="*/ 2147483647 w 400"/>
              <a:gd name="T13" fmla="*/ 0 h 8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0"/>
              <a:gd name="T22" fmla="*/ 0 h 872"/>
              <a:gd name="T23" fmla="*/ 400 w 400"/>
              <a:gd name="T24" fmla="*/ 872 h 8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0" h="872">
                <a:moveTo>
                  <a:pt x="400" y="872"/>
                </a:moveTo>
                <a:cubicBezTo>
                  <a:pt x="396" y="854"/>
                  <a:pt x="393" y="836"/>
                  <a:pt x="376" y="816"/>
                </a:cubicBezTo>
                <a:cubicBezTo>
                  <a:pt x="359" y="796"/>
                  <a:pt x="341" y="783"/>
                  <a:pt x="296" y="752"/>
                </a:cubicBezTo>
                <a:cubicBezTo>
                  <a:pt x="251" y="721"/>
                  <a:pt x="152" y="693"/>
                  <a:pt x="104" y="632"/>
                </a:cubicBezTo>
                <a:cubicBezTo>
                  <a:pt x="56" y="571"/>
                  <a:pt x="16" y="471"/>
                  <a:pt x="8" y="384"/>
                </a:cubicBezTo>
                <a:cubicBezTo>
                  <a:pt x="0" y="297"/>
                  <a:pt x="36" y="176"/>
                  <a:pt x="56" y="112"/>
                </a:cubicBezTo>
                <a:cubicBezTo>
                  <a:pt x="76" y="48"/>
                  <a:pt x="102" y="24"/>
                  <a:pt x="12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8588376" y="3554413"/>
            <a:ext cx="1260475" cy="1924050"/>
          </a:xfrm>
          <a:custGeom>
            <a:avLst/>
            <a:gdLst>
              <a:gd name="T0" fmla="*/ 0 w 1680"/>
              <a:gd name="T1" fmla="*/ 2147483647 h 2704"/>
              <a:gd name="T2" fmla="*/ 2147483647 w 1680"/>
              <a:gd name="T3" fmla="*/ 2147483647 h 2704"/>
              <a:gd name="T4" fmla="*/ 2147483647 w 1680"/>
              <a:gd name="T5" fmla="*/ 2147483647 h 2704"/>
              <a:gd name="T6" fmla="*/ 2147483647 w 1680"/>
              <a:gd name="T7" fmla="*/ 2147483647 h 2704"/>
              <a:gd name="T8" fmla="*/ 2147483647 w 1680"/>
              <a:gd name="T9" fmla="*/ 2147483647 h 2704"/>
              <a:gd name="T10" fmla="*/ 2147483647 w 1680"/>
              <a:gd name="T11" fmla="*/ 2147483647 h 2704"/>
              <a:gd name="T12" fmla="*/ 2147483647 w 1680"/>
              <a:gd name="T13" fmla="*/ 2147483647 h 2704"/>
              <a:gd name="T14" fmla="*/ 2147483647 w 1680"/>
              <a:gd name="T15" fmla="*/ 2147483647 h 2704"/>
              <a:gd name="T16" fmla="*/ 2147483647 w 1680"/>
              <a:gd name="T17" fmla="*/ 2147483647 h 2704"/>
              <a:gd name="T18" fmla="*/ 2147483647 w 1680"/>
              <a:gd name="T19" fmla="*/ 2147483647 h 2704"/>
              <a:gd name="T20" fmla="*/ 2147483647 w 1680"/>
              <a:gd name="T21" fmla="*/ 0 h 2704"/>
              <a:gd name="T22" fmla="*/ 2147483647 w 1680"/>
              <a:gd name="T23" fmla="*/ 2147483647 h 2704"/>
              <a:gd name="T24" fmla="*/ 2147483647 w 1680"/>
              <a:gd name="T25" fmla="*/ 2147483647 h 2704"/>
              <a:gd name="T26" fmla="*/ 2147483647 w 1680"/>
              <a:gd name="T27" fmla="*/ 2147483647 h 2704"/>
              <a:gd name="T28" fmla="*/ 2147483647 w 1680"/>
              <a:gd name="T29" fmla="*/ 2147483647 h 2704"/>
              <a:gd name="T30" fmla="*/ 2147483647 w 1680"/>
              <a:gd name="T31" fmla="*/ 2147483647 h 2704"/>
              <a:gd name="T32" fmla="*/ 2147483647 w 1680"/>
              <a:gd name="T33" fmla="*/ 2147483647 h 2704"/>
              <a:gd name="T34" fmla="*/ 2147483647 w 1680"/>
              <a:gd name="T35" fmla="*/ 2147483647 h 2704"/>
              <a:gd name="T36" fmla="*/ 2147483647 w 1680"/>
              <a:gd name="T37" fmla="*/ 2147483647 h 2704"/>
              <a:gd name="T38" fmla="*/ 2147483647 w 1680"/>
              <a:gd name="T39" fmla="*/ 2147483647 h 2704"/>
              <a:gd name="T40" fmla="*/ 2147483647 w 1680"/>
              <a:gd name="T41" fmla="*/ 2147483647 h 2704"/>
              <a:gd name="T42" fmla="*/ 2147483647 w 1680"/>
              <a:gd name="T43" fmla="*/ 2147483647 h 2704"/>
              <a:gd name="T44" fmla="*/ 2147483647 w 1680"/>
              <a:gd name="T45" fmla="*/ 2147483647 h 2704"/>
              <a:gd name="T46" fmla="*/ 2147483647 w 1680"/>
              <a:gd name="T47" fmla="*/ 2147483647 h 2704"/>
              <a:gd name="T48" fmla="*/ 2147483647 w 1680"/>
              <a:gd name="T49" fmla="*/ 2147483647 h 2704"/>
              <a:gd name="T50" fmla="*/ 2147483647 w 1680"/>
              <a:gd name="T51" fmla="*/ 2147483647 h 2704"/>
              <a:gd name="T52" fmla="*/ 2147483647 w 1680"/>
              <a:gd name="T53" fmla="*/ 2147483647 h 2704"/>
              <a:gd name="T54" fmla="*/ 2147483647 w 1680"/>
              <a:gd name="T55" fmla="*/ 2147483647 h 2704"/>
              <a:gd name="T56" fmla="*/ 2147483647 w 1680"/>
              <a:gd name="T57" fmla="*/ 2147483647 h 27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680"/>
              <a:gd name="T88" fmla="*/ 0 h 2704"/>
              <a:gd name="T89" fmla="*/ 1680 w 1680"/>
              <a:gd name="T90" fmla="*/ 2704 h 270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680" h="2704">
                <a:moveTo>
                  <a:pt x="0" y="1128"/>
                </a:moveTo>
                <a:lnTo>
                  <a:pt x="280" y="1096"/>
                </a:lnTo>
                <a:lnTo>
                  <a:pt x="456" y="1096"/>
                </a:lnTo>
                <a:lnTo>
                  <a:pt x="512" y="936"/>
                </a:lnTo>
                <a:lnTo>
                  <a:pt x="576" y="840"/>
                </a:lnTo>
                <a:lnTo>
                  <a:pt x="656" y="784"/>
                </a:lnTo>
                <a:lnTo>
                  <a:pt x="688" y="632"/>
                </a:lnTo>
                <a:lnTo>
                  <a:pt x="688" y="440"/>
                </a:lnTo>
                <a:lnTo>
                  <a:pt x="688" y="96"/>
                </a:lnTo>
                <a:lnTo>
                  <a:pt x="720" y="16"/>
                </a:lnTo>
                <a:lnTo>
                  <a:pt x="944" y="0"/>
                </a:lnTo>
                <a:lnTo>
                  <a:pt x="992" y="48"/>
                </a:lnTo>
                <a:lnTo>
                  <a:pt x="992" y="616"/>
                </a:lnTo>
                <a:lnTo>
                  <a:pt x="1016" y="752"/>
                </a:lnTo>
                <a:lnTo>
                  <a:pt x="1112" y="880"/>
                </a:lnTo>
                <a:lnTo>
                  <a:pt x="1192" y="1016"/>
                </a:lnTo>
                <a:lnTo>
                  <a:pt x="1224" y="1136"/>
                </a:lnTo>
                <a:lnTo>
                  <a:pt x="1216" y="2072"/>
                </a:lnTo>
                <a:lnTo>
                  <a:pt x="1272" y="2040"/>
                </a:lnTo>
                <a:lnTo>
                  <a:pt x="1328" y="2040"/>
                </a:lnTo>
                <a:lnTo>
                  <a:pt x="1376" y="2064"/>
                </a:lnTo>
                <a:lnTo>
                  <a:pt x="1392" y="2200"/>
                </a:lnTo>
                <a:lnTo>
                  <a:pt x="1392" y="2440"/>
                </a:lnTo>
                <a:lnTo>
                  <a:pt x="1416" y="2568"/>
                </a:lnTo>
                <a:lnTo>
                  <a:pt x="1472" y="2704"/>
                </a:lnTo>
                <a:lnTo>
                  <a:pt x="1496" y="2568"/>
                </a:lnTo>
                <a:lnTo>
                  <a:pt x="1560" y="2504"/>
                </a:lnTo>
                <a:lnTo>
                  <a:pt x="1640" y="2504"/>
                </a:lnTo>
                <a:lnTo>
                  <a:pt x="1680" y="2568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4" name="Picture 5" descr="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392489"/>
            <a:ext cx="212566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Freeform 6"/>
          <p:cNvSpPr>
            <a:spLocks/>
          </p:cNvSpPr>
          <p:nvPr/>
        </p:nvSpPr>
        <p:spPr bwMode="auto">
          <a:xfrm>
            <a:off x="7716838" y="4932363"/>
            <a:ext cx="1104900" cy="455612"/>
          </a:xfrm>
          <a:custGeom>
            <a:avLst/>
            <a:gdLst>
              <a:gd name="T0" fmla="*/ 0 w 1472"/>
              <a:gd name="T1" fmla="*/ 2147483647 h 640"/>
              <a:gd name="T2" fmla="*/ 2147483647 w 1472"/>
              <a:gd name="T3" fmla="*/ 2147483647 h 640"/>
              <a:gd name="T4" fmla="*/ 2147483647 w 1472"/>
              <a:gd name="T5" fmla="*/ 2147483647 h 640"/>
              <a:gd name="T6" fmla="*/ 2147483647 w 1472"/>
              <a:gd name="T7" fmla="*/ 2147483647 h 640"/>
              <a:gd name="T8" fmla="*/ 2147483647 w 1472"/>
              <a:gd name="T9" fmla="*/ 2147483647 h 640"/>
              <a:gd name="T10" fmla="*/ 2147483647 w 1472"/>
              <a:gd name="T11" fmla="*/ 0 h 640"/>
              <a:gd name="T12" fmla="*/ 2147483647 w 1472"/>
              <a:gd name="T13" fmla="*/ 2147483647 h 640"/>
              <a:gd name="T14" fmla="*/ 2147483647 w 1472"/>
              <a:gd name="T15" fmla="*/ 2147483647 h 640"/>
              <a:gd name="T16" fmla="*/ 2147483647 w 1472"/>
              <a:gd name="T17" fmla="*/ 2147483647 h 640"/>
              <a:gd name="T18" fmla="*/ 2147483647 w 1472"/>
              <a:gd name="T19" fmla="*/ 2147483647 h 640"/>
              <a:gd name="T20" fmla="*/ 2147483647 w 1472"/>
              <a:gd name="T21" fmla="*/ 2147483647 h 6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72"/>
              <a:gd name="T34" fmla="*/ 0 h 640"/>
              <a:gd name="T35" fmla="*/ 1472 w 1472"/>
              <a:gd name="T36" fmla="*/ 640 h 6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72" h="640">
                <a:moveTo>
                  <a:pt x="0" y="56"/>
                </a:moveTo>
                <a:lnTo>
                  <a:pt x="176" y="376"/>
                </a:lnTo>
                <a:lnTo>
                  <a:pt x="760" y="384"/>
                </a:lnTo>
                <a:lnTo>
                  <a:pt x="744" y="208"/>
                </a:lnTo>
                <a:lnTo>
                  <a:pt x="768" y="144"/>
                </a:lnTo>
                <a:lnTo>
                  <a:pt x="976" y="0"/>
                </a:lnTo>
                <a:lnTo>
                  <a:pt x="1336" y="56"/>
                </a:lnTo>
                <a:lnTo>
                  <a:pt x="1368" y="152"/>
                </a:lnTo>
                <a:lnTo>
                  <a:pt x="1408" y="640"/>
                </a:lnTo>
                <a:lnTo>
                  <a:pt x="1472" y="632"/>
                </a:lnTo>
                <a:lnTo>
                  <a:pt x="1432" y="5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7645400" y="3395664"/>
            <a:ext cx="865188" cy="151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8458200" y="3352800"/>
            <a:ext cx="630238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9344025" y="3327401"/>
            <a:ext cx="541338" cy="733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7837488" y="4760914"/>
            <a:ext cx="444500" cy="439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9056688" y="3338513"/>
            <a:ext cx="323850" cy="233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1" name="Rectangle 12"/>
          <p:cNvSpPr>
            <a:spLocks noChangeArrowheads="1"/>
          </p:cNvSpPr>
          <p:nvPr/>
        </p:nvSpPr>
        <p:spPr bwMode="auto">
          <a:xfrm rot="-1726901">
            <a:off x="7748589" y="4870450"/>
            <a:ext cx="13493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2" name="Rectangle 13"/>
          <p:cNvSpPr>
            <a:spLocks noChangeArrowheads="1"/>
          </p:cNvSpPr>
          <p:nvPr/>
        </p:nvSpPr>
        <p:spPr bwMode="auto">
          <a:xfrm>
            <a:off x="7662863" y="4910138"/>
            <a:ext cx="450850" cy="1052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3" name="Rectangle 14"/>
          <p:cNvSpPr>
            <a:spLocks noChangeArrowheads="1"/>
          </p:cNvSpPr>
          <p:nvPr/>
        </p:nvSpPr>
        <p:spPr bwMode="auto">
          <a:xfrm>
            <a:off x="9501189" y="4003676"/>
            <a:ext cx="414337" cy="1001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9644063" y="4772026"/>
            <a:ext cx="23495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5" name="Rectangle 16"/>
          <p:cNvSpPr>
            <a:spLocks noChangeArrowheads="1"/>
          </p:cNvSpPr>
          <p:nvPr/>
        </p:nvSpPr>
        <p:spPr bwMode="auto">
          <a:xfrm>
            <a:off x="9613900" y="4921251"/>
            <a:ext cx="120650" cy="112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6" name="Rectangle 17"/>
          <p:cNvSpPr>
            <a:spLocks noChangeArrowheads="1"/>
          </p:cNvSpPr>
          <p:nvPr/>
        </p:nvSpPr>
        <p:spPr bwMode="auto">
          <a:xfrm>
            <a:off x="9632950" y="5245100"/>
            <a:ext cx="95250" cy="153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7" name="Rectangle 18"/>
          <p:cNvSpPr>
            <a:spLocks noChangeArrowheads="1"/>
          </p:cNvSpPr>
          <p:nvPr/>
        </p:nvSpPr>
        <p:spPr bwMode="auto">
          <a:xfrm>
            <a:off x="8461376" y="4032251"/>
            <a:ext cx="474663" cy="296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8" name="Rectangle 19"/>
          <p:cNvSpPr>
            <a:spLocks noChangeArrowheads="1"/>
          </p:cNvSpPr>
          <p:nvPr/>
        </p:nvSpPr>
        <p:spPr bwMode="auto">
          <a:xfrm rot="2175154">
            <a:off x="8888413" y="4038601"/>
            <a:ext cx="1254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9" name="Rectangle 20"/>
          <p:cNvSpPr>
            <a:spLocks noChangeArrowheads="1"/>
          </p:cNvSpPr>
          <p:nvPr/>
        </p:nvSpPr>
        <p:spPr bwMode="auto">
          <a:xfrm rot="-1883177">
            <a:off x="9417051" y="4021139"/>
            <a:ext cx="125413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80" name="Rectangle 21"/>
          <p:cNvSpPr>
            <a:spLocks noChangeArrowheads="1"/>
          </p:cNvSpPr>
          <p:nvPr/>
        </p:nvSpPr>
        <p:spPr bwMode="auto">
          <a:xfrm rot="-1847049">
            <a:off x="8197850" y="4852988"/>
            <a:ext cx="287338" cy="125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81" name="Rectangle 22"/>
          <p:cNvSpPr>
            <a:spLocks noChangeArrowheads="1"/>
          </p:cNvSpPr>
          <p:nvPr/>
        </p:nvSpPr>
        <p:spPr bwMode="auto">
          <a:xfrm rot="1462136">
            <a:off x="8450263" y="4276726"/>
            <a:ext cx="119062" cy="188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82" name="Rectangle 23"/>
          <p:cNvSpPr>
            <a:spLocks noChangeArrowheads="1"/>
          </p:cNvSpPr>
          <p:nvPr/>
        </p:nvSpPr>
        <p:spPr bwMode="auto">
          <a:xfrm>
            <a:off x="8528050" y="4192588"/>
            <a:ext cx="192088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83" name="Freeform 24"/>
          <p:cNvSpPr>
            <a:spLocks/>
          </p:cNvSpPr>
          <p:nvPr/>
        </p:nvSpPr>
        <p:spPr bwMode="auto">
          <a:xfrm>
            <a:off x="8467726" y="4624389"/>
            <a:ext cx="347663" cy="746125"/>
          </a:xfrm>
          <a:custGeom>
            <a:avLst/>
            <a:gdLst>
              <a:gd name="T0" fmla="*/ 0 w 464"/>
              <a:gd name="T1" fmla="*/ 2147483647 h 1048"/>
              <a:gd name="T2" fmla="*/ 2147483647 w 464"/>
              <a:gd name="T3" fmla="*/ 2147483647 h 1048"/>
              <a:gd name="T4" fmla="*/ 2147483647 w 464"/>
              <a:gd name="T5" fmla="*/ 2147483647 h 1048"/>
              <a:gd name="T6" fmla="*/ 2147483647 w 464"/>
              <a:gd name="T7" fmla="*/ 2147483647 h 1048"/>
              <a:gd name="T8" fmla="*/ 2147483647 w 464"/>
              <a:gd name="T9" fmla="*/ 2147483647 h 1048"/>
              <a:gd name="T10" fmla="*/ 2147483647 w 464"/>
              <a:gd name="T11" fmla="*/ 2147483647 h 1048"/>
              <a:gd name="T12" fmla="*/ 2147483647 w 464"/>
              <a:gd name="T13" fmla="*/ 2147483647 h 1048"/>
              <a:gd name="T14" fmla="*/ 2147483647 w 464"/>
              <a:gd name="T15" fmla="*/ 0 h 1048"/>
              <a:gd name="T16" fmla="*/ 0 w 464"/>
              <a:gd name="T17" fmla="*/ 2147483647 h 10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4"/>
              <a:gd name="T28" fmla="*/ 0 h 1048"/>
              <a:gd name="T29" fmla="*/ 464 w 464"/>
              <a:gd name="T30" fmla="*/ 1048 h 10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4" h="1048">
                <a:moveTo>
                  <a:pt x="0" y="416"/>
                </a:moveTo>
                <a:lnTo>
                  <a:pt x="360" y="480"/>
                </a:lnTo>
                <a:lnTo>
                  <a:pt x="416" y="1048"/>
                </a:lnTo>
                <a:lnTo>
                  <a:pt x="464" y="1032"/>
                </a:lnTo>
                <a:lnTo>
                  <a:pt x="416" y="432"/>
                </a:lnTo>
                <a:lnTo>
                  <a:pt x="264" y="336"/>
                </a:lnTo>
                <a:lnTo>
                  <a:pt x="120" y="224"/>
                </a:lnTo>
                <a:lnTo>
                  <a:pt x="24" y="0"/>
                </a:lnTo>
                <a:lnTo>
                  <a:pt x="0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Freeform 25"/>
          <p:cNvSpPr>
            <a:spLocks/>
          </p:cNvSpPr>
          <p:nvPr/>
        </p:nvSpPr>
        <p:spPr bwMode="auto">
          <a:xfrm>
            <a:off x="8094664" y="5216525"/>
            <a:ext cx="96837" cy="534988"/>
          </a:xfrm>
          <a:custGeom>
            <a:avLst/>
            <a:gdLst>
              <a:gd name="T0" fmla="*/ 0 w 128"/>
              <a:gd name="T1" fmla="*/ 0 h 752"/>
              <a:gd name="T2" fmla="*/ 2147483647 w 128"/>
              <a:gd name="T3" fmla="*/ 2147483647 h 752"/>
              <a:gd name="T4" fmla="*/ 2147483647 w 128"/>
              <a:gd name="T5" fmla="*/ 2147483647 h 752"/>
              <a:gd name="T6" fmla="*/ 2147483647 w 128"/>
              <a:gd name="T7" fmla="*/ 2147483647 h 752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752"/>
              <a:gd name="T14" fmla="*/ 128 w 128"/>
              <a:gd name="T15" fmla="*/ 752 h 7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752">
                <a:moveTo>
                  <a:pt x="0" y="0"/>
                </a:moveTo>
                <a:cubicBezTo>
                  <a:pt x="14" y="200"/>
                  <a:pt x="28" y="400"/>
                  <a:pt x="40" y="512"/>
                </a:cubicBezTo>
                <a:cubicBezTo>
                  <a:pt x="52" y="624"/>
                  <a:pt x="57" y="632"/>
                  <a:pt x="72" y="672"/>
                </a:cubicBezTo>
                <a:cubicBezTo>
                  <a:pt x="87" y="712"/>
                  <a:pt x="107" y="732"/>
                  <a:pt x="128" y="75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Freeform 26"/>
          <p:cNvSpPr>
            <a:spLocks/>
          </p:cNvSpPr>
          <p:nvPr/>
        </p:nvSpPr>
        <p:spPr bwMode="auto">
          <a:xfrm>
            <a:off x="9677400" y="5095875"/>
            <a:ext cx="268288" cy="1104900"/>
          </a:xfrm>
          <a:custGeom>
            <a:avLst/>
            <a:gdLst>
              <a:gd name="T0" fmla="*/ 2147483647 w 357"/>
              <a:gd name="T1" fmla="*/ 2147483647 h 1552"/>
              <a:gd name="T2" fmla="*/ 2147483647 w 357"/>
              <a:gd name="T3" fmla="*/ 2147483647 h 1552"/>
              <a:gd name="T4" fmla="*/ 2147483647 w 357"/>
              <a:gd name="T5" fmla="*/ 2147483647 h 1552"/>
              <a:gd name="T6" fmla="*/ 2147483647 w 357"/>
              <a:gd name="T7" fmla="*/ 2147483647 h 1552"/>
              <a:gd name="T8" fmla="*/ 2147483647 w 357"/>
              <a:gd name="T9" fmla="*/ 2147483647 h 1552"/>
              <a:gd name="T10" fmla="*/ 2147483647 w 357"/>
              <a:gd name="T11" fmla="*/ 2147483647 h 1552"/>
              <a:gd name="T12" fmla="*/ 2147483647 w 357"/>
              <a:gd name="T13" fmla="*/ 2147483647 h 1552"/>
              <a:gd name="T14" fmla="*/ 2147483647 w 357"/>
              <a:gd name="T15" fmla="*/ 2147483647 h 1552"/>
              <a:gd name="T16" fmla="*/ 2147483647 w 357"/>
              <a:gd name="T17" fmla="*/ 2147483647 h 1552"/>
              <a:gd name="T18" fmla="*/ 2147483647 w 357"/>
              <a:gd name="T19" fmla="*/ 2147483647 h 1552"/>
              <a:gd name="T20" fmla="*/ 2147483647 w 357"/>
              <a:gd name="T21" fmla="*/ 2147483647 h 1552"/>
              <a:gd name="T22" fmla="*/ 2147483647 w 357"/>
              <a:gd name="T23" fmla="*/ 2147483647 h 1552"/>
              <a:gd name="T24" fmla="*/ 2147483647 w 357"/>
              <a:gd name="T25" fmla="*/ 2147483647 h 1552"/>
              <a:gd name="T26" fmla="*/ 2147483647 w 357"/>
              <a:gd name="T27" fmla="*/ 2147483647 h 1552"/>
              <a:gd name="T28" fmla="*/ 2147483647 w 357"/>
              <a:gd name="T29" fmla="*/ 2147483647 h 1552"/>
              <a:gd name="T30" fmla="*/ 2147483647 w 357"/>
              <a:gd name="T31" fmla="*/ 2147483647 h 1552"/>
              <a:gd name="T32" fmla="*/ 2147483647 w 357"/>
              <a:gd name="T33" fmla="*/ 2147483647 h 15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57"/>
              <a:gd name="T52" fmla="*/ 0 h 1552"/>
              <a:gd name="T53" fmla="*/ 357 w 357"/>
              <a:gd name="T54" fmla="*/ 1552 h 155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57" h="1552">
                <a:moveTo>
                  <a:pt x="4" y="521"/>
                </a:moveTo>
                <a:cubicBezTo>
                  <a:pt x="0" y="585"/>
                  <a:pt x="35" y="564"/>
                  <a:pt x="52" y="585"/>
                </a:cubicBezTo>
                <a:cubicBezTo>
                  <a:pt x="69" y="606"/>
                  <a:pt x="95" y="625"/>
                  <a:pt x="108" y="649"/>
                </a:cubicBezTo>
                <a:cubicBezTo>
                  <a:pt x="121" y="673"/>
                  <a:pt x="132" y="700"/>
                  <a:pt x="132" y="729"/>
                </a:cubicBezTo>
                <a:cubicBezTo>
                  <a:pt x="132" y="758"/>
                  <a:pt x="115" y="800"/>
                  <a:pt x="108" y="825"/>
                </a:cubicBezTo>
                <a:cubicBezTo>
                  <a:pt x="101" y="850"/>
                  <a:pt x="93" y="862"/>
                  <a:pt x="92" y="881"/>
                </a:cubicBezTo>
                <a:cubicBezTo>
                  <a:pt x="91" y="900"/>
                  <a:pt x="103" y="918"/>
                  <a:pt x="100" y="937"/>
                </a:cubicBezTo>
                <a:cubicBezTo>
                  <a:pt x="97" y="956"/>
                  <a:pt x="83" y="976"/>
                  <a:pt x="76" y="993"/>
                </a:cubicBezTo>
                <a:cubicBezTo>
                  <a:pt x="69" y="1010"/>
                  <a:pt x="56" y="1025"/>
                  <a:pt x="60" y="1041"/>
                </a:cubicBezTo>
                <a:cubicBezTo>
                  <a:pt x="64" y="1057"/>
                  <a:pt x="84" y="1066"/>
                  <a:pt x="100" y="1089"/>
                </a:cubicBezTo>
                <a:cubicBezTo>
                  <a:pt x="116" y="1112"/>
                  <a:pt x="145" y="1144"/>
                  <a:pt x="156" y="1177"/>
                </a:cubicBezTo>
                <a:cubicBezTo>
                  <a:pt x="167" y="1210"/>
                  <a:pt x="165" y="1262"/>
                  <a:pt x="164" y="1289"/>
                </a:cubicBezTo>
                <a:cubicBezTo>
                  <a:pt x="163" y="1316"/>
                  <a:pt x="121" y="1325"/>
                  <a:pt x="148" y="1337"/>
                </a:cubicBezTo>
                <a:cubicBezTo>
                  <a:pt x="175" y="1349"/>
                  <a:pt x="296" y="1552"/>
                  <a:pt x="324" y="1361"/>
                </a:cubicBezTo>
                <a:cubicBezTo>
                  <a:pt x="352" y="1170"/>
                  <a:pt x="357" y="386"/>
                  <a:pt x="316" y="193"/>
                </a:cubicBezTo>
                <a:cubicBezTo>
                  <a:pt x="275" y="0"/>
                  <a:pt x="127" y="145"/>
                  <a:pt x="76" y="201"/>
                </a:cubicBezTo>
                <a:cubicBezTo>
                  <a:pt x="25" y="257"/>
                  <a:pt x="8" y="457"/>
                  <a:pt x="4" y="5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Oval 27"/>
          <p:cNvSpPr>
            <a:spLocks noChangeArrowheads="1"/>
          </p:cNvSpPr>
          <p:nvPr/>
        </p:nvSpPr>
        <p:spPr bwMode="auto">
          <a:xfrm>
            <a:off x="8351838" y="2751138"/>
            <a:ext cx="203200" cy="203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87" name="Line 28"/>
          <p:cNvSpPr>
            <a:spLocks noChangeShapeType="1"/>
          </p:cNvSpPr>
          <p:nvPr/>
        </p:nvSpPr>
        <p:spPr bwMode="auto">
          <a:xfrm>
            <a:off x="8280400" y="2857500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Line 29"/>
          <p:cNvSpPr>
            <a:spLocks noChangeShapeType="1"/>
          </p:cNvSpPr>
          <p:nvPr/>
        </p:nvSpPr>
        <p:spPr bwMode="auto">
          <a:xfrm rot="5400000">
            <a:off x="8269288" y="285591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Line 30"/>
          <p:cNvSpPr>
            <a:spLocks noChangeShapeType="1"/>
          </p:cNvSpPr>
          <p:nvPr/>
        </p:nvSpPr>
        <p:spPr bwMode="auto">
          <a:xfrm flipV="1">
            <a:off x="8328025" y="2708276"/>
            <a:ext cx="266700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Line 31"/>
          <p:cNvSpPr>
            <a:spLocks noChangeShapeType="1"/>
          </p:cNvSpPr>
          <p:nvPr/>
        </p:nvSpPr>
        <p:spPr bwMode="auto">
          <a:xfrm>
            <a:off x="8318501" y="2713038"/>
            <a:ext cx="271463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Text Box 32"/>
          <p:cNvSpPr txBox="1">
            <a:spLocks noChangeArrowheads="1"/>
          </p:cNvSpPr>
          <p:nvPr/>
        </p:nvSpPr>
        <p:spPr bwMode="auto">
          <a:xfrm>
            <a:off x="8763000" y="2590801"/>
            <a:ext cx="107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Lighting</a:t>
            </a:r>
          </a:p>
        </p:txBody>
      </p:sp>
      <p:sp>
        <p:nvSpPr>
          <p:cNvPr id="15392" name="Text Box 33"/>
          <p:cNvSpPr txBox="1">
            <a:spLocks noChangeArrowheads="1"/>
          </p:cNvSpPr>
          <p:nvPr/>
        </p:nvSpPr>
        <p:spPr bwMode="auto">
          <a:xfrm>
            <a:off x="7391400" y="448786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Scene</a:t>
            </a:r>
          </a:p>
        </p:txBody>
      </p:sp>
      <p:sp>
        <p:nvSpPr>
          <p:cNvPr id="15393" name="Text Box 35"/>
          <p:cNvSpPr txBox="1">
            <a:spLocks noChangeArrowheads="1"/>
          </p:cNvSpPr>
          <p:nvPr/>
        </p:nvSpPr>
        <p:spPr bwMode="auto">
          <a:xfrm>
            <a:off x="5710239" y="1697039"/>
            <a:ext cx="1087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Camera</a:t>
            </a:r>
          </a:p>
        </p:txBody>
      </p:sp>
      <p:sp>
        <p:nvSpPr>
          <p:cNvPr id="15394" name="Rectangle 36"/>
          <p:cNvSpPr>
            <a:spLocks noChangeArrowheads="1"/>
          </p:cNvSpPr>
          <p:nvPr/>
        </p:nvSpPr>
        <p:spPr bwMode="auto">
          <a:xfrm rot="2172365">
            <a:off x="5791200" y="2286000"/>
            <a:ext cx="793750" cy="452438"/>
          </a:xfrm>
          <a:prstGeom prst="rect">
            <a:avLst/>
          </a:prstGeom>
          <a:solidFill>
            <a:srgbClr val="EC7600"/>
          </a:solidFill>
          <a:ln w="28575">
            <a:solidFill>
              <a:srgbClr val="4D4D4D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95" name="AutoShape 37"/>
          <p:cNvSpPr>
            <a:spLocks noChangeArrowheads="1"/>
          </p:cNvSpPr>
          <p:nvPr/>
        </p:nvSpPr>
        <p:spPr bwMode="auto">
          <a:xfrm rot="7572365">
            <a:off x="6468269" y="2718594"/>
            <a:ext cx="452438" cy="330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C7600"/>
          </a:solidFill>
          <a:ln w="28575">
            <a:solidFill>
              <a:srgbClr val="4D4D4D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6" name="Rectangle 38"/>
          <p:cNvSpPr>
            <a:spLocks noChangeArrowheads="1"/>
          </p:cNvSpPr>
          <p:nvPr/>
        </p:nvSpPr>
        <p:spPr bwMode="auto">
          <a:xfrm>
            <a:off x="3073400" y="4191000"/>
            <a:ext cx="1651000" cy="1231900"/>
          </a:xfrm>
          <a:prstGeom prst="rect">
            <a:avLst/>
          </a:prstGeom>
          <a:solidFill>
            <a:srgbClr val="FFC145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97" name="AutoShape 39"/>
          <p:cNvSpPr>
            <a:spLocks noChangeArrowheads="1"/>
          </p:cNvSpPr>
          <p:nvPr/>
        </p:nvSpPr>
        <p:spPr bwMode="auto">
          <a:xfrm>
            <a:off x="3175000" y="4271964"/>
            <a:ext cx="1447800" cy="1081087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98" name="Rectangle 40"/>
          <p:cNvSpPr>
            <a:spLocks noChangeArrowheads="1"/>
          </p:cNvSpPr>
          <p:nvPr/>
        </p:nvSpPr>
        <p:spPr bwMode="auto">
          <a:xfrm>
            <a:off x="2921000" y="5486400"/>
            <a:ext cx="1943100" cy="114300"/>
          </a:xfrm>
          <a:prstGeom prst="rect">
            <a:avLst/>
          </a:prstGeom>
          <a:solidFill>
            <a:srgbClr val="FFC145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99" name="Text Box 41"/>
          <p:cNvSpPr txBox="1">
            <a:spLocks noChangeArrowheads="1"/>
          </p:cNvSpPr>
          <p:nvPr/>
        </p:nvSpPr>
        <p:spPr bwMode="auto">
          <a:xfrm>
            <a:off x="3309939" y="3743326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Computer</a:t>
            </a:r>
          </a:p>
        </p:txBody>
      </p:sp>
      <p:cxnSp>
        <p:nvCxnSpPr>
          <p:cNvPr id="15400" name="AutoShape 42"/>
          <p:cNvCxnSpPr>
            <a:cxnSpLocks noChangeShapeType="1"/>
            <a:stCxn id="15394" idx="1"/>
            <a:endCxn id="15396" idx="1"/>
          </p:cNvCxnSpPr>
          <p:nvPr/>
        </p:nvCxnSpPr>
        <p:spPr bwMode="auto">
          <a:xfrm rot="10800000" flipV="1">
            <a:off x="3063876" y="2268538"/>
            <a:ext cx="2792413" cy="2538412"/>
          </a:xfrm>
          <a:prstGeom prst="bentConnector3">
            <a:avLst>
              <a:gd name="adj1" fmla="val 107847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01" name="Oval 43"/>
          <p:cNvSpPr>
            <a:spLocks noChangeArrowheads="1"/>
          </p:cNvSpPr>
          <p:nvPr/>
        </p:nvSpPr>
        <p:spPr bwMode="auto">
          <a:xfrm>
            <a:off x="5270500" y="1395413"/>
            <a:ext cx="2057400" cy="2006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5402" name="Group 44"/>
          <p:cNvGrpSpPr>
            <a:grpSpLocks/>
          </p:cNvGrpSpPr>
          <p:nvPr/>
        </p:nvGrpSpPr>
        <p:grpSpPr bwMode="auto">
          <a:xfrm>
            <a:off x="7391400" y="2990850"/>
            <a:ext cx="2057400" cy="2459038"/>
            <a:chOff x="3288" y="1859"/>
            <a:chExt cx="1296" cy="1549"/>
          </a:xfrm>
        </p:grpSpPr>
        <p:sp>
          <p:nvSpPr>
            <p:cNvPr id="15428" name="Line 45"/>
            <p:cNvSpPr>
              <a:spLocks noChangeShapeType="1"/>
            </p:cNvSpPr>
            <p:nvPr/>
          </p:nvSpPr>
          <p:spPr bwMode="auto">
            <a:xfrm flipH="1" flipV="1">
              <a:off x="3800" y="2760"/>
              <a:ext cx="192" cy="10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Line 46"/>
            <p:cNvSpPr>
              <a:spLocks noChangeShapeType="1"/>
            </p:cNvSpPr>
            <p:nvPr/>
          </p:nvSpPr>
          <p:spPr bwMode="auto">
            <a:xfrm flipH="1" flipV="1">
              <a:off x="3796" y="2860"/>
              <a:ext cx="196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0" name="Line 47"/>
            <p:cNvSpPr>
              <a:spLocks noChangeShapeType="1"/>
            </p:cNvSpPr>
            <p:nvPr/>
          </p:nvSpPr>
          <p:spPr bwMode="auto">
            <a:xfrm flipH="1" flipV="1">
              <a:off x="3880" y="2688"/>
              <a:ext cx="108" cy="17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31" name="Group 48"/>
            <p:cNvGrpSpPr>
              <a:grpSpLocks/>
            </p:cNvGrpSpPr>
            <p:nvPr/>
          </p:nvGrpSpPr>
          <p:grpSpPr bwMode="auto">
            <a:xfrm>
              <a:off x="3288" y="1859"/>
              <a:ext cx="1296" cy="1549"/>
              <a:chOff x="3288" y="1859"/>
              <a:chExt cx="1296" cy="1549"/>
            </a:xfrm>
          </p:grpSpPr>
          <p:sp>
            <p:nvSpPr>
              <p:cNvPr id="15432" name="Oval 49"/>
              <p:cNvSpPr>
                <a:spLocks noChangeArrowheads="1"/>
              </p:cNvSpPr>
              <p:nvPr/>
            </p:nvSpPr>
            <p:spPr bwMode="auto">
              <a:xfrm>
                <a:off x="3288" y="2144"/>
                <a:ext cx="1296" cy="1264"/>
              </a:xfrm>
              <a:prstGeom prst="ellips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33" name="Text Box 50"/>
              <p:cNvSpPr txBox="1">
                <a:spLocks noChangeArrowheads="1"/>
              </p:cNvSpPr>
              <p:nvPr/>
            </p:nvSpPr>
            <p:spPr bwMode="auto">
              <a:xfrm>
                <a:off x="3412" y="1859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20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403" name="Group 51"/>
          <p:cNvGrpSpPr>
            <a:grpSpLocks/>
          </p:cNvGrpSpPr>
          <p:nvPr/>
        </p:nvGrpSpPr>
        <p:grpSpPr bwMode="auto">
          <a:xfrm>
            <a:off x="2720976" y="3644901"/>
            <a:ext cx="2678113" cy="2614613"/>
            <a:chOff x="338" y="2360"/>
            <a:chExt cx="1687" cy="1647"/>
          </a:xfrm>
        </p:grpSpPr>
        <p:sp>
          <p:nvSpPr>
            <p:cNvPr id="15426" name="Oval 52"/>
            <p:cNvSpPr>
              <a:spLocks noChangeArrowheads="1"/>
            </p:cNvSpPr>
            <p:nvPr/>
          </p:nvSpPr>
          <p:spPr bwMode="auto">
            <a:xfrm>
              <a:off x="384" y="2360"/>
              <a:ext cx="1368" cy="1392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27" name="Text Box 53"/>
            <p:cNvSpPr txBox="1">
              <a:spLocks noChangeArrowheads="1"/>
            </p:cNvSpPr>
            <p:nvPr/>
          </p:nvSpPr>
          <p:spPr bwMode="auto">
            <a:xfrm>
              <a:off x="338" y="3757"/>
              <a:ext cx="16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Arial" panose="020B0604020202020204" pitchFamily="34" charset="0"/>
                </a:rPr>
                <a:t>   Scene Interpretation</a:t>
              </a:r>
            </a:p>
          </p:txBody>
        </p:sp>
      </p:grpSp>
      <p:sp>
        <p:nvSpPr>
          <p:cNvPr id="15404" name="Oval 54"/>
          <p:cNvSpPr>
            <a:spLocks noChangeArrowheads="1"/>
          </p:cNvSpPr>
          <p:nvPr/>
        </p:nvSpPr>
        <p:spPr bwMode="auto">
          <a:xfrm>
            <a:off x="5270500" y="1395413"/>
            <a:ext cx="2057400" cy="2006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5" name="Freeform 55"/>
          <p:cNvSpPr>
            <a:spLocks/>
          </p:cNvSpPr>
          <p:nvPr/>
        </p:nvSpPr>
        <p:spPr bwMode="auto">
          <a:xfrm>
            <a:off x="7729538" y="5740400"/>
            <a:ext cx="2112962" cy="433388"/>
          </a:xfrm>
          <a:custGeom>
            <a:avLst/>
            <a:gdLst>
              <a:gd name="T0" fmla="*/ 0 w 2816"/>
              <a:gd name="T1" fmla="*/ 2147483647 h 608"/>
              <a:gd name="T2" fmla="*/ 2147483647 w 2816"/>
              <a:gd name="T3" fmla="*/ 2147483647 h 608"/>
              <a:gd name="T4" fmla="*/ 2147483647 w 2816"/>
              <a:gd name="T5" fmla="*/ 2147483647 h 608"/>
              <a:gd name="T6" fmla="*/ 2147483647 w 2816"/>
              <a:gd name="T7" fmla="*/ 2147483647 h 608"/>
              <a:gd name="T8" fmla="*/ 2147483647 w 2816"/>
              <a:gd name="T9" fmla="*/ 2147483647 h 608"/>
              <a:gd name="T10" fmla="*/ 2147483647 w 2816"/>
              <a:gd name="T11" fmla="*/ 2147483647 h 608"/>
              <a:gd name="T12" fmla="*/ 2147483647 w 2816"/>
              <a:gd name="T13" fmla="*/ 2147483647 h 608"/>
              <a:gd name="T14" fmla="*/ 2147483647 w 2816"/>
              <a:gd name="T15" fmla="*/ 2147483647 h 608"/>
              <a:gd name="T16" fmla="*/ 2147483647 w 2816"/>
              <a:gd name="T17" fmla="*/ 2147483647 h 608"/>
              <a:gd name="T18" fmla="*/ 2147483647 w 2816"/>
              <a:gd name="T19" fmla="*/ 0 h 608"/>
              <a:gd name="T20" fmla="*/ 2147483647 w 2816"/>
              <a:gd name="T21" fmla="*/ 2147483647 h 608"/>
              <a:gd name="T22" fmla="*/ 2147483647 w 2816"/>
              <a:gd name="T23" fmla="*/ 2147483647 h 608"/>
              <a:gd name="T24" fmla="*/ 2147483647 w 2816"/>
              <a:gd name="T25" fmla="*/ 2147483647 h 608"/>
              <a:gd name="T26" fmla="*/ 2147483647 w 2816"/>
              <a:gd name="T27" fmla="*/ 2147483647 h 608"/>
              <a:gd name="T28" fmla="*/ 2147483647 w 2816"/>
              <a:gd name="T29" fmla="*/ 2147483647 h 608"/>
              <a:gd name="T30" fmla="*/ 2147483647 w 2816"/>
              <a:gd name="T31" fmla="*/ 2147483647 h 608"/>
              <a:gd name="T32" fmla="*/ 2147483647 w 2816"/>
              <a:gd name="T33" fmla="*/ 2147483647 h 608"/>
              <a:gd name="T34" fmla="*/ 2147483647 w 2816"/>
              <a:gd name="T35" fmla="*/ 2147483647 h 608"/>
              <a:gd name="T36" fmla="*/ 2147483647 w 2816"/>
              <a:gd name="T37" fmla="*/ 2147483647 h 608"/>
              <a:gd name="T38" fmla="*/ 2147483647 w 2816"/>
              <a:gd name="T39" fmla="*/ 2147483647 h 608"/>
              <a:gd name="T40" fmla="*/ 2147483647 w 2816"/>
              <a:gd name="T41" fmla="*/ 2147483647 h 608"/>
              <a:gd name="T42" fmla="*/ 2147483647 w 2816"/>
              <a:gd name="T43" fmla="*/ 2147483647 h 608"/>
              <a:gd name="T44" fmla="*/ 2147483647 w 2816"/>
              <a:gd name="T45" fmla="*/ 2147483647 h 608"/>
              <a:gd name="T46" fmla="*/ 2147483647 w 2816"/>
              <a:gd name="T47" fmla="*/ 2147483647 h 608"/>
              <a:gd name="T48" fmla="*/ 2147483647 w 2816"/>
              <a:gd name="T49" fmla="*/ 2147483647 h 608"/>
              <a:gd name="T50" fmla="*/ 2147483647 w 2816"/>
              <a:gd name="T51" fmla="*/ 2147483647 h 608"/>
              <a:gd name="T52" fmla="*/ 2147483647 w 2816"/>
              <a:gd name="T53" fmla="*/ 2147483647 h 608"/>
              <a:gd name="T54" fmla="*/ 2147483647 w 2816"/>
              <a:gd name="T55" fmla="*/ 2147483647 h 608"/>
              <a:gd name="T56" fmla="*/ 2147483647 w 2816"/>
              <a:gd name="T57" fmla="*/ 2147483647 h 608"/>
              <a:gd name="T58" fmla="*/ 2147483647 w 2816"/>
              <a:gd name="T59" fmla="*/ 2147483647 h 608"/>
              <a:gd name="T60" fmla="*/ 2147483647 w 2816"/>
              <a:gd name="T61" fmla="*/ 2147483647 h 608"/>
              <a:gd name="T62" fmla="*/ 2147483647 w 2816"/>
              <a:gd name="T63" fmla="*/ 2147483647 h 608"/>
              <a:gd name="T64" fmla="*/ 2147483647 w 2816"/>
              <a:gd name="T65" fmla="*/ 2147483647 h 608"/>
              <a:gd name="T66" fmla="*/ 2147483647 w 2816"/>
              <a:gd name="T67" fmla="*/ 2147483647 h 608"/>
              <a:gd name="T68" fmla="*/ 2147483647 w 2816"/>
              <a:gd name="T69" fmla="*/ 2147483647 h 608"/>
              <a:gd name="T70" fmla="*/ 2147483647 w 2816"/>
              <a:gd name="T71" fmla="*/ 2147483647 h 608"/>
              <a:gd name="T72" fmla="*/ 2147483647 w 2816"/>
              <a:gd name="T73" fmla="*/ 2147483647 h 608"/>
              <a:gd name="T74" fmla="*/ 2147483647 w 2816"/>
              <a:gd name="T75" fmla="*/ 2147483647 h 608"/>
              <a:gd name="T76" fmla="*/ 2147483647 w 2816"/>
              <a:gd name="T77" fmla="*/ 2147483647 h 608"/>
              <a:gd name="T78" fmla="*/ 2147483647 w 2816"/>
              <a:gd name="T79" fmla="*/ 2147483647 h 608"/>
              <a:gd name="T80" fmla="*/ 2147483647 w 2816"/>
              <a:gd name="T81" fmla="*/ 2147483647 h 608"/>
              <a:gd name="T82" fmla="*/ 2147483647 w 2816"/>
              <a:gd name="T83" fmla="*/ 2147483647 h 608"/>
              <a:gd name="T84" fmla="*/ 2147483647 w 2816"/>
              <a:gd name="T85" fmla="*/ 2147483647 h 60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16"/>
              <a:gd name="T130" fmla="*/ 0 h 608"/>
              <a:gd name="T131" fmla="*/ 2816 w 2816"/>
              <a:gd name="T132" fmla="*/ 608 h 60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16" h="608">
                <a:moveTo>
                  <a:pt x="0" y="264"/>
                </a:moveTo>
                <a:cubicBezTo>
                  <a:pt x="24" y="275"/>
                  <a:pt x="72" y="296"/>
                  <a:pt x="72" y="296"/>
                </a:cubicBezTo>
                <a:lnTo>
                  <a:pt x="144" y="288"/>
                </a:lnTo>
                <a:lnTo>
                  <a:pt x="168" y="184"/>
                </a:lnTo>
                <a:lnTo>
                  <a:pt x="200" y="80"/>
                </a:lnTo>
                <a:lnTo>
                  <a:pt x="248" y="16"/>
                </a:lnTo>
                <a:lnTo>
                  <a:pt x="352" y="24"/>
                </a:lnTo>
                <a:lnTo>
                  <a:pt x="448" y="88"/>
                </a:lnTo>
                <a:lnTo>
                  <a:pt x="528" y="80"/>
                </a:lnTo>
                <a:lnTo>
                  <a:pt x="544" y="0"/>
                </a:lnTo>
                <a:lnTo>
                  <a:pt x="592" y="16"/>
                </a:lnTo>
                <a:lnTo>
                  <a:pt x="664" y="104"/>
                </a:lnTo>
                <a:lnTo>
                  <a:pt x="768" y="144"/>
                </a:lnTo>
                <a:lnTo>
                  <a:pt x="880" y="184"/>
                </a:lnTo>
                <a:lnTo>
                  <a:pt x="984" y="184"/>
                </a:lnTo>
                <a:lnTo>
                  <a:pt x="1104" y="232"/>
                </a:lnTo>
                <a:lnTo>
                  <a:pt x="1120" y="280"/>
                </a:lnTo>
                <a:lnTo>
                  <a:pt x="1136" y="328"/>
                </a:lnTo>
                <a:lnTo>
                  <a:pt x="1080" y="352"/>
                </a:lnTo>
                <a:lnTo>
                  <a:pt x="1032" y="392"/>
                </a:lnTo>
                <a:lnTo>
                  <a:pt x="1000" y="456"/>
                </a:lnTo>
                <a:lnTo>
                  <a:pt x="1024" y="536"/>
                </a:lnTo>
                <a:lnTo>
                  <a:pt x="1096" y="576"/>
                </a:lnTo>
                <a:lnTo>
                  <a:pt x="1216" y="568"/>
                </a:lnTo>
                <a:lnTo>
                  <a:pt x="1320" y="520"/>
                </a:lnTo>
                <a:lnTo>
                  <a:pt x="1352" y="440"/>
                </a:lnTo>
                <a:lnTo>
                  <a:pt x="1472" y="376"/>
                </a:lnTo>
                <a:lnTo>
                  <a:pt x="1544" y="472"/>
                </a:lnTo>
                <a:lnTo>
                  <a:pt x="1672" y="496"/>
                </a:lnTo>
                <a:lnTo>
                  <a:pt x="1752" y="480"/>
                </a:lnTo>
                <a:lnTo>
                  <a:pt x="1744" y="552"/>
                </a:lnTo>
                <a:lnTo>
                  <a:pt x="1856" y="608"/>
                </a:lnTo>
                <a:lnTo>
                  <a:pt x="1976" y="576"/>
                </a:lnTo>
                <a:lnTo>
                  <a:pt x="2024" y="488"/>
                </a:lnTo>
                <a:lnTo>
                  <a:pt x="2144" y="408"/>
                </a:lnTo>
                <a:lnTo>
                  <a:pt x="2240" y="440"/>
                </a:lnTo>
                <a:lnTo>
                  <a:pt x="2360" y="440"/>
                </a:lnTo>
                <a:lnTo>
                  <a:pt x="2424" y="400"/>
                </a:lnTo>
                <a:lnTo>
                  <a:pt x="2480" y="488"/>
                </a:lnTo>
                <a:lnTo>
                  <a:pt x="2600" y="520"/>
                </a:lnTo>
                <a:lnTo>
                  <a:pt x="2712" y="488"/>
                </a:lnTo>
                <a:lnTo>
                  <a:pt x="2792" y="400"/>
                </a:lnTo>
                <a:lnTo>
                  <a:pt x="2816" y="36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Rectangle 56"/>
          <p:cNvSpPr>
            <a:spLocks noChangeArrowheads="1"/>
          </p:cNvSpPr>
          <p:nvPr/>
        </p:nvSpPr>
        <p:spPr bwMode="auto">
          <a:xfrm>
            <a:off x="7658101" y="5951538"/>
            <a:ext cx="671513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7" name="Rectangle 57"/>
          <p:cNvSpPr>
            <a:spLocks noChangeArrowheads="1"/>
          </p:cNvSpPr>
          <p:nvPr/>
        </p:nvSpPr>
        <p:spPr bwMode="auto">
          <a:xfrm>
            <a:off x="7861300" y="5808664"/>
            <a:ext cx="407988" cy="250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8" name="Rectangle 58"/>
          <p:cNvSpPr>
            <a:spLocks noChangeArrowheads="1"/>
          </p:cNvSpPr>
          <p:nvPr/>
        </p:nvSpPr>
        <p:spPr bwMode="auto">
          <a:xfrm>
            <a:off x="7891463" y="5762626"/>
            <a:ext cx="138112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9" name="Rectangle 59"/>
          <p:cNvSpPr>
            <a:spLocks noChangeArrowheads="1"/>
          </p:cNvSpPr>
          <p:nvPr/>
        </p:nvSpPr>
        <p:spPr bwMode="auto">
          <a:xfrm>
            <a:off x="9302751" y="6048375"/>
            <a:ext cx="276225" cy="16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0" name="Rectangle 60"/>
          <p:cNvSpPr>
            <a:spLocks noChangeArrowheads="1"/>
          </p:cNvSpPr>
          <p:nvPr/>
        </p:nvSpPr>
        <p:spPr bwMode="auto">
          <a:xfrm>
            <a:off x="9566275" y="6105525"/>
            <a:ext cx="349250" cy="16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1" name="Rectangle 61"/>
          <p:cNvSpPr>
            <a:spLocks noChangeArrowheads="1"/>
          </p:cNvSpPr>
          <p:nvPr/>
        </p:nvSpPr>
        <p:spPr bwMode="auto">
          <a:xfrm rot="-4596332">
            <a:off x="8323263" y="5786438"/>
            <a:ext cx="125413" cy="306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2" name="Rectangle 62"/>
          <p:cNvSpPr>
            <a:spLocks noChangeArrowheads="1"/>
          </p:cNvSpPr>
          <p:nvPr/>
        </p:nvSpPr>
        <p:spPr bwMode="auto">
          <a:xfrm>
            <a:off x="8293100" y="5967413"/>
            <a:ext cx="192088" cy="296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3" name="Rectangle 63"/>
          <p:cNvSpPr>
            <a:spLocks noChangeArrowheads="1"/>
          </p:cNvSpPr>
          <p:nvPr/>
        </p:nvSpPr>
        <p:spPr bwMode="auto">
          <a:xfrm>
            <a:off x="8239126" y="6145213"/>
            <a:ext cx="1154113" cy="68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4" name="Rectangle 64"/>
          <p:cNvSpPr>
            <a:spLocks noChangeArrowheads="1"/>
          </p:cNvSpPr>
          <p:nvPr/>
        </p:nvSpPr>
        <p:spPr bwMode="auto">
          <a:xfrm>
            <a:off x="8702676" y="6081714"/>
            <a:ext cx="334963" cy="193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5" name="Rectangle 65"/>
          <p:cNvSpPr>
            <a:spLocks noChangeArrowheads="1"/>
          </p:cNvSpPr>
          <p:nvPr/>
        </p:nvSpPr>
        <p:spPr bwMode="auto">
          <a:xfrm>
            <a:off x="9229725" y="6076951"/>
            <a:ext cx="103188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6" name="Rectangle 66"/>
          <p:cNvSpPr>
            <a:spLocks noChangeArrowheads="1"/>
          </p:cNvSpPr>
          <p:nvPr/>
        </p:nvSpPr>
        <p:spPr bwMode="auto">
          <a:xfrm>
            <a:off x="9782176" y="6030913"/>
            <a:ext cx="144463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7" name="Rectangle 67"/>
          <p:cNvSpPr>
            <a:spLocks noChangeArrowheads="1"/>
          </p:cNvSpPr>
          <p:nvPr/>
        </p:nvSpPr>
        <p:spPr bwMode="auto">
          <a:xfrm>
            <a:off x="8750301" y="6030914"/>
            <a:ext cx="1190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8" name="Rectangle 68"/>
          <p:cNvSpPr>
            <a:spLocks noChangeArrowheads="1"/>
          </p:cNvSpPr>
          <p:nvPr/>
        </p:nvSpPr>
        <p:spPr bwMode="auto">
          <a:xfrm>
            <a:off x="8124825" y="5757864"/>
            <a:ext cx="8413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9" name="Rectangle 69"/>
          <p:cNvSpPr>
            <a:spLocks noChangeArrowheads="1"/>
          </p:cNvSpPr>
          <p:nvPr/>
        </p:nvSpPr>
        <p:spPr bwMode="auto">
          <a:xfrm>
            <a:off x="8053389" y="5649913"/>
            <a:ext cx="90487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0" name="Rectangle 70"/>
          <p:cNvSpPr>
            <a:spLocks noChangeArrowheads="1"/>
          </p:cNvSpPr>
          <p:nvPr/>
        </p:nvSpPr>
        <p:spPr bwMode="auto">
          <a:xfrm>
            <a:off x="8153400" y="5808663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1" name="Line 81"/>
          <p:cNvSpPr>
            <a:spLocks noChangeShapeType="1"/>
          </p:cNvSpPr>
          <p:nvPr/>
        </p:nvSpPr>
        <p:spPr bwMode="auto">
          <a:xfrm flipH="1">
            <a:off x="2209800" y="48006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2" name="Line 82"/>
          <p:cNvSpPr>
            <a:spLocks noChangeShapeType="1"/>
          </p:cNvSpPr>
          <p:nvPr/>
        </p:nvSpPr>
        <p:spPr bwMode="auto">
          <a:xfrm flipV="1">
            <a:off x="2209800" y="2286000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Line 83"/>
          <p:cNvSpPr>
            <a:spLocks noChangeShapeType="1"/>
          </p:cNvSpPr>
          <p:nvPr/>
        </p:nvSpPr>
        <p:spPr bwMode="auto">
          <a:xfrm>
            <a:off x="2209800" y="22860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4" name="Rectangle 86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Components of a Computer Vision System</a:t>
            </a:r>
          </a:p>
        </p:txBody>
      </p:sp>
      <p:sp>
        <p:nvSpPr>
          <p:cNvPr id="15425" name="Rectangle 87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7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Every picture tells a story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5943600"/>
            <a:ext cx="7772400" cy="533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400"/>
              <a:t>Goal of computer vision is to write computer programs that can interpret images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933575" y="11318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23590" name="Picture 6" descr="U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1177925"/>
            <a:ext cx="3360738" cy="45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Welcome!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Course Overview and Administration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Topics and Goals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Fun Examples</a:t>
            </a:r>
          </a:p>
          <a:p>
            <a:pPr marL="571500" indent="-571500">
              <a:buFont typeface="+mj-lt"/>
              <a:buAutoNum type="romanUcPeriod"/>
            </a:pPr>
            <a:endParaRPr lang="en-US" dirty="0" smtClean="0"/>
          </a:p>
          <a:p>
            <a:pPr marL="571500" indent="-571500">
              <a:buFont typeface="+mj-lt"/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458200" cy="838200"/>
          </a:xfrm>
        </p:spPr>
        <p:txBody>
          <a:bodyPr/>
          <a:lstStyle/>
          <a:p>
            <a:r>
              <a:rPr lang="en-US" altLang="en-US" sz="3000"/>
              <a:t>Can computers match (or beat) human vision?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90" y="2265093"/>
            <a:ext cx="5183105" cy="20662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Yes and no (but mostly no!)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humans are much better at “hard” things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computers can be better at “easy” things</a:t>
            </a:r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1933575" y="11318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54309" name="Picture 5" descr="U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88" y="1316554"/>
            <a:ext cx="3360738" cy="45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0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Human perception has its shortcomings…</a:t>
            </a:r>
          </a:p>
        </p:txBody>
      </p:sp>
      <p:sp>
        <p:nvSpPr>
          <p:cNvPr id="332804" name="Rectangle 4"/>
          <p:cNvSpPr>
            <a:spLocks noChangeArrowheads="1"/>
          </p:cNvSpPr>
          <p:nvPr/>
        </p:nvSpPr>
        <p:spPr bwMode="auto">
          <a:xfrm>
            <a:off x="1763713" y="19208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1049338" y="1433513"/>
            <a:ext cx="91440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32806" name="Picture 6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6" y="1676400"/>
            <a:ext cx="32099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4953000" y="5257800"/>
            <a:ext cx="2706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400" dirty="0">
                <a:latin typeface="Arial" panose="020B0604020202020204" pitchFamily="34" charset="0"/>
                <a:hlinkClick r:id="rId4"/>
              </a:rPr>
              <a:t>Sinha and </a:t>
            </a:r>
            <a:r>
              <a:rPr lang="en-US" altLang="en-US" sz="1400" dirty="0" err="1">
                <a:latin typeface="Arial" panose="020B0604020202020204" pitchFamily="34" charset="0"/>
                <a:hlinkClick r:id="rId4"/>
              </a:rPr>
              <a:t>Poggio</a:t>
            </a:r>
            <a:r>
              <a:rPr lang="en-US" altLang="en-US" sz="1400" dirty="0">
                <a:latin typeface="Arial" panose="020B0604020202020204" pitchFamily="34" charset="0"/>
                <a:hlinkClick r:id="rId4"/>
              </a:rPr>
              <a:t>, </a:t>
            </a:r>
            <a:r>
              <a:rPr lang="en-US" altLang="en-US" sz="1400" i="1" dirty="0">
                <a:latin typeface="Arial" panose="020B0604020202020204" pitchFamily="34" charset="0"/>
                <a:hlinkClick r:id="rId4"/>
              </a:rPr>
              <a:t>Nature</a:t>
            </a:r>
            <a:r>
              <a:rPr lang="en-US" altLang="en-US" sz="1400" dirty="0">
                <a:latin typeface="Arial" panose="020B0604020202020204" pitchFamily="34" charset="0"/>
                <a:hlinkClick r:id="rId4"/>
              </a:rPr>
              <a:t>, 1996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5152"/>
            <a:ext cx="5502442" cy="657459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Is this image in motion?</a:t>
            </a:r>
            <a:endParaRPr lang="en-US" altLang="en-US" dirty="0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3769895" cy="4099828"/>
          </a:xfrm>
        </p:spPr>
        <p:txBody>
          <a:bodyPr/>
          <a:lstStyle/>
          <a:p>
            <a:r>
              <a:rPr lang="en-US" altLang="en-US" dirty="0" smtClean="0"/>
              <a:t>Look at the image as a whole. Are the wheels in motion?</a:t>
            </a:r>
          </a:p>
          <a:p>
            <a:endParaRPr lang="en-US" altLang="en-US" dirty="0"/>
          </a:p>
          <a:p>
            <a:r>
              <a:rPr lang="en-US" altLang="en-US" dirty="0" smtClean="0"/>
              <a:t>Now focus on one wheel in particular. Is that one in motion?</a:t>
            </a:r>
            <a:endParaRPr lang="en-US" altLang="en-US" dirty="0"/>
          </a:p>
        </p:txBody>
      </p:sp>
      <p:pic>
        <p:nvPicPr>
          <p:cNvPr id="386053" name="Picture 5" descr="rotsn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20" y="503881"/>
            <a:ext cx="7183980" cy="538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4" name="Rectangle 6"/>
          <p:cNvSpPr>
            <a:spLocks noChangeArrowheads="1"/>
          </p:cNvSpPr>
          <p:nvPr/>
        </p:nvSpPr>
        <p:spPr bwMode="auto">
          <a:xfrm>
            <a:off x="4953001" y="6400800"/>
            <a:ext cx="2195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400" dirty="0">
                <a:latin typeface="Arial" panose="020B0604020202020204" pitchFamily="34" charset="0"/>
              </a:rPr>
              <a:t>Copyright </a:t>
            </a:r>
            <a:r>
              <a:rPr lang="en-US" altLang="en-US" sz="1400" dirty="0" err="1">
                <a:latin typeface="Arial" panose="020B0604020202020204" pitchFamily="34" charset="0"/>
                <a:hlinkClick r:id="rId3"/>
              </a:rPr>
              <a:t>A.Kitaoka</a:t>
            </a:r>
            <a:r>
              <a:rPr lang="en-US" altLang="en-US" sz="1400" dirty="0">
                <a:latin typeface="Arial" panose="020B0604020202020204" pitchFamily="34" charset="0"/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317126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Topics in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24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Optical character recognition (OCR)</a:t>
            </a:r>
          </a:p>
        </p:txBody>
      </p:sp>
      <p:pic>
        <p:nvPicPr>
          <p:cNvPr id="414723" name="Picture 3" descr="asamp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90813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24" name="Text Box 4"/>
          <p:cNvSpPr txBox="1">
            <a:spLocks noChangeArrowheads="1"/>
          </p:cNvSpPr>
          <p:nvPr/>
        </p:nvSpPr>
        <p:spPr bwMode="auto">
          <a:xfrm>
            <a:off x="2209800" y="5362576"/>
            <a:ext cx="3379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>
                <a:latin typeface="Arial" panose="020B0604020202020204" pitchFamily="34" charset="0"/>
              </a:rPr>
              <a:t>Digit recognition, AT&amp;T labs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hlinkClick r:id="rId3"/>
              </a:rPr>
              <a:t>http://www.research.att.com/~yann</a:t>
            </a:r>
            <a:r>
              <a:rPr lang="en-US" altLang="en-US" sz="1600"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414725" name="Rectangle 5"/>
          <p:cNvSpPr>
            <a:spLocks noChangeArrowheads="1"/>
          </p:cNvSpPr>
          <p:nvPr/>
        </p:nvSpPr>
        <p:spPr bwMode="auto">
          <a:xfrm>
            <a:off x="2209800" y="9906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Technology to convert scanned docs to text</a:t>
            </a:r>
          </a:p>
          <a:p>
            <a:pPr lvl="1"/>
            <a:r>
              <a:rPr lang="en-US" altLang="en-US"/>
              <a:t>If you have a scanner, it probably came with OCR software</a:t>
            </a:r>
          </a:p>
          <a:p>
            <a:endParaRPr lang="en-US" altLang="en-US"/>
          </a:p>
        </p:txBody>
      </p:sp>
      <p:pic>
        <p:nvPicPr>
          <p:cNvPr id="414726" name="Picture 6" descr="California_license_plate_AN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19350"/>
            <a:ext cx="35814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6035676" y="5362576"/>
            <a:ext cx="4513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>
                <a:latin typeface="Arial" panose="020B0604020202020204" pitchFamily="34" charset="0"/>
              </a:rPr>
              <a:t>License plate readers</a:t>
            </a:r>
          </a:p>
          <a:p>
            <a:pPr algn="ctr"/>
            <a:r>
              <a:rPr lang="en-US" altLang="en-US" sz="1200">
                <a:latin typeface="Arial" panose="020B0604020202020204" pitchFamily="34" charset="0"/>
                <a:hlinkClick r:id="rId5"/>
              </a:rPr>
              <a:t>http://en.wikipedia.org/wiki/Automatic_number_plate_recognition</a:t>
            </a:r>
            <a:endParaRPr lang="en-US" altLang="en-US" sz="1200">
              <a:latin typeface="Arial" panose="020B0604020202020204" pitchFamily="34" charset="0"/>
            </a:endParaRPr>
          </a:p>
          <a:p>
            <a:pPr algn="ctr"/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Face detection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876800"/>
            <a:ext cx="7772400" cy="1295400"/>
          </a:xfrm>
        </p:spPr>
        <p:txBody>
          <a:bodyPr/>
          <a:lstStyle/>
          <a:p>
            <a:r>
              <a:rPr lang="en-US" altLang="en-US"/>
              <a:t>Many new digital cameras now detect faces</a:t>
            </a:r>
          </a:p>
          <a:p>
            <a:pPr lvl="1"/>
            <a:r>
              <a:rPr lang="en-US" altLang="en-US"/>
              <a:t>Canon, Sony, Fuji, …</a:t>
            </a:r>
          </a:p>
          <a:p>
            <a:pPr lvl="1">
              <a:buFontTx/>
              <a:buNone/>
            </a:pPr>
            <a:endParaRPr lang="en-US" altLang="en-US"/>
          </a:p>
        </p:txBody>
      </p:sp>
      <p:pic>
        <p:nvPicPr>
          <p:cNvPr id="390149" name="Picture 5" descr="tested_4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9" y="1371600"/>
            <a:ext cx="46196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290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Smile detection?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1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4" y="2170114"/>
            <a:ext cx="7443787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1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1"/>
            <a:ext cx="7467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76" name="Rectangle 8"/>
          <p:cNvSpPr>
            <a:spLocks noChangeArrowheads="1"/>
          </p:cNvSpPr>
          <p:nvPr/>
        </p:nvSpPr>
        <p:spPr bwMode="auto">
          <a:xfrm>
            <a:off x="3575050" y="6276946"/>
            <a:ext cx="45300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2000">
                <a:hlinkClick r:id="rId4"/>
              </a:rPr>
              <a:t>Sony Cyber-shot® T70 Digital Still Camera </a:t>
            </a: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40976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Face recognition</a:t>
            </a:r>
          </a:p>
        </p:txBody>
      </p:sp>
      <p:pic>
        <p:nvPicPr>
          <p:cNvPr id="405520" name="Picture 16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1066800"/>
            <a:ext cx="35179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21" name="Rectangle 17"/>
          <p:cNvSpPr>
            <a:spLocks noChangeArrowheads="1"/>
          </p:cNvSpPr>
          <p:nvPr/>
        </p:nvSpPr>
        <p:spPr bwMode="auto">
          <a:xfrm>
            <a:off x="2590800" y="6292334"/>
            <a:ext cx="6737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>
                <a:latin typeface="Arial" panose="020B0604020202020204" pitchFamily="34" charset="0"/>
              </a:rPr>
              <a:t>Who is she? </a:t>
            </a:r>
          </a:p>
        </p:txBody>
      </p:sp>
    </p:spTree>
    <p:extLst>
      <p:ext uri="{BB962C8B-B14F-4D97-AF65-F5344CB8AC3E}">
        <p14:creationId xmlns:p14="http://schemas.microsoft.com/office/powerpoint/2010/main" val="3281098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Vision-based biometrics</a:t>
            </a:r>
          </a:p>
        </p:txBody>
      </p:sp>
      <p:pic>
        <p:nvPicPr>
          <p:cNvPr id="413699" name="Picture 3" descr="youngProcesse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6245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0" name="Picture 4" descr="matched2002_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6245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1" name="Picture 5" descr="afghanportra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90601"/>
            <a:ext cx="38100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702" name="Rectangle 6"/>
          <p:cNvSpPr>
            <a:spLocks noChangeArrowheads="1"/>
          </p:cNvSpPr>
          <p:nvPr/>
        </p:nvSpPr>
        <p:spPr bwMode="auto">
          <a:xfrm>
            <a:off x="3016250" y="3886200"/>
            <a:ext cx="673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00" dirty="0">
                <a:latin typeface="Arial" panose="020B0604020202020204" pitchFamily="34" charset="0"/>
              </a:rPr>
              <a:t>“</a:t>
            </a:r>
            <a:r>
              <a:rPr lang="en-US" altLang="en-US" sz="1600" i="1" dirty="0">
                <a:latin typeface="Arial" panose="020B0604020202020204" pitchFamily="34" charset="0"/>
              </a:rPr>
              <a:t>How the Afghan Girl was Identified by Her Iris Patterns</a:t>
            </a:r>
            <a:r>
              <a:rPr lang="en-US" altLang="en-US" sz="1600" dirty="0">
                <a:latin typeface="Arial" panose="020B0604020202020204" pitchFamily="34" charset="0"/>
              </a:rPr>
              <a:t>”  Read the </a:t>
            </a:r>
            <a:r>
              <a:rPr lang="en-US" altLang="en-US" sz="1600" dirty="0">
                <a:latin typeface="Arial" panose="020B0604020202020204" pitchFamily="34" charset="0"/>
                <a:hlinkClick r:id="rId5"/>
              </a:rPr>
              <a:t>story 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87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Login without a password…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6532" name="Picture 4" descr="XM Micro Biometric Fingerprint 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6" y="1333500"/>
            <a:ext cx="21367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6534" name="Rectangle 6"/>
          <p:cNvSpPr>
            <a:spLocks noChangeArrowheads="1"/>
          </p:cNvSpPr>
          <p:nvPr/>
        </p:nvSpPr>
        <p:spPr bwMode="auto">
          <a:xfrm>
            <a:off x="3048000" y="5410200"/>
            <a:ext cx="2514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00">
                <a:latin typeface="Arial" panose="020B0604020202020204" pitchFamily="34" charset="0"/>
              </a:rPr>
              <a:t>Fingerprint scanners on many new laptops, </a:t>
            </a:r>
            <a:br>
              <a:rPr lang="en-US" altLang="en-US" sz="1600">
                <a:latin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</a:rPr>
              <a:t>other devices</a:t>
            </a:r>
          </a:p>
        </p:txBody>
      </p:sp>
      <p:pic>
        <p:nvPicPr>
          <p:cNvPr id="406537" name="Picture 9" descr="FINGER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3048000"/>
            <a:ext cx="10572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539" name="Picture 11" descr="login_dia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679700"/>
            <a:ext cx="22098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6540" name="Rectangle 12"/>
          <p:cNvSpPr>
            <a:spLocks noChangeArrowheads="1"/>
          </p:cNvSpPr>
          <p:nvPr/>
        </p:nvSpPr>
        <p:spPr bwMode="auto">
          <a:xfrm>
            <a:off x="6477000" y="5287964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00">
                <a:latin typeface="Arial" panose="020B0604020202020204" pitchFamily="34" charset="0"/>
              </a:rPr>
              <a:t>Face recognition systems now beginning to appear more widely</a:t>
            </a:r>
            <a:br>
              <a:rPr lang="en-US" altLang="en-US" sz="1600">
                <a:latin typeface="Arial" panose="020B0604020202020204" pitchFamily="34" charset="0"/>
              </a:rPr>
            </a:br>
            <a:r>
              <a:rPr lang="en-US" altLang="en-US" sz="1400">
                <a:latin typeface="Arial" panose="020B0604020202020204" pitchFamily="34" charset="0"/>
                <a:hlinkClick r:id="rId5"/>
              </a:rPr>
              <a:t>http://www.sensiblevision.com/</a:t>
            </a:r>
            <a:endParaRPr lang="en-US" altLang="en-US" sz="1400">
              <a:latin typeface="Arial" panose="020B0604020202020204" pitchFamily="34" charset="0"/>
            </a:endParaRPr>
          </a:p>
          <a:p>
            <a:pPr algn="ctr"/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06542" name="Picture 14" descr="woman_lap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9337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7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" y="1449318"/>
            <a:ext cx="10972800" cy="40998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COSC-579:  Computer Vision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Instructor:</a:t>
            </a:r>
            <a:r>
              <a:rPr lang="en-US" dirty="0"/>
              <a:t> 	Jeremy Bolton, Ph.D.</a:t>
            </a:r>
          </a:p>
          <a:p>
            <a:pPr marL="0" indent="0">
              <a:buNone/>
            </a:pPr>
            <a:r>
              <a:rPr lang="en-US" dirty="0"/>
              <a:t>Assistant Teaching Professor</a:t>
            </a:r>
          </a:p>
          <a:p>
            <a:pPr marL="0" indent="0">
              <a:buNone/>
            </a:pPr>
            <a:r>
              <a:rPr lang="en-US" dirty="0"/>
              <a:t>Department of Computer Science</a:t>
            </a:r>
          </a:p>
          <a:p>
            <a:pPr marL="0" indent="0">
              <a:buNone/>
            </a:pPr>
            <a:r>
              <a:rPr lang="en-US" b="1" dirty="0" smtClean="0"/>
              <a:t>Email</a:t>
            </a:r>
            <a:r>
              <a:rPr lang="en-US" b="1" dirty="0"/>
              <a:t>:</a:t>
            </a:r>
            <a:r>
              <a:rPr lang="en-US" dirty="0"/>
              <a:t>	</a:t>
            </a:r>
            <a:r>
              <a:rPr lang="en-US" u="sng" dirty="0" smtClean="0">
                <a:hlinkClick r:id="rId2"/>
              </a:rPr>
              <a:t>jeremy.bolton@georgetown.edu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b="1" dirty="0"/>
              <a:t>Office Hours:	</a:t>
            </a:r>
            <a:r>
              <a:rPr lang="en-US" dirty="0"/>
              <a:t>Daily hours will be entered on </a:t>
            </a:r>
            <a:r>
              <a:rPr lang="en-US" dirty="0" smtClean="0"/>
              <a:t>Canvas calendar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(or by appointment)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b="1" dirty="0"/>
              <a:t>TAs:</a:t>
            </a:r>
            <a:r>
              <a:rPr lang="en-US" dirty="0"/>
              <a:t>  TBD (see </a:t>
            </a:r>
            <a:r>
              <a:rPr lang="en-US" dirty="0" smtClean="0"/>
              <a:t>Canvas calendar </a:t>
            </a:r>
            <a:r>
              <a:rPr lang="en-US" dirty="0"/>
              <a:t>for office hours)</a:t>
            </a:r>
          </a:p>
        </p:txBody>
      </p:sp>
    </p:spTree>
    <p:extLst>
      <p:ext uri="{BB962C8B-B14F-4D97-AF65-F5344CB8AC3E}">
        <p14:creationId xmlns:p14="http://schemas.microsoft.com/office/powerpoint/2010/main" val="26821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Object recognition (in mobile phones)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95799"/>
            <a:ext cx="7772400" cy="2140527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This is becoming real:</a:t>
            </a:r>
          </a:p>
          <a:p>
            <a:pPr lvl="1"/>
            <a:r>
              <a:rPr lang="en-US" altLang="en-US" dirty="0"/>
              <a:t>                      Microsoft Research</a:t>
            </a:r>
          </a:p>
          <a:p>
            <a:pPr lvl="1"/>
            <a:r>
              <a:rPr lang="en-US" altLang="en-US" dirty="0">
                <a:hlinkClick r:id="rId2"/>
              </a:rPr>
              <a:t>Point &amp; Find</a:t>
            </a:r>
            <a:r>
              <a:rPr lang="en-US" altLang="en-US" dirty="0"/>
              <a:t>, </a:t>
            </a:r>
            <a:r>
              <a:rPr lang="en-US" altLang="en-US" dirty="0" smtClean="0">
                <a:hlinkClick r:id="rId3"/>
              </a:rPr>
              <a:t>Nokia</a:t>
            </a:r>
            <a:endParaRPr lang="en-US" altLang="en-US" dirty="0" smtClean="0"/>
          </a:p>
          <a:p>
            <a:pPr lvl="1"/>
            <a:r>
              <a:rPr lang="en-US" altLang="en-US" dirty="0">
                <a:hlinkClick r:id="rId4"/>
              </a:rPr>
              <a:t>https://</a:t>
            </a:r>
            <a:r>
              <a:rPr lang="en-US" altLang="en-US" dirty="0" smtClean="0">
                <a:hlinkClick r:id="rId4"/>
              </a:rPr>
              <a:t>www.google.com/intl/en_us/insidesearch/features/images/searchbyimage.html</a:t>
            </a:r>
            <a:endParaRPr lang="en-US" altLang="en-US" dirty="0" smtClean="0"/>
          </a:p>
          <a:p>
            <a:pPr lvl="1"/>
            <a:endParaRPr lang="en-US" altLang="en-US" dirty="0"/>
          </a:p>
        </p:txBody>
      </p:sp>
      <p:pic>
        <p:nvPicPr>
          <p:cNvPr id="396293" name="Picture 5" descr="Smart 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1371600"/>
            <a:ext cx="6543675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295" name="Picture 7" descr="Lincolntitle0s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53000"/>
            <a:ext cx="14287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945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___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371601"/>
            <a:ext cx="23431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3" name="Picture 3" descr="cap_1384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1"/>
            <a:ext cx="5715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3489326" y="5988050"/>
            <a:ext cx="5197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i="1">
                <a:latin typeface="Arial" panose="020B0604020202020204" pitchFamily="34" charset="0"/>
              </a:rPr>
              <a:t>The Matrix</a:t>
            </a:r>
            <a:r>
              <a:rPr lang="en-US" altLang="en-US" sz="1600">
                <a:latin typeface="Arial" panose="020B0604020202020204" pitchFamily="34" charset="0"/>
              </a:rPr>
              <a:t> movies, ESC Entertainment, XYZRGB, NRC</a:t>
            </a:r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Shape and Morphology: Deformable Models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7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Smart cars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876800"/>
            <a:ext cx="8077200" cy="2057400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hlinkClick r:id="rId2"/>
              </a:rPr>
              <a:t>Mobileye</a:t>
            </a:r>
            <a:endParaRPr lang="en-US" altLang="en-US" dirty="0"/>
          </a:p>
          <a:p>
            <a:pPr lvl="1"/>
            <a:r>
              <a:rPr lang="en-US" altLang="en-US" dirty="0"/>
              <a:t>Vision systems currently in high-end BMW, GM, Volvo models </a:t>
            </a:r>
          </a:p>
          <a:p>
            <a:pPr lvl="1"/>
            <a:r>
              <a:rPr lang="en-US" altLang="en-US" dirty="0"/>
              <a:t>By 2010:  70% of car manufacturers.</a:t>
            </a:r>
          </a:p>
          <a:p>
            <a:pPr lvl="1"/>
            <a:r>
              <a:rPr lang="en-US" altLang="en-US" dirty="0">
                <a:hlinkClick r:id="rId3" action="ppaction://hlinkfile"/>
              </a:rPr>
              <a:t>Video demo</a:t>
            </a:r>
            <a:endParaRPr lang="en-US" altLang="en-US" dirty="0"/>
          </a:p>
        </p:txBody>
      </p:sp>
      <p:pic>
        <p:nvPicPr>
          <p:cNvPr id="397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869950"/>
            <a:ext cx="77819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7320" name="Text Box 8"/>
          <p:cNvSpPr txBox="1">
            <a:spLocks noChangeArrowheads="1"/>
          </p:cNvSpPr>
          <p:nvPr/>
        </p:nvSpPr>
        <p:spPr bwMode="auto">
          <a:xfrm>
            <a:off x="6319837" y="274233"/>
            <a:ext cx="3967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latin typeface="Arial" panose="020B0604020202020204" pitchFamily="34" charset="0"/>
              </a:rPr>
              <a:t>Slide content courtesy of </a:t>
            </a:r>
            <a:r>
              <a:rPr lang="en-US" altLang="en-US" sz="1600" dirty="0" err="1">
                <a:latin typeface="Arial" panose="020B0604020202020204" pitchFamily="34" charset="0"/>
              </a:rPr>
              <a:t>Amnon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Shashua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Vision in space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3462" name="Picture 6" descr="1198865273_31824-1_Sol1369A_WestValley_L257F_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76351"/>
            <a:ext cx="85344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63" name="Rectangle 7"/>
          <p:cNvSpPr>
            <a:spLocks noChangeArrowheads="1"/>
          </p:cNvSpPr>
          <p:nvPr/>
        </p:nvSpPr>
        <p:spPr bwMode="auto">
          <a:xfrm>
            <a:off x="2209800" y="4495800"/>
            <a:ext cx="8001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Vision systems (JPL) used for several tasks</a:t>
            </a:r>
          </a:p>
          <a:p>
            <a:pPr lvl="1"/>
            <a:r>
              <a:rPr lang="en-US" altLang="en-US"/>
              <a:t>Panorama stitching</a:t>
            </a:r>
          </a:p>
          <a:p>
            <a:pPr lvl="1"/>
            <a:r>
              <a:rPr lang="en-US" altLang="en-US"/>
              <a:t>3D terrain modeling</a:t>
            </a:r>
          </a:p>
          <a:p>
            <a:pPr lvl="1"/>
            <a:r>
              <a:rPr lang="en-US" altLang="en-US"/>
              <a:t>Obstacle detection, position tracking</a:t>
            </a:r>
          </a:p>
          <a:p>
            <a:pPr lvl="1"/>
            <a:r>
              <a:rPr lang="en-US" altLang="en-US"/>
              <a:t>For more, read “</a:t>
            </a:r>
            <a:r>
              <a:rPr lang="en-US" altLang="en-US">
                <a:hlinkClick r:id="rId3"/>
              </a:rPr>
              <a:t>Computer Vision on Mars</a:t>
            </a:r>
            <a:r>
              <a:rPr lang="en-US" altLang="en-US"/>
              <a:t>” by Matthies et al.</a:t>
            </a:r>
          </a:p>
        </p:txBody>
      </p:sp>
      <p:sp>
        <p:nvSpPr>
          <p:cNvPr id="403464" name="Rectangle 8"/>
          <p:cNvSpPr>
            <a:spLocks noChangeArrowheads="1"/>
          </p:cNvSpPr>
          <p:nvPr/>
        </p:nvSpPr>
        <p:spPr bwMode="auto">
          <a:xfrm>
            <a:off x="2362200" y="3609976"/>
            <a:ext cx="7772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600">
                <a:latin typeface="Arial" panose="020B0604020202020204" pitchFamily="34" charset="0"/>
                <a:hlinkClick r:id="rId4"/>
              </a:rPr>
              <a:t>NASA'S Mars Exploration Rover Spirit </a:t>
            </a:r>
            <a:r>
              <a:rPr lang="en-US" altLang="en-US" sz="1600">
                <a:latin typeface="Arial" panose="020B0604020202020204" pitchFamily="34" charset="0"/>
              </a:rPr>
              <a:t>captured this westward view from atop </a:t>
            </a:r>
            <a:br>
              <a:rPr lang="en-US" altLang="en-US" sz="1600">
                <a:latin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</a:rPr>
              <a:t>a low plateau where Spirit spent the closing months of 2007. </a:t>
            </a:r>
          </a:p>
        </p:txBody>
      </p:sp>
    </p:spTree>
    <p:extLst>
      <p:ext uri="{BB962C8B-B14F-4D97-AF65-F5344CB8AC3E}">
        <p14:creationId xmlns:p14="http://schemas.microsoft.com/office/powerpoint/2010/main" val="39027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Delivery Robots: Starship Technologies and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Computer Vision will transform the delivery industry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https://s3-eu-west-1.amazonaws.com/ss-public-web/wp-content/uploads/2016/04/27171940/caru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27" y="2005114"/>
            <a:ext cx="4594486" cy="417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delivery robot georgetow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delivery robot georget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51" y="4722311"/>
            <a:ext cx="2595037" cy="146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Image result for delivery robot georgetow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Image result for delivery robots amaz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96" y="2685267"/>
            <a:ext cx="3271536" cy="19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68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Robotics</a:t>
            </a:r>
          </a:p>
        </p:txBody>
      </p:sp>
      <p:sp>
        <p:nvSpPr>
          <p:cNvPr id="334854" name="AutoShape 6" descr="2_on_1_melee2"/>
          <p:cNvSpPr>
            <a:spLocks noChangeAspect="1" noChangeArrowheads="1"/>
          </p:cNvSpPr>
          <p:nvPr/>
        </p:nvSpPr>
        <p:spPr bwMode="auto">
          <a:xfrm>
            <a:off x="99869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56" name="AutoShape 8" descr="2_on_1_melee2"/>
          <p:cNvSpPr>
            <a:spLocks noChangeAspect="1" noChangeArrowheads="1"/>
          </p:cNvSpPr>
          <p:nvPr/>
        </p:nvSpPr>
        <p:spPr bwMode="auto">
          <a:xfrm>
            <a:off x="99869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4857" name="Picture 9" descr="2_on_1_melee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907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8" name="Rectangle 10"/>
          <p:cNvSpPr>
            <a:spLocks noChangeArrowheads="1"/>
          </p:cNvSpPr>
          <p:nvPr/>
        </p:nvSpPr>
        <p:spPr bwMode="auto">
          <a:xfrm>
            <a:off x="7116764" y="5276851"/>
            <a:ext cx="23320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panose="020B0604020202020204" pitchFamily="34" charset="0"/>
                <a:hlinkClick r:id="rId4"/>
              </a:rPr>
              <a:t>http://www.robocup.org/</a:t>
            </a:r>
            <a:endParaRPr lang="en-US" altLang="en-US" sz="1600">
              <a:latin typeface="Arial" panose="020B0604020202020204" pitchFamily="34" charset="0"/>
            </a:endParaRPr>
          </a:p>
          <a:p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334860" name="Picture 12" descr="Image:NASA Mars Rov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882776"/>
            <a:ext cx="4029075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61" name="Rectangle 13"/>
          <p:cNvSpPr>
            <a:spLocks noChangeArrowheads="1"/>
          </p:cNvSpPr>
          <p:nvPr/>
        </p:nvSpPr>
        <p:spPr bwMode="auto">
          <a:xfrm>
            <a:off x="1981201" y="5257801"/>
            <a:ext cx="36496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>
                <a:latin typeface="Arial" panose="020B0604020202020204" pitchFamily="34" charset="0"/>
              </a:rPr>
              <a:t>NASA’s Mars Spirit Rover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hlinkClick r:id="rId7"/>
              </a:rPr>
              <a:t>http://en.wikipedia.org/wiki/Spirit_rover</a:t>
            </a:r>
            <a:endParaRPr lang="en-US" altLang="en-US" sz="1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Medical imaging</a:t>
            </a:r>
          </a:p>
        </p:txBody>
      </p:sp>
      <p:pic>
        <p:nvPicPr>
          <p:cNvPr id="340996" name="Picture 4" descr="my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16075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1947864"/>
            <a:ext cx="4494212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7083426" y="5105401"/>
            <a:ext cx="2149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>
                <a:latin typeface="Arial" panose="020B0604020202020204" pitchFamily="34" charset="0"/>
              </a:rPr>
              <a:t>Image guided surgery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hlinkClick r:id="rId4"/>
              </a:rPr>
              <a:t>Grimson et al., MIT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340999" name="Rectangle 7"/>
          <p:cNvSpPr>
            <a:spLocks noChangeArrowheads="1"/>
          </p:cNvSpPr>
          <p:nvPr/>
        </p:nvSpPr>
        <p:spPr bwMode="auto">
          <a:xfrm>
            <a:off x="3135314" y="5210176"/>
            <a:ext cx="1209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>
                <a:latin typeface="Arial" panose="020B0604020202020204" pitchFamily="34" charset="0"/>
              </a:rPr>
              <a:t>3D imaging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</a:rPr>
              <a:t>MRI, CT</a:t>
            </a:r>
          </a:p>
        </p:txBody>
      </p:sp>
    </p:spTree>
    <p:extLst>
      <p:ext uri="{BB962C8B-B14F-4D97-AF65-F5344CB8AC3E}">
        <p14:creationId xmlns:p14="http://schemas.microsoft.com/office/powerpoint/2010/main" val="710407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Computer Vision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6084"/>
            <a:ext cx="10972800" cy="4593124"/>
          </a:xfrm>
        </p:spPr>
        <p:txBody>
          <a:bodyPr>
            <a:normAutofit/>
          </a:bodyPr>
          <a:lstStyle/>
          <a:p>
            <a:r>
              <a:rPr lang="en-US" dirty="0"/>
              <a:t>Some industrial applications of computer vision: </a:t>
            </a:r>
            <a:endParaRPr lang="en-US" dirty="0" smtClean="0"/>
          </a:p>
          <a:p>
            <a:pPr lvl="1"/>
            <a:r>
              <a:rPr lang="en-US" dirty="0" smtClean="0"/>
              <a:t>automotive monitoring, car counting http</a:t>
            </a:r>
            <a:r>
              <a:rPr lang="en-US" dirty="0"/>
              <a:t>://www.mobileye.com/; </a:t>
            </a:r>
            <a:endParaRPr lang="en-US" dirty="0" smtClean="0"/>
          </a:p>
          <a:p>
            <a:pPr lvl="2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youtu.be/Y3ac5rFMNZ0?t=283</a:t>
            </a:r>
            <a:endParaRPr lang="en-US" dirty="0" smtClean="0"/>
          </a:p>
          <a:p>
            <a:pPr lvl="1"/>
            <a:r>
              <a:rPr lang="en-US" dirty="0" smtClean="0"/>
              <a:t>Surveillance. Fight, Flight Detection / Target Tracking</a:t>
            </a:r>
          </a:p>
          <a:p>
            <a:pPr lvl="2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youtu.be/QcCjmWwEUgg</a:t>
            </a:r>
            <a:endParaRPr lang="en-US" dirty="0" smtClean="0"/>
          </a:p>
          <a:p>
            <a:pPr lvl="2"/>
            <a:r>
              <a:rPr lang="en-US" dirty="0"/>
              <a:t>https://youtu.be/InqV34BcheM</a:t>
            </a:r>
            <a:endParaRPr lang="en-US" dirty="0" smtClean="0"/>
          </a:p>
          <a:p>
            <a:pPr lvl="1"/>
            <a:r>
              <a:rPr lang="en-US" dirty="0"/>
              <a:t>Sports Data: </a:t>
            </a:r>
            <a:r>
              <a:rPr lang="en-US" dirty="0">
                <a:hlinkClick r:id="rId4"/>
              </a:rPr>
              <a:t>https://www.secondspectrum.com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  <a:p>
            <a:pPr lvl="1"/>
            <a:r>
              <a:rPr lang="en-US" dirty="0" smtClean="0"/>
              <a:t>Morphing</a:t>
            </a:r>
            <a:r>
              <a:rPr lang="en-US" dirty="0"/>
              <a:t>: </a:t>
            </a:r>
            <a:endParaRPr lang="en-US" dirty="0" smtClean="0"/>
          </a:p>
          <a:p>
            <a:pPr lvl="2"/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youtu.be/pqpS6BN0_7k</a:t>
            </a:r>
            <a:endParaRPr lang="en-US" dirty="0" smtClean="0"/>
          </a:p>
          <a:p>
            <a:pPr lvl="2"/>
            <a:r>
              <a:rPr lang="en-US" dirty="0">
                <a:hlinkClick r:id="rId6"/>
              </a:rPr>
              <a:t>https://youtu.be/nUDIoN-_</a:t>
            </a:r>
            <a:r>
              <a:rPr lang="en-US" dirty="0" smtClean="0">
                <a:hlinkClick r:id="rId6"/>
              </a:rPr>
              <a:t>Hxs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8774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Current state of the art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7482" y="1431235"/>
            <a:ext cx="9737035" cy="4552122"/>
          </a:xfrm>
        </p:spPr>
        <p:txBody>
          <a:bodyPr/>
          <a:lstStyle/>
          <a:p>
            <a:r>
              <a:rPr lang="en-US" altLang="en-US" sz="2400" dirty="0"/>
              <a:t>You just saw examples of current </a:t>
            </a:r>
            <a:r>
              <a:rPr lang="en-US" altLang="en-US" sz="2400" dirty="0" smtClean="0"/>
              <a:t>applications.</a:t>
            </a:r>
            <a:endParaRPr lang="en-US" altLang="en-US" sz="2400" dirty="0"/>
          </a:p>
          <a:p>
            <a:pPr lvl="1"/>
            <a:r>
              <a:rPr lang="en-US" altLang="en-US" dirty="0"/>
              <a:t>Many of these are less than 5 years old</a:t>
            </a:r>
          </a:p>
          <a:p>
            <a:pPr lvl="1"/>
            <a:endParaRPr lang="en-US" altLang="en-US" dirty="0"/>
          </a:p>
          <a:p>
            <a:r>
              <a:rPr lang="en-US" altLang="en-US" sz="2400" dirty="0"/>
              <a:t>This is a </a:t>
            </a:r>
            <a:r>
              <a:rPr lang="en-US" altLang="en-US" sz="2400" b="1" dirty="0"/>
              <a:t>very active </a:t>
            </a:r>
            <a:r>
              <a:rPr lang="en-US" altLang="en-US" sz="2400" dirty="0"/>
              <a:t>research area, and </a:t>
            </a:r>
            <a:r>
              <a:rPr lang="en-US" altLang="en-US" sz="2400" b="1" dirty="0"/>
              <a:t>rapidly changing</a:t>
            </a:r>
          </a:p>
          <a:p>
            <a:pPr lvl="1"/>
            <a:r>
              <a:rPr lang="en-US" altLang="en-US" dirty="0"/>
              <a:t>Many new apps in the next 5 years</a:t>
            </a:r>
          </a:p>
          <a:p>
            <a:pPr lvl="1"/>
            <a:endParaRPr lang="en-US" altLang="en-US" dirty="0"/>
          </a:p>
          <a:p>
            <a:r>
              <a:rPr lang="en-US" altLang="en-US" sz="2400" dirty="0"/>
              <a:t>To learn more about vision applications and companies</a:t>
            </a:r>
          </a:p>
          <a:p>
            <a:pPr lvl="1"/>
            <a:r>
              <a:rPr lang="en-US" altLang="en-US" dirty="0">
                <a:hlinkClick r:id="rId2"/>
              </a:rPr>
              <a:t>David Lowe </a:t>
            </a:r>
            <a:r>
              <a:rPr lang="en-US" altLang="en-US" dirty="0"/>
              <a:t>maintains an excellent overview of vision companies</a:t>
            </a:r>
          </a:p>
          <a:p>
            <a:pPr lvl="2"/>
            <a:r>
              <a:rPr lang="en-US" altLang="en-US" dirty="0">
                <a:hlinkClick r:id="rId3"/>
              </a:rPr>
              <a:t>http://www.cs.ubc.ca/spider/lowe/vision.html</a:t>
            </a:r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5537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43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Topics covered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2133600" y="36576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3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Course Description:</a:t>
            </a:r>
            <a:r>
              <a:rPr lang="en-US" dirty="0"/>
              <a:t>  This course provides a comprehensive introduction to computer vision including image acquisition, low-level vision, and high-level vision. Image acquisition topics may include camera geometry, radiometry, illumination, noise, stereopsis, and affine transformations. Low-level vision topics may include, convolution, Fourier Transform, filters, operators, and feature generation. High-level vision topics may include detection, classification, segmentation, spatial relations, </a:t>
            </a:r>
            <a:r>
              <a:rPr lang="en-US" dirty="0" err="1"/>
              <a:t>spatio</a:t>
            </a:r>
            <a:r>
              <a:rPr lang="en-US" dirty="0"/>
              <a:t>-temporal models, object tracking, deformable models, and graph-based models.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Required Prerequisites:</a:t>
            </a:r>
            <a:r>
              <a:rPr lang="en-US" dirty="0"/>
              <a:t>   Mathematical Statistics and Linear </a:t>
            </a:r>
            <a:r>
              <a:rPr lang="en-US" dirty="0" smtClean="0"/>
              <a:t>Algebra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Some existing knowledge of Machine Learning and Image Processing is preferable, but a brief review will be provided.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0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Lightness and Perception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60198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2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Surface Reflectance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6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489108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34"/>
          <p:cNvSpPr txBox="1">
            <a:spLocks noChangeArrowheads="1"/>
          </p:cNvSpPr>
          <p:nvPr/>
        </p:nvSpPr>
        <p:spPr bwMode="auto">
          <a:xfrm>
            <a:off x="8901114" y="6218239"/>
            <a:ext cx="1201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[CURET]</a:t>
            </a:r>
          </a:p>
        </p:txBody>
      </p:sp>
    </p:spTree>
    <p:extLst>
      <p:ext uri="{BB962C8B-B14F-4D97-AF65-F5344CB8AC3E}">
        <p14:creationId xmlns:p14="http://schemas.microsoft.com/office/powerpoint/2010/main" val="31162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Human Vision: Optical </a:t>
            </a:r>
            <a:r>
              <a:rPr lang="en-US" altLang="en-US" sz="360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Illusions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1" y="3810000"/>
            <a:ext cx="2538413" cy="25146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grpSp>
        <p:nvGrpSpPr>
          <p:cNvPr id="20485" name="Group 13"/>
          <p:cNvGrpSpPr>
            <a:grpSpLocks/>
          </p:cNvGrpSpPr>
          <p:nvPr/>
        </p:nvGrpSpPr>
        <p:grpSpPr bwMode="auto">
          <a:xfrm>
            <a:off x="6324600" y="1112838"/>
            <a:ext cx="3657600" cy="2297112"/>
            <a:chOff x="1981200" y="1981200"/>
            <a:chExt cx="5219700" cy="3278188"/>
          </a:xfrm>
        </p:grpSpPr>
        <p:pic>
          <p:nvPicPr>
            <p:cNvPr id="20492" name="Picture 3" descr="D:\Presentations\Fall 2009 - Graphics Group Presentation\Optical Illusions\TwistedCord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981200"/>
              <a:ext cx="5219700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rot="5400000">
              <a:off x="2705016" y="3620294"/>
              <a:ext cx="3275923" cy="226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073160" y="3619162"/>
              <a:ext cx="3275923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3457161" y="3618029"/>
              <a:ext cx="3275923" cy="226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1143000"/>
            <a:ext cx="3657600" cy="2224088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133600" y="33639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Which is bigger?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0" y="33639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Straight Lines?</a:t>
            </a:r>
          </a:p>
        </p:txBody>
      </p:sp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477000" y="63357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Spinning Wheels?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3357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Dots White? Or Black?</a:t>
            </a:r>
          </a:p>
        </p:txBody>
      </p:sp>
    </p:spTree>
    <p:extLst>
      <p:ext uri="{BB962C8B-B14F-4D97-AF65-F5344CB8AC3E}">
        <p14:creationId xmlns:p14="http://schemas.microsoft.com/office/powerpoint/2010/main" val="31461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Cameras and their Optics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2532" name="Picture 13" descr="obscura_frisius_58"/>
          <p:cNvPicPr>
            <a:picLocks noChangeAspect="1" noChangeArrowheads="1"/>
          </p:cNvPicPr>
          <p:nvPr/>
        </p:nvPicPr>
        <p:blipFill>
          <a:blip r:embed="rId3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524000"/>
            <a:ext cx="4867275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14"/>
          <p:cNvGrpSpPr>
            <a:grpSpLocks/>
          </p:cNvGrpSpPr>
          <p:nvPr/>
        </p:nvGrpSpPr>
        <p:grpSpPr bwMode="auto">
          <a:xfrm>
            <a:off x="2133600" y="2209800"/>
            <a:ext cx="3048000" cy="2667000"/>
            <a:chOff x="192" y="672"/>
            <a:chExt cx="3376" cy="2712"/>
          </a:xfrm>
        </p:grpSpPr>
        <p:sp>
          <p:nvSpPr>
            <p:cNvPr id="22536" name="Rectangle 15"/>
            <p:cNvSpPr>
              <a:spLocks noChangeArrowheads="1"/>
            </p:cNvSpPr>
            <p:nvPr/>
          </p:nvSpPr>
          <p:spPr bwMode="auto">
            <a:xfrm>
              <a:off x="192" y="672"/>
              <a:ext cx="3376" cy="2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22537" name="Picture 16" descr="axia_min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" b="4587"/>
            <a:stretch>
              <a:fillRect/>
            </a:stretch>
          </p:blipFill>
          <p:spPr bwMode="auto">
            <a:xfrm>
              <a:off x="2496" y="1552"/>
              <a:ext cx="872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7" descr="canon_e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1540"/>
              <a:ext cx="947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18" descr="d-lin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0" b="11765"/>
            <a:stretch>
              <a:fillRect/>
            </a:stretch>
          </p:blipFill>
          <p:spPr bwMode="auto">
            <a:xfrm>
              <a:off x="2412" y="2452"/>
              <a:ext cx="1089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9" descr="nikon_25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768"/>
              <a:ext cx="1050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20" descr="nikon_99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" y="775"/>
              <a:ext cx="1073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2" name="Picture 21" descr="olympus_ca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" y="2476"/>
              <a:ext cx="918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2" descr="sony_mavic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" y="708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23" descr="pentax_ca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" y="1526"/>
              <a:ext cx="909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24" descr="olympus_cam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2439"/>
              <a:ext cx="96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4" name="Text Box 25"/>
          <p:cNvSpPr txBox="1">
            <a:spLocks noChangeArrowheads="1"/>
          </p:cNvSpPr>
          <p:nvPr/>
        </p:nvSpPr>
        <p:spPr bwMode="auto">
          <a:xfrm>
            <a:off x="2228850" y="4922839"/>
            <a:ext cx="2952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Today’s Digital Cameras</a:t>
            </a:r>
          </a:p>
        </p:txBody>
      </p:sp>
      <p:sp>
        <p:nvSpPr>
          <p:cNvPr id="22535" name="Text Box 26"/>
          <p:cNvSpPr txBox="1">
            <a:spLocks noChangeArrowheads="1"/>
          </p:cNvSpPr>
          <p:nvPr/>
        </p:nvSpPr>
        <p:spPr bwMode="auto">
          <a:xfrm>
            <a:off x="6672264" y="5562601"/>
            <a:ext cx="2624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The </a:t>
            </a:r>
            <a:r>
              <a:rPr lang="en-US" altLang="en-US" sz="2000" i="1">
                <a:latin typeface="Arial" panose="020B0604020202020204" pitchFamily="34" charset="0"/>
              </a:rPr>
              <a:t>Camera Obscura</a:t>
            </a:r>
          </a:p>
        </p:txBody>
      </p:sp>
    </p:spTree>
    <p:extLst>
      <p:ext uri="{BB962C8B-B14F-4D97-AF65-F5344CB8AC3E}">
        <p14:creationId xmlns:p14="http://schemas.microsoft.com/office/powerpoint/2010/main" val="15870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Binocular Stereo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662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09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4" descr="tsukuba_o_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9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Image Processing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0"/>
            <a:ext cx="1905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23" descr="len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4" descr="len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371601"/>
            <a:ext cx="424656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26"/>
          <p:cNvSpPr txBox="1">
            <a:spLocks noChangeArrowheads="1"/>
          </p:cNvSpPr>
          <p:nvPr/>
        </p:nvSpPr>
        <p:spPr bwMode="auto">
          <a:xfrm>
            <a:off x="2895600" y="59436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Fourier Transform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Sampling, Convolution</a:t>
            </a:r>
          </a:p>
        </p:txBody>
      </p:sp>
      <p:sp>
        <p:nvSpPr>
          <p:cNvPr id="17418" name="Text Box 27"/>
          <p:cNvSpPr txBox="1">
            <a:spLocks noChangeArrowheads="1"/>
          </p:cNvSpPr>
          <p:nvPr/>
        </p:nvSpPr>
        <p:spPr bwMode="auto">
          <a:xfrm>
            <a:off x="7162800" y="5791200"/>
            <a:ext cx="226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Image enhancement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Feature detection</a:t>
            </a:r>
          </a:p>
        </p:txBody>
      </p:sp>
    </p:spTree>
    <p:extLst>
      <p:ext uri="{BB962C8B-B14F-4D97-AF65-F5344CB8AC3E}">
        <p14:creationId xmlns:p14="http://schemas.microsoft.com/office/powerpoint/2010/main" val="10250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Statistical Techniques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1"/>
            <a:ext cx="6096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4724401" y="5257801"/>
            <a:ext cx="258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Least Squares Fitting</a:t>
            </a:r>
          </a:p>
        </p:txBody>
      </p:sp>
    </p:spTree>
    <p:extLst>
      <p:ext uri="{BB962C8B-B14F-4D97-AF65-F5344CB8AC3E}">
        <p14:creationId xmlns:p14="http://schemas.microsoft.com/office/powerpoint/2010/main" val="37449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Face detection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FD_TK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48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Face Recognition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8" b="18298"/>
          <a:stretch>
            <a:fillRect/>
          </a:stretch>
        </p:blipFill>
        <p:spPr bwMode="auto">
          <a:xfrm>
            <a:off x="1752600" y="1524000"/>
            <a:ext cx="8743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3657600" y="5060951"/>
            <a:ext cx="51289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Principle Components Analysis (PCA)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Face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23545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Tracking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Football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981200"/>
            <a:ext cx="41052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ootball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981200"/>
            <a:ext cx="4143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24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1615"/>
            <a:ext cx="7450318" cy="6574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Texts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267473" y="1410975"/>
            <a:ext cx="7269883" cy="34288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5870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800" dirty="0" err="1"/>
              <a:t>Szeliski</a:t>
            </a:r>
            <a:r>
              <a:rPr lang="en-US" sz="1800" dirty="0"/>
              <a:t>, Computer Vision: Algorithms and Applications, Springer, 2010</a:t>
            </a:r>
          </a:p>
          <a:p>
            <a:pPr lvl="1"/>
            <a:r>
              <a:rPr lang="en-US" sz="1600" u="sng" dirty="0">
                <a:hlinkClick r:id="rId2"/>
              </a:rPr>
              <a:t>http://szeliski.org/Book/</a:t>
            </a:r>
            <a:endParaRPr lang="en-US" sz="1600" dirty="0"/>
          </a:p>
          <a:p>
            <a:pPr lvl="0"/>
            <a:r>
              <a:rPr lang="en-US" sz="1800" dirty="0"/>
              <a:t>Prince, Computer Vision: Models, Learning, and Inference, Cambridge, 2012</a:t>
            </a:r>
          </a:p>
          <a:p>
            <a:pPr lvl="1"/>
            <a:r>
              <a:rPr lang="en-US" sz="1600" u="sng" dirty="0">
                <a:hlinkClick r:id="rId3"/>
              </a:rPr>
              <a:t>www.computervisionmodels.com</a:t>
            </a:r>
            <a:endParaRPr lang="en-US" sz="1600" dirty="0"/>
          </a:p>
          <a:p>
            <a:pPr lvl="0"/>
            <a:r>
              <a:rPr lang="en-US" sz="1800" dirty="0" err="1"/>
              <a:t>Goodfellow</a:t>
            </a:r>
            <a:r>
              <a:rPr lang="en-US" sz="1800" dirty="0"/>
              <a:t>, </a:t>
            </a:r>
            <a:r>
              <a:rPr lang="en-US" sz="1800" dirty="0" err="1"/>
              <a:t>Bengio</a:t>
            </a:r>
            <a:r>
              <a:rPr lang="en-US" sz="1800" dirty="0"/>
              <a:t> and </a:t>
            </a:r>
            <a:r>
              <a:rPr lang="en-US" sz="1800" dirty="0" err="1"/>
              <a:t>Courville</a:t>
            </a:r>
            <a:r>
              <a:rPr lang="en-US" sz="1800" dirty="0"/>
              <a:t>, Deep Learning, MIT Press, 2016.</a:t>
            </a:r>
          </a:p>
          <a:p>
            <a:pPr lvl="1"/>
            <a:r>
              <a:rPr lang="en-US" sz="1600" u="sng" dirty="0">
                <a:hlinkClick r:id="rId4"/>
              </a:rPr>
              <a:t>http://www.deeplearningbook.org</a:t>
            </a:r>
            <a:endParaRPr lang="en-US" sz="1600" dirty="0"/>
          </a:p>
          <a:p>
            <a:pPr lvl="0"/>
            <a:r>
              <a:rPr lang="en-US" sz="1800" dirty="0"/>
              <a:t>Nielsen, Neural Networks and Deep Learning, 2015.</a:t>
            </a:r>
          </a:p>
          <a:p>
            <a:pPr lvl="1"/>
            <a:r>
              <a:rPr lang="en-US" sz="1600" u="sng" dirty="0">
                <a:hlinkClick r:id="rId5"/>
              </a:rPr>
              <a:t>http://neuralnetworksanddeeplearning.com/</a:t>
            </a:r>
            <a:endParaRPr lang="en-US" sz="1600" dirty="0"/>
          </a:p>
          <a:p>
            <a:pPr lvl="0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Horn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Berthold K.P. Robot Vision. The MIT Press,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1986.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http://szeliski.org/Book/imgs/SzeliskiBookFrontCov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5" y="590292"/>
            <a:ext cx="1882392" cy="26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3496404" y="5596277"/>
            <a:ext cx="5893483" cy="12313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58700" numCol="1" rtlCol="0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55 Helvetica Roman"/>
                <a:ea typeface="+mn-ea"/>
                <a:cs typeface="55 Helvetica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chemeClr val="tx1"/>
                </a:solidFill>
                <a:latin typeface="55 Helvetica Roman"/>
                <a:ea typeface="+mn-ea"/>
                <a:cs typeface="55 Helvetica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55 Helvetica Roman"/>
                <a:ea typeface="+mn-ea"/>
                <a:cs typeface="55 Helvetica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55 Helvetica Roman"/>
                <a:ea typeface="+mn-ea"/>
                <a:cs typeface="55 Helvetica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55 Helvetica Roman"/>
                <a:ea typeface="+mn-ea"/>
                <a:cs typeface="55 Helvetica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200" b="1" dirty="0" smtClean="0"/>
              <a:t>Other References</a:t>
            </a:r>
          </a:p>
          <a:p>
            <a:pPr lvl="0"/>
            <a:r>
              <a:rPr lang="en-US" sz="1200" dirty="0" smtClean="0"/>
              <a:t>Forsyth </a:t>
            </a:r>
            <a:r>
              <a:rPr lang="en-US" sz="1200" dirty="0"/>
              <a:t>and Ponce, Computer Vision: A Modern Approach, Prentice Hall, 2011.</a:t>
            </a:r>
          </a:p>
          <a:p>
            <a:pPr lvl="0"/>
            <a:r>
              <a:rPr lang="en-US" sz="1200" dirty="0"/>
              <a:t>Bishop, Pattern Recognition and Machine Learning, Springer 2006. </a:t>
            </a:r>
          </a:p>
          <a:p>
            <a:pPr lvl="0"/>
            <a:r>
              <a:rPr lang="en-US" sz="1200" dirty="0" err="1"/>
              <a:t>Vapnik</a:t>
            </a:r>
            <a:r>
              <a:rPr lang="en-US" sz="1200" dirty="0"/>
              <a:t>, Statistical Learning Theory, Wiley, 2006</a:t>
            </a:r>
            <a:r>
              <a:rPr lang="en-US" sz="1200" dirty="0" smtClean="0"/>
              <a:t>.</a:t>
            </a:r>
          </a:p>
          <a:p>
            <a:r>
              <a:rPr lang="en-US" sz="1200" dirty="0" err="1"/>
              <a:t>Duda</a:t>
            </a:r>
            <a:r>
              <a:rPr lang="en-US" sz="1200" dirty="0"/>
              <a:t>, Hart, Stork, Pattern Classification, 2</a:t>
            </a:r>
            <a:r>
              <a:rPr lang="en-US" sz="1200" baseline="30000" dirty="0"/>
              <a:t>nd</a:t>
            </a:r>
            <a:r>
              <a:rPr lang="en-US" sz="1200" dirty="0"/>
              <a:t> edition, Wiley, 2000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1028" name="Picture 4" descr="Book 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49" y="1883672"/>
            <a:ext cx="1668982" cy="248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1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Optical Flow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0" name="Picture 6" descr="_8196_figure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2498726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_8196_figure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600201"/>
            <a:ext cx="40576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8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Some Recent Trends in Vision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3716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4" t="11395" r="7906" b="17949"/>
          <a:stretch>
            <a:fillRect/>
          </a:stretch>
        </p:blipFill>
        <p:spPr bwMode="auto">
          <a:xfrm>
            <a:off x="8305800" y="3200400"/>
            <a:ext cx="2103438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Vision … the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8963891" cy="17456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Attaining scene understanding is a long journey</a:t>
            </a:r>
          </a:p>
          <a:p>
            <a:endParaRPr lang="en-US" dirty="0"/>
          </a:p>
          <a:p>
            <a:r>
              <a:rPr lang="en-US" dirty="0" smtClean="0"/>
              <a:t>Our course will largely develop these concepts in their intuitive order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9764" y="4184072"/>
            <a:ext cx="1136073" cy="921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Scene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92928" y="4184072"/>
            <a:ext cx="1226127" cy="921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Image Formation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96146" y="4184071"/>
            <a:ext cx="1226127" cy="921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Image Processing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99364" y="4184070"/>
            <a:ext cx="1399309" cy="921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 Generation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72746" y="4184070"/>
            <a:ext cx="1399309" cy="921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Models for </a:t>
            </a:r>
          </a:p>
          <a:p>
            <a:pPr algn="ctr"/>
            <a:r>
              <a:rPr lang="en-US" dirty="0" smtClean="0"/>
              <a:t>Recognition,</a:t>
            </a:r>
          </a:p>
          <a:p>
            <a:pPr algn="ctr"/>
            <a:r>
              <a:rPr lang="en-US" dirty="0" smtClean="0"/>
              <a:t>Tracking,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96723" y="5790633"/>
            <a:ext cx="1399309" cy="921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846128" y="4184072"/>
            <a:ext cx="1724891" cy="955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 Level Scene Understanding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2022764" y="4571997"/>
            <a:ext cx="277091" cy="1801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519055" y="4575459"/>
            <a:ext cx="277091" cy="1801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022273" y="4591044"/>
            <a:ext cx="277091" cy="1801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733585" y="4610227"/>
            <a:ext cx="325583" cy="172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520546" y="4589307"/>
            <a:ext cx="277091" cy="1801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 rot="5400000">
            <a:off x="6196140" y="5310610"/>
            <a:ext cx="617692" cy="27653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/>
          <p:cNvSpPr/>
          <p:nvPr/>
        </p:nvSpPr>
        <p:spPr>
          <a:xfrm rot="5400000">
            <a:off x="7034340" y="5310611"/>
            <a:ext cx="617692" cy="27653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64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43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" panose="020B0604020202020204" pitchFamily="34" charset="0"/>
              </a:rPr>
              <a:t>Appendix</a:t>
            </a:r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133600" y="36576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8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 can also be found on Canvas or my department page.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http://jeremybolton.georgetown.domains/courses/cv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0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Exercises and Final Project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Exercises</a:t>
            </a:r>
          </a:p>
          <a:p>
            <a:pPr lvl="1"/>
            <a:r>
              <a:rPr lang="en-US" b="1" dirty="0" smtClean="0"/>
              <a:t>Theory (math and stats) and Application (coding).</a:t>
            </a:r>
          </a:p>
          <a:p>
            <a:endParaRPr lang="en-US" b="1" dirty="0"/>
          </a:p>
          <a:p>
            <a:r>
              <a:rPr lang="en-US" b="1" dirty="0" smtClean="0"/>
              <a:t>Final </a:t>
            </a:r>
            <a:r>
              <a:rPr lang="en-US" b="1" dirty="0"/>
              <a:t>Project: Implement Computer Vision Solution</a:t>
            </a:r>
            <a:endParaRPr lang="en-US" b="1" dirty="0" smtClean="0"/>
          </a:p>
          <a:p>
            <a:pPr lvl="1"/>
            <a:r>
              <a:rPr lang="en-US" b="1" dirty="0" smtClean="0"/>
              <a:t>Report</a:t>
            </a:r>
          </a:p>
          <a:p>
            <a:pPr lvl="1"/>
            <a:r>
              <a:rPr lang="en-US" b="1" dirty="0" smtClean="0"/>
              <a:t>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3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Notes about Coding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00348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/>
              <a:t>Recommended Languages: </a:t>
            </a:r>
            <a:r>
              <a:rPr lang="en-US" b="1" dirty="0" err="1" smtClean="0"/>
              <a:t>Matlab</a:t>
            </a:r>
            <a:r>
              <a:rPr lang="en-US" b="1" dirty="0" smtClean="0"/>
              <a:t> or Python</a:t>
            </a:r>
          </a:p>
          <a:p>
            <a:pPr lvl="1"/>
            <a:r>
              <a:rPr lang="en-US" b="1" dirty="0" smtClean="0"/>
              <a:t>Request approval for use of another language.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Coding </a:t>
            </a:r>
            <a:r>
              <a:rPr lang="en-US" dirty="0" smtClean="0"/>
              <a:t>Exercises are </a:t>
            </a:r>
            <a:r>
              <a:rPr lang="en-US" dirty="0"/>
              <a:t>an integral part of this course! It is assumed that you have a proficient understanding of a programming </a:t>
            </a:r>
            <a:r>
              <a:rPr lang="en-US" dirty="0" smtClean="0"/>
              <a:t>language. Students </a:t>
            </a:r>
            <a:r>
              <a:rPr lang="en-US" dirty="0"/>
              <a:t>are responsible for learning and/or reviewing, as needed, the programming language chosen.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Matlab</a:t>
            </a:r>
            <a:r>
              <a:rPr lang="en-US" dirty="0" smtClean="0"/>
              <a:t> and Python have many packages which perform Computer Vision tasks. Depending on the exercise, you may or may not be permitted to use these built-ins (pre-existing code). Details will be provided in exercise instructions. If you have any questions about a built-in, simply ask.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Cheating will not be tolerated. Any form </a:t>
            </a:r>
            <a:r>
              <a:rPr lang="en-US" dirty="0" smtClean="0"/>
              <a:t>of </a:t>
            </a:r>
            <a:r>
              <a:rPr lang="en-US" dirty="0"/>
              <a:t>cheating will be reported to the GU honor council. Please read the following guidelines for project submissions: </a:t>
            </a:r>
          </a:p>
          <a:p>
            <a:pPr lvl="1"/>
            <a:r>
              <a:rPr lang="en-US" dirty="0"/>
              <a:t>Discussion among students pertaining to project content and general methodology is </a:t>
            </a:r>
            <a:r>
              <a:rPr lang="en-US" dirty="0" smtClean="0"/>
              <a:t>encouraged; </a:t>
            </a:r>
            <a:r>
              <a:rPr lang="en-US" dirty="0"/>
              <a:t>however, students are NOT </a:t>
            </a:r>
            <a:r>
              <a:rPr lang="en-US" dirty="0" smtClean="0"/>
              <a:t>PERMITTED to </a:t>
            </a:r>
            <a:r>
              <a:rPr lang="en-US" dirty="0"/>
              <a:t>share code, copy code, or use </a:t>
            </a:r>
            <a:r>
              <a:rPr lang="en-US" dirty="0" smtClean="0"/>
              <a:t>code composed by others. </a:t>
            </a:r>
            <a:endParaRPr lang="en-US" dirty="0"/>
          </a:p>
          <a:p>
            <a:pPr lvl="1"/>
            <a:r>
              <a:rPr lang="en-US" dirty="0"/>
              <a:t>A student may be asked to present, demonstrate, or explain a project submission at any time, without notice. At my sole discretion, a student’s project grade can be adjusted based on this presentation, demonstration, and/or explanation. If a student does not sufficiently understand or explain their submission, further action may be taken. </a:t>
            </a:r>
          </a:p>
          <a:p>
            <a:pPr lvl="1"/>
            <a:r>
              <a:rPr lang="en-US" dirty="0"/>
              <a:t>Due Dates will be posted in </a:t>
            </a:r>
            <a:r>
              <a:rPr lang="en-US" dirty="0" smtClean="0"/>
              <a:t>Canvas </a:t>
            </a:r>
            <a:r>
              <a:rPr lang="en-US" dirty="0"/>
              <a:t>or announced in class.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56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100 Words</a:t>
            </a:r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8764"/>
            <a:ext cx="61722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2133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8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rgetown-powerpoint-template-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georgetown-powerpoint-template-white</Template>
  <TotalTime>10549</TotalTime>
  <Words>1490</Words>
  <Application>Microsoft Office PowerPoint</Application>
  <PresentationFormat>Widescreen</PresentationFormat>
  <Paragraphs>274</Paragraphs>
  <Slides>53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 Unicode MS</vt:lpstr>
      <vt:lpstr>55 Helvetica Roman</vt:lpstr>
      <vt:lpstr>Arial</vt:lpstr>
      <vt:lpstr>Calibri</vt:lpstr>
      <vt:lpstr>Calibri Light</vt:lpstr>
      <vt:lpstr>Georgia</vt:lpstr>
      <vt:lpstr>Times New Roman</vt:lpstr>
      <vt:lpstr>Wingdings 2</vt:lpstr>
      <vt:lpstr>georgetown-powerpoint-template-white</vt:lpstr>
      <vt:lpstr>HDOfficeLightV0</vt:lpstr>
      <vt:lpstr>COSC579: Computer Vision</vt:lpstr>
      <vt:lpstr>Outline</vt:lpstr>
      <vt:lpstr>Welcome!</vt:lpstr>
      <vt:lpstr>Course Summary</vt:lpstr>
      <vt:lpstr>Texts</vt:lpstr>
      <vt:lpstr>Course Website</vt:lpstr>
      <vt:lpstr>Exercises and Final Project</vt:lpstr>
      <vt:lpstr>Notes about Coding </vt:lpstr>
      <vt:lpstr>A Picture is Worth 100 Words</vt:lpstr>
      <vt:lpstr>A Picture is Worth 10,000 Words</vt:lpstr>
      <vt:lpstr>A Picture is Worth a Million Words</vt:lpstr>
      <vt:lpstr>Human Vision</vt:lpstr>
      <vt:lpstr>Computer Vision</vt:lpstr>
      <vt:lpstr>Computer Vision</vt:lpstr>
      <vt:lpstr>What is computer vision?</vt:lpstr>
      <vt:lpstr>What is Computer Vision?</vt:lpstr>
      <vt:lpstr>What is Computer Vision?</vt:lpstr>
      <vt:lpstr>Components of a Computer Vision System</vt:lpstr>
      <vt:lpstr>Every picture tells a story</vt:lpstr>
      <vt:lpstr>Can computers match (or beat) human vision?</vt:lpstr>
      <vt:lpstr>Human perception has its shortcomings…</vt:lpstr>
      <vt:lpstr>Is this image in motion?</vt:lpstr>
      <vt:lpstr>Some Topics in Computer Vision</vt:lpstr>
      <vt:lpstr>Optical character recognition (OCR)</vt:lpstr>
      <vt:lpstr>Face detection</vt:lpstr>
      <vt:lpstr>Smile detection?</vt:lpstr>
      <vt:lpstr>Face recognition</vt:lpstr>
      <vt:lpstr>Vision-based biometrics</vt:lpstr>
      <vt:lpstr>Login without a password…</vt:lpstr>
      <vt:lpstr>Object recognition (in mobile phones)</vt:lpstr>
      <vt:lpstr>Shape and Morphology: Deformable Models</vt:lpstr>
      <vt:lpstr>Smart cars</vt:lpstr>
      <vt:lpstr>Vision in space</vt:lpstr>
      <vt:lpstr>Delivery Robots: Starship Technologies and more</vt:lpstr>
      <vt:lpstr>Robotics</vt:lpstr>
      <vt:lpstr>Medical imaging</vt:lpstr>
      <vt:lpstr>Other Computer Vision Applications</vt:lpstr>
      <vt:lpstr>Current state of the art</vt:lpstr>
      <vt:lpstr>Topics covered</vt:lpstr>
      <vt:lpstr>Lightness and Perception</vt:lpstr>
      <vt:lpstr>Surface Reflectance</vt:lpstr>
      <vt:lpstr>Human Vision: Optical Illusions</vt:lpstr>
      <vt:lpstr>Cameras and their Optics</vt:lpstr>
      <vt:lpstr>Binocular Stereo</vt:lpstr>
      <vt:lpstr>Image Processing</vt:lpstr>
      <vt:lpstr>Statistical Techniques</vt:lpstr>
      <vt:lpstr>Face detection</vt:lpstr>
      <vt:lpstr>Face Recognition</vt:lpstr>
      <vt:lpstr>Tracking</vt:lpstr>
      <vt:lpstr>Optical Flow</vt:lpstr>
      <vt:lpstr>Some Recent Trends in Vision</vt:lpstr>
      <vt:lpstr>Computer Vision … the journey</vt:lpstr>
      <vt:lpstr>Appendix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 connected with Twitter</dc:title>
  <dc:creator>jeremy bolton</dc:creator>
  <cp:lastModifiedBy>jeremy bolton</cp:lastModifiedBy>
  <cp:revision>136</cp:revision>
  <cp:lastPrinted>2017-08-13T21:52:01Z</cp:lastPrinted>
  <dcterms:created xsi:type="dcterms:W3CDTF">2014-11-11T01:34:56Z</dcterms:created>
  <dcterms:modified xsi:type="dcterms:W3CDTF">2017-08-31T18:46:06Z</dcterms:modified>
</cp:coreProperties>
</file>