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7" r:id="rId2"/>
  </p:sldMasterIdLst>
  <p:notesMasterIdLst>
    <p:notesMasterId r:id="rId40"/>
  </p:notesMasterIdLst>
  <p:sldIdLst>
    <p:sldId id="256" r:id="rId3"/>
    <p:sldId id="258" r:id="rId4"/>
    <p:sldId id="307" r:id="rId5"/>
    <p:sldId id="306" r:id="rId6"/>
    <p:sldId id="498" r:id="rId7"/>
    <p:sldId id="499" r:id="rId8"/>
    <p:sldId id="500" r:id="rId9"/>
    <p:sldId id="501" r:id="rId10"/>
    <p:sldId id="502" r:id="rId11"/>
    <p:sldId id="503" r:id="rId12"/>
    <p:sldId id="504" r:id="rId13"/>
    <p:sldId id="505" r:id="rId14"/>
    <p:sldId id="506" r:id="rId15"/>
    <p:sldId id="507" r:id="rId16"/>
    <p:sldId id="508" r:id="rId17"/>
    <p:sldId id="509" r:id="rId18"/>
    <p:sldId id="510" r:id="rId19"/>
    <p:sldId id="512" r:id="rId20"/>
    <p:sldId id="513" r:id="rId21"/>
    <p:sldId id="481" r:id="rId22"/>
    <p:sldId id="482" r:id="rId23"/>
    <p:sldId id="483" r:id="rId24"/>
    <p:sldId id="484" r:id="rId25"/>
    <p:sldId id="485" r:id="rId26"/>
    <p:sldId id="486" r:id="rId27"/>
    <p:sldId id="487" r:id="rId28"/>
    <p:sldId id="488" r:id="rId29"/>
    <p:sldId id="489" r:id="rId30"/>
    <p:sldId id="490" r:id="rId31"/>
    <p:sldId id="491" r:id="rId32"/>
    <p:sldId id="492" r:id="rId33"/>
    <p:sldId id="493" r:id="rId34"/>
    <p:sldId id="494" r:id="rId35"/>
    <p:sldId id="495" r:id="rId36"/>
    <p:sldId id="496" r:id="rId37"/>
    <p:sldId id="497" r:id="rId38"/>
    <p:sldId id="42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6357" autoAdjust="0"/>
  </p:normalViewPr>
  <p:slideViewPr>
    <p:cSldViewPr snapToGrid="0">
      <p:cViewPr varScale="1">
        <p:scale>
          <a:sx n="59" d="100"/>
          <a:sy n="59" d="100"/>
        </p:scale>
        <p:origin x="960" y="78"/>
      </p:cViewPr>
      <p:guideLst/>
    </p:cSldViewPr>
  </p:slideViewPr>
  <p:outlineViewPr>
    <p:cViewPr>
      <p:scale>
        <a:sx n="33" d="100"/>
        <a:sy n="33" d="100"/>
      </p:scale>
      <p:origin x="0" y="-169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8156A6-61D7-46F7-A636-803E0056D08B}"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55468E-81E9-416B-AFCA-2BB763249966}" type="slidenum">
              <a:rPr lang="en-US" smtClean="0"/>
              <a:t>‹#›</a:t>
            </a:fld>
            <a:endParaRPr lang="en-US"/>
          </a:p>
        </p:txBody>
      </p:sp>
    </p:spTree>
    <p:extLst>
      <p:ext uri="{BB962C8B-B14F-4D97-AF65-F5344CB8AC3E}">
        <p14:creationId xmlns:p14="http://schemas.microsoft.com/office/powerpoint/2010/main" val="3546553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699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9F0EA80-BB28-48FB-83FA-5754005B02FA}"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699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699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08404F26-D25D-4880-AE50-13BF160DE844}" type="slidenum">
              <a:rPr lang="en-AU" altLang="en-US">
                <a:latin typeface="Times New Roman" panose="02020603050405020304" pitchFamily="18" charset="0"/>
              </a:rPr>
              <a:pPr/>
              <a:t>5</a:t>
            </a:fld>
            <a:endParaRPr lang="en-AU" altLang="en-US">
              <a:latin typeface="Times New Roman" panose="02020603050405020304" pitchFamily="18" charset="0"/>
            </a:endParaRPr>
          </a:p>
        </p:txBody>
      </p:sp>
      <p:sp>
        <p:nvSpPr>
          <p:cNvPr id="169990" name="Rectangle 2"/>
          <p:cNvSpPr>
            <a:spLocks noGrp="1" noRot="1" noChangeAspect="1" noChangeArrowheads="1" noTextEdit="1"/>
          </p:cNvSpPr>
          <p:nvPr>
            <p:ph type="sldImg"/>
          </p:nvPr>
        </p:nvSpPr>
        <p:spPr>
          <a:ln/>
        </p:spPr>
      </p:sp>
      <p:sp>
        <p:nvSpPr>
          <p:cNvPr id="1699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85890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9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1712B26-F308-4561-83FF-A18743F1DB8E}"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9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9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6BD46A6-4500-4BF5-925D-FFBAEFA38533}" type="slidenum">
              <a:rPr lang="en-AU" altLang="en-US">
                <a:latin typeface="Times New Roman" panose="02020603050405020304" pitchFamily="18" charset="0"/>
              </a:rPr>
              <a:pPr/>
              <a:t>14</a:t>
            </a:fld>
            <a:endParaRPr lang="en-AU" altLang="en-US">
              <a:latin typeface="Times New Roman" panose="02020603050405020304" pitchFamily="18" charset="0"/>
            </a:endParaRPr>
          </a:p>
        </p:txBody>
      </p:sp>
      <p:sp>
        <p:nvSpPr>
          <p:cNvPr id="179206" name="Rectangle 2"/>
          <p:cNvSpPr>
            <a:spLocks noGrp="1" noRot="1" noChangeAspect="1" noChangeArrowheads="1" noTextEdit="1"/>
          </p:cNvSpPr>
          <p:nvPr>
            <p:ph type="sldImg"/>
          </p:nvPr>
        </p:nvSpPr>
        <p:spPr>
          <a:ln/>
        </p:spPr>
      </p:sp>
      <p:sp>
        <p:nvSpPr>
          <p:cNvPr id="1792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7392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022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DE6E55C-F61B-41FE-BF41-9CA933CC2CB5}"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8022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02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3392A25-3550-42D4-AEB3-BF040E0E0085}" type="slidenum">
              <a:rPr lang="en-AU" altLang="en-US">
                <a:latin typeface="Times New Roman" panose="02020603050405020304" pitchFamily="18" charset="0"/>
              </a:rPr>
              <a:pPr/>
              <a:t>15</a:t>
            </a:fld>
            <a:endParaRPr lang="en-AU" altLang="en-US">
              <a:latin typeface="Times New Roman" panose="02020603050405020304" pitchFamily="18" charset="0"/>
            </a:endParaRPr>
          </a:p>
        </p:txBody>
      </p:sp>
      <p:sp>
        <p:nvSpPr>
          <p:cNvPr id="180230" name="Rectangle 2"/>
          <p:cNvSpPr>
            <a:spLocks noGrp="1" noRot="1" noChangeAspect="1" noChangeArrowheads="1" noTextEdit="1"/>
          </p:cNvSpPr>
          <p:nvPr>
            <p:ph type="sldImg"/>
          </p:nvPr>
        </p:nvSpPr>
        <p:spPr>
          <a:ln/>
        </p:spPr>
      </p:sp>
      <p:sp>
        <p:nvSpPr>
          <p:cNvPr id="1802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75890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12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C36A791-8D71-472F-952F-B1BBD52CF480}"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812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12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939C7C00-73A1-4F90-BA33-4B7CEF44B3A2}" type="slidenum">
              <a:rPr lang="en-AU" altLang="en-US">
                <a:latin typeface="Times New Roman" panose="02020603050405020304" pitchFamily="18" charset="0"/>
              </a:rPr>
              <a:pPr/>
              <a:t>16</a:t>
            </a:fld>
            <a:endParaRPr lang="en-AU" altLang="en-US">
              <a:latin typeface="Times New Roman" panose="02020603050405020304" pitchFamily="18" charset="0"/>
            </a:endParaRPr>
          </a:p>
        </p:txBody>
      </p:sp>
      <p:sp>
        <p:nvSpPr>
          <p:cNvPr id="181254" name="Rectangle 2"/>
          <p:cNvSpPr>
            <a:spLocks noGrp="1" noRot="1" noChangeAspect="1" noChangeArrowheads="1" noTextEdit="1"/>
          </p:cNvSpPr>
          <p:nvPr>
            <p:ph type="sldImg"/>
          </p:nvPr>
        </p:nvSpPr>
        <p:spPr>
          <a:ln/>
        </p:spPr>
      </p:sp>
      <p:sp>
        <p:nvSpPr>
          <p:cNvPr id="1812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9417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22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7B1610B1-4A19-4EA8-AD53-E909C1012991}"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822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22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ED06EB3-DDAC-4EB8-92A1-00282FA9B2AE}" type="slidenum">
              <a:rPr lang="en-AU" altLang="en-US">
                <a:latin typeface="Times New Roman" panose="02020603050405020304" pitchFamily="18" charset="0"/>
              </a:rPr>
              <a:pPr/>
              <a:t>17</a:t>
            </a:fld>
            <a:endParaRPr lang="en-AU" altLang="en-US">
              <a:latin typeface="Times New Roman" panose="02020603050405020304" pitchFamily="18" charset="0"/>
            </a:endParaRPr>
          </a:p>
        </p:txBody>
      </p:sp>
      <p:sp>
        <p:nvSpPr>
          <p:cNvPr id="182278" name="Rectangle 2"/>
          <p:cNvSpPr>
            <a:spLocks noGrp="1" noRot="1" noChangeAspect="1" noChangeArrowheads="1" noTextEdit="1"/>
          </p:cNvSpPr>
          <p:nvPr>
            <p:ph type="sldImg"/>
          </p:nvPr>
        </p:nvSpPr>
        <p:spPr>
          <a:ln/>
        </p:spPr>
      </p:sp>
      <p:sp>
        <p:nvSpPr>
          <p:cNvPr id="1822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18116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843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A74D4F6-012E-4383-A2C8-F6B7711149AB}"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843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843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6930BAC-D337-44B1-B041-8427A12C360A}" type="slidenum">
              <a:rPr lang="en-AU" altLang="en-US">
                <a:latin typeface="Times New Roman" panose="02020603050405020304" pitchFamily="18" charset="0"/>
              </a:rPr>
              <a:pPr/>
              <a:t>18</a:t>
            </a:fld>
            <a:endParaRPr lang="en-AU" altLang="en-US">
              <a:latin typeface="Times New Roman" panose="02020603050405020304" pitchFamily="18" charset="0"/>
            </a:endParaRPr>
          </a:p>
        </p:txBody>
      </p:sp>
      <p:sp>
        <p:nvSpPr>
          <p:cNvPr id="184326" name="Rectangle 2"/>
          <p:cNvSpPr>
            <a:spLocks noGrp="1" noRot="1" noChangeAspect="1" noChangeArrowheads="1" noTextEdit="1"/>
          </p:cNvSpPr>
          <p:nvPr>
            <p:ph type="sldImg"/>
          </p:nvPr>
        </p:nvSpPr>
        <p:spPr>
          <a:ln/>
        </p:spPr>
      </p:sp>
      <p:sp>
        <p:nvSpPr>
          <p:cNvPr id="1843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67212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blocking cache so the processor must wait until the cache has finished this request</a:t>
            </a:r>
          </a:p>
          <a:p>
            <a:r>
              <a:rPr lang="en-US" dirty="0" smtClean="0"/>
              <a:t>Memory</a:t>
            </a:r>
            <a:r>
              <a:rPr lang="en-US" baseline="0" dirty="0" smtClean="0"/>
              <a:t> controller will notify the Cache Controller via the Ready signal when the memory read or write is finished</a:t>
            </a:r>
            <a:endParaRPr lang="en-US" dirty="0"/>
          </a:p>
        </p:txBody>
      </p:sp>
    </p:spTree>
    <p:extLst>
      <p:ext uri="{BB962C8B-B14F-4D97-AF65-F5344CB8AC3E}">
        <p14:creationId xmlns:p14="http://schemas.microsoft.com/office/powerpoint/2010/main" val="4125186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Idle</a:t>
            </a:r>
            <a:r>
              <a:rPr lang="en-US" baseline="0" dirty="0" smtClean="0"/>
              <a:t> – waits for a Read/Write request from the Processor along with a Valid signal, FSM moves to Compare Tag state</a:t>
            </a:r>
          </a:p>
          <a:p>
            <a:r>
              <a:rPr lang="en-US" baseline="0" dirty="0" smtClean="0"/>
              <a:t>Compare Tag – Checks to see if the request is a hit or a miss. On hit and Valid, returns data to the Processor and moves back to Idle state.  On miss, if dirty goes to Write Back state or to Allocate state.</a:t>
            </a:r>
          </a:p>
          <a:p>
            <a:r>
              <a:rPr lang="en-US" baseline="0" dirty="0" smtClean="0"/>
              <a:t>Write Back – Writes the 128-bit block to Memory.  When memory write is complete move to the Allocate state.</a:t>
            </a:r>
          </a:p>
          <a:p>
            <a:r>
              <a:rPr lang="en-US" baseline="0" dirty="0" smtClean="0"/>
              <a:t>Allocate – Fetch new block from Memory.  Wait in this state until the Memory returns a Ready signal.  Then write new block into the Cache and return to the Compare Tag state.</a:t>
            </a:r>
            <a:endParaRPr lang="en-US" dirty="0"/>
          </a:p>
        </p:txBody>
      </p:sp>
    </p:spTree>
    <p:extLst>
      <p:ext uri="{BB962C8B-B14F-4D97-AF65-F5344CB8AC3E}">
        <p14:creationId xmlns:p14="http://schemas.microsoft.com/office/powerpoint/2010/main" val="3858740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class handout</a:t>
            </a:r>
            <a:endParaRPr lang="en-US" dirty="0"/>
          </a:p>
        </p:txBody>
      </p:sp>
    </p:spTree>
    <p:extLst>
      <p:ext uri="{BB962C8B-B14F-4D97-AF65-F5344CB8AC3E}">
        <p14:creationId xmlns:p14="http://schemas.microsoft.com/office/powerpoint/2010/main" val="232862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lecture</a:t>
            </a:r>
          </a:p>
          <a:p>
            <a:endParaRPr lang="en-US" dirty="0" smtClean="0"/>
          </a:p>
          <a:p>
            <a:r>
              <a:rPr lang="en-US" dirty="0" smtClean="0"/>
              <a:t>Assumes a write through L1 cache</a:t>
            </a:r>
            <a:endParaRPr lang="en-US" dirty="0"/>
          </a:p>
        </p:txBody>
      </p:sp>
    </p:spTree>
    <p:extLst>
      <p:ext uri="{BB962C8B-B14F-4D97-AF65-F5344CB8AC3E}">
        <p14:creationId xmlns:p14="http://schemas.microsoft.com/office/powerpoint/2010/main" val="1782028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Supporting migration and replication is critical to performance in accessing shared data.</a:t>
            </a:r>
            <a:endParaRPr lang="en-US" dirty="0"/>
          </a:p>
        </p:txBody>
      </p:sp>
    </p:spTree>
    <p:extLst>
      <p:ext uri="{BB962C8B-B14F-4D97-AF65-F5344CB8AC3E}">
        <p14:creationId xmlns:p14="http://schemas.microsoft.com/office/powerpoint/2010/main" val="3061187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10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890CF626-4125-45E9-9C03-E76D71EDFF3B}"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10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10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5481FF1-8683-4445-829E-1E6833637010}" type="slidenum">
              <a:rPr lang="en-AU" altLang="en-US">
                <a:latin typeface="Times New Roman" panose="02020603050405020304" pitchFamily="18" charset="0"/>
              </a:rPr>
              <a:pPr/>
              <a:t>6</a:t>
            </a:fld>
            <a:endParaRPr lang="en-AU" altLang="en-US">
              <a:latin typeface="Times New Roman" panose="02020603050405020304" pitchFamily="18" charset="0"/>
            </a:endParaRPr>
          </a:p>
        </p:txBody>
      </p:sp>
      <p:sp>
        <p:nvSpPr>
          <p:cNvPr id="171014" name="Rectangle 2"/>
          <p:cNvSpPr>
            <a:spLocks noGrp="1" noRot="1" noChangeAspect="1" noChangeArrowheads="1" noTextEdit="1"/>
          </p:cNvSpPr>
          <p:nvPr>
            <p:ph type="sldImg"/>
          </p:nvPr>
        </p:nvSpPr>
        <p:spPr>
          <a:ln/>
        </p:spPr>
      </p:sp>
      <p:sp>
        <p:nvSpPr>
          <p:cNvPr id="1710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7290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just" defTabSz="914400" rtl="0" eaLnBrk="0" fontAlgn="base" latinLnBrk="0" hangingPunct="0">
              <a:lnSpc>
                <a:spcPct val="90000"/>
              </a:lnSpc>
              <a:spcBef>
                <a:spcPct val="40000"/>
              </a:spcBef>
              <a:spcAft>
                <a:spcPct val="0"/>
              </a:spcAft>
              <a:buClrTx/>
              <a:buSzTx/>
              <a:buFontTx/>
              <a:buNone/>
              <a:tabLst/>
              <a:defRPr/>
            </a:pPr>
            <a:r>
              <a:rPr lang="en-US" baseline="0" dirty="0" smtClean="0"/>
              <a:t>Reading from multiple copies is not a problem!!  Only writes cause issues. </a:t>
            </a:r>
            <a:r>
              <a:rPr lang="en-US" dirty="0" smtClean="0"/>
              <a:t>What happens if two processors try to write to the same shared data word in the same clock cycle? The bus arbiter decides which processor gets the bus first (and this will be the processor with the </a:t>
            </a:r>
            <a:r>
              <a:rPr lang="en-US" i="1" dirty="0" smtClean="0"/>
              <a:t>first</a:t>
            </a:r>
            <a:r>
              <a:rPr lang="en-US" dirty="0" smtClean="0"/>
              <a:t> exclusive access).  Then the second processor will get exclusive access.  Thus, bus arbitration forces </a:t>
            </a:r>
            <a:r>
              <a:rPr lang="en-US" dirty="0" smtClean="0">
                <a:solidFill>
                  <a:schemeClr val="accent1"/>
                </a:solidFill>
              </a:rPr>
              <a:t>sequential</a:t>
            </a:r>
            <a:r>
              <a:rPr lang="en-US" dirty="0" smtClean="0"/>
              <a:t> behavior.</a:t>
            </a:r>
          </a:p>
          <a:p>
            <a:pPr marL="0" marR="0" lvl="1" indent="0" algn="just" defTabSz="914400" rtl="0" eaLnBrk="0" fontAlgn="base" latinLnBrk="0" hangingPunct="0">
              <a:lnSpc>
                <a:spcPct val="90000"/>
              </a:lnSpc>
              <a:spcBef>
                <a:spcPct val="40000"/>
              </a:spcBef>
              <a:spcAft>
                <a:spcPct val="0"/>
              </a:spcAft>
              <a:buClrTx/>
              <a:buSzTx/>
              <a:buFontTx/>
              <a:buNone/>
              <a:tabLst/>
              <a:defRPr/>
            </a:pPr>
            <a:endParaRPr lang="en-US" dirty="0" smtClean="0"/>
          </a:p>
          <a:p>
            <a:pPr marL="0" marR="0" lvl="1" indent="0" algn="just" defTabSz="914400" rtl="0" eaLnBrk="0" fontAlgn="base" latinLnBrk="0" hangingPunct="0">
              <a:lnSpc>
                <a:spcPct val="90000"/>
              </a:lnSpc>
              <a:spcBef>
                <a:spcPct val="40000"/>
              </a:spcBef>
              <a:spcAft>
                <a:spcPct val="0"/>
              </a:spcAft>
              <a:buClrTx/>
              <a:buSzTx/>
              <a:buFontTx/>
              <a:buNone/>
              <a:tabLst/>
              <a:defRPr/>
            </a:pPr>
            <a:r>
              <a:rPr lang="en-US" dirty="0" smtClean="0"/>
              <a:t>This </a:t>
            </a:r>
            <a:r>
              <a:rPr lang="en-US" dirty="0" smtClean="0">
                <a:solidFill>
                  <a:schemeClr val="accent1"/>
                </a:solidFill>
              </a:rPr>
              <a:t>sequential consistency</a:t>
            </a:r>
            <a:r>
              <a:rPr lang="en-US" dirty="0" smtClean="0"/>
              <a:t> is the most conservative of the </a:t>
            </a:r>
            <a:r>
              <a:rPr lang="en-US" dirty="0" smtClean="0">
                <a:solidFill>
                  <a:schemeClr val="accent1"/>
                </a:solidFill>
              </a:rPr>
              <a:t>memory consistency models</a:t>
            </a:r>
            <a:r>
              <a:rPr lang="en-US" dirty="0" smtClean="0"/>
              <a:t>.  With it, the result of any execution is the same as if the accesses of each processor were kept in order and the accesses among different processors were interleaved.</a:t>
            </a:r>
          </a:p>
          <a:p>
            <a:endParaRPr lang="en-US" baseline="0" dirty="0" smtClean="0"/>
          </a:p>
          <a:p>
            <a:r>
              <a:rPr lang="en-US" baseline="0" dirty="0" smtClean="0"/>
              <a:t>Each block needs an additional state bit – owner - which indicates that a block may be shared, but the owning core is responsible for updating any other processors and memory when it changes the block or replaces it.</a:t>
            </a:r>
          </a:p>
          <a:p>
            <a:endParaRPr lang="en-US" baseline="0" dirty="0" smtClean="0"/>
          </a:p>
          <a:p>
            <a:r>
              <a:rPr lang="en-US" baseline="0" dirty="0" smtClean="0"/>
              <a:t>An alternative to snooping is a directory based cache coherence protocol where the directory keeps the sharing status of blocks of physical memory.  They have slightly higher implementation overhead but can </a:t>
            </a:r>
            <a:r>
              <a:rPr lang="en-US" baseline="0" dirty="0" err="1" smtClean="0"/>
              <a:t>reduc</a:t>
            </a:r>
            <a:r>
              <a:rPr lang="en-US" baseline="0" dirty="0" smtClean="0"/>
              <a:t> traffic between caches and thus scale to larger core counts.</a:t>
            </a:r>
            <a:endParaRPr lang="en-US" dirty="0"/>
          </a:p>
        </p:txBody>
      </p:sp>
    </p:spTree>
    <p:extLst>
      <p:ext uri="{BB962C8B-B14F-4D97-AF65-F5344CB8AC3E}">
        <p14:creationId xmlns:p14="http://schemas.microsoft.com/office/powerpoint/2010/main" val="264786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2226" name="Rectangle 2"/>
          <p:cNvSpPr>
            <a:spLocks noGrp="1" noRot="1" noChangeAspect="1" noChangeArrowheads="1" noTextEdit="1"/>
          </p:cNvSpPr>
          <p:nvPr>
            <p:ph type="sldImg"/>
          </p:nvPr>
        </p:nvSpPr>
        <p:spPr/>
      </p:sp>
      <p:sp>
        <p:nvSpPr>
          <p:cNvPr id="1972227" name="Rectangle 3"/>
          <p:cNvSpPr>
            <a:spLocks noGrp="1" noChangeArrowheads="1"/>
          </p:cNvSpPr>
          <p:nvPr>
            <p:ph type="body" idx="1"/>
          </p:nvPr>
        </p:nvSpPr>
        <p:spPr>
          <a:ln/>
        </p:spPr>
        <p:txBody>
          <a:bodyPr/>
          <a:lstStyle/>
          <a:p>
            <a:r>
              <a:rPr lang="en-US" dirty="0" smtClean="0"/>
              <a:t>IN HIDE MODE – NEEDED?</a:t>
            </a:r>
          </a:p>
          <a:p>
            <a:r>
              <a:rPr lang="en-US" dirty="0" smtClean="0"/>
              <a:t>All  </a:t>
            </a:r>
            <a:r>
              <a:rPr lang="en-US" dirty="0"/>
              <a:t>commercial machines use write-invalidate as their standard coherence protocol</a:t>
            </a:r>
          </a:p>
        </p:txBody>
      </p:sp>
    </p:spTree>
    <p:extLst>
      <p:ext uri="{BB962C8B-B14F-4D97-AF65-F5344CB8AC3E}">
        <p14:creationId xmlns:p14="http://schemas.microsoft.com/office/powerpoint/2010/main" val="30067415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class handout</a:t>
            </a:r>
            <a:endParaRPr lang="en-US" dirty="0"/>
          </a:p>
        </p:txBody>
      </p:sp>
    </p:spTree>
    <p:extLst>
      <p:ext uri="{BB962C8B-B14F-4D97-AF65-F5344CB8AC3E}">
        <p14:creationId xmlns:p14="http://schemas.microsoft.com/office/powerpoint/2010/main" val="3253362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lecture</a:t>
            </a:r>
          </a:p>
          <a:p>
            <a:endParaRPr lang="en-US" dirty="0" smtClean="0"/>
          </a:p>
          <a:p>
            <a:r>
              <a:rPr lang="en-US" dirty="0" smtClean="0"/>
              <a:t>Snooping bus with write-back</a:t>
            </a:r>
            <a:r>
              <a:rPr lang="en-US" baseline="0" dirty="0" smtClean="0"/>
              <a:t> L1 cache.  Requires an additional state – called owner – which indicates that a block may be shared, but the owning core is responsible for updating any other processors and memory when it changes the block or replaces it</a:t>
            </a:r>
            <a:endParaRPr lang="en-US" dirty="0"/>
          </a:p>
        </p:txBody>
      </p:sp>
    </p:spTree>
    <p:extLst>
      <p:ext uri="{BB962C8B-B14F-4D97-AF65-F5344CB8AC3E}">
        <p14:creationId xmlns:p14="http://schemas.microsoft.com/office/powerpoint/2010/main" val="1042378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3074" name="Rectangle 2"/>
          <p:cNvSpPr>
            <a:spLocks noGrp="1" noRot="1" noChangeAspect="1" noChangeArrowheads="1" noTextEdit="1"/>
          </p:cNvSpPr>
          <p:nvPr>
            <p:ph type="sldImg"/>
          </p:nvPr>
        </p:nvSpPr>
        <p:spPr/>
      </p:sp>
      <p:sp>
        <p:nvSpPr>
          <p:cNvPr id="1923075" name="Rectangle 3"/>
          <p:cNvSpPr>
            <a:spLocks noGrp="1" noChangeArrowheads="1"/>
          </p:cNvSpPr>
          <p:nvPr>
            <p:ph type="body" idx="1"/>
          </p:nvPr>
        </p:nvSpPr>
        <p:spPr>
          <a:ln/>
        </p:spPr>
        <p:txBody>
          <a:bodyPr/>
          <a:lstStyle/>
          <a:p>
            <a:r>
              <a:rPr lang="en-US"/>
              <a:t>For class handout</a:t>
            </a:r>
          </a:p>
        </p:txBody>
      </p:sp>
    </p:spTree>
    <p:extLst>
      <p:ext uri="{BB962C8B-B14F-4D97-AF65-F5344CB8AC3E}">
        <p14:creationId xmlns:p14="http://schemas.microsoft.com/office/powerpoint/2010/main" val="2064105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674" name="Rectangle 2"/>
          <p:cNvSpPr>
            <a:spLocks noGrp="1" noRot="1" noChangeAspect="1" noChangeArrowheads="1" noTextEdit="1"/>
          </p:cNvSpPr>
          <p:nvPr>
            <p:ph type="sldImg"/>
          </p:nvPr>
        </p:nvSpPr>
        <p:spPr/>
      </p:sp>
      <p:sp>
        <p:nvSpPr>
          <p:cNvPr id="1948675" name="Rectangle 3"/>
          <p:cNvSpPr>
            <a:spLocks noGrp="1" noChangeArrowheads="1"/>
          </p:cNvSpPr>
          <p:nvPr>
            <p:ph type="body" idx="1"/>
          </p:nvPr>
        </p:nvSpPr>
        <p:spPr>
          <a:ln/>
        </p:spPr>
        <p:txBody>
          <a:bodyPr/>
          <a:lstStyle/>
          <a:p>
            <a:r>
              <a:rPr lang="en-US"/>
              <a:t>For lecture</a:t>
            </a:r>
          </a:p>
          <a:p>
            <a:r>
              <a:rPr lang="en-US"/>
              <a:t>A read miss causes the cache to acquire the bus and write back the victim block (if it was in the Modified (dirty) state).  All the other caches monitor the read miss to see if this block is in their cache.  If one has a copy and it is in the Modified state, then the block is written back and its state is changed to Invalid.  The read miss is then satisfied by reading from the block memory, and the state of the block is set to Shared.</a:t>
            </a:r>
          </a:p>
          <a:p>
            <a:r>
              <a:rPr lang="en-US"/>
              <a:t>Read hits do not change the cache state.</a:t>
            </a:r>
          </a:p>
          <a:p>
            <a:endParaRPr lang="en-US"/>
          </a:p>
          <a:p>
            <a:r>
              <a:rPr lang="en-US"/>
              <a:t>A write miss to an Invalid block causes the cache to acquire the bus, read the block, modify the portion of the block being written and changing the block’s state to Modified.  A write miss to a Shared block causes the cache to acquire the bus, send an invalidate signal to invalidate any other existing copies in other caches, modify the portion of the block being written and chang the block’s state to Modified.</a:t>
            </a:r>
          </a:p>
          <a:p>
            <a:r>
              <a:rPr lang="en-US"/>
              <a:t>A write hit to a Modified block causes no action.  A write hit to a Shared block causes the cache to acquire the bus, send an invalidate signal to invalidate any other existing copies in other caches, modify the part of the block being written, and change the state to Modified.</a:t>
            </a:r>
          </a:p>
        </p:txBody>
      </p:sp>
    </p:spTree>
    <p:extLst>
      <p:ext uri="{BB962C8B-B14F-4D97-AF65-F5344CB8AC3E}">
        <p14:creationId xmlns:p14="http://schemas.microsoft.com/office/powerpoint/2010/main" val="2031944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370" name="Rectangle 2"/>
          <p:cNvSpPr>
            <a:spLocks noGrp="1" noRot="1" noChangeAspect="1" noChangeArrowheads="1" noTextEdit="1"/>
          </p:cNvSpPr>
          <p:nvPr>
            <p:ph type="sldImg"/>
          </p:nvPr>
        </p:nvSpPr>
        <p:spPr/>
      </p:sp>
      <p:sp>
        <p:nvSpPr>
          <p:cNvPr id="1978371" name="Rectangle 3"/>
          <p:cNvSpPr>
            <a:spLocks noGrp="1" noChangeArrowheads="1"/>
          </p:cNvSpPr>
          <p:nvPr>
            <p:ph type="body" idx="1"/>
          </p:nvPr>
        </p:nvSpPr>
        <p:spPr>
          <a:ln/>
        </p:spPr>
        <p:txBody>
          <a:bodyPr/>
          <a:lstStyle/>
          <a:p>
            <a:r>
              <a:rPr lang="en-US" dirty="0" smtClean="0"/>
              <a:t>SKIP THIS –</a:t>
            </a:r>
            <a:r>
              <a:rPr lang="en-US" baseline="0" dirty="0" smtClean="0"/>
              <a:t> FAR TOO MUCH DETAIL, EARLIER EXAMPLE SUFFICES</a:t>
            </a:r>
          </a:p>
          <a:p>
            <a:r>
              <a:rPr lang="en-US" dirty="0" smtClean="0"/>
              <a:t>For </a:t>
            </a:r>
            <a:r>
              <a:rPr lang="en-US" dirty="0"/>
              <a:t>class handout</a:t>
            </a:r>
          </a:p>
        </p:txBody>
      </p:sp>
    </p:spTree>
    <p:extLst>
      <p:ext uri="{BB962C8B-B14F-4D97-AF65-F5344CB8AC3E}">
        <p14:creationId xmlns:p14="http://schemas.microsoft.com/office/powerpoint/2010/main" val="41611050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0418" name="Rectangle 2"/>
          <p:cNvSpPr>
            <a:spLocks noGrp="1" noRot="1" noChangeAspect="1" noChangeArrowheads="1" noTextEdit="1"/>
          </p:cNvSpPr>
          <p:nvPr>
            <p:ph type="sldImg"/>
          </p:nvPr>
        </p:nvSpPr>
        <p:spPr/>
      </p:sp>
      <p:sp>
        <p:nvSpPr>
          <p:cNvPr id="1980419" name="Rectangle 3"/>
          <p:cNvSpPr>
            <a:spLocks noGrp="1" noChangeArrowheads="1"/>
          </p:cNvSpPr>
          <p:nvPr>
            <p:ph type="body" idx="1"/>
          </p:nvPr>
        </p:nvSpPr>
        <p:spPr>
          <a:ln/>
        </p:spPr>
        <p:txBody>
          <a:bodyPr/>
          <a:lstStyle/>
          <a:p>
            <a:pPr marL="0" marR="0" indent="0" algn="just" defTabSz="914400" rtl="0" eaLnBrk="0" fontAlgn="base" latinLnBrk="0" hangingPunct="0">
              <a:lnSpc>
                <a:spcPct val="90000"/>
              </a:lnSpc>
              <a:spcBef>
                <a:spcPct val="40000"/>
              </a:spcBef>
              <a:spcAft>
                <a:spcPct val="0"/>
              </a:spcAft>
              <a:buClrTx/>
              <a:buSzTx/>
              <a:buFontTx/>
              <a:buNone/>
              <a:tabLst/>
              <a:defRPr/>
            </a:pPr>
            <a:r>
              <a:rPr lang="en-US" dirty="0" smtClean="0"/>
              <a:t>SKIP THIS –</a:t>
            </a:r>
            <a:r>
              <a:rPr lang="en-US" baseline="0" dirty="0" smtClean="0"/>
              <a:t> FAR TOO MUCH DETAIL, EARLIER EXAMPLE SUFFICES</a:t>
            </a:r>
          </a:p>
          <a:p>
            <a:r>
              <a:rPr lang="en-US" dirty="0" smtClean="0"/>
              <a:t>For </a:t>
            </a:r>
            <a:r>
              <a:rPr lang="en-US" dirty="0"/>
              <a:t>lecture</a:t>
            </a:r>
          </a:p>
          <a:p>
            <a:r>
              <a:rPr lang="en-US" dirty="0"/>
              <a:t>1</a:t>
            </a:r>
            <a:r>
              <a:rPr lang="en-US" baseline="30000" dirty="0"/>
              <a:t>st</a:t>
            </a:r>
            <a:r>
              <a:rPr lang="en-US" dirty="0"/>
              <a:t> example – supplying A from </a:t>
            </a:r>
            <a:r>
              <a:rPr lang="en-US" dirty="0" smtClean="0"/>
              <a:t>Core </a:t>
            </a:r>
            <a:r>
              <a:rPr lang="en-US" dirty="0"/>
              <a:t>1 cache would be faster than getting it from MM</a:t>
            </a:r>
          </a:p>
          <a:p>
            <a:r>
              <a:rPr lang="en-US" dirty="0"/>
              <a:t>2</a:t>
            </a:r>
            <a:r>
              <a:rPr lang="en-US" baseline="30000" dirty="0"/>
              <a:t>nd</a:t>
            </a:r>
            <a:r>
              <a:rPr lang="en-US" dirty="0"/>
              <a:t> and 4</a:t>
            </a:r>
            <a:r>
              <a:rPr lang="en-US" baseline="30000" dirty="0"/>
              <a:t>th</a:t>
            </a:r>
            <a:r>
              <a:rPr lang="en-US" dirty="0"/>
              <a:t> example – assumes a Write allocate cache policy</a:t>
            </a:r>
          </a:p>
        </p:txBody>
      </p:sp>
    </p:spTree>
    <p:extLst>
      <p:ext uri="{BB962C8B-B14F-4D97-AF65-F5344CB8AC3E}">
        <p14:creationId xmlns:p14="http://schemas.microsoft.com/office/powerpoint/2010/main" val="1990164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0178" name="Rectangle 2"/>
          <p:cNvSpPr>
            <a:spLocks noGrp="1" noRot="1" noChangeAspect="1" noChangeArrowheads="1" noTextEdit="1"/>
          </p:cNvSpPr>
          <p:nvPr>
            <p:ph type="sldImg"/>
          </p:nvPr>
        </p:nvSpPr>
        <p:spPr/>
      </p:sp>
      <p:sp>
        <p:nvSpPr>
          <p:cNvPr id="1970179" name="Rectangle 3"/>
          <p:cNvSpPr>
            <a:spLocks noGrp="1" noChangeArrowheads="1"/>
          </p:cNvSpPr>
          <p:nvPr>
            <p:ph type="body" idx="1"/>
          </p:nvPr>
        </p:nvSpPr>
        <p:spPr>
          <a:ln/>
        </p:spPr>
        <p:txBody>
          <a:bodyPr/>
          <a:lstStyle/>
          <a:p>
            <a:r>
              <a:rPr lang="en-US" dirty="0"/>
              <a:t>Compulsory misses are all very small and are included in capacity misses.  The x axis is </a:t>
            </a:r>
            <a:r>
              <a:rPr lang="en-US" dirty="0" smtClean="0"/>
              <a:t>core count</a:t>
            </a:r>
            <a:endParaRPr lang="en-US" dirty="0"/>
          </a:p>
        </p:txBody>
      </p:sp>
    </p:spTree>
    <p:extLst>
      <p:ext uri="{BB962C8B-B14F-4D97-AF65-F5344CB8AC3E}">
        <p14:creationId xmlns:p14="http://schemas.microsoft.com/office/powerpoint/2010/main" val="1568842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0722" name="Rectangle 2"/>
          <p:cNvSpPr>
            <a:spLocks noGrp="1" noRot="1" noChangeAspect="1" noChangeArrowheads="1" noTextEdit="1"/>
          </p:cNvSpPr>
          <p:nvPr>
            <p:ph type="sldImg"/>
          </p:nvPr>
        </p:nvSpPr>
        <p:spPr/>
      </p:sp>
      <p:sp>
        <p:nvSpPr>
          <p:cNvPr id="1950723" name="Rectangle 3"/>
          <p:cNvSpPr>
            <a:spLocks noGrp="1" noChangeArrowheads="1"/>
          </p:cNvSpPr>
          <p:nvPr>
            <p:ph type="body" idx="1"/>
          </p:nvPr>
        </p:nvSpPr>
        <p:spPr>
          <a:ln/>
        </p:spPr>
        <p:txBody>
          <a:bodyPr/>
          <a:lstStyle/>
          <a:p>
            <a:r>
              <a:rPr lang="en-US"/>
              <a:t>For E and S book states that memory has an up-to-date version so is this not a write-back cache ???</a:t>
            </a:r>
          </a:p>
        </p:txBody>
      </p:sp>
    </p:spTree>
    <p:extLst>
      <p:ext uri="{BB962C8B-B14F-4D97-AF65-F5344CB8AC3E}">
        <p14:creationId xmlns:p14="http://schemas.microsoft.com/office/powerpoint/2010/main" val="3857054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20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1B1271A-B50C-4102-B240-FA945E127524}"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20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20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3BB07BB9-A7ED-41B1-AE94-E5D7D2429A59}" type="slidenum">
              <a:rPr lang="en-AU" altLang="en-US">
                <a:latin typeface="Times New Roman" panose="02020603050405020304" pitchFamily="18" charset="0"/>
              </a:rPr>
              <a:pPr/>
              <a:t>7</a:t>
            </a:fld>
            <a:endParaRPr lang="en-AU" altLang="en-US">
              <a:latin typeface="Times New Roman" panose="02020603050405020304" pitchFamily="18" charset="0"/>
            </a:endParaRPr>
          </a:p>
        </p:txBody>
      </p:sp>
      <p:sp>
        <p:nvSpPr>
          <p:cNvPr id="172038" name="Rectangle 2"/>
          <p:cNvSpPr>
            <a:spLocks noGrp="1" noRot="1" noChangeAspect="1" noChangeArrowheads="1" noTextEdit="1"/>
          </p:cNvSpPr>
          <p:nvPr>
            <p:ph type="sldImg"/>
          </p:nvPr>
        </p:nvSpPr>
        <p:spPr>
          <a:ln/>
        </p:spPr>
      </p:sp>
      <p:sp>
        <p:nvSpPr>
          <p:cNvPr id="1720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41918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4274" name="Rectangle 2"/>
          <p:cNvSpPr>
            <a:spLocks noGrp="1" noRot="1" noChangeAspect="1" noChangeArrowheads="1" noTextEdit="1"/>
          </p:cNvSpPr>
          <p:nvPr>
            <p:ph type="sldImg"/>
          </p:nvPr>
        </p:nvSpPr>
        <p:spPr/>
      </p:sp>
      <p:sp>
        <p:nvSpPr>
          <p:cNvPr id="1974275" name="Rectangle 3"/>
          <p:cNvSpPr>
            <a:spLocks noGrp="1" noChangeArrowheads="1"/>
          </p:cNvSpPr>
          <p:nvPr>
            <p:ph type="body" idx="1"/>
          </p:nvPr>
        </p:nvSpPr>
        <p:spPr>
          <a:ln/>
        </p:spPr>
        <p:txBody>
          <a:bodyPr/>
          <a:lstStyle/>
          <a:p>
            <a:r>
              <a:rPr lang="en-US"/>
              <a:t>In hide mode – too complicated for this undergraduate class.</a:t>
            </a:r>
          </a:p>
          <a:p>
            <a:r>
              <a:rPr lang="en-US"/>
              <a:t>If going to include need to cleanup and animate it.</a:t>
            </a:r>
          </a:p>
        </p:txBody>
      </p:sp>
    </p:spTree>
    <p:extLst>
      <p:ext uri="{BB962C8B-B14F-4D97-AF65-F5344CB8AC3E}">
        <p14:creationId xmlns:p14="http://schemas.microsoft.com/office/powerpoint/2010/main" val="392396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30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1F28ACF-E477-464E-BAAE-0C22FFF2E2B5}"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30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30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EAE7E52B-347C-4201-9E58-6CB56E06D6B9}" type="slidenum">
              <a:rPr lang="en-AU" altLang="en-US">
                <a:latin typeface="Times New Roman" panose="02020603050405020304" pitchFamily="18" charset="0"/>
              </a:rPr>
              <a:pPr/>
              <a:t>8</a:t>
            </a:fld>
            <a:endParaRPr lang="en-AU" altLang="en-US">
              <a:latin typeface="Times New Roman" panose="02020603050405020304" pitchFamily="18" charset="0"/>
            </a:endParaRPr>
          </a:p>
        </p:txBody>
      </p:sp>
      <p:sp>
        <p:nvSpPr>
          <p:cNvPr id="173062" name="Rectangle 2"/>
          <p:cNvSpPr>
            <a:spLocks noGrp="1" noRot="1" noChangeAspect="1" noChangeArrowheads="1" noTextEdit="1"/>
          </p:cNvSpPr>
          <p:nvPr>
            <p:ph type="sldImg"/>
          </p:nvPr>
        </p:nvSpPr>
        <p:spPr>
          <a:ln/>
        </p:spPr>
      </p:sp>
      <p:sp>
        <p:nvSpPr>
          <p:cNvPr id="1730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20761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40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8295A5F-B8B7-4BC4-9913-F796B0130871}"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40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40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2DFCF955-CE4E-4CE6-ABC0-E19C9ABA021F}" type="slidenum">
              <a:rPr lang="en-AU" altLang="en-US">
                <a:latin typeface="Times New Roman" panose="02020603050405020304" pitchFamily="18" charset="0"/>
              </a:rPr>
              <a:pPr/>
              <a:t>9</a:t>
            </a:fld>
            <a:endParaRPr lang="en-AU" altLang="en-US">
              <a:latin typeface="Times New Roman" panose="02020603050405020304" pitchFamily="18" charset="0"/>
            </a:endParaRPr>
          </a:p>
        </p:txBody>
      </p:sp>
      <p:sp>
        <p:nvSpPr>
          <p:cNvPr id="174086" name="Rectangle 2"/>
          <p:cNvSpPr>
            <a:spLocks noGrp="1" noRot="1" noChangeAspect="1" noChangeArrowheads="1" noTextEdit="1"/>
          </p:cNvSpPr>
          <p:nvPr>
            <p:ph type="sldImg"/>
          </p:nvPr>
        </p:nvSpPr>
        <p:spPr>
          <a:ln/>
        </p:spPr>
      </p:sp>
      <p:sp>
        <p:nvSpPr>
          <p:cNvPr id="1740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00334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51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6D0CA059-D6E3-4653-BA5B-D238E1890CEE}"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51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51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D6DA749B-384D-483B-9B18-0CB32B48C35D}" type="slidenum">
              <a:rPr lang="en-AU" altLang="en-US">
                <a:latin typeface="Times New Roman" panose="02020603050405020304" pitchFamily="18" charset="0"/>
              </a:rPr>
              <a:pPr/>
              <a:t>10</a:t>
            </a:fld>
            <a:endParaRPr lang="en-AU" altLang="en-US">
              <a:latin typeface="Times New Roman" panose="02020603050405020304" pitchFamily="18" charset="0"/>
            </a:endParaRPr>
          </a:p>
        </p:txBody>
      </p:sp>
      <p:sp>
        <p:nvSpPr>
          <p:cNvPr id="175110" name="Rectangle 2"/>
          <p:cNvSpPr>
            <a:spLocks noGrp="1" noRot="1" noChangeAspect="1" noChangeArrowheads="1" noTextEdit="1"/>
          </p:cNvSpPr>
          <p:nvPr>
            <p:ph type="sldImg"/>
          </p:nvPr>
        </p:nvSpPr>
        <p:spPr>
          <a:ln/>
        </p:spPr>
      </p:sp>
      <p:sp>
        <p:nvSpPr>
          <p:cNvPr id="1751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1212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61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53F777A7-3125-44E3-8D4F-27174B5236A7}"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61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61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B082D20E-DF07-4DF0-8F8D-FF4E65600FCA}" type="slidenum">
              <a:rPr lang="en-AU" altLang="en-US">
                <a:latin typeface="Times New Roman" panose="02020603050405020304" pitchFamily="18" charset="0"/>
              </a:rPr>
              <a:pPr/>
              <a:t>11</a:t>
            </a:fld>
            <a:endParaRPr lang="en-AU" altLang="en-US">
              <a:latin typeface="Times New Roman" panose="02020603050405020304" pitchFamily="18" charset="0"/>
            </a:endParaRPr>
          </a:p>
        </p:txBody>
      </p:sp>
      <p:sp>
        <p:nvSpPr>
          <p:cNvPr id="176134" name="Rectangle 2"/>
          <p:cNvSpPr>
            <a:spLocks noGrp="1" noRot="1" noChangeAspect="1" noChangeArrowheads="1" noTextEdit="1"/>
          </p:cNvSpPr>
          <p:nvPr>
            <p:ph type="sldImg"/>
          </p:nvPr>
        </p:nvSpPr>
        <p:spPr>
          <a:ln/>
        </p:spPr>
      </p:sp>
      <p:sp>
        <p:nvSpPr>
          <p:cNvPr id="1761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46438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71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C4D0F9DD-D727-4FB4-86F2-EA669F04A31B}"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715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71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2321092-0740-4B02-BA29-FF5B8BCD721C}" type="slidenum">
              <a:rPr lang="en-AU" altLang="en-US">
                <a:latin typeface="Times New Roman" panose="02020603050405020304" pitchFamily="18" charset="0"/>
              </a:rPr>
              <a:pPr/>
              <a:t>12</a:t>
            </a:fld>
            <a:endParaRPr lang="en-AU" altLang="en-US">
              <a:latin typeface="Times New Roman" panose="02020603050405020304" pitchFamily="18" charset="0"/>
            </a:endParaRPr>
          </a:p>
        </p:txBody>
      </p:sp>
      <p:sp>
        <p:nvSpPr>
          <p:cNvPr id="177158" name="Rectangle 2"/>
          <p:cNvSpPr>
            <a:spLocks noGrp="1" noRot="1" noChangeAspect="1" noChangeArrowheads="1" noTextEdit="1"/>
          </p:cNvSpPr>
          <p:nvPr>
            <p:ph type="sldImg"/>
          </p:nvPr>
        </p:nvSpPr>
        <p:spPr>
          <a:ln/>
        </p:spPr>
      </p:sp>
      <p:sp>
        <p:nvSpPr>
          <p:cNvPr id="1771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60468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Morgan Kaufmann Publishers</a:t>
            </a:r>
          </a:p>
        </p:txBody>
      </p:sp>
      <p:sp>
        <p:nvSpPr>
          <p:cNvPr id="1781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9125EC5-F96E-4147-97ED-770DF51736C6}" type="datetime3">
              <a:rPr lang="en-AU" altLang="en-US" smtClean="0">
                <a:latin typeface="Times New Roman" panose="02020603050405020304" pitchFamily="18" charset="0"/>
              </a:rPr>
              <a:pPr/>
              <a:t>5 December, 2017</a:t>
            </a:fld>
            <a:endParaRPr lang="en-AU" altLang="en-US" smtClean="0">
              <a:latin typeface="Times New Roman" panose="02020603050405020304" pitchFamily="18" charset="0"/>
            </a:endParaRPr>
          </a:p>
        </p:txBody>
      </p:sp>
      <p:sp>
        <p:nvSpPr>
          <p:cNvPr id="17818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r>
              <a:rPr lang="en-AU" altLang="en-US" smtClean="0">
                <a:latin typeface="Times New Roman" panose="02020603050405020304" pitchFamily="18" charset="0"/>
              </a:rPr>
              <a:t>Chapter 5 — Large and Fast: Exploiting Memory Hierarchy</a:t>
            </a:r>
          </a:p>
        </p:txBody>
      </p:sp>
      <p:sp>
        <p:nvSpPr>
          <p:cNvPr id="1781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Arial" panose="020B0604020202020204" pitchFamily="34" charset="0"/>
              </a:defRPr>
            </a:lvl1pPr>
            <a:lvl2pPr marL="742950" indent="-285750" defTabSz="966788">
              <a:defRPr>
                <a:solidFill>
                  <a:schemeClr val="tx1"/>
                </a:solidFill>
                <a:latin typeface="Arial" panose="020B0604020202020204" pitchFamily="34" charset="0"/>
              </a:defRPr>
            </a:lvl2pPr>
            <a:lvl3pPr marL="1143000" indent="-228600" defTabSz="966788">
              <a:defRPr>
                <a:solidFill>
                  <a:schemeClr val="tx1"/>
                </a:solidFill>
                <a:latin typeface="Arial" panose="020B0604020202020204" pitchFamily="34" charset="0"/>
              </a:defRPr>
            </a:lvl3pPr>
            <a:lvl4pPr marL="1600200" indent="-228600" defTabSz="966788">
              <a:defRPr>
                <a:solidFill>
                  <a:schemeClr val="tx1"/>
                </a:solidFill>
                <a:latin typeface="Arial" panose="020B0604020202020204" pitchFamily="34" charset="0"/>
              </a:defRPr>
            </a:lvl4pPr>
            <a:lvl5pPr marL="2057400" indent="-228600" defTabSz="966788">
              <a:defRPr>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defRPr>
            </a:lvl9pPr>
          </a:lstStyle>
          <a:p>
            <a:fld id="{FC9D5A78-8171-43BE-BEF5-1BD7658970F7}" type="slidenum">
              <a:rPr lang="en-AU" altLang="en-US">
                <a:latin typeface="Times New Roman" panose="02020603050405020304" pitchFamily="18" charset="0"/>
              </a:rPr>
              <a:pPr/>
              <a:t>13</a:t>
            </a:fld>
            <a:endParaRPr lang="en-AU" altLang="en-US">
              <a:latin typeface="Times New Roman" panose="02020603050405020304" pitchFamily="18" charset="0"/>
            </a:endParaRPr>
          </a:p>
        </p:txBody>
      </p:sp>
      <p:sp>
        <p:nvSpPr>
          <p:cNvPr id="178182" name="Rectangle 2"/>
          <p:cNvSpPr>
            <a:spLocks noGrp="1" noRot="1" noChangeAspect="1" noChangeArrowheads="1" noTextEdit="1"/>
          </p:cNvSpPr>
          <p:nvPr>
            <p:ph type="sldImg"/>
          </p:nvPr>
        </p:nvSpPr>
        <p:spPr>
          <a:ln/>
        </p:spPr>
      </p:sp>
      <p:sp>
        <p:nvSpPr>
          <p:cNvPr id="1781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77423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GU_Texture_White_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9403" cy="6858000"/>
          </a:xfrm>
          <a:prstGeom prst="rect">
            <a:avLst/>
          </a:prstGeom>
        </p:spPr>
      </p:pic>
      <p:sp>
        <p:nvSpPr>
          <p:cNvPr id="2" name="Title 1"/>
          <p:cNvSpPr>
            <a:spLocks noGrp="1"/>
          </p:cNvSpPr>
          <p:nvPr>
            <p:ph type="ctrTitle" hasCustomPrompt="1"/>
          </p:nvPr>
        </p:nvSpPr>
        <p:spPr>
          <a:xfrm>
            <a:off x="6374575" y="907540"/>
            <a:ext cx="5459028" cy="1330933"/>
          </a:xfrm>
        </p:spPr>
        <p:txBody>
          <a:bodyPr>
            <a:normAutofit/>
          </a:bodyPr>
          <a:lstStyle>
            <a:lvl1pPr algn="l">
              <a:defRPr sz="3700">
                <a:solidFill>
                  <a:srgbClr val="002D50"/>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6374575" y="2311305"/>
            <a:ext cx="5459029" cy="762263"/>
          </a:xfrm>
        </p:spPr>
        <p:txBody>
          <a:bodyPr>
            <a:normAutofit/>
          </a:bodyPr>
          <a:lstStyle>
            <a:lvl1pPr marL="0" indent="0" algn="l">
              <a:buNone/>
              <a:defRPr sz="2000">
                <a:solidFill>
                  <a:srgbClr val="5194C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7011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93533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93162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nk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GU_Texture_White_Bac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 y="1"/>
            <a:ext cx="12191188" cy="6857543"/>
          </a:xfrm>
          <a:prstGeom prst="rect">
            <a:avLst/>
          </a:prstGeom>
        </p:spPr>
      </p:pic>
    </p:spTree>
    <p:extLst>
      <p:ext uri="{BB962C8B-B14F-4D97-AF65-F5344CB8AC3E}">
        <p14:creationId xmlns:p14="http://schemas.microsoft.com/office/powerpoint/2010/main" val="36068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711200" y="304800"/>
            <a:ext cx="10871200" cy="4222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914401"/>
            <a:ext cx="5334000" cy="2398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6248400" y="914401"/>
            <a:ext cx="5334000" cy="2398713"/>
          </a:xfrm>
        </p:spPr>
        <p:txBody>
          <a:bodyPr/>
          <a:lstStyle/>
          <a:p>
            <a:endParaRPr lang="en-US"/>
          </a:p>
        </p:txBody>
      </p:sp>
    </p:spTree>
    <p:extLst>
      <p:ext uri="{BB962C8B-B14F-4D97-AF65-F5344CB8AC3E}">
        <p14:creationId xmlns:p14="http://schemas.microsoft.com/office/powerpoint/2010/main" val="25821303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2284" y="146050"/>
            <a:ext cx="11013016" cy="762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2285" y="1125538"/>
            <a:ext cx="5412316" cy="5111750"/>
          </a:xfrm>
        </p:spPr>
        <p:txBody>
          <a:bodyPr/>
          <a:lstStyle/>
          <a:p>
            <a:pPr lvl="0"/>
            <a:endParaRPr lang="en-US" noProof="0" smtClean="0"/>
          </a:p>
        </p:txBody>
      </p:sp>
      <p:sp>
        <p:nvSpPr>
          <p:cNvPr id="4" name="Text Placeholder 3"/>
          <p:cNvSpPr>
            <a:spLocks noGrp="1"/>
          </p:cNvSpPr>
          <p:nvPr>
            <p:ph type="body" sz="half" idx="2"/>
          </p:nvPr>
        </p:nvSpPr>
        <p:spPr>
          <a:xfrm>
            <a:off x="6527800" y="1125538"/>
            <a:ext cx="5412317" cy="5111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9"/>
          <p:cNvSpPr>
            <a:spLocks noGrp="1" noChangeArrowheads="1"/>
          </p:cNvSpPr>
          <p:nvPr>
            <p:ph type="ftr" sz="quarter" idx="10"/>
          </p:nvPr>
        </p:nvSpPr>
        <p:spPr>
          <a:xfrm>
            <a:off x="2256367" y="6381751"/>
            <a:ext cx="9696451" cy="358775"/>
          </a:xfrm>
          <a:prstGeom prst="rect">
            <a:avLst/>
          </a:prstGeom>
          <a:ln/>
        </p:spPr>
        <p:txBody>
          <a:bodyPr/>
          <a:lstStyle>
            <a:lvl1pPr>
              <a:defRPr/>
            </a:lvl1pPr>
          </a:lstStyle>
          <a:p>
            <a:r>
              <a:rPr lang="en-AU" altLang="en-US"/>
              <a:t>Chapter 5 — Large and Fast: Exploiting Memory Hierarchy — </a:t>
            </a:r>
            <a:fld id="{C5D3B9E0-D240-40AA-88C8-0AC39F58FD52}" type="slidenum">
              <a:rPr lang="en-AU" altLang="en-US"/>
              <a:pPr/>
              <a:t>‹#›</a:t>
            </a:fld>
            <a:endParaRPr lang="en-AU" altLang="en-US"/>
          </a:p>
        </p:txBody>
      </p:sp>
    </p:spTree>
    <p:extLst>
      <p:ext uri="{BB962C8B-B14F-4D97-AF65-F5344CB8AC3E}">
        <p14:creationId xmlns:p14="http://schemas.microsoft.com/office/powerpoint/2010/main" val="1671679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1A35FF-6CDC-4946-A328-24B81EBFE93B}"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95E7D5-A61D-4411-B16B-F82DEAE3A15A}" type="slidenum">
              <a:rPr lang="en-US" smtClean="0"/>
              <a:t>‹#›</a:t>
            </a:fld>
            <a:endParaRPr lang="en-US"/>
          </a:p>
        </p:txBody>
      </p:sp>
    </p:spTree>
    <p:extLst>
      <p:ext uri="{BB962C8B-B14F-4D97-AF65-F5344CB8AC3E}">
        <p14:creationId xmlns:p14="http://schemas.microsoft.com/office/powerpoint/2010/main" val="3976463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685723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86647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020B41-DB8D-4C2C-8A78-690736C61387}"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914750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020B41-DB8D-4C2C-8A78-690736C61387}"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522736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281736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020B41-DB8D-4C2C-8A78-690736C61387}"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752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020B41-DB8D-4C2C-8A78-690736C61387}"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806037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845952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020B41-DB8D-4C2C-8A78-690736C61387}"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0125486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4139306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680108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41153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2145797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70702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3278981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15810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66210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4020B41-DB8D-4C2C-8A78-690736C61387}" type="datetimeFigureOut">
              <a:rPr lang="en-US" smtClean="0"/>
              <a:t>12/5/2017</a:t>
            </a:fld>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E7D3912D-2944-4FEC-9366-12BD47BBF39B}" type="slidenum">
              <a:rPr lang="en-US" smtClean="0"/>
              <a:t>‹#›</a:t>
            </a:fld>
            <a:endParaRPr lang="en-US"/>
          </a:p>
        </p:txBody>
      </p:sp>
    </p:spTree>
    <p:extLst>
      <p:ext uri="{BB962C8B-B14F-4D97-AF65-F5344CB8AC3E}">
        <p14:creationId xmlns:p14="http://schemas.microsoft.com/office/powerpoint/2010/main" val="5592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GU_Texture_White_Interior.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2451" y="19136"/>
            <a:ext cx="12191188" cy="6857543"/>
          </a:xfrm>
          <a:prstGeom prst="rect">
            <a:avLst/>
          </a:prstGeom>
        </p:spPr>
      </p:pic>
      <p:sp>
        <p:nvSpPr>
          <p:cNvPr id="2" name="Title Placeholder 1"/>
          <p:cNvSpPr>
            <a:spLocks noGrp="1"/>
          </p:cNvSpPr>
          <p:nvPr>
            <p:ph type="title"/>
          </p:nvPr>
        </p:nvSpPr>
        <p:spPr>
          <a:xfrm>
            <a:off x="609600" y="351615"/>
            <a:ext cx="10972800" cy="6574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09982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570525" y="6331823"/>
            <a:ext cx="524129" cy="365125"/>
          </a:xfrm>
          <a:prstGeom prst="rect">
            <a:avLst/>
          </a:prstGeom>
        </p:spPr>
        <p:txBody>
          <a:bodyPr vert="horz" lIns="91440" tIns="45720" rIns="91440" bIns="45720" rtlCol="0" anchor="ctr"/>
          <a:lstStyle>
            <a:lvl1pPr algn="l">
              <a:defRPr sz="1000">
                <a:solidFill>
                  <a:srgbClr val="002D50"/>
                </a:solidFill>
                <a:latin typeface="55 Helvetica Roman"/>
                <a:cs typeface="55 Helvetica Roman"/>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878009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9" r:id="rId13"/>
    <p:sldLayoutId id="2147483710" r:id="rId14"/>
  </p:sldLayoutIdLst>
  <p:txStyles>
    <p:titleStyle>
      <a:lvl1pPr algn="ctr" defTabSz="457200" rtl="0" eaLnBrk="1" latinLnBrk="0" hangingPunct="1">
        <a:spcBef>
          <a:spcPct val="0"/>
        </a:spcBef>
        <a:buNone/>
        <a:defRPr sz="3800" b="0" i="1" kern="1200">
          <a:solidFill>
            <a:srgbClr val="002D50"/>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800" b="0" i="0" kern="1200">
          <a:solidFill>
            <a:schemeClr val="tx1"/>
          </a:solidFill>
          <a:latin typeface="55 Helvetica Roman"/>
          <a:ea typeface="+mn-ea"/>
          <a:cs typeface="55 Helvetica Roman"/>
        </a:defRPr>
      </a:lvl1pPr>
      <a:lvl2pPr marL="742950" indent="-285750" algn="l" defTabSz="457200" rtl="0" eaLnBrk="1" latinLnBrk="0" hangingPunct="1">
        <a:spcBef>
          <a:spcPct val="20000"/>
        </a:spcBef>
        <a:buFont typeface="Arial"/>
        <a:buChar char="–"/>
        <a:defRPr sz="2400" b="0" i="0" kern="1200">
          <a:solidFill>
            <a:schemeClr val="tx1"/>
          </a:solidFill>
          <a:latin typeface="55 Helvetica Roman"/>
          <a:ea typeface="+mn-ea"/>
          <a:cs typeface="55 Helvetica Roman"/>
        </a:defRPr>
      </a:lvl2pPr>
      <a:lvl3pPr marL="1143000" indent="-228600" algn="l" defTabSz="457200" rtl="0" eaLnBrk="1" latinLnBrk="0" hangingPunct="1">
        <a:spcBef>
          <a:spcPct val="20000"/>
        </a:spcBef>
        <a:buFont typeface="Arial"/>
        <a:buChar char="•"/>
        <a:defRPr sz="2000" b="0" i="0" kern="1200">
          <a:solidFill>
            <a:schemeClr val="tx1"/>
          </a:solidFill>
          <a:latin typeface="55 Helvetica Roman"/>
          <a:ea typeface="+mn-ea"/>
          <a:cs typeface="55 Helvetica Roman"/>
        </a:defRPr>
      </a:lvl3pPr>
      <a:lvl4pPr marL="16002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4pPr>
      <a:lvl5pPr marL="2057400" indent="-228600" algn="l" defTabSz="457200" rtl="0" eaLnBrk="1" latinLnBrk="0" hangingPunct="1">
        <a:spcBef>
          <a:spcPct val="20000"/>
        </a:spcBef>
        <a:buFont typeface="Arial"/>
        <a:buChar char="»"/>
        <a:defRPr sz="1800" b="0" i="0" kern="1200">
          <a:solidFill>
            <a:schemeClr val="tx1"/>
          </a:solidFill>
          <a:latin typeface="55 Helvetica Roman"/>
          <a:ea typeface="+mn-ea"/>
          <a:cs typeface="55 Helvetica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smtClean="0"/>
              <a:t>12/5/2017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7D3912D-2944-4FEC-9366-12BD47BBF39B}" type="slidenum">
              <a:rPr lang="en-US" smtClean="0"/>
              <a:t>‹#›</a:t>
            </a:fld>
            <a:endParaRPr lang="en-US"/>
          </a:p>
        </p:txBody>
      </p:sp>
    </p:spTree>
    <p:extLst>
      <p:ext uri="{BB962C8B-B14F-4D97-AF65-F5344CB8AC3E}">
        <p14:creationId xmlns:p14="http://schemas.microsoft.com/office/powerpoint/2010/main" val="260405819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4818" y="793240"/>
            <a:ext cx="6068786" cy="1330933"/>
          </a:xfrm>
        </p:spPr>
        <p:txBody>
          <a:bodyPr>
            <a:normAutofit/>
          </a:bodyPr>
          <a:lstStyle/>
          <a:p>
            <a:r>
              <a:rPr lang="en-US" sz="3200" dirty="0" smtClean="0"/>
              <a:t>COSC121: Computer Systems. </a:t>
            </a:r>
            <a:br>
              <a:rPr lang="en-US" sz="3200" dirty="0" smtClean="0"/>
            </a:br>
            <a:r>
              <a:rPr lang="en-US" sz="3200" dirty="0" smtClean="0"/>
              <a:t>Managing Memory</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
        <p:nvSpPr>
          <p:cNvPr id="4" name="Subtitle 2"/>
          <p:cNvSpPr txBox="1">
            <a:spLocks/>
          </p:cNvSpPr>
          <p:nvPr/>
        </p:nvSpPr>
        <p:spPr>
          <a:xfrm>
            <a:off x="6374575" y="4308833"/>
            <a:ext cx="5459029" cy="1161238"/>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000" b="0" i="0" kern="1200">
                <a:solidFill>
                  <a:srgbClr val="5194C3"/>
                </a:solidFill>
                <a:latin typeface="55 Helvetica Roman"/>
                <a:ea typeface="+mn-ea"/>
                <a:cs typeface="55 Helvetica Roman"/>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55 Helvetica Roman"/>
                <a:ea typeface="+mn-ea"/>
                <a:cs typeface="55 Helvetica Roman"/>
              </a:defRPr>
            </a:lvl2pPr>
            <a:lvl3pPr marL="914400" indent="0" algn="ctr" defTabSz="457200" rtl="0" eaLnBrk="1" latinLnBrk="0" hangingPunct="1">
              <a:spcBef>
                <a:spcPct val="20000"/>
              </a:spcBef>
              <a:buFont typeface="Arial"/>
              <a:buNone/>
              <a:defRPr sz="2000" b="0" i="0" kern="1200">
                <a:solidFill>
                  <a:schemeClr val="tx1">
                    <a:tint val="75000"/>
                  </a:schemeClr>
                </a:solidFill>
                <a:latin typeface="55 Helvetica Roman"/>
                <a:ea typeface="+mn-ea"/>
                <a:cs typeface="55 Helvetica Roman"/>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55 Helvetica Roman"/>
                <a:ea typeface="+mn-ea"/>
                <a:cs typeface="55 Helvetica Roman"/>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55 Helvetica Roman"/>
                <a:ea typeface="+mn-ea"/>
                <a:cs typeface="55 Helvetica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Constructed using materials: </a:t>
            </a:r>
          </a:p>
          <a:p>
            <a:r>
              <a:rPr lang="en-US" dirty="0" smtClean="0">
                <a:solidFill>
                  <a:schemeClr val="tx2">
                    <a:lumMod val="60000"/>
                    <a:lumOff val="40000"/>
                  </a:schemeClr>
                </a:solidFill>
              </a:rPr>
              <a:t>- </a:t>
            </a:r>
            <a:r>
              <a:rPr lang="en-US" dirty="0" err="1" smtClean="0">
                <a:solidFill>
                  <a:schemeClr val="tx2">
                    <a:lumMod val="60000"/>
                    <a:lumOff val="40000"/>
                  </a:schemeClr>
                </a:solidFill>
              </a:rPr>
              <a:t>Patt</a:t>
            </a:r>
            <a:r>
              <a:rPr lang="en-US" dirty="0" smtClean="0">
                <a:solidFill>
                  <a:schemeClr val="tx2">
                    <a:lumMod val="60000"/>
                    <a:lumOff val="40000"/>
                  </a:schemeClr>
                </a:solidFill>
              </a:rPr>
              <a:t> and Patel </a:t>
            </a:r>
            <a:r>
              <a:rPr lang="en-US" i="1" dirty="0" smtClean="0">
                <a:solidFill>
                  <a:schemeClr val="tx2">
                    <a:lumMod val="60000"/>
                    <a:lumOff val="40000"/>
                  </a:schemeClr>
                </a:solidFill>
              </a:rPr>
              <a:t>Introduction to Computing Systems (2nd)</a:t>
            </a:r>
          </a:p>
          <a:p>
            <a:r>
              <a:rPr lang="en-US" dirty="0" smtClean="0">
                <a:solidFill>
                  <a:schemeClr val="tx2">
                    <a:lumMod val="60000"/>
                    <a:lumOff val="40000"/>
                  </a:schemeClr>
                </a:solidFill>
              </a:rPr>
              <a:t>- Patterson and Hennessy </a:t>
            </a:r>
            <a:r>
              <a:rPr lang="en-US" i="1" dirty="0" smtClean="0">
                <a:solidFill>
                  <a:schemeClr val="tx2">
                    <a:lumMod val="60000"/>
                    <a:lumOff val="40000"/>
                  </a:schemeClr>
                </a:solidFill>
              </a:rPr>
              <a:t>Computer Organization and Design (4th)</a:t>
            </a:r>
          </a:p>
          <a:p>
            <a:r>
              <a:rPr lang="en-US" dirty="0" smtClean="0">
                <a:solidFill>
                  <a:schemeClr val="tx2">
                    <a:lumMod val="60000"/>
                    <a:lumOff val="40000"/>
                  </a:schemeClr>
                </a:solidFill>
              </a:rPr>
              <a:t>**A </a:t>
            </a:r>
            <a:r>
              <a:rPr lang="en-US" dirty="0">
                <a:solidFill>
                  <a:schemeClr val="tx2">
                    <a:lumMod val="60000"/>
                    <a:lumOff val="40000"/>
                  </a:schemeClr>
                </a:solidFill>
              </a:rPr>
              <a:t>special thanks to </a:t>
            </a:r>
            <a:r>
              <a:rPr lang="en-US" dirty="0" smtClean="0">
                <a:solidFill>
                  <a:schemeClr val="tx2">
                    <a:lumMod val="60000"/>
                    <a:lumOff val="40000"/>
                  </a:schemeClr>
                </a:solidFill>
              </a:rPr>
              <a:t>Eric Roberts and Mary Jane Irwin</a:t>
            </a:r>
            <a:endParaRPr lang="en-US" dirty="0">
              <a:solidFill>
                <a:schemeClr val="tx2">
                  <a:lumMod val="60000"/>
                  <a:lumOff val="40000"/>
                </a:schemeClr>
              </a:solidFill>
            </a:endParaRPr>
          </a:p>
          <a:p>
            <a:endParaRPr lang="en-US" dirty="0" smtClean="0">
              <a:solidFill>
                <a:schemeClr val="tx2">
                  <a:lumMod val="60000"/>
                  <a:lumOff val="40000"/>
                </a:schemeClr>
              </a:solidFill>
            </a:endParaRPr>
          </a:p>
          <a:p>
            <a:endParaRPr lang="en-US" dirty="0">
              <a:solidFill>
                <a:schemeClr val="tx2">
                  <a:lumMod val="60000"/>
                  <a:lumOff val="40000"/>
                </a:schemeClr>
              </a:solidFill>
            </a:endParaRPr>
          </a:p>
        </p:txBody>
      </p:sp>
    </p:spTree>
    <p:extLst>
      <p:ext uri="{BB962C8B-B14F-4D97-AF65-F5344CB8AC3E}">
        <p14:creationId xmlns:p14="http://schemas.microsoft.com/office/powerpoint/2010/main" val="68483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normAutofit fontScale="90000"/>
          </a:bodyPr>
          <a:lstStyle/>
          <a:p>
            <a:pPr eaLnBrk="1" hangingPunct="1"/>
            <a:r>
              <a:rPr lang="en-US" altLang="en-US" smtClean="0"/>
              <a:t>Mapping Pages to Storage</a:t>
            </a:r>
            <a:endParaRPr lang="en-AU" altLang="en-US" smtClean="0"/>
          </a:p>
        </p:txBody>
      </p:sp>
      <p:pic>
        <p:nvPicPr>
          <p:cNvPr id="76804" name="Picture 4" descr="f05-22-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5" y="1557338"/>
            <a:ext cx="53340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077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4"/>
          <p:cNvSpPr>
            <a:spLocks noGrp="1" noChangeArrowheads="1"/>
          </p:cNvSpPr>
          <p:nvPr>
            <p:ph type="title"/>
          </p:nvPr>
        </p:nvSpPr>
        <p:spPr/>
        <p:txBody>
          <a:bodyPr>
            <a:normAutofit fontScale="90000"/>
          </a:bodyPr>
          <a:lstStyle/>
          <a:p>
            <a:pPr eaLnBrk="1" hangingPunct="1"/>
            <a:r>
              <a:rPr lang="en-US" altLang="en-US" smtClean="0"/>
              <a:t>Replacement and Writes</a:t>
            </a:r>
            <a:endParaRPr lang="en-AU" altLang="en-US" smtClean="0"/>
          </a:p>
        </p:txBody>
      </p:sp>
      <p:sp>
        <p:nvSpPr>
          <p:cNvPr id="77828" name="Rectangle 5"/>
          <p:cNvSpPr>
            <a:spLocks noGrp="1" noChangeArrowheads="1"/>
          </p:cNvSpPr>
          <p:nvPr>
            <p:ph type="body" idx="1"/>
          </p:nvPr>
        </p:nvSpPr>
        <p:spPr/>
        <p:txBody>
          <a:bodyPr/>
          <a:lstStyle/>
          <a:p>
            <a:pPr eaLnBrk="1" hangingPunct="1">
              <a:lnSpc>
                <a:spcPct val="80000"/>
              </a:lnSpc>
            </a:pPr>
            <a:r>
              <a:rPr lang="en-US" altLang="en-US" dirty="0" smtClean="0"/>
              <a:t>To reduce page fault rate, prefer least-recently used (LRU) replacement</a:t>
            </a:r>
          </a:p>
          <a:p>
            <a:pPr lvl="1" eaLnBrk="1" hangingPunct="1">
              <a:lnSpc>
                <a:spcPct val="80000"/>
              </a:lnSpc>
            </a:pPr>
            <a:r>
              <a:rPr lang="en-US" altLang="en-US" dirty="0" smtClean="0"/>
              <a:t>Reference bit (aka use bit) in PTE set to 1 on access to page</a:t>
            </a:r>
          </a:p>
          <a:p>
            <a:pPr lvl="1" eaLnBrk="1" hangingPunct="1">
              <a:lnSpc>
                <a:spcPct val="80000"/>
              </a:lnSpc>
            </a:pPr>
            <a:r>
              <a:rPr lang="en-US" altLang="en-US" dirty="0" smtClean="0"/>
              <a:t>Periodically cleared to 0 by OS</a:t>
            </a:r>
          </a:p>
          <a:p>
            <a:pPr lvl="1" eaLnBrk="1" hangingPunct="1">
              <a:lnSpc>
                <a:spcPct val="80000"/>
              </a:lnSpc>
            </a:pPr>
            <a:r>
              <a:rPr lang="en-US" altLang="en-US" dirty="0" smtClean="0"/>
              <a:t>A page with reference bit = 0 has not been used recently</a:t>
            </a:r>
          </a:p>
          <a:p>
            <a:pPr eaLnBrk="1" hangingPunct="1">
              <a:lnSpc>
                <a:spcPct val="80000"/>
              </a:lnSpc>
            </a:pPr>
            <a:r>
              <a:rPr lang="en-US" altLang="en-US" dirty="0" smtClean="0"/>
              <a:t>Disk writes take millions of cycles</a:t>
            </a:r>
          </a:p>
          <a:p>
            <a:pPr lvl="1" eaLnBrk="1" hangingPunct="1">
              <a:lnSpc>
                <a:spcPct val="80000"/>
              </a:lnSpc>
            </a:pPr>
            <a:r>
              <a:rPr lang="en-US" altLang="en-US" dirty="0" smtClean="0"/>
              <a:t>Block at once, not individual locations</a:t>
            </a:r>
          </a:p>
          <a:p>
            <a:pPr lvl="1" eaLnBrk="1" hangingPunct="1">
              <a:lnSpc>
                <a:spcPct val="80000"/>
              </a:lnSpc>
            </a:pPr>
            <a:r>
              <a:rPr lang="en-US" altLang="en-US" dirty="0" smtClean="0"/>
              <a:t>Write through is impractical</a:t>
            </a:r>
          </a:p>
          <a:p>
            <a:pPr lvl="1" eaLnBrk="1" hangingPunct="1">
              <a:lnSpc>
                <a:spcPct val="80000"/>
              </a:lnSpc>
            </a:pPr>
            <a:r>
              <a:rPr lang="en-US" altLang="en-US" dirty="0" smtClean="0"/>
              <a:t>Use write-back</a:t>
            </a:r>
          </a:p>
          <a:p>
            <a:pPr lvl="1" eaLnBrk="1" hangingPunct="1">
              <a:lnSpc>
                <a:spcPct val="80000"/>
              </a:lnSpc>
            </a:pPr>
            <a:r>
              <a:rPr lang="en-US" altLang="en-US" dirty="0" smtClean="0"/>
              <a:t>Dirty bit in PTE set when page is written</a:t>
            </a:r>
            <a:endParaRPr lang="en-AU" altLang="en-US" dirty="0" smtClean="0"/>
          </a:p>
        </p:txBody>
      </p:sp>
    </p:spTree>
    <p:extLst>
      <p:ext uri="{BB962C8B-B14F-4D97-AF65-F5344CB8AC3E}">
        <p14:creationId xmlns:p14="http://schemas.microsoft.com/office/powerpoint/2010/main" val="1428637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4"/>
          <p:cNvSpPr>
            <a:spLocks noGrp="1" noChangeArrowheads="1"/>
          </p:cNvSpPr>
          <p:nvPr>
            <p:ph type="title"/>
          </p:nvPr>
        </p:nvSpPr>
        <p:spPr/>
        <p:txBody>
          <a:bodyPr>
            <a:normAutofit fontScale="90000"/>
          </a:bodyPr>
          <a:lstStyle/>
          <a:p>
            <a:pPr eaLnBrk="1" hangingPunct="1"/>
            <a:r>
              <a:rPr lang="en-US" altLang="en-US" smtClean="0"/>
              <a:t>Fast Translation Using a TLB</a:t>
            </a:r>
            <a:endParaRPr lang="en-AU" altLang="en-US" smtClean="0"/>
          </a:p>
        </p:txBody>
      </p:sp>
      <p:sp>
        <p:nvSpPr>
          <p:cNvPr id="78852" name="Rectangle 5"/>
          <p:cNvSpPr>
            <a:spLocks noGrp="1" noChangeArrowheads="1"/>
          </p:cNvSpPr>
          <p:nvPr>
            <p:ph type="body" idx="1"/>
          </p:nvPr>
        </p:nvSpPr>
        <p:spPr/>
        <p:txBody>
          <a:bodyPr>
            <a:normAutofit lnSpcReduction="10000"/>
          </a:bodyPr>
          <a:lstStyle/>
          <a:p>
            <a:pPr eaLnBrk="1" hangingPunct="1"/>
            <a:r>
              <a:rPr lang="en-US" altLang="en-US" dirty="0"/>
              <a:t>Address translation would appear to require extra memory references</a:t>
            </a:r>
          </a:p>
          <a:p>
            <a:pPr lvl="1" eaLnBrk="1" hangingPunct="1"/>
            <a:r>
              <a:rPr lang="en-US" altLang="en-US" dirty="0"/>
              <a:t>One to access the PTE</a:t>
            </a:r>
          </a:p>
          <a:p>
            <a:pPr lvl="1" eaLnBrk="1" hangingPunct="1"/>
            <a:r>
              <a:rPr lang="en-US" altLang="en-US" dirty="0"/>
              <a:t>Then the actual memory access</a:t>
            </a:r>
          </a:p>
          <a:p>
            <a:pPr eaLnBrk="1" hangingPunct="1"/>
            <a:r>
              <a:rPr lang="en-US" altLang="en-US" dirty="0"/>
              <a:t>But access to page tables has good locality</a:t>
            </a:r>
          </a:p>
          <a:p>
            <a:pPr lvl="1" eaLnBrk="1" hangingPunct="1"/>
            <a:r>
              <a:rPr lang="en-US" altLang="en-US" dirty="0"/>
              <a:t>So use a fast cache of PTEs within the CPU</a:t>
            </a:r>
          </a:p>
          <a:p>
            <a:pPr lvl="1" eaLnBrk="1" hangingPunct="1"/>
            <a:r>
              <a:rPr lang="en-US" altLang="en-US" dirty="0"/>
              <a:t>Called a Translation Look-aside Buffer (TLB)</a:t>
            </a:r>
          </a:p>
          <a:p>
            <a:pPr lvl="1" eaLnBrk="1" hangingPunct="1"/>
            <a:r>
              <a:rPr lang="en-US" altLang="en-US" dirty="0"/>
              <a:t>Typical: 16–512 PTEs, 0.5–1 cycle for hit, 10–100 cycles for miss, 0.01%–1% miss rate</a:t>
            </a:r>
          </a:p>
          <a:p>
            <a:pPr lvl="1" eaLnBrk="1" hangingPunct="1"/>
            <a:r>
              <a:rPr lang="en-US" altLang="en-US" dirty="0"/>
              <a:t>Misses could be handled by hardware or software</a:t>
            </a:r>
          </a:p>
        </p:txBody>
      </p:sp>
    </p:spTree>
    <p:extLst>
      <p:ext uri="{BB962C8B-B14F-4D97-AF65-F5344CB8AC3E}">
        <p14:creationId xmlns:p14="http://schemas.microsoft.com/office/powerpoint/2010/main" val="1528056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5" descr="f05-23-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1268414"/>
            <a:ext cx="6535738"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2"/>
          <p:cNvSpPr>
            <a:spLocks noGrp="1" noChangeArrowheads="1"/>
          </p:cNvSpPr>
          <p:nvPr>
            <p:ph type="title"/>
          </p:nvPr>
        </p:nvSpPr>
        <p:spPr/>
        <p:txBody>
          <a:bodyPr>
            <a:normAutofit fontScale="90000"/>
          </a:bodyPr>
          <a:lstStyle/>
          <a:p>
            <a:pPr eaLnBrk="1" hangingPunct="1"/>
            <a:r>
              <a:rPr lang="en-US" altLang="en-US" smtClean="0"/>
              <a:t>Fast Translation Using a TLB</a:t>
            </a:r>
            <a:endParaRPr lang="en-AU" altLang="en-US" smtClean="0"/>
          </a:p>
        </p:txBody>
      </p:sp>
    </p:spTree>
    <p:extLst>
      <p:ext uri="{BB962C8B-B14F-4D97-AF65-F5344CB8AC3E}">
        <p14:creationId xmlns:p14="http://schemas.microsoft.com/office/powerpoint/2010/main" val="4260622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4"/>
          <p:cNvSpPr>
            <a:spLocks noGrp="1" noChangeArrowheads="1"/>
          </p:cNvSpPr>
          <p:nvPr>
            <p:ph type="title"/>
          </p:nvPr>
        </p:nvSpPr>
        <p:spPr/>
        <p:txBody>
          <a:bodyPr>
            <a:normAutofit fontScale="90000"/>
          </a:bodyPr>
          <a:lstStyle/>
          <a:p>
            <a:pPr eaLnBrk="1" hangingPunct="1"/>
            <a:r>
              <a:rPr lang="en-US" altLang="en-US" smtClean="0"/>
              <a:t>TLB Misses</a:t>
            </a:r>
            <a:endParaRPr lang="en-AU" altLang="en-US" smtClean="0"/>
          </a:p>
        </p:txBody>
      </p:sp>
      <p:sp>
        <p:nvSpPr>
          <p:cNvPr id="80900" name="Rectangle 5"/>
          <p:cNvSpPr>
            <a:spLocks noGrp="1" noChangeArrowheads="1"/>
          </p:cNvSpPr>
          <p:nvPr>
            <p:ph type="body" idx="1"/>
          </p:nvPr>
        </p:nvSpPr>
        <p:spPr/>
        <p:txBody>
          <a:bodyPr/>
          <a:lstStyle/>
          <a:p>
            <a:pPr eaLnBrk="1" hangingPunct="1">
              <a:lnSpc>
                <a:spcPct val="90000"/>
              </a:lnSpc>
            </a:pPr>
            <a:r>
              <a:rPr lang="en-US" altLang="en-US" dirty="0" smtClean="0"/>
              <a:t>If page is in memory</a:t>
            </a:r>
          </a:p>
          <a:p>
            <a:pPr lvl="1" eaLnBrk="1" hangingPunct="1">
              <a:lnSpc>
                <a:spcPct val="90000"/>
              </a:lnSpc>
            </a:pPr>
            <a:r>
              <a:rPr lang="en-US" altLang="en-US" dirty="0" smtClean="0"/>
              <a:t>Load the PTE from memory and retry</a:t>
            </a:r>
          </a:p>
          <a:p>
            <a:pPr lvl="1" eaLnBrk="1" hangingPunct="1">
              <a:lnSpc>
                <a:spcPct val="90000"/>
              </a:lnSpc>
            </a:pPr>
            <a:r>
              <a:rPr lang="en-US" altLang="en-US" dirty="0" smtClean="0"/>
              <a:t>Could be handled in hardware</a:t>
            </a:r>
          </a:p>
          <a:p>
            <a:pPr lvl="2" eaLnBrk="1" hangingPunct="1">
              <a:lnSpc>
                <a:spcPct val="90000"/>
              </a:lnSpc>
            </a:pPr>
            <a:r>
              <a:rPr lang="en-US" altLang="en-US" dirty="0" smtClean="0"/>
              <a:t>Can get complex for more complicated page table structures</a:t>
            </a:r>
          </a:p>
          <a:p>
            <a:pPr lvl="1" eaLnBrk="1" hangingPunct="1">
              <a:lnSpc>
                <a:spcPct val="90000"/>
              </a:lnSpc>
            </a:pPr>
            <a:r>
              <a:rPr lang="en-US" altLang="en-US" dirty="0" smtClean="0"/>
              <a:t>Or in software</a:t>
            </a:r>
          </a:p>
          <a:p>
            <a:pPr lvl="2" eaLnBrk="1" hangingPunct="1">
              <a:lnSpc>
                <a:spcPct val="90000"/>
              </a:lnSpc>
            </a:pPr>
            <a:r>
              <a:rPr lang="en-US" altLang="en-US" dirty="0" smtClean="0"/>
              <a:t>Raise a special exception, with optimized handler</a:t>
            </a:r>
          </a:p>
          <a:p>
            <a:pPr eaLnBrk="1" hangingPunct="1">
              <a:lnSpc>
                <a:spcPct val="90000"/>
              </a:lnSpc>
            </a:pPr>
            <a:r>
              <a:rPr lang="en-US" altLang="en-US" dirty="0" smtClean="0"/>
              <a:t>If page is not in memory (page fault)</a:t>
            </a:r>
          </a:p>
          <a:p>
            <a:pPr lvl="1" eaLnBrk="1" hangingPunct="1">
              <a:lnSpc>
                <a:spcPct val="90000"/>
              </a:lnSpc>
            </a:pPr>
            <a:r>
              <a:rPr lang="en-US" altLang="en-US" dirty="0" smtClean="0"/>
              <a:t>OS handles fetching the page and updating the page table</a:t>
            </a:r>
          </a:p>
          <a:p>
            <a:pPr lvl="1" eaLnBrk="1" hangingPunct="1">
              <a:lnSpc>
                <a:spcPct val="90000"/>
              </a:lnSpc>
            </a:pPr>
            <a:r>
              <a:rPr lang="en-US" altLang="en-US" dirty="0" smtClean="0"/>
              <a:t>Then restart the faulting instruction</a:t>
            </a:r>
            <a:endParaRPr lang="en-AU" altLang="en-US" dirty="0" smtClean="0"/>
          </a:p>
        </p:txBody>
      </p:sp>
    </p:spTree>
    <p:extLst>
      <p:ext uri="{BB962C8B-B14F-4D97-AF65-F5344CB8AC3E}">
        <p14:creationId xmlns:p14="http://schemas.microsoft.com/office/powerpoint/2010/main" val="26901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normAutofit fontScale="90000"/>
          </a:bodyPr>
          <a:lstStyle/>
          <a:p>
            <a:pPr eaLnBrk="1" hangingPunct="1"/>
            <a:r>
              <a:rPr lang="en-AU" altLang="en-US" smtClean="0"/>
              <a:t>TLB Miss Handler</a:t>
            </a:r>
          </a:p>
        </p:txBody>
      </p:sp>
      <p:sp>
        <p:nvSpPr>
          <p:cNvPr id="81924" name="Rectangle 3"/>
          <p:cNvSpPr>
            <a:spLocks noGrp="1" noChangeArrowheads="1"/>
          </p:cNvSpPr>
          <p:nvPr>
            <p:ph type="body" idx="1"/>
          </p:nvPr>
        </p:nvSpPr>
        <p:spPr/>
        <p:txBody>
          <a:bodyPr/>
          <a:lstStyle/>
          <a:p>
            <a:pPr eaLnBrk="1" hangingPunct="1"/>
            <a:r>
              <a:rPr lang="en-AU" altLang="en-US" smtClean="0"/>
              <a:t>TLB miss indicates</a:t>
            </a:r>
          </a:p>
          <a:p>
            <a:pPr lvl="1" eaLnBrk="1" hangingPunct="1"/>
            <a:r>
              <a:rPr lang="en-AU" altLang="en-US" smtClean="0"/>
              <a:t>Page present, but PTE not in TLB</a:t>
            </a:r>
          </a:p>
          <a:p>
            <a:pPr lvl="1" eaLnBrk="1" hangingPunct="1"/>
            <a:r>
              <a:rPr lang="en-AU" altLang="en-US" smtClean="0"/>
              <a:t>Page not preset</a:t>
            </a:r>
          </a:p>
          <a:p>
            <a:pPr eaLnBrk="1" hangingPunct="1"/>
            <a:r>
              <a:rPr lang="en-AU" altLang="en-US" smtClean="0"/>
              <a:t>Must recognize TLB miss before destination register overwritten</a:t>
            </a:r>
          </a:p>
          <a:p>
            <a:pPr lvl="1" eaLnBrk="1" hangingPunct="1"/>
            <a:r>
              <a:rPr lang="en-AU" altLang="en-US" smtClean="0"/>
              <a:t>Raise exception</a:t>
            </a:r>
          </a:p>
          <a:p>
            <a:pPr eaLnBrk="1" hangingPunct="1"/>
            <a:r>
              <a:rPr lang="en-AU" altLang="en-US" smtClean="0"/>
              <a:t>Handler copies PTE from memory to TLB</a:t>
            </a:r>
          </a:p>
          <a:p>
            <a:pPr lvl="1" eaLnBrk="1" hangingPunct="1"/>
            <a:r>
              <a:rPr lang="en-AU" altLang="en-US" smtClean="0"/>
              <a:t>Then restarts instruction</a:t>
            </a:r>
          </a:p>
          <a:p>
            <a:pPr lvl="1" eaLnBrk="1" hangingPunct="1"/>
            <a:r>
              <a:rPr lang="en-AU" altLang="en-US" smtClean="0"/>
              <a:t>If page not present, page fault will occur</a:t>
            </a:r>
          </a:p>
        </p:txBody>
      </p:sp>
    </p:spTree>
    <p:extLst>
      <p:ext uri="{BB962C8B-B14F-4D97-AF65-F5344CB8AC3E}">
        <p14:creationId xmlns:p14="http://schemas.microsoft.com/office/powerpoint/2010/main" val="1458066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normAutofit fontScale="90000"/>
          </a:bodyPr>
          <a:lstStyle/>
          <a:p>
            <a:pPr eaLnBrk="1" hangingPunct="1"/>
            <a:r>
              <a:rPr lang="en-AU" altLang="en-US" smtClean="0"/>
              <a:t>Page Fault Handler</a:t>
            </a:r>
          </a:p>
        </p:txBody>
      </p:sp>
      <p:sp>
        <p:nvSpPr>
          <p:cNvPr id="82948" name="Rectangle 3"/>
          <p:cNvSpPr>
            <a:spLocks noGrp="1" noChangeArrowheads="1"/>
          </p:cNvSpPr>
          <p:nvPr>
            <p:ph type="body" idx="1"/>
          </p:nvPr>
        </p:nvSpPr>
        <p:spPr/>
        <p:txBody>
          <a:bodyPr/>
          <a:lstStyle/>
          <a:p>
            <a:pPr eaLnBrk="1" hangingPunct="1"/>
            <a:r>
              <a:rPr lang="en-AU" altLang="en-US" smtClean="0"/>
              <a:t>Use faulting virtual address to find PTE</a:t>
            </a:r>
          </a:p>
          <a:p>
            <a:pPr eaLnBrk="1" hangingPunct="1"/>
            <a:r>
              <a:rPr lang="en-AU" altLang="en-US" smtClean="0"/>
              <a:t>Locate page on disk</a:t>
            </a:r>
          </a:p>
          <a:p>
            <a:pPr eaLnBrk="1" hangingPunct="1"/>
            <a:r>
              <a:rPr lang="en-AU" altLang="en-US" smtClean="0"/>
              <a:t>Choose page to replace</a:t>
            </a:r>
          </a:p>
          <a:p>
            <a:pPr lvl="1" eaLnBrk="1" hangingPunct="1"/>
            <a:r>
              <a:rPr lang="en-AU" altLang="en-US" smtClean="0"/>
              <a:t>If dirty, write to disk first</a:t>
            </a:r>
          </a:p>
          <a:p>
            <a:pPr eaLnBrk="1" hangingPunct="1"/>
            <a:r>
              <a:rPr lang="en-AU" altLang="en-US" smtClean="0"/>
              <a:t>Read page into memory and update page table</a:t>
            </a:r>
          </a:p>
          <a:p>
            <a:pPr eaLnBrk="1" hangingPunct="1"/>
            <a:r>
              <a:rPr lang="en-AU" altLang="en-US" smtClean="0"/>
              <a:t>Make process runnable again</a:t>
            </a:r>
          </a:p>
          <a:p>
            <a:pPr lvl="1" eaLnBrk="1" hangingPunct="1"/>
            <a:r>
              <a:rPr lang="en-AU" altLang="en-US" smtClean="0"/>
              <a:t>Restart from faulting instruction</a:t>
            </a:r>
          </a:p>
        </p:txBody>
      </p:sp>
    </p:spTree>
    <p:extLst>
      <p:ext uri="{BB962C8B-B14F-4D97-AF65-F5344CB8AC3E}">
        <p14:creationId xmlns:p14="http://schemas.microsoft.com/office/powerpoint/2010/main" val="6203296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altLang="en-US" smtClean="0"/>
              <a:t>TLB and Cache Interaction</a:t>
            </a:r>
            <a:endParaRPr lang="en-AU" altLang="en-US" smtClean="0"/>
          </a:p>
        </p:txBody>
      </p:sp>
      <p:sp>
        <p:nvSpPr>
          <p:cNvPr id="83972" name="Rectangle 3"/>
          <p:cNvSpPr>
            <a:spLocks noGrp="1" noChangeArrowheads="1"/>
          </p:cNvSpPr>
          <p:nvPr>
            <p:ph type="body" sz="half" idx="2"/>
          </p:nvPr>
        </p:nvSpPr>
        <p:spPr>
          <a:xfrm>
            <a:off x="6888164" y="1125538"/>
            <a:ext cx="3590925" cy="5111750"/>
          </a:xfrm>
        </p:spPr>
        <p:txBody>
          <a:bodyPr/>
          <a:lstStyle/>
          <a:p>
            <a:pPr eaLnBrk="1" hangingPunct="1"/>
            <a:r>
              <a:rPr lang="en-US" altLang="en-US" sz="2400"/>
              <a:t>If cache tag uses physical address</a:t>
            </a:r>
          </a:p>
          <a:p>
            <a:pPr lvl="1" eaLnBrk="1" hangingPunct="1"/>
            <a:r>
              <a:rPr lang="en-US" altLang="en-US" sz="2000"/>
              <a:t>Need to translate before cache lookup</a:t>
            </a:r>
          </a:p>
          <a:p>
            <a:pPr eaLnBrk="1" hangingPunct="1"/>
            <a:r>
              <a:rPr lang="en-US" altLang="en-US" sz="2400"/>
              <a:t>Alternative: use virtual address tag</a:t>
            </a:r>
          </a:p>
          <a:p>
            <a:pPr lvl="1" eaLnBrk="1" hangingPunct="1"/>
            <a:r>
              <a:rPr lang="en-US" altLang="en-US" sz="2000"/>
              <a:t>Complications due to aliasing</a:t>
            </a:r>
          </a:p>
          <a:p>
            <a:pPr lvl="2" eaLnBrk="1" hangingPunct="1"/>
            <a:r>
              <a:rPr lang="en-US" altLang="en-US" sz="1800"/>
              <a:t>Different virtual addresses for shared physical address</a:t>
            </a:r>
            <a:endParaRPr lang="en-AU" altLang="en-US" sz="1800"/>
          </a:p>
        </p:txBody>
      </p:sp>
      <p:pic>
        <p:nvPicPr>
          <p:cNvPr id="83973" name="Picture 5" descr="f05-24-P3744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1268413"/>
            <a:ext cx="4956175"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1017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5"/>
          <p:cNvSpPr>
            <a:spLocks noGrp="1" noChangeArrowheads="1"/>
          </p:cNvSpPr>
          <p:nvPr>
            <p:ph type="title"/>
          </p:nvPr>
        </p:nvSpPr>
        <p:spPr/>
        <p:txBody>
          <a:bodyPr>
            <a:normAutofit fontScale="90000"/>
          </a:bodyPr>
          <a:lstStyle/>
          <a:p>
            <a:pPr eaLnBrk="1" hangingPunct="1"/>
            <a:r>
              <a:rPr lang="en-US" altLang="en-US" smtClean="0"/>
              <a:t>The Memory Hierarchy</a:t>
            </a:r>
            <a:endParaRPr lang="en-AU" altLang="en-US" smtClean="0"/>
          </a:p>
        </p:txBody>
      </p:sp>
      <p:sp>
        <p:nvSpPr>
          <p:cNvPr id="86020" name="Rectangle 6"/>
          <p:cNvSpPr>
            <a:spLocks noGrp="1" noChangeArrowheads="1"/>
          </p:cNvSpPr>
          <p:nvPr>
            <p:ph type="body" idx="1"/>
          </p:nvPr>
        </p:nvSpPr>
        <p:spPr>
          <a:xfrm>
            <a:off x="2208214" y="1844676"/>
            <a:ext cx="8270875" cy="4392613"/>
          </a:xfrm>
        </p:spPr>
        <p:txBody>
          <a:bodyPr/>
          <a:lstStyle/>
          <a:p>
            <a:pPr eaLnBrk="1" hangingPunct="1"/>
            <a:r>
              <a:rPr lang="en-US" altLang="en-US" smtClean="0"/>
              <a:t>Common principles apply at all levels of the memory hierarchy</a:t>
            </a:r>
          </a:p>
          <a:p>
            <a:pPr lvl="1" eaLnBrk="1" hangingPunct="1"/>
            <a:r>
              <a:rPr lang="en-US" altLang="en-US" smtClean="0"/>
              <a:t>Based on notions of caching</a:t>
            </a:r>
          </a:p>
          <a:p>
            <a:pPr eaLnBrk="1" hangingPunct="1"/>
            <a:r>
              <a:rPr lang="en-US" altLang="en-US" smtClean="0"/>
              <a:t>At each level in the hierarchy</a:t>
            </a:r>
          </a:p>
          <a:p>
            <a:pPr lvl="1" eaLnBrk="1" hangingPunct="1"/>
            <a:r>
              <a:rPr lang="en-US" altLang="en-US" smtClean="0"/>
              <a:t>Block placement</a:t>
            </a:r>
          </a:p>
          <a:p>
            <a:pPr lvl="1" eaLnBrk="1" hangingPunct="1"/>
            <a:r>
              <a:rPr lang="en-US" altLang="en-US" smtClean="0"/>
              <a:t>Finding a block</a:t>
            </a:r>
          </a:p>
          <a:p>
            <a:pPr lvl="1" eaLnBrk="1" hangingPunct="1"/>
            <a:r>
              <a:rPr lang="en-US" altLang="en-US" smtClean="0"/>
              <a:t>Replacement on a miss</a:t>
            </a:r>
          </a:p>
          <a:p>
            <a:pPr lvl="1" eaLnBrk="1" hangingPunct="1"/>
            <a:r>
              <a:rPr lang="en-US" altLang="en-US" smtClean="0"/>
              <a:t>Write policy</a:t>
            </a:r>
            <a:endParaRPr lang="en-AU" altLang="en-US" smtClean="0"/>
          </a:p>
        </p:txBody>
      </p:sp>
      <p:sp>
        <p:nvSpPr>
          <p:cNvPr id="86022" name="Text Box 7"/>
          <p:cNvSpPr txBox="1">
            <a:spLocks noChangeArrowheads="1"/>
          </p:cNvSpPr>
          <p:nvPr/>
        </p:nvSpPr>
        <p:spPr bwMode="auto">
          <a:xfrm>
            <a:off x="2208213" y="1258889"/>
            <a:ext cx="2865272" cy="46166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chemeClr val="folHlink"/>
                </a:solidFill>
                <a:latin typeface="Arial Black" panose="020B0A04020102020204" pitchFamily="34" charset="0"/>
              </a:rPr>
              <a:t>The BIG Picture</a:t>
            </a:r>
          </a:p>
        </p:txBody>
      </p:sp>
    </p:spTree>
    <p:extLst>
      <p:ext uri="{BB962C8B-B14F-4D97-AF65-F5344CB8AC3E}">
        <p14:creationId xmlns:p14="http://schemas.microsoft.com/office/powerpoint/2010/main" val="4105005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4818" y="793240"/>
            <a:ext cx="6068786" cy="1330933"/>
          </a:xfrm>
        </p:spPr>
        <p:txBody>
          <a:bodyPr>
            <a:normAutofit/>
          </a:bodyPr>
          <a:lstStyle/>
          <a:p>
            <a:r>
              <a:rPr lang="en-US" sz="3200" dirty="0" smtClean="0"/>
              <a:t>COSC121: Computer Systems. </a:t>
            </a:r>
            <a:br>
              <a:rPr lang="en-US" sz="3200" dirty="0" smtClean="0"/>
            </a:br>
            <a:r>
              <a:rPr lang="en-US" sz="3200" dirty="0" smtClean="0"/>
              <a:t>Cache Coherency (if time)</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
        <p:nvSpPr>
          <p:cNvPr id="4" name="Subtitle 2"/>
          <p:cNvSpPr txBox="1">
            <a:spLocks/>
          </p:cNvSpPr>
          <p:nvPr/>
        </p:nvSpPr>
        <p:spPr>
          <a:xfrm>
            <a:off x="6374575" y="4308833"/>
            <a:ext cx="5459029" cy="1161238"/>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000" b="0" i="0" kern="1200">
                <a:solidFill>
                  <a:srgbClr val="5194C3"/>
                </a:solidFill>
                <a:latin typeface="55 Helvetica Roman"/>
                <a:ea typeface="+mn-ea"/>
                <a:cs typeface="55 Helvetica Roman"/>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55 Helvetica Roman"/>
                <a:ea typeface="+mn-ea"/>
                <a:cs typeface="55 Helvetica Roman"/>
              </a:defRPr>
            </a:lvl2pPr>
            <a:lvl3pPr marL="914400" indent="0" algn="ctr" defTabSz="457200" rtl="0" eaLnBrk="1" latinLnBrk="0" hangingPunct="1">
              <a:spcBef>
                <a:spcPct val="20000"/>
              </a:spcBef>
              <a:buFont typeface="Arial"/>
              <a:buNone/>
              <a:defRPr sz="2000" b="0" i="0" kern="1200">
                <a:solidFill>
                  <a:schemeClr val="tx1">
                    <a:tint val="75000"/>
                  </a:schemeClr>
                </a:solidFill>
                <a:latin typeface="55 Helvetica Roman"/>
                <a:ea typeface="+mn-ea"/>
                <a:cs typeface="55 Helvetica Roman"/>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55 Helvetica Roman"/>
                <a:ea typeface="+mn-ea"/>
                <a:cs typeface="55 Helvetica Roman"/>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55 Helvetica Roman"/>
                <a:ea typeface="+mn-ea"/>
                <a:cs typeface="55 Helvetica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Constructed using materials: </a:t>
            </a:r>
          </a:p>
          <a:p>
            <a:r>
              <a:rPr lang="en-US" dirty="0" smtClean="0">
                <a:solidFill>
                  <a:schemeClr val="tx2">
                    <a:lumMod val="60000"/>
                    <a:lumOff val="40000"/>
                  </a:schemeClr>
                </a:solidFill>
              </a:rPr>
              <a:t>- </a:t>
            </a:r>
            <a:r>
              <a:rPr lang="en-US" dirty="0" err="1" smtClean="0">
                <a:solidFill>
                  <a:schemeClr val="tx2">
                    <a:lumMod val="60000"/>
                    <a:lumOff val="40000"/>
                  </a:schemeClr>
                </a:solidFill>
              </a:rPr>
              <a:t>Patt</a:t>
            </a:r>
            <a:r>
              <a:rPr lang="en-US" dirty="0" smtClean="0">
                <a:solidFill>
                  <a:schemeClr val="tx2">
                    <a:lumMod val="60000"/>
                    <a:lumOff val="40000"/>
                  </a:schemeClr>
                </a:solidFill>
              </a:rPr>
              <a:t> and Patel </a:t>
            </a:r>
            <a:r>
              <a:rPr lang="en-US" i="1" dirty="0" smtClean="0">
                <a:solidFill>
                  <a:schemeClr val="tx2">
                    <a:lumMod val="60000"/>
                    <a:lumOff val="40000"/>
                  </a:schemeClr>
                </a:solidFill>
              </a:rPr>
              <a:t>Introduction to Computing Systems (2nd)</a:t>
            </a:r>
          </a:p>
          <a:p>
            <a:r>
              <a:rPr lang="en-US" dirty="0" smtClean="0">
                <a:solidFill>
                  <a:schemeClr val="tx2">
                    <a:lumMod val="60000"/>
                    <a:lumOff val="40000"/>
                  </a:schemeClr>
                </a:solidFill>
              </a:rPr>
              <a:t>- Patterson and Hennessy </a:t>
            </a:r>
            <a:r>
              <a:rPr lang="en-US" i="1" dirty="0" smtClean="0">
                <a:solidFill>
                  <a:schemeClr val="tx2">
                    <a:lumMod val="60000"/>
                    <a:lumOff val="40000"/>
                  </a:schemeClr>
                </a:solidFill>
              </a:rPr>
              <a:t>Computer Organization and Design (4th)</a:t>
            </a:r>
          </a:p>
          <a:p>
            <a:r>
              <a:rPr lang="en-US" dirty="0" smtClean="0">
                <a:solidFill>
                  <a:schemeClr val="tx2">
                    <a:lumMod val="60000"/>
                    <a:lumOff val="40000"/>
                  </a:schemeClr>
                </a:solidFill>
              </a:rPr>
              <a:t>**A </a:t>
            </a:r>
            <a:r>
              <a:rPr lang="en-US" dirty="0">
                <a:solidFill>
                  <a:schemeClr val="tx2">
                    <a:lumMod val="60000"/>
                    <a:lumOff val="40000"/>
                  </a:schemeClr>
                </a:solidFill>
              </a:rPr>
              <a:t>special thanks to </a:t>
            </a:r>
            <a:r>
              <a:rPr lang="en-US" dirty="0" smtClean="0">
                <a:solidFill>
                  <a:schemeClr val="tx2">
                    <a:lumMod val="60000"/>
                    <a:lumOff val="40000"/>
                  </a:schemeClr>
                </a:solidFill>
              </a:rPr>
              <a:t>Eric Roberts and Mary Jane Irwin</a:t>
            </a:r>
            <a:endParaRPr lang="en-US" dirty="0">
              <a:solidFill>
                <a:schemeClr val="tx2">
                  <a:lumMod val="60000"/>
                  <a:lumOff val="40000"/>
                </a:schemeClr>
              </a:solidFill>
            </a:endParaRPr>
          </a:p>
          <a:p>
            <a:endParaRPr lang="en-US" dirty="0" smtClean="0">
              <a:solidFill>
                <a:schemeClr val="tx2">
                  <a:lumMod val="60000"/>
                  <a:lumOff val="40000"/>
                </a:schemeClr>
              </a:solidFill>
            </a:endParaRPr>
          </a:p>
          <a:p>
            <a:endParaRPr lang="en-US" dirty="0">
              <a:solidFill>
                <a:schemeClr val="tx2">
                  <a:lumMod val="60000"/>
                  <a:lumOff val="40000"/>
                </a:schemeClr>
              </a:solidFill>
            </a:endParaRPr>
          </a:p>
        </p:txBody>
      </p:sp>
    </p:spTree>
    <p:extLst>
      <p:ext uri="{BB962C8B-B14F-4D97-AF65-F5344CB8AC3E}">
        <p14:creationId xmlns:p14="http://schemas.microsoft.com/office/powerpoint/2010/main" val="720642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Read PH.5 and PH.6</a:t>
            </a:r>
            <a:endParaRPr lang="en-US" dirty="0"/>
          </a:p>
        </p:txBody>
      </p:sp>
    </p:spTree>
    <p:extLst>
      <p:ext uri="{BB962C8B-B14F-4D97-AF65-F5344CB8AC3E}">
        <p14:creationId xmlns:p14="http://schemas.microsoft.com/office/powerpoint/2010/main" val="366813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123" y="256941"/>
            <a:ext cx="10972800" cy="657459"/>
          </a:xfrm>
        </p:spPr>
        <p:txBody>
          <a:bodyPr>
            <a:normAutofit fontScale="90000"/>
          </a:bodyPr>
          <a:lstStyle/>
          <a:p>
            <a:r>
              <a:rPr lang="en-US" dirty="0" smtClean="0"/>
              <a:t>FSM Cache Controller</a:t>
            </a:r>
            <a:endParaRPr lang="en-US" dirty="0"/>
          </a:p>
        </p:txBody>
      </p:sp>
      <p:sp>
        <p:nvSpPr>
          <p:cNvPr id="3" name="Content Placeholder 2"/>
          <p:cNvSpPr>
            <a:spLocks noGrp="1"/>
          </p:cNvSpPr>
          <p:nvPr>
            <p:ph idx="1"/>
          </p:nvPr>
        </p:nvSpPr>
        <p:spPr>
          <a:xfrm>
            <a:off x="2057400" y="914400"/>
            <a:ext cx="8305800" cy="2445798"/>
          </a:xfrm>
        </p:spPr>
        <p:txBody>
          <a:bodyPr>
            <a:normAutofit fontScale="92500" lnSpcReduction="20000"/>
          </a:bodyPr>
          <a:lstStyle/>
          <a:p>
            <a:r>
              <a:rPr lang="en-US" dirty="0" smtClean="0"/>
              <a:t>Key characteristics for a simple L1 cache</a:t>
            </a:r>
          </a:p>
          <a:p>
            <a:pPr lvl="1"/>
            <a:r>
              <a:rPr lang="en-US" dirty="0" smtClean="0"/>
              <a:t>Direct mapped</a:t>
            </a:r>
          </a:p>
          <a:p>
            <a:pPr lvl="1"/>
            <a:r>
              <a:rPr lang="en-US" dirty="0" smtClean="0"/>
              <a:t>Write-back using write-allocate</a:t>
            </a:r>
          </a:p>
          <a:p>
            <a:pPr lvl="1"/>
            <a:r>
              <a:rPr lang="en-US" dirty="0" smtClean="0"/>
              <a:t>Block size of 4 32-bit words (so 16B); Cache size of 16KB (so 1024 blocks)</a:t>
            </a:r>
          </a:p>
          <a:p>
            <a:pPr lvl="1"/>
            <a:r>
              <a:rPr lang="en-US" dirty="0" smtClean="0"/>
              <a:t>18-bit tags, 10-bit index, 2-bit block offset, 2-bit byte offset, dirty bit, valid bit, LRU bits (if set associative)</a:t>
            </a:r>
          </a:p>
        </p:txBody>
      </p:sp>
      <p:sp>
        <p:nvSpPr>
          <p:cNvPr id="5" name="TextBox 4"/>
          <p:cNvSpPr txBox="1"/>
          <p:nvPr/>
        </p:nvSpPr>
        <p:spPr>
          <a:xfrm>
            <a:off x="5304140" y="3810000"/>
            <a:ext cx="1578766" cy="2308324"/>
          </a:xfrm>
          <a:prstGeom prst="rect">
            <a:avLst/>
          </a:prstGeom>
          <a:noFill/>
          <a:ln>
            <a:solidFill>
              <a:schemeClr val="tx1"/>
            </a:solidFill>
          </a:ln>
        </p:spPr>
        <p:txBody>
          <a:bodyPr wrap="none" rtlCol="0">
            <a:spAutoFit/>
          </a:bodyPr>
          <a:lstStyle/>
          <a:p>
            <a:r>
              <a:rPr lang="en-US" dirty="0"/>
              <a:t>  </a:t>
            </a:r>
          </a:p>
          <a:p>
            <a:pPr algn="ctr"/>
            <a:r>
              <a:rPr lang="en-US" dirty="0"/>
              <a:t>Cache</a:t>
            </a:r>
          </a:p>
          <a:p>
            <a:pPr algn="ctr"/>
            <a:r>
              <a:rPr lang="en-US" dirty="0"/>
              <a:t> &amp;</a:t>
            </a:r>
          </a:p>
          <a:p>
            <a:pPr algn="ctr"/>
            <a:r>
              <a:rPr lang="en-US" dirty="0"/>
              <a:t> Cache</a:t>
            </a:r>
          </a:p>
          <a:p>
            <a:pPr algn="ctr"/>
            <a:r>
              <a:rPr lang="en-US" dirty="0"/>
              <a:t>    Controller   </a:t>
            </a:r>
          </a:p>
          <a:p>
            <a:endParaRPr lang="en-US" dirty="0"/>
          </a:p>
          <a:p>
            <a:r>
              <a:rPr lang="en-US" dirty="0"/>
              <a:t> </a:t>
            </a:r>
          </a:p>
          <a:p>
            <a:endParaRPr lang="en-US" dirty="0"/>
          </a:p>
        </p:txBody>
      </p:sp>
      <p:sp>
        <p:nvSpPr>
          <p:cNvPr id="8" name="TextBox 7"/>
          <p:cNvSpPr txBox="1"/>
          <p:nvPr/>
        </p:nvSpPr>
        <p:spPr>
          <a:xfrm>
            <a:off x="3124201" y="3810000"/>
            <a:ext cx="1756763" cy="369332"/>
          </a:xfrm>
          <a:prstGeom prst="rect">
            <a:avLst/>
          </a:prstGeom>
          <a:noFill/>
        </p:spPr>
        <p:txBody>
          <a:bodyPr wrap="none" rtlCol="0">
            <a:spAutoFit/>
          </a:bodyPr>
          <a:lstStyle/>
          <a:p>
            <a:r>
              <a:rPr lang="en-US" dirty="0"/>
              <a:t>1-bit Read/Write</a:t>
            </a:r>
          </a:p>
        </p:txBody>
      </p:sp>
      <p:sp>
        <p:nvSpPr>
          <p:cNvPr id="10" name="TextBox 9"/>
          <p:cNvSpPr txBox="1"/>
          <p:nvPr/>
        </p:nvSpPr>
        <p:spPr>
          <a:xfrm rot="16200000">
            <a:off x="1709247" y="4553383"/>
            <a:ext cx="1401217" cy="461665"/>
          </a:xfrm>
          <a:prstGeom prst="rect">
            <a:avLst/>
          </a:prstGeom>
          <a:noFill/>
        </p:spPr>
        <p:txBody>
          <a:bodyPr wrap="none" rtlCol="0">
            <a:spAutoFit/>
          </a:bodyPr>
          <a:lstStyle/>
          <a:p>
            <a:r>
              <a:rPr lang="en-US" sz="2400" dirty="0"/>
              <a:t>Processor</a:t>
            </a:r>
          </a:p>
        </p:txBody>
      </p:sp>
      <p:sp>
        <p:nvSpPr>
          <p:cNvPr id="11" name="TextBox 10"/>
          <p:cNvSpPr txBox="1"/>
          <p:nvPr/>
        </p:nvSpPr>
        <p:spPr>
          <a:xfrm rot="16200000">
            <a:off x="8887647" y="4604449"/>
            <a:ext cx="1736373" cy="461665"/>
          </a:xfrm>
          <a:prstGeom prst="rect">
            <a:avLst/>
          </a:prstGeom>
          <a:noFill/>
        </p:spPr>
        <p:txBody>
          <a:bodyPr wrap="none" rtlCol="0">
            <a:spAutoFit/>
          </a:bodyPr>
          <a:lstStyle/>
          <a:p>
            <a:r>
              <a:rPr lang="en-US" sz="2400" dirty="0"/>
              <a:t>DDR SDRAM</a:t>
            </a:r>
          </a:p>
        </p:txBody>
      </p:sp>
      <p:sp>
        <p:nvSpPr>
          <p:cNvPr id="12" name="TextBox 11"/>
          <p:cNvSpPr txBox="1"/>
          <p:nvPr/>
        </p:nvSpPr>
        <p:spPr>
          <a:xfrm>
            <a:off x="3124200" y="4191000"/>
            <a:ext cx="1133644" cy="369332"/>
          </a:xfrm>
          <a:prstGeom prst="rect">
            <a:avLst/>
          </a:prstGeom>
          <a:noFill/>
        </p:spPr>
        <p:txBody>
          <a:bodyPr wrap="none" rtlCol="0">
            <a:spAutoFit/>
          </a:bodyPr>
          <a:lstStyle/>
          <a:p>
            <a:r>
              <a:rPr lang="en-US" dirty="0"/>
              <a:t>1-bit Valid</a:t>
            </a:r>
          </a:p>
        </p:txBody>
      </p:sp>
      <p:cxnSp>
        <p:nvCxnSpPr>
          <p:cNvPr id="15" name="Straight Arrow Connector 14"/>
          <p:cNvCxnSpPr/>
          <p:nvPr/>
        </p:nvCxnSpPr>
        <p:spPr bwMode="auto">
          <a:xfrm>
            <a:off x="4953000" y="4038600"/>
            <a:ext cx="381000" cy="1588"/>
          </a:xfrm>
          <a:prstGeom prst="straightConnector1">
            <a:avLst/>
          </a:prstGeom>
          <a:noFill/>
          <a:ln w="127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4953000" y="4800600"/>
            <a:ext cx="381000" cy="1588"/>
          </a:xfrm>
          <a:prstGeom prst="straightConnector1">
            <a:avLst/>
          </a:prstGeom>
          <a:noFill/>
          <a:ln w="28575" cap="flat" cmpd="sng" algn="ctr">
            <a:solidFill>
              <a:schemeClr val="tx1"/>
            </a:solidFill>
            <a:prstDash val="solid"/>
            <a:round/>
            <a:headEnd type="none" w="med" len="med"/>
            <a:tailEnd type="arrow"/>
          </a:ln>
          <a:effectLst/>
        </p:spPr>
      </p:cxnSp>
      <p:sp>
        <p:nvSpPr>
          <p:cNvPr id="17" name="TextBox 16"/>
          <p:cNvSpPr txBox="1"/>
          <p:nvPr/>
        </p:nvSpPr>
        <p:spPr>
          <a:xfrm>
            <a:off x="3124200" y="4572000"/>
            <a:ext cx="1520160" cy="369332"/>
          </a:xfrm>
          <a:prstGeom prst="rect">
            <a:avLst/>
          </a:prstGeom>
          <a:noFill/>
        </p:spPr>
        <p:txBody>
          <a:bodyPr wrap="none" rtlCol="0">
            <a:spAutoFit/>
          </a:bodyPr>
          <a:lstStyle/>
          <a:p>
            <a:r>
              <a:rPr lang="en-US" dirty="0"/>
              <a:t>32-bit address</a:t>
            </a:r>
          </a:p>
        </p:txBody>
      </p:sp>
      <p:sp>
        <p:nvSpPr>
          <p:cNvPr id="18" name="TextBox 17"/>
          <p:cNvSpPr txBox="1"/>
          <p:nvPr/>
        </p:nvSpPr>
        <p:spPr>
          <a:xfrm>
            <a:off x="3124201" y="4953000"/>
            <a:ext cx="1208857" cy="369332"/>
          </a:xfrm>
          <a:prstGeom prst="rect">
            <a:avLst/>
          </a:prstGeom>
          <a:noFill/>
        </p:spPr>
        <p:txBody>
          <a:bodyPr wrap="none" rtlCol="0">
            <a:spAutoFit/>
          </a:bodyPr>
          <a:lstStyle/>
          <a:p>
            <a:r>
              <a:rPr lang="en-US" dirty="0"/>
              <a:t>32-bit data</a:t>
            </a:r>
          </a:p>
        </p:txBody>
      </p:sp>
      <p:cxnSp>
        <p:nvCxnSpPr>
          <p:cNvPr id="19" name="Straight Arrow Connector 18"/>
          <p:cNvCxnSpPr/>
          <p:nvPr/>
        </p:nvCxnSpPr>
        <p:spPr bwMode="auto">
          <a:xfrm>
            <a:off x="4953000" y="4419600"/>
            <a:ext cx="381000" cy="1588"/>
          </a:xfrm>
          <a:prstGeom prst="straightConnector1">
            <a:avLst/>
          </a:prstGeom>
          <a:noFill/>
          <a:ln w="127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4953000" y="5181600"/>
            <a:ext cx="381000" cy="1588"/>
          </a:xfrm>
          <a:prstGeom prst="straightConnector1">
            <a:avLst/>
          </a:prstGeom>
          <a:noFill/>
          <a:ln w="381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a:off x="4953000" y="5562600"/>
            <a:ext cx="381000" cy="1588"/>
          </a:xfrm>
          <a:prstGeom prst="straightConnector1">
            <a:avLst/>
          </a:prstGeom>
          <a:noFill/>
          <a:ln w="38100" cap="flat" cmpd="sng" algn="ctr">
            <a:solidFill>
              <a:schemeClr val="tx1"/>
            </a:solidFill>
            <a:prstDash val="solid"/>
            <a:round/>
            <a:headEnd type="arrow" w="med" len="med"/>
            <a:tailEnd type="none" w="med" len="med"/>
          </a:ln>
          <a:effectLst/>
        </p:spPr>
      </p:cxnSp>
      <p:sp>
        <p:nvSpPr>
          <p:cNvPr id="22" name="TextBox 21"/>
          <p:cNvSpPr txBox="1"/>
          <p:nvPr/>
        </p:nvSpPr>
        <p:spPr>
          <a:xfrm>
            <a:off x="3124201" y="5334000"/>
            <a:ext cx="1208857" cy="369332"/>
          </a:xfrm>
          <a:prstGeom prst="rect">
            <a:avLst/>
          </a:prstGeom>
          <a:noFill/>
        </p:spPr>
        <p:txBody>
          <a:bodyPr wrap="none" rtlCol="0">
            <a:spAutoFit/>
          </a:bodyPr>
          <a:lstStyle/>
          <a:p>
            <a:r>
              <a:rPr lang="en-US" dirty="0"/>
              <a:t>32-bit data</a:t>
            </a:r>
          </a:p>
        </p:txBody>
      </p:sp>
      <p:cxnSp>
        <p:nvCxnSpPr>
          <p:cNvPr id="23" name="Straight Arrow Connector 22"/>
          <p:cNvCxnSpPr/>
          <p:nvPr/>
        </p:nvCxnSpPr>
        <p:spPr bwMode="auto">
          <a:xfrm>
            <a:off x="4953000" y="5943600"/>
            <a:ext cx="381000" cy="1588"/>
          </a:xfrm>
          <a:prstGeom prst="straightConnector1">
            <a:avLst/>
          </a:prstGeom>
          <a:noFill/>
          <a:ln w="12700" cap="flat" cmpd="sng" algn="ctr">
            <a:solidFill>
              <a:schemeClr val="tx1"/>
            </a:solidFill>
            <a:prstDash val="solid"/>
            <a:round/>
            <a:headEnd type="arrow" w="med" len="med"/>
            <a:tailEnd type="none" w="med" len="med"/>
          </a:ln>
          <a:effectLst/>
        </p:spPr>
      </p:cxnSp>
      <p:sp>
        <p:nvSpPr>
          <p:cNvPr id="24" name="TextBox 23"/>
          <p:cNvSpPr txBox="1"/>
          <p:nvPr/>
        </p:nvSpPr>
        <p:spPr>
          <a:xfrm>
            <a:off x="3124201" y="5715000"/>
            <a:ext cx="1249829" cy="369332"/>
          </a:xfrm>
          <a:prstGeom prst="rect">
            <a:avLst/>
          </a:prstGeom>
          <a:noFill/>
        </p:spPr>
        <p:txBody>
          <a:bodyPr wrap="none" rtlCol="0">
            <a:spAutoFit/>
          </a:bodyPr>
          <a:lstStyle/>
          <a:p>
            <a:r>
              <a:rPr lang="en-US" dirty="0"/>
              <a:t>1-bit Ready</a:t>
            </a:r>
          </a:p>
        </p:txBody>
      </p:sp>
      <p:cxnSp>
        <p:nvCxnSpPr>
          <p:cNvPr id="25" name="Straight Arrow Connector 24"/>
          <p:cNvCxnSpPr/>
          <p:nvPr/>
        </p:nvCxnSpPr>
        <p:spPr bwMode="auto">
          <a:xfrm>
            <a:off x="6934200" y="4038600"/>
            <a:ext cx="381000" cy="1588"/>
          </a:xfrm>
          <a:prstGeom prst="straightConnector1">
            <a:avLst/>
          </a:prstGeom>
          <a:noFill/>
          <a:ln w="12700" cap="flat" cmpd="sng" algn="ctr">
            <a:solidFill>
              <a:schemeClr val="tx1"/>
            </a:solidFill>
            <a:prstDash val="solid"/>
            <a:round/>
            <a:headEnd type="none" w="med" len="med"/>
            <a:tailEnd type="arrow"/>
          </a:ln>
          <a:effectLst/>
        </p:spPr>
      </p:cxnSp>
      <p:cxnSp>
        <p:nvCxnSpPr>
          <p:cNvPr id="26" name="Straight Arrow Connector 25"/>
          <p:cNvCxnSpPr/>
          <p:nvPr/>
        </p:nvCxnSpPr>
        <p:spPr bwMode="auto">
          <a:xfrm>
            <a:off x="6934200" y="4800600"/>
            <a:ext cx="381000" cy="1588"/>
          </a:xfrm>
          <a:prstGeom prst="straightConnector1">
            <a:avLst/>
          </a:prstGeom>
          <a:noFill/>
          <a:ln w="28575" cap="flat" cmpd="sng" algn="ctr">
            <a:solidFill>
              <a:schemeClr val="tx1"/>
            </a:solidFill>
            <a:prstDash val="solid"/>
            <a:round/>
            <a:headEnd type="none" w="med" len="med"/>
            <a:tailEnd type="arrow"/>
          </a:ln>
          <a:effectLst/>
        </p:spPr>
      </p:cxnSp>
      <p:cxnSp>
        <p:nvCxnSpPr>
          <p:cNvPr id="27" name="Straight Arrow Connector 26"/>
          <p:cNvCxnSpPr/>
          <p:nvPr/>
        </p:nvCxnSpPr>
        <p:spPr bwMode="auto">
          <a:xfrm>
            <a:off x="6934200" y="4419600"/>
            <a:ext cx="381000" cy="1588"/>
          </a:xfrm>
          <a:prstGeom prst="straightConnector1">
            <a:avLst/>
          </a:prstGeom>
          <a:noFill/>
          <a:ln w="12700" cap="flat" cmpd="sng" algn="ctr">
            <a:solidFill>
              <a:schemeClr val="tx1"/>
            </a:solidFill>
            <a:prstDash val="solid"/>
            <a:round/>
            <a:headEnd type="none" w="med" len="med"/>
            <a:tailEnd type="arrow"/>
          </a:ln>
          <a:effectLst/>
        </p:spPr>
      </p:cxnSp>
      <p:cxnSp>
        <p:nvCxnSpPr>
          <p:cNvPr id="28" name="Straight Arrow Connector 27"/>
          <p:cNvCxnSpPr/>
          <p:nvPr/>
        </p:nvCxnSpPr>
        <p:spPr bwMode="auto">
          <a:xfrm>
            <a:off x="6934200" y="5181600"/>
            <a:ext cx="381000" cy="1588"/>
          </a:xfrm>
          <a:prstGeom prst="straightConnector1">
            <a:avLst/>
          </a:prstGeom>
          <a:noFill/>
          <a:ln w="57150"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6934200" y="5562600"/>
            <a:ext cx="381000" cy="1588"/>
          </a:xfrm>
          <a:prstGeom prst="straightConnector1">
            <a:avLst/>
          </a:prstGeom>
          <a:noFill/>
          <a:ln w="57150" cap="flat" cmpd="sng" algn="ctr">
            <a:solidFill>
              <a:schemeClr val="tx1"/>
            </a:solidFill>
            <a:prstDash val="solid"/>
            <a:round/>
            <a:headEnd type="arrow" w="med" len="med"/>
            <a:tailEnd type="none" w="med" len="med"/>
          </a:ln>
          <a:effectLst/>
        </p:spPr>
      </p:cxnSp>
      <p:cxnSp>
        <p:nvCxnSpPr>
          <p:cNvPr id="30" name="Straight Arrow Connector 29"/>
          <p:cNvCxnSpPr/>
          <p:nvPr/>
        </p:nvCxnSpPr>
        <p:spPr bwMode="auto">
          <a:xfrm>
            <a:off x="6934200" y="5943600"/>
            <a:ext cx="381000" cy="1588"/>
          </a:xfrm>
          <a:prstGeom prst="straightConnector1">
            <a:avLst/>
          </a:prstGeom>
          <a:noFill/>
          <a:ln w="12700" cap="flat" cmpd="sng" algn="ctr">
            <a:solidFill>
              <a:schemeClr val="tx1"/>
            </a:solidFill>
            <a:prstDash val="solid"/>
            <a:round/>
            <a:headEnd type="arrow" w="med" len="med"/>
            <a:tailEnd type="none" w="med" len="med"/>
          </a:ln>
          <a:effectLst/>
        </p:spPr>
      </p:cxnSp>
      <p:sp>
        <p:nvSpPr>
          <p:cNvPr id="31" name="TextBox 30"/>
          <p:cNvSpPr txBox="1"/>
          <p:nvPr/>
        </p:nvSpPr>
        <p:spPr>
          <a:xfrm>
            <a:off x="7391401" y="3810000"/>
            <a:ext cx="1756763" cy="369332"/>
          </a:xfrm>
          <a:prstGeom prst="rect">
            <a:avLst/>
          </a:prstGeom>
          <a:noFill/>
        </p:spPr>
        <p:txBody>
          <a:bodyPr wrap="none" rtlCol="0">
            <a:spAutoFit/>
          </a:bodyPr>
          <a:lstStyle/>
          <a:p>
            <a:r>
              <a:rPr lang="en-US" dirty="0"/>
              <a:t>1-bit Read/Write</a:t>
            </a:r>
          </a:p>
        </p:txBody>
      </p:sp>
      <p:sp>
        <p:nvSpPr>
          <p:cNvPr id="32" name="TextBox 31"/>
          <p:cNvSpPr txBox="1"/>
          <p:nvPr/>
        </p:nvSpPr>
        <p:spPr>
          <a:xfrm>
            <a:off x="7391400" y="4191000"/>
            <a:ext cx="1133644" cy="369332"/>
          </a:xfrm>
          <a:prstGeom prst="rect">
            <a:avLst/>
          </a:prstGeom>
          <a:noFill/>
        </p:spPr>
        <p:txBody>
          <a:bodyPr wrap="none" rtlCol="0">
            <a:spAutoFit/>
          </a:bodyPr>
          <a:lstStyle/>
          <a:p>
            <a:r>
              <a:rPr lang="en-US" dirty="0"/>
              <a:t>1-bit Valid</a:t>
            </a:r>
          </a:p>
        </p:txBody>
      </p:sp>
      <p:sp>
        <p:nvSpPr>
          <p:cNvPr id="33" name="TextBox 32"/>
          <p:cNvSpPr txBox="1"/>
          <p:nvPr/>
        </p:nvSpPr>
        <p:spPr>
          <a:xfrm>
            <a:off x="7391400" y="4572000"/>
            <a:ext cx="1520160" cy="369332"/>
          </a:xfrm>
          <a:prstGeom prst="rect">
            <a:avLst/>
          </a:prstGeom>
          <a:noFill/>
        </p:spPr>
        <p:txBody>
          <a:bodyPr wrap="none" rtlCol="0">
            <a:spAutoFit/>
          </a:bodyPr>
          <a:lstStyle/>
          <a:p>
            <a:r>
              <a:rPr lang="en-US" dirty="0"/>
              <a:t>32-bit address</a:t>
            </a:r>
          </a:p>
        </p:txBody>
      </p:sp>
      <p:sp>
        <p:nvSpPr>
          <p:cNvPr id="34" name="TextBox 33"/>
          <p:cNvSpPr txBox="1"/>
          <p:nvPr/>
        </p:nvSpPr>
        <p:spPr>
          <a:xfrm>
            <a:off x="7391400" y="4953000"/>
            <a:ext cx="1325876" cy="369332"/>
          </a:xfrm>
          <a:prstGeom prst="rect">
            <a:avLst/>
          </a:prstGeom>
          <a:noFill/>
        </p:spPr>
        <p:txBody>
          <a:bodyPr wrap="none" rtlCol="0">
            <a:spAutoFit/>
          </a:bodyPr>
          <a:lstStyle/>
          <a:p>
            <a:r>
              <a:rPr lang="en-US" dirty="0"/>
              <a:t>128-bit data</a:t>
            </a:r>
          </a:p>
        </p:txBody>
      </p:sp>
      <p:sp>
        <p:nvSpPr>
          <p:cNvPr id="35" name="TextBox 34"/>
          <p:cNvSpPr txBox="1"/>
          <p:nvPr/>
        </p:nvSpPr>
        <p:spPr>
          <a:xfrm>
            <a:off x="7391400" y="5334000"/>
            <a:ext cx="1325876" cy="369332"/>
          </a:xfrm>
          <a:prstGeom prst="rect">
            <a:avLst/>
          </a:prstGeom>
          <a:noFill/>
        </p:spPr>
        <p:txBody>
          <a:bodyPr wrap="none" rtlCol="0">
            <a:spAutoFit/>
          </a:bodyPr>
          <a:lstStyle/>
          <a:p>
            <a:r>
              <a:rPr lang="en-US" dirty="0"/>
              <a:t>128-bit data</a:t>
            </a:r>
          </a:p>
        </p:txBody>
      </p:sp>
      <p:sp>
        <p:nvSpPr>
          <p:cNvPr id="36" name="TextBox 35"/>
          <p:cNvSpPr txBox="1"/>
          <p:nvPr/>
        </p:nvSpPr>
        <p:spPr>
          <a:xfrm>
            <a:off x="7391401" y="5715000"/>
            <a:ext cx="1249829" cy="369332"/>
          </a:xfrm>
          <a:prstGeom prst="rect">
            <a:avLst/>
          </a:prstGeom>
          <a:noFill/>
        </p:spPr>
        <p:txBody>
          <a:bodyPr wrap="none" rtlCol="0">
            <a:spAutoFit/>
          </a:bodyPr>
          <a:lstStyle/>
          <a:p>
            <a:r>
              <a:rPr lang="en-US" dirty="0"/>
              <a:t>1-bit Ready</a:t>
            </a:r>
          </a:p>
        </p:txBody>
      </p:sp>
    </p:spTree>
    <p:extLst>
      <p:ext uri="{BB962C8B-B14F-4D97-AF65-F5344CB8AC3E}">
        <p14:creationId xmlns:p14="http://schemas.microsoft.com/office/powerpoint/2010/main" val="2526844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State Cache Controller</a:t>
            </a:r>
            <a:endParaRPr lang="en-US" dirty="0"/>
          </a:p>
        </p:txBody>
      </p:sp>
      <p:sp>
        <p:nvSpPr>
          <p:cNvPr id="4" name="TextBox 3"/>
          <p:cNvSpPr txBox="1"/>
          <p:nvPr/>
        </p:nvSpPr>
        <p:spPr>
          <a:xfrm>
            <a:off x="3433203" y="1828801"/>
            <a:ext cx="647934" cy="461665"/>
          </a:xfrm>
          <a:prstGeom prst="rect">
            <a:avLst/>
          </a:prstGeom>
          <a:noFill/>
        </p:spPr>
        <p:txBody>
          <a:bodyPr wrap="none" rtlCol="0">
            <a:spAutoFit/>
          </a:bodyPr>
          <a:lstStyle/>
          <a:p>
            <a:r>
              <a:rPr lang="en-US" sz="2400" dirty="0"/>
              <a:t>Idle</a:t>
            </a:r>
          </a:p>
        </p:txBody>
      </p:sp>
      <p:grpSp>
        <p:nvGrpSpPr>
          <p:cNvPr id="35" name="Group 34"/>
          <p:cNvGrpSpPr/>
          <p:nvPr/>
        </p:nvGrpSpPr>
        <p:grpSpPr>
          <a:xfrm>
            <a:off x="7010400" y="1066800"/>
            <a:ext cx="2590800" cy="1752600"/>
            <a:chOff x="5486400" y="1066800"/>
            <a:chExt cx="2590800" cy="1752600"/>
          </a:xfrm>
        </p:grpSpPr>
        <p:sp>
          <p:nvSpPr>
            <p:cNvPr id="5" name="TextBox 4"/>
            <p:cNvSpPr txBox="1"/>
            <p:nvPr/>
          </p:nvSpPr>
          <p:spPr>
            <a:xfrm>
              <a:off x="5768515" y="1295400"/>
              <a:ext cx="2009973" cy="1323439"/>
            </a:xfrm>
            <a:prstGeom prst="rect">
              <a:avLst/>
            </a:prstGeom>
            <a:noFill/>
          </p:spPr>
          <p:txBody>
            <a:bodyPr wrap="none" rtlCol="0">
              <a:spAutoFit/>
            </a:bodyPr>
            <a:lstStyle/>
            <a:p>
              <a:pPr algn="ctr"/>
              <a:r>
                <a:rPr lang="en-US" sz="2000" dirty="0"/>
                <a:t>Compare Tag</a:t>
              </a:r>
            </a:p>
            <a:p>
              <a:pPr algn="ctr"/>
              <a:r>
                <a:rPr lang="en-US" sz="2000" dirty="0"/>
                <a:t>If Valid &amp;&amp; Hit</a:t>
              </a:r>
            </a:p>
            <a:p>
              <a:pPr algn="ctr"/>
              <a:r>
                <a:rPr lang="en-US" sz="2000" dirty="0"/>
                <a:t>Set Valid, Set Tag,</a:t>
              </a:r>
            </a:p>
            <a:p>
              <a:pPr algn="ctr"/>
              <a:r>
                <a:rPr lang="en-US" sz="2000" dirty="0"/>
                <a:t>If Write set Dirty</a:t>
              </a:r>
            </a:p>
          </p:txBody>
        </p:sp>
        <p:sp>
          <p:nvSpPr>
            <p:cNvPr id="8" name="Oval 7"/>
            <p:cNvSpPr/>
            <p:nvPr/>
          </p:nvSpPr>
          <p:spPr bwMode="auto">
            <a:xfrm>
              <a:off x="5486400" y="1066800"/>
              <a:ext cx="2590800" cy="1752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grpSp>
      <p:sp>
        <p:nvSpPr>
          <p:cNvPr id="9" name="Oval 8"/>
          <p:cNvSpPr/>
          <p:nvPr/>
        </p:nvSpPr>
        <p:spPr bwMode="auto">
          <a:xfrm>
            <a:off x="2438400" y="1066800"/>
            <a:ext cx="2590800" cy="1752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grpSp>
        <p:nvGrpSpPr>
          <p:cNvPr id="36" name="Group 35"/>
          <p:cNvGrpSpPr/>
          <p:nvPr/>
        </p:nvGrpSpPr>
        <p:grpSpPr>
          <a:xfrm>
            <a:off x="2514600" y="3733800"/>
            <a:ext cx="2590800" cy="1752600"/>
            <a:chOff x="990600" y="3733800"/>
            <a:chExt cx="2590800" cy="1752600"/>
          </a:xfrm>
        </p:grpSpPr>
        <p:sp>
          <p:nvSpPr>
            <p:cNvPr id="6" name="TextBox 5"/>
            <p:cNvSpPr txBox="1"/>
            <p:nvPr/>
          </p:nvSpPr>
          <p:spPr>
            <a:xfrm>
              <a:off x="1314258" y="4038600"/>
              <a:ext cx="1820370" cy="1015663"/>
            </a:xfrm>
            <a:prstGeom prst="rect">
              <a:avLst/>
            </a:prstGeom>
            <a:noFill/>
          </p:spPr>
          <p:txBody>
            <a:bodyPr wrap="none" rtlCol="0">
              <a:spAutoFit/>
            </a:bodyPr>
            <a:lstStyle/>
            <a:p>
              <a:pPr algn="ctr"/>
              <a:r>
                <a:rPr lang="en-US" sz="2000" dirty="0"/>
                <a:t>Allocate</a:t>
              </a:r>
            </a:p>
            <a:p>
              <a:pPr algn="ctr"/>
              <a:r>
                <a:rPr lang="en-US" sz="2000" dirty="0"/>
                <a:t>Read new block</a:t>
              </a:r>
            </a:p>
            <a:p>
              <a:pPr algn="ctr"/>
              <a:r>
                <a:rPr lang="en-US" sz="2000" dirty="0"/>
                <a:t>from memory</a:t>
              </a:r>
            </a:p>
          </p:txBody>
        </p:sp>
        <p:sp>
          <p:nvSpPr>
            <p:cNvPr id="10" name="Oval 9"/>
            <p:cNvSpPr/>
            <p:nvPr/>
          </p:nvSpPr>
          <p:spPr bwMode="auto">
            <a:xfrm>
              <a:off x="990600" y="3733800"/>
              <a:ext cx="2590800" cy="1752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grpSp>
      <p:grpSp>
        <p:nvGrpSpPr>
          <p:cNvPr id="37" name="Group 36"/>
          <p:cNvGrpSpPr/>
          <p:nvPr/>
        </p:nvGrpSpPr>
        <p:grpSpPr>
          <a:xfrm>
            <a:off x="7162800" y="3657600"/>
            <a:ext cx="2590800" cy="1752600"/>
            <a:chOff x="5638800" y="3657600"/>
            <a:chExt cx="2590800" cy="1752600"/>
          </a:xfrm>
        </p:grpSpPr>
        <p:sp>
          <p:nvSpPr>
            <p:cNvPr id="7" name="TextBox 6"/>
            <p:cNvSpPr txBox="1"/>
            <p:nvPr/>
          </p:nvSpPr>
          <p:spPr>
            <a:xfrm>
              <a:off x="5992107" y="4038600"/>
              <a:ext cx="1764586" cy="1015663"/>
            </a:xfrm>
            <a:prstGeom prst="rect">
              <a:avLst/>
            </a:prstGeom>
            <a:noFill/>
          </p:spPr>
          <p:txBody>
            <a:bodyPr wrap="none" rtlCol="0">
              <a:spAutoFit/>
            </a:bodyPr>
            <a:lstStyle/>
            <a:p>
              <a:pPr algn="ctr"/>
              <a:r>
                <a:rPr lang="en-US" sz="2000" dirty="0"/>
                <a:t>Write Back</a:t>
              </a:r>
            </a:p>
            <a:p>
              <a:pPr algn="ctr"/>
              <a:r>
                <a:rPr lang="en-US" sz="2000" dirty="0"/>
                <a:t>Write old block</a:t>
              </a:r>
            </a:p>
            <a:p>
              <a:pPr algn="ctr"/>
              <a:r>
                <a:rPr lang="en-US" sz="2000" dirty="0"/>
                <a:t>to memory</a:t>
              </a:r>
            </a:p>
          </p:txBody>
        </p:sp>
        <p:sp>
          <p:nvSpPr>
            <p:cNvPr id="11" name="Oval 10"/>
            <p:cNvSpPr/>
            <p:nvPr/>
          </p:nvSpPr>
          <p:spPr bwMode="auto">
            <a:xfrm>
              <a:off x="5638800" y="3657600"/>
              <a:ext cx="2590800" cy="1752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grpSp>
      <p:cxnSp>
        <p:nvCxnSpPr>
          <p:cNvPr id="30" name="Straight Arrow Connector 29"/>
          <p:cNvCxnSpPr/>
          <p:nvPr/>
        </p:nvCxnSpPr>
        <p:spPr bwMode="auto">
          <a:xfrm flipV="1">
            <a:off x="4648200" y="2514600"/>
            <a:ext cx="2590800" cy="1371600"/>
          </a:xfrm>
          <a:prstGeom prst="straightConnector1">
            <a:avLst/>
          </a:prstGeom>
          <a:noFill/>
          <a:ln w="127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rot="10800000" flipV="1">
            <a:off x="4953000" y="2743200"/>
            <a:ext cx="2667000" cy="1371600"/>
          </a:xfrm>
          <a:prstGeom prst="straightConnector1">
            <a:avLst/>
          </a:prstGeom>
          <a:noFill/>
          <a:ln w="12700" cap="flat" cmpd="sng" algn="ctr">
            <a:solidFill>
              <a:schemeClr val="tx1"/>
            </a:solidFill>
            <a:prstDash val="solid"/>
            <a:round/>
            <a:headEnd type="none" w="med" len="med"/>
            <a:tailEnd type="arrow"/>
          </a:ln>
          <a:effectLst/>
        </p:spPr>
      </p:cxnSp>
      <p:grpSp>
        <p:nvGrpSpPr>
          <p:cNvPr id="29" name="Group 28"/>
          <p:cNvGrpSpPr/>
          <p:nvPr/>
        </p:nvGrpSpPr>
        <p:grpSpPr>
          <a:xfrm>
            <a:off x="4953000" y="1295401"/>
            <a:ext cx="2133600" cy="646331"/>
            <a:chOff x="3429000" y="1295400"/>
            <a:chExt cx="2133600" cy="646331"/>
          </a:xfrm>
        </p:grpSpPr>
        <p:cxnSp>
          <p:nvCxnSpPr>
            <p:cNvPr id="14" name="Straight Arrow Connector 13"/>
            <p:cNvCxnSpPr/>
            <p:nvPr/>
          </p:nvCxnSpPr>
          <p:spPr bwMode="auto">
            <a:xfrm rot="10800000">
              <a:off x="3429000" y="1600200"/>
              <a:ext cx="2133600" cy="1588"/>
            </a:xfrm>
            <a:prstGeom prst="straightConnector1">
              <a:avLst/>
            </a:prstGeom>
            <a:noFill/>
            <a:ln w="12700" cap="flat" cmpd="sng" algn="ctr">
              <a:solidFill>
                <a:schemeClr val="tx1"/>
              </a:solidFill>
              <a:prstDash val="solid"/>
              <a:round/>
              <a:headEnd type="none" w="med" len="med"/>
              <a:tailEnd type="arrow"/>
            </a:ln>
            <a:effectLst/>
          </p:spPr>
        </p:cxnSp>
        <p:sp>
          <p:nvSpPr>
            <p:cNvPr id="48" name="TextBox 47"/>
            <p:cNvSpPr txBox="1"/>
            <p:nvPr/>
          </p:nvSpPr>
          <p:spPr>
            <a:xfrm>
              <a:off x="3546436" y="1295400"/>
              <a:ext cx="1924694" cy="646331"/>
            </a:xfrm>
            <a:prstGeom prst="rect">
              <a:avLst/>
            </a:prstGeom>
            <a:noFill/>
          </p:spPr>
          <p:txBody>
            <a:bodyPr wrap="none" rtlCol="0">
              <a:spAutoFit/>
            </a:bodyPr>
            <a:lstStyle/>
            <a:p>
              <a:pPr algn="ctr"/>
              <a:r>
                <a:rPr lang="en-US" dirty="0"/>
                <a:t>Cache Hit</a:t>
              </a:r>
            </a:p>
            <a:p>
              <a:pPr algn="ctr"/>
              <a:r>
                <a:rPr lang="en-US" dirty="0"/>
                <a:t>Mark Cache Ready</a:t>
              </a:r>
            </a:p>
          </p:txBody>
        </p:sp>
      </p:grpSp>
      <p:grpSp>
        <p:nvGrpSpPr>
          <p:cNvPr id="31" name="Group 30"/>
          <p:cNvGrpSpPr/>
          <p:nvPr/>
        </p:nvGrpSpPr>
        <p:grpSpPr>
          <a:xfrm>
            <a:off x="8305006" y="2743200"/>
            <a:ext cx="1259472" cy="923330"/>
            <a:chOff x="6781006" y="2743200"/>
            <a:chExt cx="1259472" cy="923330"/>
          </a:xfrm>
        </p:grpSpPr>
        <p:cxnSp>
          <p:nvCxnSpPr>
            <p:cNvPr id="18" name="Straight Arrow Connector 17"/>
            <p:cNvCxnSpPr>
              <a:stCxn id="8" idx="4"/>
            </p:cNvCxnSpPr>
            <p:nvPr/>
          </p:nvCxnSpPr>
          <p:spPr bwMode="auto">
            <a:xfrm rot="5400000">
              <a:off x="6362700" y="3238500"/>
              <a:ext cx="838200" cy="1588"/>
            </a:xfrm>
            <a:prstGeom prst="straightConnector1">
              <a:avLst/>
            </a:prstGeom>
            <a:noFill/>
            <a:ln w="12700" cap="flat" cmpd="sng" algn="ctr">
              <a:solidFill>
                <a:schemeClr val="tx1"/>
              </a:solidFill>
              <a:prstDash val="solid"/>
              <a:round/>
              <a:headEnd type="none" w="med" len="med"/>
              <a:tailEnd type="arrow"/>
            </a:ln>
            <a:effectLst/>
          </p:spPr>
        </p:cxnSp>
        <p:sp>
          <p:nvSpPr>
            <p:cNvPr id="49" name="TextBox 48"/>
            <p:cNvSpPr txBox="1"/>
            <p:nvPr/>
          </p:nvSpPr>
          <p:spPr>
            <a:xfrm>
              <a:off x="6781800" y="2743200"/>
              <a:ext cx="1258678" cy="923330"/>
            </a:xfrm>
            <a:prstGeom prst="rect">
              <a:avLst/>
            </a:prstGeom>
            <a:noFill/>
          </p:spPr>
          <p:txBody>
            <a:bodyPr wrap="none" rtlCol="0">
              <a:spAutoFit/>
            </a:bodyPr>
            <a:lstStyle/>
            <a:p>
              <a:r>
                <a:rPr lang="en-US" dirty="0"/>
                <a:t>Cache Miss</a:t>
              </a:r>
            </a:p>
            <a:p>
              <a:r>
                <a:rPr lang="en-US" dirty="0"/>
                <a:t>Old block is</a:t>
              </a:r>
            </a:p>
            <a:p>
              <a:r>
                <a:rPr lang="en-US" dirty="0"/>
                <a:t>Dirty</a:t>
              </a:r>
            </a:p>
          </p:txBody>
        </p:sp>
      </p:grpSp>
      <p:sp>
        <p:nvSpPr>
          <p:cNvPr id="50" name="TextBox 49"/>
          <p:cNvSpPr txBox="1"/>
          <p:nvPr/>
        </p:nvSpPr>
        <p:spPr>
          <a:xfrm rot="-1620000">
            <a:off x="4315114" y="3190093"/>
            <a:ext cx="2057400" cy="369332"/>
          </a:xfrm>
          <a:prstGeom prst="rect">
            <a:avLst/>
          </a:prstGeom>
          <a:noFill/>
        </p:spPr>
        <p:txBody>
          <a:bodyPr wrap="square" rtlCol="0">
            <a:spAutoFit/>
          </a:bodyPr>
          <a:lstStyle/>
          <a:p>
            <a:pPr algn="ctr"/>
            <a:r>
              <a:rPr lang="en-US" dirty="0"/>
              <a:t>Memory Ready</a:t>
            </a:r>
          </a:p>
        </p:txBody>
      </p:sp>
      <p:grpSp>
        <p:nvGrpSpPr>
          <p:cNvPr id="38" name="Group 37"/>
          <p:cNvGrpSpPr/>
          <p:nvPr/>
        </p:nvGrpSpPr>
        <p:grpSpPr>
          <a:xfrm>
            <a:off x="5029200" y="4495801"/>
            <a:ext cx="2209800" cy="380999"/>
            <a:chOff x="3505200" y="4495800"/>
            <a:chExt cx="2209800" cy="380999"/>
          </a:xfrm>
        </p:grpSpPr>
        <p:cxnSp>
          <p:nvCxnSpPr>
            <p:cNvPr id="28" name="Straight Arrow Connector 27"/>
            <p:cNvCxnSpPr/>
            <p:nvPr/>
          </p:nvCxnSpPr>
          <p:spPr bwMode="auto">
            <a:xfrm rot="10800000">
              <a:off x="3505200" y="4875211"/>
              <a:ext cx="2209800" cy="1588"/>
            </a:xfrm>
            <a:prstGeom prst="straightConnector1">
              <a:avLst/>
            </a:prstGeom>
            <a:noFill/>
            <a:ln w="12700" cap="flat" cmpd="sng" algn="ctr">
              <a:solidFill>
                <a:schemeClr val="tx1"/>
              </a:solidFill>
              <a:prstDash val="solid"/>
              <a:round/>
              <a:headEnd type="none" w="med" len="med"/>
              <a:tailEnd type="arrow"/>
            </a:ln>
            <a:effectLst/>
          </p:spPr>
        </p:cxnSp>
        <p:sp>
          <p:nvSpPr>
            <p:cNvPr id="51" name="TextBox 50"/>
            <p:cNvSpPr txBox="1"/>
            <p:nvPr/>
          </p:nvSpPr>
          <p:spPr>
            <a:xfrm>
              <a:off x="3880568" y="4495800"/>
              <a:ext cx="1614866" cy="369332"/>
            </a:xfrm>
            <a:prstGeom prst="rect">
              <a:avLst/>
            </a:prstGeom>
            <a:noFill/>
          </p:spPr>
          <p:txBody>
            <a:bodyPr wrap="none" rtlCol="0">
              <a:spAutoFit/>
            </a:bodyPr>
            <a:lstStyle/>
            <a:p>
              <a:pPr algn="ctr"/>
              <a:r>
                <a:rPr lang="en-US" dirty="0"/>
                <a:t>Memory Ready</a:t>
              </a:r>
            </a:p>
          </p:txBody>
        </p:sp>
      </p:grpSp>
      <p:grpSp>
        <p:nvGrpSpPr>
          <p:cNvPr id="34" name="Group 33"/>
          <p:cNvGrpSpPr/>
          <p:nvPr/>
        </p:nvGrpSpPr>
        <p:grpSpPr>
          <a:xfrm>
            <a:off x="2894808" y="5228945"/>
            <a:ext cx="1831972" cy="903787"/>
            <a:chOff x="1370808" y="5228944"/>
            <a:chExt cx="1831972" cy="903787"/>
          </a:xfrm>
        </p:grpSpPr>
        <p:cxnSp>
          <p:nvCxnSpPr>
            <p:cNvPr id="41" name="Curved Connector 40"/>
            <p:cNvCxnSpPr>
              <a:stCxn id="10" idx="5"/>
              <a:endCxn id="10" idx="3"/>
            </p:cNvCxnSpPr>
            <p:nvPr/>
          </p:nvCxnSpPr>
          <p:spPr bwMode="auto">
            <a:xfrm rot="5400000">
              <a:off x="2286000" y="4313752"/>
              <a:ext cx="1588" cy="1831972"/>
            </a:xfrm>
            <a:prstGeom prst="curvedConnector3">
              <a:avLst>
                <a:gd name="adj1" fmla="val 66328610"/>
              </a:avLst>
            </a:prstGeom>
            <a:noFill/>
            <a:ln w="12700" cap="flat" cmpd="sng" algn="ctr">
              <a:solidFill>
                <a:schemeClr val="tx1"/>
              </a:solidFill>
              <a:prstDash val="solid"/>
              <a:round/>
              <a:headEnd type="none" w="med" len="med"/>
              <a:tailEnd type="arrow"/>
            </a:ln>
            <a:effectLst/>
          </p:spPr>
        </p:cxnSp>
        <p:sp>
          <p:nvSpPr>
            <p:cNvPr id="52" name="TextBox 51"/>
            <p:cNvSpPr txBox="1"/>
            <p:nvPr/>
          </p:nvSpPr>
          <p:spPr>
            <a:xfrm>
              <a:off x="1755216" y="5486400"/>
              <a:ext cx="1158459" cy="646331"/>
            </a:xfrm>
            <a:prstGeom prst="rect">
              <a:avLst/>
            </a:prstGeom>
            <a:noFill/>
          </p:spPr>
          <p:txBody>
            <a:bodyPr wrap="none" rtlCol="0">
              <a:spAutoFit/>
            </a:bodyPr>
            <a:lstStyle/>
            <a:p>
              <a:pPr algn="ctr"/>
              <a:r>
                <a:rPr lang="en-US" dirty="0"/>
                <a:t>Memory </a:t>
              </a:r>
            </a:p>
            <a:p>
              <a:pPr algn="ctr"/>
              <a:r>
                <a:rPr lang="en-US" dirty="0"/>
                <a:t>Not Ready</a:t>
              </a:r>
            </a:p>
          </p:txBody>
        </p:sp>
      </p:grpSp>
      <p:grpSp>
        <p:nvGrpSpPr>
          <p:cNvPr id="33" name="Group 32"/>
          <p:cNvGrpSpPr/>
          <p:nvPr/>
        </p:nvGrpSpPr>
        <p:grpSpPr>
          <a:xfrm>
            <a:off x="8458201" y="4533901"/>
            <a:ext cx="1368983" cy="1446431"/>
            <a:chOff x="6934200" y="4533900"/>
            <a:chExt cx="1368983" cy="1446431"/>
          </a:xfrm>
        </p:grpSpPr>
        <p:cxnSp>
          <p:nvCxnSpPr>
            <p:cNvPr id="44" name="Shape 43"/>
            <p:cNvCxnSpPr>
              <a:stCxn id="11" idx="6"/>
              <a:endCxn id="11" idx="4"/>
            </p:cNvCxnSpPr>
            <p:nvPr/>
          </p:nvCxnSpPr>
          <p:spPr bwMode="auto">
            <a:xfrm flipH="1">
              <a:off x="6934200" y="4533900"/>
              <a:ext cx="1295400" cy="876300"/>
            </a:xfrm>
            <a:prstGeom prst="curvedConnector4">
              <a:avLst>
                <a:gd name="adj1" fmla="val -17647"/>
                <a:gd name="adj2" fmla="val 179842"/>
              </a:avLst>
            </a:prstGeom>
            <a:noFill/>
            <a:ln w="12700" cap="flat" cmpd="sng" algn="ctr">
              <a:solidFill>
                <a:schemeClr val="tx1"/>
              </a:solidFill>
              <a:prstDash val="solid"/>
              <a:round/>
              <a:headEnd type="none" w="med" len="med"/>
              <a:tailEnd type="arrow"/>
            </a:ln>
            <a:effectLst/>
          </p:spPr>
        </p:cxnSp>
        <p:sp>
          <p:nvSpPr>
            <p:cNvPr id="53" name="TextBox 52"/>
            <p:cNvSpPr txBox="1"/>
            <p:nvPr/>
          </p:nvSpPr>
          <p:spPr>
            <a:xfrm>
              <a:off x="7144724" y="5334000"/>
              <a:ext cx="1158459" cy="646331"/>
            </a:xfrm>
            <a:prstGeom prst="rect">
              <a:avLst/>
            </a:prstGeom>
            <a:noFill/>
          </p:spPr>
          <p:txBody>
            <a:bodyPr wrap="none" rtlCol="0">
              <a:spAutoFit/>
            </a:bodyPr>
            <a:lstStyle/>
            <a:p>
              <a:pPr algn="ctr"/>
              <a:r>
                <a:rPr lang="en-US" dirty="0"/>
                <a:t>Memory </a:t>
              </a:r>
            </a:p>
            <a:p>
              <a:pPr algn="ctr"/>
              <a:r>
                <a:rPr lang="en-US" dirty="0"/>
                <a:t>Not Ready</a:t>
              </a:r>
            </a:p>
          </p:txBody>
        </p:sp>
      </p:grpSp>
      <p:sp>
        <p:nvSpPr>
          <p:cNvPr id="55" name="TextBox 54"/>
          <p:cNvSpPr txBox="1"/>
          <p:nvPr/>
        </p:nvSpPr>
        <p:spPr>
          <a:xfrm>
            <a:off x="6477000" y="3124200"/>
            <a:ext cx="1258678" cy="923330"/>
          </a:xfrm>
          <a:prstGeom prst="rect">
            <a:avLst/>
          </a:prstGeom>
          <a:noFill/>
        </p:spPr>
        <p:txBody>
          <a:bodyPr wrap="none" rtlCol="0">
            <a:spAutoFit/>
          </a:bodyPr>
          <a:lstStyle/>
          <a:p>
            <a:r>
              <a:rPr lang="en-US" dirty="0"/>
              <a:t>Cache Miss</a:t>
            </a:r>
          </a:p>
          <a:p>
            <a:r>
              <a:rPr lang="en-US" dirty="0"/>
              <a:t>Old block is</a:t>
            </a:r>
          </a:p>
          <a:p>
            <a:r>
              <a:rPr lang="en-US" dirty="0"/>
              <a:t>clean</a:t>
            </a:r>
          </a:p>
        </p:txBody>
      </p:sp>
      <p:grpSp>
        <p:nvGrpSpPr>
          <p:cNvPr id="27" name="Group 26"/>
          <p:cNvGrpSpPr/>
          <p:nvPr/>
        </p:nvGrpSpPr>
        <p:grpSpPr>
          <a:xfrm>
            <a:off x="4953000" y="2286000"/>
            <a:ext cx="2209800" cy="369332"/>
            <a:chOff x="3429000" y="2286000"/>
            <a:chExt cx="2209800" cy="369332"/>
          </a:xfrm>
        </p:grpSpPr>
        <p:cxnSp>
          <p:nvCxnSpPr>
            <p:cNvPr id="16" name="Straight Arrow Connector 15"/>
            <p:cNvCxnSpPr/>
            <p:nvPr/>
          </p:nvCxnSpPr>
          <p:spPr bwMode="auto">
            <a:xfrm>
              <a:off x="3429000" y="2286000"/>
              <a:ext cx="2209800" cy="1588"/>
            </a:xfrm>
            <a:prstGeom prst="straightConnector1">
              <a:avLst/>
            </a:prstGeom>
            <a:noFill/>
            <a:ln w="12700" cap="flat" cmpd="sng" algn="ctr">
              <a:solidFill>
                <a:schemeClr val="tx1"/>
              </a:solidFill>
              <a:prstDash val="solid"/>
              <a:round/>
              <a:headEnd type="none" w="med" len="med"/>
              <a:tailEnd type="arrow"/>
            </a:ln>
            <a:effectLst/>
          </p:spPr>
        </p:cxnSp>
        <p:sp>
          <p:nvSpPr>
            <p:cNvPr id="56" name="TextBox 55"/>
            <p:cNvSpPr txBox="1"/>
            <p:nvPr/>
          </p:nvSpPr>
          <p:spPr>
            <a:xfrm>
              <a:off x="3611639" y="2286000"/>
              <a:ext cx="1852623" cy="369332"/>
            </a:xfrm>
            <a:prstGeom prst="rect">
              <a:avLst/>
            </a:prstGeom>
            <a:noFill/>
          </p:spPr>
          <p:txBody>
            <a:bodyPr wrap="none" rtlCol="0">
              <a:spAutoFit/>
            </a:bodyPr>
            <a:lstStyle/>
            <a:p>
              <a:pPr algn="ctr"/>
              <a:r>
                <a:rPr lang="en-US" dirty="0"/>
                <a:t>Valid CPU request</a:t>
              </a:r>
            </a:p>
          </p:txBody>
        </p:sp>
      </p:grpSp>
    </p:spTree>
    <p:extLst>
      <p:ext uri="{BB962C8B-B14F-4D97-AF65-F5344CB8AC3E}">
        <p14:creationId xmlns:p14="http://schemas.microsoft.com/office/powerpoint/2010/main" val="258793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1000"/>
                                  </p:stCondLst>
                                  <p:childTnLst>
                                    <p:set>
                                      <p:cBhvr>
                                        <p:cTn id="27" dur="1" fill="hold">
                                          <p:stCondLst>
                                            <p:cond delay="0"/>
                                          </p:stCondLst>
                                        </p:cTn>
                                        <p:tgtEl>
                                          <p:spTgt spid="3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nodeType="afterEffect">
                                  <p:stCondLst>
                                    <p:cond delay="100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5"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341"/>
            <a:ext cx="10972800" cy="657459"/>
          </a:xfrm>
        </p:spPr>
        <p:txBody>
          <a:bodyPr>
            <a:normAutofit fontScale="90000"/>
          </a:bodyPr>
          <a:lstStyle/>
          <a:p>
            <a:r>
              <a:rPr lang="en-US" dirty="0" smtClean="0"/>
              <a:t>Cache Coherence in </a:t>
            </a:r>
            <a:r>
              <a:rPr lang="en-US" dirty="0" err="1" smtClean="0"/>
              <a:t>Multicores</a:t>
            </a:r>
            <a:endParaRPr lang="en-US" dirty="0"/>
          </a:p>
        </p:txBody>
      </p:sp>
      <p:sp>
        <p:nvSpPr>
          <p:cNvPr id="3" name="Content Placeholder 2"/>
          <p:cNvSpPr>
            <a:spLocks noGrp="1"/>
          </p:cNvSpPr>
          <p:nvPr>
            <p:ph idx="1"/>
          </p:nvPr>
        </p:nvSpPr>
        <p:spPr>
          <a:xfrm>
            <a:off x="2057400" y="838200"/>
            <a:ext cx="8153400" cy="1048492"/>
          </a:xfrm>
        </p:spPr>
        <p:txBody>
          <a:bodyPr>
            <a:normAutofit fontScale="92500" lnSpcReduction="20000"/>
          </a:bodyPr>
          <a:lstStyle/>
          <a:p>
            <a:r>
              <a:rPr lang="en-US" dirty="0" smtClean="0"/>
              <a:t>In future </a:t>
            </a:r>
            <a:r>
              <a:rPr lang="en-US" dirty="0" err="1" smtClean="0"/>
              <a:t>multicore</a:t>
            </a:r>
            <a:r>
              <a:rPr lang="en-US" dirty="0" smtClean="0"/>
              <a:t> processors its likely that the cores will </a:t>
            </a:r>
            <a:r>
              <a:rPr lang="en-US" i="1" dirty="0" smtClean="0"/>
              <a:t>share</a:t>
            </a:r>
            <a:r>
              <a:rPr lang="en-US" dirty="0" smtClean="0"/>
              <a:t> a common physical address space, causing a </a:t>
            </a:r>
            <a:r>
              <a:rPr lang="en-US" dirty="0" smtClean="0">
                <a:solidFill>
                  <a:schemeClr val="accent1"/>
                </a:solidFill>
              </a:rPr>
              <a:t>cache coherence problem</a:t>
            </a:r>
            <a:endParaRPr lang="en-US" dirty="0">
              <a:solidFill>
                <a:schemeClr val="accent1"/>
              </a:solidFill>
            </a:endParaRPr>
          </a:p>
        </p:txBody>
      </p:sp>
      <p:sp>
        <p:nvSpPr>
          <p:cNvPr id="4" name="Rectangle 3"/>
          <p:cNvSpPr/>
          <p:nvPr/>
        </p:nvSpPr>
        <p:spPr bwMode="auto">
          <a:xfrm>
            <a:off x="4038600" y="26670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5" name="TextBox 4"/>
          <p:cNvSpPr txBox="1"/>
          <p:nvPr/>
        </p:nvSpPr>
        <p:spPr>
          <a:xfrm>
            <a:off x="4506902" y="3048000"/>
            <a:ext cx="979499" cy="369332"/>
          </a:xfrm>
          <a:prstGeom prst="rect">
            <a:avLst/>
          </a:prstGeom>
          <a:noFill/>
        </p:spPr>
        <p:txBody>
          <a:bodyPr wrap="square" rtlCol="0">
            <a:spAutoFit/>
          </a:bodyPr>
          <a:lstStyle/>
          <a:p>
            <a:r>
              <a:rPr lang="en-US" dirty="0"/>
              <a:t>Core 1</a:t>
            </a:r>
          </a:p>
        </p:txBody>
      </p:sp>
      <p:sp>
        <p:nvSpPr>
          <p:cNvPr id="6" name="Rectangle 5"/>
          <p:cNvSpPr/>
          <p:nvPr/>
        </p:nvSpPr>
        <p:spPr bwMode="auto">
          <a:xfrm>
            <a:off x="6096000" y="26670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7" name="TextBox 6"/>
          <p:cNvSpPr txBox="1"/>
          <p:nvPr/>
        </p:nvSpPr>
        <p:spPr>
          <a:xfrm>
            <a:off x="6564302" y="3048000"/>
            <a:ext cx="979499" cy="369332"/>
          </a:xfrm>
          <a:prstGeom prst="rect">
            <a:avLst/>
          </a:prstGeom>
          <a:noFill/>
        </p:spPr>
        <p:txBody>
          <a:bodyPr wrap="square" rtlCol="0">
            <a:spAutoFit/>
          </a:bodyPr>
          <a:lstStyle/>
          <a:p>
            <a:r>
              <a:rPr lang="en-US" dirty="0"/>
              <a:t>Core 2</a:t>
            </a:r>
          </a:p>
        </p:txBody>
      </p:sp>
      <p:sp>
        <p:nvSpPr>
          <p:cNvPr id="12" name="Rectangle 11"/>
          <p:cNvSpPr/>
          <p:nvPr/>
        </p:nvSpPr>
        <p:spPr bwMode="auto">
          <a:xfrm>
            <a:off x="6096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4" name="TextBox 13"/>
          <p:cNvSpPr txBox="1"/>
          <p:nvPr/>
        </p:nvSpPr>
        <p:spPr>
          <a:xfrm>
            <a:off x="6172201" y="3733800"/>
            <a:ext cx="779017" cy="369332"/>
          </a:xfrm>
          <a:prstGeom prst="rect">
            <a:avLst/>
          </a:prstGeom>
          <a:noFill/>
        </p:spPr>
        <p:txBody>
          <a:bodyPr wrap="square" rtlCol="0">
            <a:spAutoFit/>
          </a:bodyPr>
          <a:lstStyle/>
          <a:p>
            <a:r>
              <a:rPr lang="en-US" dirty="0"/>
              <a:t>L1 I$</a:t>
            </a:r>
          </a:p>
        </p:txBody>
      </p:sp>
      <p:sp>
        <p:nvSpPr>
          <p:cNvPr id="15" name="TextBox 14"/>
          <p:cNvSpPr txBox="1"/>
          <p:nvPr/>
        </p:nvSpPr>
        <p:spPr>
          <a:xfrm>
            <a:off x="7031222" y="3733800"/>
            <a:ext cx="893578" cy="369332"/>
          </a:xfrm>
          <a:prstGeom prst="rect">
            <a:avLst/>
          </a:prstGeom>
          <a:noFill/>
        </p:spPr>
        <p:txBody>
          <a:bodyPr wrap="square" rtlCol="0">
            <a:spAutoFit/>
          </a:bodyPr>
          <a:lstStyle/>
          <a:p>
            <a:r>
              <a:rPr lang="en-US" dirty="0"/>
              <a:t>L1 D$</a:t>
            </a:r>
          </a:p>
        </p:txBody>
      </p:sp>
      <p:sp>
        <p:nvSpPr>
          <p:cNvPr id="16" name="Rectangle 15"/>
          <p:cNvSpPr/>
          <p:nvPr/>
        </p:nvSpPr>
        <p:spPr bwMode="auto">
          <a:xfrm>
            <a:off x="4114800" y="47244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7" name="TextBox 16"/>
          <p:cNvSpPr txBox="1"/>
          <p:nvPr/>
        </p:nvSpPr>
        <p:spPr>
          <a:xfrm>
            <a:off x="5029201" y="5181600"/>
            <a:ext cx="2397195" cy="369332"/>
          </a:xfrm>
          <a:prstGeom prst="rect">
            <a:avLst/>
          </a:prstGeom>
          <a:noFill/>
        </p:spPr>
        <p:txBody>
          <a:bodyPr wrap="square" rtlCol="0">
            <a:spAutoFit/>
          </a:bodyPr>
          <a:lstStyle/>
          <a:p>
            <a:r>
              <a:rPr lang="en-US" dirty="0"/>
              <a:t>Unified (shared) L2</a:t>
            </a:r>
          </a:p>
        </p:txBody>
      </p:sp>
      <p:sp>
        <p:nvSpPr>
          <p:cNvPr id="20" name="Rectangle 19"/>
          <p:cNvSpPr/>
          <p:nvPr/>
        </p:nvSpPr>
        <p:spPr bwMode="auto">
          <a:xfrm>
            <a:off x="3657600" y="2362200"/>
            <a:ext cx="4724400" cy="35052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1" name="Rectangle 20"/>
          <p:cNvSpPr/>
          <p:nvPr/>
        </p:nvSpPr>
        <p:spPr bwMode="auto">
          <a:xfrm>
            <a:off x="70104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2" name="Rectangle 21"/>
          <p:cNvSpPr/>
          <p:nvPr/>
        </p:nvSpPr>
        <p:spPr bwMode="auto">
          <a:xfrm>
            <a:off x="40386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3" name="TextBox 22"/>
          <p:cNvSpPr txBox="1"/>
          <p:nvPr/>
        </p:nvSpPr>
        <p:spPr>
          <a:xfrm>
            <a:off x="4114801" y="3733800"/>
            <a:ext cx="779017" cy="369332"/>
          </a:xfrm>
          <a:prstGeom prst="rect">
            <a:avLst/>
          </a:prstGeom>
          <a:noFill/>
        </p:spPr>
        <p:txBody>
          <a:bodyPr wrap="square" rtlCol="0">
            <a:spAutoFit/>
          </a:bodyPr>
          <a:lstStyle/>
          <a:p>
            <a:r>
              <a:rPr lang="en-US" dirty="0"/>
              <a:t>L1 I$</a:t>
            </a:r>
          </a:p>
        </p:txBody>
      </p:sp>
      <p:sp>
        <p:nvSpPr>
          <p:cNvPr id="24" name="TextBox 23"/>
          <p:cNvSpPr txBox="1"/>
          <p:nvPr/>
        </p:nvSpPr>
        <p:spPr>
          <a:xfrm>
            <a:off x="4973822" y="3733800"/>
            <a:ext cx="893578" cy="369332"/>
          </a:xfrm>
          <a:prstGeom prst="rect">
            <a:avLst/>
          </a:prstGeom>
          <a:noFill/>
        </p:spPr>
        <p:txBody>
          <a:bodyPr wrap="square" rtlCol="0">
            <a:spAutoFit/>
          </a:bodyPr>
          <a:lstStyle/>
          <a:p>
            <a:r>
              <a:rPr lang="en-US" dirty="0"/>
              <a:t>L1 D$</a:t>
            </a:r>
          </a:p>
        </p:txBody>
      </p:sp>
      <p:sp>
        <p:nvSpPr>
          <p:cNvPr id="25" name="Rectangle 24"/>
          <p:cNvSpPr/>
          <p:nvPr/>
        </p:nvSpPr>
        <p:spPr bwMode="auto">
          <a:xfrm>
            <a:off x="4953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Tree>
    <p:extLst>
      <p:ext uri="{BB962C8B-B14F-4D97-AF65-F5344CB8AC3E}">
        <p14:creationId xmlns:p14="http://schemas.microsoft.com/office/powerpoint/2010/main" val="291714532"/>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Cache Coherence in </a:t>
            </a:r>
            <a:r>
              <a:rPr lang="en-US" dirty="0" err="1" smtClean="0"/>
              <a:t>Multicores</a:t>
            </a:r>
            <a:endParaRPr lang="en-US" dirty="0"/>
          </a:p>
        </p:txBody>
      </p:sp>
      <p:sp>
        <p:nvSpPr>
          <p:cNvPr id="3" name="Content Placeholder 2"/>
          <p:cNvSpPr>
            <a:spLocks noGrp="1"/>
          </p:cNvSpPr>
          <p:nvPr>
            <p:ph idx="1"/>
          </p:nvPr>
        </p:nvSpPr>
        <p:spPr>
          <a:xfrm>
            <a:off x="2057400" y="838200"/>
            <a:ext cx="8153400" cy="1048492"/>
          </a:xfrm>
        </p:spPr>
        <p:txBody>
          <a:bodyPr>
            <a:normAutofit fontScale="92500" lnSpcReduction="20000"/>
          </a:bodyPr>
          <a:lstStyle/>
          <a:p>
            <a:r>
              <a:rPr lang="en-US" dirty="0" smtClean="0"/>
              <a:t>In future </a:t>
            </a:r>
            <a:r>
              <a:rPr lang="en-US" dirty="0" err="1" smtClean="0"/>
              <a:t>multicore</a:t>
            </a:r>
            <a:r>
              <a:rPr lang="en-US" dirty="0" smtClean="0"/>
              <a:t> processors its likely that the cores will </a:t>
            </a:r>
            <a:r>
              <a:rPr lang="en-US" i="1" dirty="0" smtClean="0"/>
              <a:t>share</a:t>
            </a:r>
            <a:r>
              <a:rPr lang="en-US" dirty="0" smtClean="0"/>
              <a:t> a common physical address space, causing a </a:t>
            </a:r>
            <a:r>
              <a:rPr lang="en-US" dirty="0" smtClean="0">
                <a:solidFill>
                  <a:schemeClr val="accent1"/>
                </a:solidFill>
              </a:rPr>
              <a:t>cache coherence problem</a:t>
            </a:r>
            <a:endParaRPr lang="en-US" dirty="0">
              <a:solidFill>
                <a:schemeClr val="accent1"/>
              </a:solidFill>
            </a:endParaRPr>
          </a:p>
        </p:txBody>
      </p:sp>
      <p:sp>
        <p:nvSpPr>
          <p:cNvPr id="4" name="Rectangle 3"/>
          <p:cNvSpPr/>
          <p:nvPr/>
        </p:nvSpPr>
        <p:spPr bwMode="auto">
          <a:xfrm>
            <a:off x="4038600" y="26670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5" name="TextBox 4"/>
          <p:cNvSpPr txBox="1"/>
          <p:nvPr/>
        </p:nvSpPr>
        <p:spPr>
          <a:xfrm>
            <a:off x="4506902" y="3048000"/>
            <a:ext cx="979499" cy="369332"/>
          </a:xfrm>
          <a:prstGeom prst="rect">
            <a:avLst/>
          </a:prstGeom>
          <a:noFill/>
        </p:spPr>
        <p:txBody>
          <a:bodyPr wrap="square" rtlCol="0">
            <a:spAutoFit/>
          </a:bodyPr>
          <a:lstStyle/>
          <a:p>
            <a:r>
              <a:rPr lang="en-US" dirty="0"/>
              <a:t>Core 1</a:t>
            </a:r>
          </a:p>
        </p:txBody>
      </p:sp>
      <p:sp>
        <p:nvSpPr>
          <p:cNvPr id="6" name="Rectangle 5"/>
          <p:cNvSpPr/>
          <p:nvPr/>
        </p:nvSpPr>
        <p:spPr bwMode="auto">
          <a:xfrm>
            <a:off x="6096000" y="26670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7" name="TextBox 6"/>
          <p:cNvSpPr txBox="1"/>
          <p:nvPr/>
        </p:nvSpPr>
        <p:spPr>
          <a:xfrm>
            <a:off x="6564302" y="3048000"/>
            <a:ext cx="979499" cy="369332"/>
          </a:xfrm>
          <a:prstGeom prst="rect">
            <a:avLst/>
          </a:prstGeom>
          <a:noFill/>
        </p:spPr>
        <p:txBody>
          <a:bodyPr wrap="square" rtlCol="0">
            <a:spAutoFit/>
          </a:bodyPr>
          <a:lstStyle/>
          <a:p>
            <a:r>
              <a:rPr lang="en-US" dirty="0"/>
              <a:t>Core 2</a:t>
            </a:r>
          </a:p>
        </p:txBody>
      </p:sp>
      <p:sp>
        <p:nvSpPr>
          <p:cNvPr id="12" name="Rectangle 11"/>
          <p:cNvSpPr/>
          <p:nvPr/>
        </p:nvSpPr>
        <p:spPr bwMode="auto">
          <a:xfrm>
            <a:off x="6096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4" name="TextBox 13"/>
          <p:cNvSpPr txBox="1"/>
          <p:nvPr/>
        </p:nvSpPr>
        <p:spPr>
          <a:xfrm>
            <a:off x="6172201" y="3733800"/>
            <a:ext cx="779017" cy="369332"/>
          </a:xfrm>
          <a:prstGeom prst="rect">
            <a:avLst/>
          </a:prstGeom>
          <a:noFill/>
        </p:spPr>
        <p:txBody>
          <a:bodyPr wrap="square" rtlCol="0">
            <a:spAutoFit/>
          </a:bodyPr>
          <a:lstStyle/>
          <a:p>
            <a:r>
              <a:rPr lang="en-US" dirty="0"/>
              <a:t>L1 I$</a:t>
            </a:r>
          </a:p>
        </p:txBody>
      </p:sp>
      <p:sp>
        <p:nvSpPr>
          <p:cNvPr id="15" name="TextBox 14"/>
          <p:cNvSpPr txBox="1"/>
          <p:nvPr/>
        </p:nvSpPr>
        <p:spPr>
          <a:xfrm>
            <a:off x="7031222" y="3733800"/>
            <a:ext cx="893578" cy="369332"/>
          </a:xfrm>
          <a:prstGeom prst="rect">
            <a:avLst/>
          </a:prstGeom>
          <a:noFill/>
        </p:spPr>
        <p:txBody>
          <a:bodyPr wrap="square" rtlCol="0">
            <a:spAutoFit/>
          </a:bodyPr>
          <a:lstStyle/>
          <a:p>
            <a:r>
              <a:rPr lang="en-US" dirty="0"/>
              <a:t>L1 D$</a:t>
            </a:r>
          </a:p>
        </p:txBody>
      </p:sp>
      <p:sp>
        <p:nvSpPr>
          <p:cNvPr id="16" name="Rectangle 15"/>
          <p:cNvSpPr/>
          <p:nvPr/>
        </p:nvSpPr>
        <p:spPr bwMode="auto">
          <a:xfrm>
            <a:off x="4114800" y="47244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7" name="TextBox 16"/>
          <p:cNvSpPr txBox="1"/>
          <p:nvPr/>
        </p:nvSpPr>
        <p:spPr>
          <a:xfrm>
            <a:off x="5029201" y="5181600"/>
            <a:ext cx="2397195" cy="369332"/>
          </a:xfrm>
          <a:prstGeom prst="rect">
            <a:avLst/>
          </a:prstGeom>
          <a:noFill/>
        </p:spPr>
        <p:txBody>
          <a:bodyPr wrap="square" rtlCol="0">
            <a:spAutoFit/>
          </a:bodyPr>
          <a:lstStyle/>
          <a:p>
            <a:r>
              <a:rPr lang="en-US" dirty="0"/>
              <a:t>Unified (shared) L2</a:t>
            </a:r>
          </a:p>
        </p:txBody>
      </p:sp>
      <p:sp>
        <p:nvSpPr>
          <p:cNvPr id="20" name="Rectangle 19"/>
          <p:cNvSpPr/>
          <p:nvPr/>
        </p:nvSpPr>
        <p:spPr bwMode="auto">
          <a:xfrm>
            <a:off x="3657600" y="2362200"/>
            <a:ext cx="4724400" cy="35052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1" name="Rectangle 20"/>
          <p:cNvSpPr/>
          <p:nvPr/>
        </p:nvSpPr>
        <p:spPr bwMode="auto">
          <a:xfrm>
            <a:off x="70104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2" name="Rectangle 21"/>
          <p:cNvSpPr/>
          <p:nvPr/>
        </p:nvSpPr>
        <p:spPr bwMode="auto">
          <a:xfrm>
            <a:off x="40386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3" name="TextBox 22"/>
          <p:cNvSpPr txBox="1"/>
          <p:nvPr/>
        </p:nvSpPr>
        <p:spPr>
          <a:xfrm>
            <a:off x="4114801" y="3733800"/>
            <a:ext cx="779017" cy="369332"/>
          </a:xfrm>
          <a:prstGeom prst="rect">
            <a:avLst/>
          </a:prstGeom>
          <a:noFill/>
        </p:spPr>
        <p:txBody>
          <a:bodyPr wrap="square" rtlCol="0">
            <a:spAutoFit/>
          </a:bodyPr>
          <a:lstStyle/>
          <a:p>
            <a:r>
              <a:rPr lang="en-US" dirty="0"/>
              <a:t>L1 I$</a:t>
            </a:r>
          </a:p>
        </p:txBody>
      </p:sp>
      <p:sp>
        <p:nvSpPr>
          <p:cNvPr id="24" name="TextBox 23"/>
          <p:cNvSpPr txBox="1"/>
          <p:nvPr/>
        </p:nvSpPr>
        <p:spPr>
          <a:xfrm>
            <a:off x="4973822" y="3733800"/>
            <a:ext cx="893578" cy="369332"/>
          </a:xfrm>
          <a:prstGeom prst="rect">
            <a:avLst/>
          </a:prstGeom>
          <a:noFill/>
        </p:spPr>
        <p:txBody>
          <a:bodyPr wrap="square" rtlCol="0">
            <a:spAutoFit/>
          </a:bodyPr>
          <a:lstStyle/>
          <a:p>
            <a:r>
              <a:rPr lang="en-US" dirty="0"/>
              <a:t>L1 D$</a:t>
            </a:r>
          </a:p>
        </p:txBody>
      </p:sp>
      <p:sp>
        <p:nvSpPr>
          <p:cNvPr id="25" name="Rectangle 24"/>
          <p:cNvSpPr/>
          <p:nvPr/>
        </p:nvSpPr>
        <p:spPr bwMode="auto">
          <a:xfrm>
            <a:off x="4953000" y="38100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9" name="TextBox 18"/>
          <p:cNvSpPr txBox="1"/>
          <p:nvPr/>
        </p:nvSpPr>
        <p:spPr>
          <a:xfrm>
            <a:off x="5638800" y="4800600"/>
            <a:ext cx="1066800" cy="400110"/>
          </a:xfrm>
          <a:prstGeom prst="rect">
            <a:avLst/>
          </a:prstGeom>
          <a:noFill/>
        </p:spPr>
        <p:txBody>
          <a:bodyPr wrap="square" rtlCol="0">
            <a:spAutoFit/>
          </a:bodyPr>
          <a:lstStyle/>
          <a:p>
            <a:r>
              <a:rPr lang="en-US" sz="2000" dirty="0">
                <a:solidFill>
                  <a:schemeClr val="accent2"/>
                </a:solidFill>
              </a:rPr>
              <a:t>X = 0</a:t>
            </a:r>
          </a:p>
        </p:txBody>
      </p:sp>
      <p:sp>
        <p:nvSpPr>
          <p:cNvPr id="26" name="TextBox 25"/>
          <p:cNvSpPr txBox="1"/>
          <p:nvPr/>
        </p:nvSpPr>
        <p:spPr>
          <a:xfrm>
            <a:off x="4953000" y="4038600"/>
            <a:ext cx="914400" cy="400110"/>
          </a:xfrm>
          <a:prstGeom prst="rect">
            <a:avLst/>
          </a:prstGeom>
          <a:noFill/>
        </p:spPr>
        <p:txBody>
          <a:bodyPr wrap="square" rtlCol="0">
            <a:spAutoFit/>
          </a:bodyPr>
          <a:lstStyle/>
          <a:p>
            <a:pPr algn="ctr"/>
            <a:r>
              <a:rPr lang="en-US" sz="2000" dirty="0">
                <a:solidFill>
                  <a:schemeClr val="accent2"/>
                </a:solidFill>
              </a:rPr>
              <a:t>X = 0</a:t>
            </a:r>
          </a:p>
        </p:txBody>
      </p:sp>
      <p:sp>
        <p:nvSpPr>
          <p:cNvPr id="27" name="TextBox 26"/>
          <p:cNvSpPr txBox="1"/>
          <p:nvPr/>
        </p:nvSpPr>
        <p:spPr>
          <a:xfrm>
            <a:off x="7010400" y="4038600"/>
            <a:ext cx="914400" cy="400110"/>
          </a:xfrm>
          <a:prstGeom prst="rect">
            <a:avLst/>
          </a:prstGeom>
          <a:noFill/>
        </p:spPr>
        <p:txBody>
          <a:bodyPr wrap="square" rtlCol="0">
            <a:spAutoFit/>
          </a:bodyPr>
          <a:lstStyle/>
          <a:p>
            <a:pPr algn="ctr"/>
            <a:r>
              <a:rPr lang="en-US" sz="2000" dirty="0">
                <a:solidFill>
                  <a:schemeClr val="accent2"/>
                </a:solidFill>
              </a:rPr>
              <a:t>X = 0</a:t>
            </a:r>
          </a:p>
        </p:txBody>
      </p:sp>
      <p:sp>
        <p:nvSpPr>
          <p:cNvPr id="28" name="TextBox 27"/>
          <p:cNvSpPr txBox="1"/>
          <p:nvPr/>
        </p:nvSpPr>
        <p:spPr>
          <a:xfrm>
            <a:off x="4419600" y="2667000"/>
            <a:ext cx="1219200" cy="400110"/>
          </a:xfrm>
          <a:prstGeom prst="rect">
            <a:avLst/>
          </a:prstGeom>
          <a:noFill/>
        </p:spPr>
        <p:txBody>
          <a:bodyPr wrap="square" rtlCol="0">
            <a:spAutoFit/>
          </a:bodyPr>
          <a:lstStyle/>
          <a:p>
            <a:pPr algn="ctr"/>
            <a:r>
              <a:rPr lang="en-US" sz="2000" dirty="0">
                <a:solidFill>
                  <a:schemeClr val="accent2"/>
                </a:solidFill>
              </a:rPr>
              <a:t>Read X</a:t>
            </a:r>
          </a:p>
        </p:txBody>
      </p:sp>
      <p:sp>
        <p:nvSpPr>
          <p:cNvPr id="29" name="TextBox 28"/>
          <p:cNvSpPr txBox="1"/>
          <p:nvPr/>
        </p:nvSpPr>
        <p:spPr>
          <a:xfrm>
            <a:off x="6400800" y="2667000"/>
            <a:ext cx="1219200" cy="400110"/>
          </a:xfrm>
          <a:prstGeom prst="rect">
            <a:avLst/>
          </a:prstGeom>
          <a:noFill/>
        </p:spPr>
        <p:txBody>
          <a:bodyPr wrap="square" rtlCol="0">
            <a:spAutoFit/>
          </a:bodyPr>
          <a:lstStyle/>
          <a:p>
            <a:pPr algn="ctr"/>
            <a:r>
              <a:rPr lang="en-US" sz="2000" dirty="0">
                <a:solidFill>
                  <a:schemeClr val="accent2"/>
                </a:solidFill>
              </a:rPr>
              <a:t>Read X</a:t>
            </a:r>
          </a:p>
        </p:txBody>
      </p:sp>
      <p:sp>
        <p:nvSpPr>
          <p:cNvPr id="30" name="TextBox 29"/>
          <p:cNvSpPr txBox="1"/>
          <p:nvPr/>
        </p:nvSpPr>
        <p:spPr>
          <a:xfrm>
            <a:off x="4191000" y="3352800"/>
            <a:ext cx="1600200" cy="400110"/>
          </a:xfrm>
          <a:prstGeom prst="rect">
            <a:avLst/>
          </a:prstGeom>
          <a:noFill/>
        </p:spPr>
        <p:txBody>
          <a:bodyPr wrap="square" rtlCol="0">
            <a:spAutoFit/>
          </a:bodyPr>
          <a:lstStyle/>
          <a:p>
            <a:pPr algn="ctr"/>
            <a:r>
              <a:rPr lang="en-US" sz="2000" dirty="0">
                <a:solidFill>
                  <a:schemeClr val="accent2"/>
                </a:solidFill>
              </a:rPr>
              <a:t>Write 1 to X</a:t>
            </a:r>
          </a:p>
        </p:txBody>
      </p:sp>
      <p:sp>
        <p:nvSpPr>
          <p:cNvPr id="31" name="TextBox 30"/>
          <p:cNvSpPr txBox="1"/>
          <p:nvPr/>
        </p:nvSpPr>
        <p:spPr>
          <a:xfrm>
            <a:off x="5562600" y="4800600"/>
            <a:ext cx="914400" cy="400110"/>
          </a:xfrm>
          <a:prstGeom prst="rect">
            <a:avLst/>
          </a:prstGeom>
          <a:solidFill>
            <a:schemeClr val="bg1"/>
          </a:solidFill>
        </p:spPr>
        <p:txBody>
          <a:bodyPr wrap="square" rtlCol="0">
            <a:spAutoFit/>
          </a:bodyPr>
          <a:lstStyle/>
          <a:p>
            <a:pPr algn="ctr"/>
            <a:r>
              <a:rPr lang="en-US" sz="2000" dirty="0">
                <a:solidFill>
                  <a:schemeClr val="accent2"/>
                </a:solidFill>
              </a:rPr>
              <a:t>X = 1</a:t>
            </a:r>
          </a:p>
        </p:txBody>
      </p:sp>
      <p:sp>
        <p:nvSpPr>
          <p:cNvPr id="32" name="TextBox 31"/>
          <p:cNvSpPr txBox="1"/>
          <p:nvPr/>
        </p:nvSpPr>
        <p:spPr>
          <a:xfrm>
            <a:off x="5029200" y="4095690"/>
            <a:ext cx="838200" cy="400110"/>
          </a:xfrm>
          <a:prstGeom prst="rect">
            <a:avLst/>
          </a:prstGeom>
          <a:solidFill>
            <a:schemeClr val="bg1"/>
          </a:solidFill>
        </p:spPr>
        <p:txBody>
          <a:bodyPr wrap="square" rtlCol="0">
            <a:spAutoFit/>
          </a:bodyPr>
          <a:lstStyle/>
          <a:p>
            <a:pPr algn="ctr"/>
            <a:r>
              <a:rPr lang="en-US" sz="2000" dirty="0">
                <a:solidFill>
                  <a:schemeClr val="accent2"/>
                </a:solidFill>
              </a:rPr>
              <a:t>X = 1</a:t>
            </a:r>
          </a:p>
        </p:txBody>
      </p:sp>
      <p:sp>
        <p:nvSpPr>
          <p:cNvPr id="33" name="Oval 32"/>
          <p:cNvSpPr/>
          <p:nvPr/>
        </p:nvSpPr>
        <p:spPr bwMode="auto">
          <a:xfrm>
            <a:off x="7086600" y="3962400"/>
            <a:ext cx="838200" cy="533400"/>
          </a:xfrm>
          <a:prstGeom prst="ellipse">
            <a:avLst/>
          </a:prstGeom>
          <a:no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Tree>
    <p:extLst>
      <p:ext uri="{BB962C8B-B14F-4D97-AF65-F5344CB8AC3E}">
        <p14:creationId xmlns:p14="http://schemas.microsoft.com/office/powerpoint/2010/main" val="3516324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3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100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Coherent Memory System</a:t>
            </a:r>
            <a:endParaRPr lang="en-US" dirty="0"/>
          </a:p>
        </p:txBody>
      </p:sp>
      <p:sp>
        <p:nvSpPr>
          <p:cNvPr id="3" name="Content Placeholder 2"/>
          <p:cNvSpPr>
            <a:spLocks noGrp="1"/>
          </p:cNvSpPr>
          <p:nvPr>
            <p:ph idx="1"/>
          </p:nvPr>
        </p:nvSpPr>
        <p:spPr>
          <a:xfrm>
            <a:off x="2057400" y="914400"/>
            <a:ext cx="8153400" cy="2498120"/>
          </a:xfrm>
        </p:spPr>
        <p:txBody>
          <a:bodyPr>
            <a:normAutofit fontScale="92500" lnSpcReduction="20000"/>
          </a:bodyPr>
          <a:lstStyle/>
          <a:p>
            <a:pPr>
              <a:spcBef>
                <a:spcPts val="600"/>
              </a:spcBef>
            </a:pPr>
            <a:r>
              <a:rPr lang="en-US" dirty="0" smtClean="0"/>
              <a:t>Any read of a data item should return the most recently written value of the data item</a:t>
            </a:r>
          </a:p>
          <a:p>
            <a:pPr lvl="1">
              <a:spcBef>
                <a:spcPts val="600"/>
              </a:spcBef>
            </a:pPr>
            <a:r>
              <a:rPr lang="en-US" dirty="0" smtClean="0"/>
              <a:t>Coherence – defines </a:t>
            </a:r>
            <a:r>
              <a:rPr lang="en-US" dirty="0" smtClean="0">
                <a:solidFill>
                  <a:schemeClr val="accent1"/>
                </a:solidFill>
              </a:rPr>
              <a:t>what values </a:t>
            </a:r>
            <a:r>
              <a:rPr lang="en-US" dirty="0" smtClean="0"/>
              <a:t>can be returned by a read</a:t>
            </a:r>
          </a:p>
          <a:p>
            <a:pPr lvl="2">
              <a:spcBef>
                <a:spcPts val="600"/>
              </a:spcBef>
            </a:pPr>
            <a:r>
              <a:rPr lang="en-US" dirty="0" smtClean="0"/>
              <a:t>Writes to the same location are </a:t>
            </a:r>
            <a:r>
              <a:rPr lang="en-US" dirty="0" smtClean="0">
                <a:solidFill>
                  <a:schemeClr val="accent1"/>
                </a:solidFill>
              </a:rPr>
              <a:t>serialized</a:t>
            </a:r>
            <a:r>
              <a:rPr lang="en-US" dirty="0" smtClean="0"/>
              <a:t> (two writes to the same location must be seen in the same order by all cores)</a:t>
            </a:r>
          </a:p>
          <a:p>
            <a:pPr lvl="1">
              <a:spcBef>
                <a:spcPts val="600"/>
              </a:spcBef>
            </a:pPr>
            <a:r>
              <a:rPr lang="en-US" dirty="0" smtClean="0"/>
              <a:t>Consistency – determines </a:t>
            </a:r>
            <a:r>
              <a:rPr lang="en-US" dirty="0" smtClean="0">
                <a:solidFill>
                  <a:schemeClr val="accent1"/>
                </a:solidFill>
              </a:rPr>
              <a:t>when</a:t>
            </a:r>
            <a:r>
              <a:rPr lang="en-US" dirty="0" smtClean="0"/>
              <a:t> a written value will be returned by a read</a:t>
            </a:r>
            <a:endParaRPr lang="en-US" dirty="0"/>
          </a:p>
        </p:txBody>
      </p:sp>
      <p:sp>
        <p:nvSpPr>
          <p:cNvPr id="4" name="Content Placeholder 2"/>
          <p:cNvSpPr txBox="1">
            <a:spLocks/>
          </p:cNvSpPr>
          <p:nvPr/>
        </p:nvSpPr>
        <p:spPr bwMode="auto">
          <a:xfrm>
            <a:off x="2057400" y="3733801"/>
            <a:ext cx="8153400" cy="2451953"/>
          </a:xfrm>
          <a:prstGeom prst="rect">
            <a:avLst/>
          </a:prstGeom>
          <a:noFill/>
          <a:ln w="12700">
            <a:noFill/>
            <a:miter lim="800000"/>
            <a:headEnd/>
            <a:tailEnd/>
          </a:ln>
        </p:spPr>
        <p:txBody>
          <a:bodyPr vert="horz" wrap="square" lIns="63500" tIns="25400" rIns="63500" bIns="25400" numCol="1" anchor="t" anchorCtr="0" compatLnSpc="1">
            <a:prstTxWarp prst="textNoShape">
              <a:avLst/>
            </a:prstTxWarp>
            <a:spAutoFit/>
          </a:bodyPr>
          <a:lstStyle/>
          <a:p>
            <a:pPr marL="287338" indent="-287338" eaLnBrk="0" fontAlgn="base" hangingPunct="0">
              <a:spcBef>
                <a:spcPts val="600"/>
              </a:spcBef>
              <a:spcAft>
                <a:spcPct val="0"/>
              </a:spcAft>
              <a:buClr>
                <a:schemeClr val="accent1"/>
              </a:buClr>
              <a:buSzPct val="75000"/>
              <a:buFont typeface="Wingdings" pitchFamily="2" charset="2"/>
              <a:buChar char="q"/>
              <a:defRPr/>
            </a:pPr>
            <a:r>
              <a:rPr lang="en-US" sz="2400" kern="0" dirty="0"/>
              <a:t>To enforce coherence, caches must provide</a:t>
            </a:r>
          </a:p>
          <a:p>
            <a:pPr marL="741363" lvl="1" indent="-246063">
              <a:spcBef>
                <a:spcPts val="600"/>
              </a:spcBef>
              <a:buClr>
                <a:schemeClr val="accent1"/>
              </a:buClr>
              <a:buSzPct val="75000"/>
              <a:buFont typeface="Monotype Sorts" pitchFamily="2" charset="2"/>
              <a:buChar char="l"/>
              <a:defRPr/>
            </a:pPr>
            <a:r>
              <a:rPr lang="en-US" sz="2000" kern="0" dirty="0"/>
              <a:t>Replication of shared data items in multiple cores’ caches</a:t>
            </a:r>
          </a:p>
          <a:p>
            <a:pPr marL="1198563" lvl="2" indent="-246063">
              <a:spcBef>
                <a:spcPts val="600"/>
              </a:spcBef>
              <a:buClr>
                <a:schemeClr val="accent1"/>
              </a:buClr>
              <a:buSzPct val="75000"/>
              <a:buFont typeface="Monotype Sorts" pitchFamily="2" charset="2"/>
              <a:buChar char="l"/>
            </a:pPr>
            <a:r>
              <a:rPr lang="en-US" kern="0" dirty="0"/>
              <a:t>Replication reduces both latency and contention for a read shared data item</a:t>
            </a:r>
          </a:p>
          <a:p>
            <a:pPr marL="741363" lvl="1" indent="-246063" eaLnBrk="0" fontAlgn="base" hangingPunct="0">
              <a:spcBef>
                <a:spcPts val="600"/>
              </a:spcBef>
              <a:spcAft>
                <a:spcPct val="0"/>
              </a:spcAft>
              <a:buClr>
                <a:schemeClr val="accent1"/>
              </a:buClr>
              <a:buSzPct val="75000"/>
              <a:buFont typeface="Monotype Sorts" pitchFamily="2" charset="2"/>
              <a:buChar char="l"/>
              <a:defRPr/>
            </a:pPr>
            <a:r>
              <a:rPr lang="en-US" sz="2000" kern="0" dirty="0"/>
              <a:t>Migration of shared data items to a core’s local cache</a:t>
            </a:r>
          </a:p>
          <a:p>
            <a:pPr marL="1198563" lvl="2" indent="-246063">
              <a:spcBef>
                <a:spcPts val="600"/>
              </a:spcBef>
              <a:buClr>
                <a:schemeClr val="accent1"/>
              </a:buClr>
              <a:buSzPct val="75000"/>
              <a:buFont typeface="Monotype Sorts" pitchFamily="2" charset="2"/>
              <a:buChar char="l"/>
            </a:pPr>
            <a:r>
              <a:rPr lang="en-US" kern="0" dirty="0"/>
              <a:t>Migration reduced the latency of the access the data and the bandwidth demand on the shared memory (L2 in our example)</a:t>
            </a:r>
          </a:p>
        </p:txBody>
      </p:sp>
    </p:spTree>
    <p:extLst>
      <p:ext uri="{BB962C8B-B14F-4D97-AF65-F5344CB8AC3E}">
        <p14:creationId xmlns:p14="http://schemas.microsoft.com/office/powerpoint/2010/main" val="42309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104542"/>
            <a:ext cx="10972800" cy="657459"/>
          </a:xfrm>
        </p:spPr>
        <p:txBody>
          <a:bodyPr>
            <a:normAutofit fontScale="90000"/>
          </a:bodyPr>
          <a:lstStyle/>
          <a:p>
            <a:r>
              <a:rPr lang="en-US" dirty="0" smtClean="0"/>
              <a:t>Cache Coherence Protocols</a:t>
            </a:r>
            <a:endParaRPr lang="en-US" dirty="0"/>
          </a:p>
        </p:txBody>
      </p:sp>
      <p:sp>
        <p:nvSpPr>
          <p:cNvPr id="3" name="Content Placeholder 2"/>
          <p:cNvSpPr>
            <a:spLocks noGrp="1"/>
          </p:cNvSpPr>
          <p:nvPr>
            <p:ph idx="1"/>
          </p:nvPr>
        </p:nvSpPr>
        <p:spPr>
          <a:xfrm>
            <a:off x="2057400" y="762001"/>
            <a:ext cx="8153400" cy="5899051"/>
          </a:xfrm>
        </p:spPr>
        <p:txBody>
          <a:bodyPr>
            <a:normAutofit fontScale="92500" lnSpcReduction="20000"/>
          </a:bodyPr>
          <a:lstStyle/>
          <a:p>
            <a:pPr>
              <a:spcBef>
                <a:spcPts val="600"/>
              </a:spcBef>
            </a:pPr>
            <a:r>
              <a:rPr lang="en-US" dirty="0" smtClean="0"/>
              <a:t>Need a hardware protocol to ensure cache coherence</a:t>
            </a:r>
            <a:r>
              <a:rPr lang="en-US" dirty="0"/>
              <a:t> </a:t>
            </a:r>
            <a:r>
              <a:rPr lang="en-US" dirty="0" smtClean="0"/>
              <a:t>the most popular of which is </a:t>
            </a:r>
            <a:r>
              <a:rPr lang="en-US" dirty="0" smtClean="0">
                <a:solidFill>
                  <a:schemeClr val="accent1"/>
                </a:solidFill>
              </a:rPr>
              <a:t>snooping</a:t>
            </a:r>
          </a:p>
          <a:p>
            <a:pPr lvl="1">
              <a:spcBef>
                <a:spcPts val="600"/>
              </a:spcBef>
            </a:pPr>
            <a:r>
              <a:rPr lang="en-US" dirty="0" smtClean="0"/>
              <a:t>The cache controllers monitor (snoop) on the broadcast medium (e.g., bus) with duplicate address tag hardware (so they don’t interfere with core’s access to the cache)  to determine if their cache has a copy of a block that is requested</a:t>
            </a:r>
          </a:p>
          <a:p>
            <a:pPr>
              <a:spcBef>
                <a:spcPts val="600"/>
              </a:spcBef>
            </a:pPr>
            <a:r>
              <a:rPr lang="en-US" dirty="0" smtClean="0">
                <a:solidFill>
                  <a:schemeClr val="accent1"/>
                </a:solidFill>
              </a:rPr>
              <a:t>Write invalidate protocol </a:t>
            </a:r>
            <a:r>
              <a:rPr lang="en-US" dirty="0" smtClean="0"/>
              <a:t>– </a:t>
            </a:r>
            <a:r>
              <a:rPr lang="en-US" dirty="0" smtClean="0">
                <a:solidFill>
                  <a:schemeClr val="accent1"/>
                </a:solidFill>
              </a:rPr>
              <a:t>writes</a:t>
            </a:r>
            <a:r>
              <a:rPr lang="en-US" dirty="0" smtClean="0"/>
              <a:t> require exclusive access and </a:t>
            </a:r>
            <a:r>
              <a:rPr lang="en-US" dirty="0" smtClean="0">
                <a:solidFill>
                  <a:schemeClr val="accent1"/>
                </a:solidFill>
              </a:rPr>
              <a:t>invalidate</a:t>
            </a:r>
            <a:r>
              <a:rPr lang="en-US" dirty="0" smtClean="0"/>
              <a:t> </a:t>
            </a:r>
            <a:r>
              <a:rPr lang="en-US" i="1" dirty="0" smtClean="0"/>
              <a:t>all</a:t>
            </a:r>
            <a:r>
              <a:rPr lang="en-US" dirty="0" smtClean="0"/>
              <a:t> other copies</a:t>
            </a:r>
          </a:p>
          <a:p>
            <a:pPr lvl="1">
              <a:spcBef>
                <a:spcPts val="600"/>
              </a:spcBef>
            </a:pPr>
            <a:r>
              <a:rPr lang="en-US" dirty="0" smtClean="0"/>
              <a:t>Exclusive access ensure that no other readable or writable copies of an item exists</a:t>
            </a:r>
          </a:p>
          <a:p>
            <a:pPr>
              <a:spcBef>
                <a:spcPts val="600"/>
              </a:spcBef>
            </a:pPr>
            <a:r>
              <a:rPr lang="en-US" dirty="0" smtClean="0"/>
              <a:t>If two processors attempt to write the same data at the same time, one of them wins the race causing the other core’s copy to be invalidated.  For the other core to complete, it must obtain a new copy of the data which must now contain the updated value – thus enforcing </a:t>
            </a:r>
            <a:r>
              <a:rPr lang="en-US" dirty="0" smtClean="0">
                <a:solidFill>
                  <a:schemeClr val="accent1"/>
                </a:solidFill>
              </a:rPr>
              <a:t>write serialization</a:t>
            </a:r>
          </a:p>
        </p:txBody>
      </p:sp>
    </p:spTree>
    <p:extLst>
      <p:ext uri="{BB962C8B-B14F-4D97-AF65-F5344CB8AC3E}">
        <p14:creationId xmlns:p14="http://schemas.microsoft.com/office/powerpoint/2010/main" val="15468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971202" name="Rectangle 2"/>
          <p:cNvSpPr>
            <a:spLocks noGrp="1" noChangeArrowheads="1"/>
          </p:cNvSpPr>
          <p:nvPr>
            <p:ph type="title"/>
          </p:nvPr>
        </p:nvSpPr>
        <p:spPr>
          <a:xfrm>
            <a:off x="2057400" y="304801"/>
            <a:ext cx="6629400" cy="422275"/>
          </a:xfrm>
        </p:spPr>
        <p:txBody>
          <a:bodyPr>
            <a:normAutofit fontScale="90000"/>
          </a:bodyPr>
          <a:lstStyle/>
          <a:p>
            <a:r>
              <a:rPr lang="en-US"/>
              <a:t>Handling Writes</a:t>
            </a:r>
          </a:p>
        </p:txBody>
      </p:sp>
      <p:sp>
        <p:nvSpPr>
          <p:cNvPr id="1971203" name="Rectangle 3"/>
          <p:cNvSpPr>
            <a:spLocks noGrp="1" noChangeArrowheads="1"/>
          </p:cNvSpPr>
          <p:nvPr>
            <p:ph type="body" idx="1"/>
          </p:nvPr>
        </p:nvSpPr>
        <p:spPr>
          <a:xfrm>
            <a:off x="1943100" y="838200"/>
            <a:ext cx="8191500" cy="5416550"/>
          </a:xfrm>
        </p:spPr>
        <p:txBody>
          <a:bodyPr>
            <a:normAutofit fontScale="92500" lnSpcReduction="20000"/>
          </a:bodyPr>
          <a:lstStyle/>
          <a:p>
            <a:pPr marL="457200" indent="-457200">
              <a:buNone/>
            </a:pPr>
            <a:r>
              <a:rPr lang="en-US" dirty="0"/>
              <a:t>Ensuring that all other processors sharing data are informed of writes can be handled two ways:</a:t>
            </a:r>
          </a:p>
          <a:p>
            <a:pPr marL="457200" indent="-457200">
              <a:buFont typeface="Wingdings" pitchFamily="2" charset="2"/>
              <a:buAutoNum type="arabicPeriod"/>
            </a:pPr>
            <a:r>
              <a:rPr lang="en-US" dirty="0">
                <a:solidFill>
                  <a:schemeClr val="accent2"/>
                </a:solidFill>
              </a:rPr>
              <a:t>Write-update</a:t>
            </a:r>
            <a:r>
              <a:rPr lang="en-US" dirty="0"/>
              <a:t> (write-broadcast) – writing processor broadcasts new data over the bus, all copies are updated</a:t>
            </a:r>
          </a:p>
          <a:p>
            <a:pPr marL="876300" lvl="1" indent="-381000"/>
            <a:r>
              <a:rPr lang="en-US" dirty="0"/>
              <a:t>All writes go to the bus </a:t>
            </a:r>
            <a:r>
              <a:rPr lang="en-US" dirty="0">
                <a:sym typeface="Symbol" pitchFamily="18" charset="2"/>
              </a:rPr>
              <a:t></a:t>
            </a:r>
            <a:r>
              <a:rPr lang="en-US" dirty="0"/>
              <a:t> higher bus traffic</a:t>
            </a:r>
          </a:p>
          <a:p>
            <a:pPr marL="876300" lvl="1" indent="-381000"/>
            <a:r>
              <a:rPr lang="en-US" dirty="0"/>
              <a:t>Since new values appear in caches sooner, can reduce latency</a:t>
            </a:r>
            <a:endParaRPr lang="en-US" dirty="0">
              <a:solidFill>
                <a:schemeClr val="accent2"/>
              </a:solidFill>
            </a:endParaRPr>
          </a:p>
          <a:p>
            <a:pPr marL="457200" indent="-457200">
              <a:buFont typeface="Wingdings" pitchFamily="2" charset="2"/>
              <a:buAutoNum type="arabicPeriod"/>
            </a:pPr>
            <a:r>
              <a:rPr lang="en-US" dirty="0">
                <a:solidFill>
                  <a:schemeClr val="accent2"/>
                </a:solidFill>
              </a:rPr>
              <a:t>Write-invalidate</a:t>
            </a:r>
            <a:r>
              <a:rPr lang="en-US" dirty="0">
                <a:solidFill>
                  <a:schemeClr val="accent1"/>
                </a:solidFill>
              </a:rPr>
              <a:t> </a:t>
            </a:r>
            <a:r>
              <a:rPr lang="en-US" dirty="0"/>
              <a:t>– writing processor issues invalidation signal on bus, cache snoops check to see if they have a copy of the data, if so they invalidate their cache block containing the word (this allows multiple readers but only one writer)</a:t>
            </a:r>
          </a:p>
          <a:p>
            <a:pPr marL="876300" lvl="1" indent="-381000"/>
            <a:r>
              <a:rPr lang="en-US" dirty="0"/>
              <a:t>Uses the bus only on the </a:t>
            </a:r>
            <a:r>
              <a:rPr lang="en-US" dirty="0">
                <a:solidFill>
                  <a:schemeClr val="accent1"/>
                </a:solidFill>
              </a:rPr>
              <a:t>first</a:t>
            </a:r>
            <a:r>
              <a:rPr lang="en-US" dirty="0"/>
              <a:t> write </a:t>
            </a:r>
            <a:r>
              <a:rPr lang="en-US" dirty="0">
                <a:sym typeface="Symbol" pitchFamily="18" charset="2"/>
              </a:rPr>
              <a:t></a:t>
            </a:r>
            <a:r>
              <a:rPr lang="en-US" dirty="0"/>
              <a:t> lower bus traffic, so better use of bus bandwidth</a:t>
            </a:r>
          </a:p>
        </p:txBody>
      </p:sp>
    </p:spTree>
    <p:extLst>
      <p:ext uri="{BB962C8B-B14F-4D97-AF65-F5344CB8AC3E}">
        <p14:creationId xmlns:p14="http://schemas.microsoft.com/office/powerpoint/2010/main" val="2784463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97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712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97120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9712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7120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97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2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Snooping Invalidation</a:t>
            </a:r>
            <a:endParaRPr lang="en-US" dirty="0"/>
          </a:p>
        </p:txBody>
      </p:sp>
      <p:sp>
        <p:nvSpPr>
          <p:cNvPr id="4" name="Rectangle 3"/>
          <p:cNvSpPr/>
          <p:nvPr/>
        </p:nvSpPr>
        <p:spPr bwMode="auto">
          <a:xfrm>
            <a:off x="4038600" y="12954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5" name="TextBox 4"/>
          <p:cNvSpPr txBox="1"/>
          <p:nvPr/>
        </p:nvSpPr>
        <p:spPr>
          <a:xfrm>
            <a:off x="4506902" y="1676400"/>
            <a:ext cx="979499" cy="369332"/>
          </a:xfrm>
          <a:prstGeom prst="rect">
            <a:avLst/>
          </a:prstGeom>
          <a:noFill/>
        </p:spPr>
        <p:txBody>
          <a:bodyPr wrap="square" rtlCol="0">
            <a:spAutoFit/>
          </a:bodyPr>
          <a:lstStyle/>
          <a:p>
            <a:r>
              <a:rPr lang="en-US" dirty="0"/>
              <a:t>Core 1</a:t>
            </a:r>
          </a:p>
        </p:txBody>
      </p:sp>
      <p:sp>
        <p:nvSpPr>
          <p:cNvPr id="6" name="Rectangle 5"/>
          <p:cNvSpPr/>
          <p:nvPr/>
        </p:nvSpPr>
        <p:spPr bwMode="auto">
          <a:xfrm>
            <a:off x="6096000" y="12954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7" name="TextBox 6"/>
          <p:cNvSpPr txBox="1"/>
          <p:nvPr/>
        </p:nvSpPr>
        <p:spPr>
          <a:xfrm>
            <a:off x="6564302" y="1676400"/>
            <a:ext cx="979499" cy="369332"/>
          </a:xfrm>
          <a:prstGeom prst="rect">
            <a:avLst/>
          </a:prstGeom>
          <a:noFill/>
        </p:spPr>
        <p:txBody>
          <a:bodyPr wrap="square" rtlCol="0">
            <a:spAutoFit/>
          </a:bodyPr>
          <a:lstStyle/>
          <a:p>
            <a:r>
              <a:rPr lang="en-US" dirty="0"/>
              <a:t>Core 2</a:t>
            </a:r>
          </a:p>
        </p:txBody>
      </p:sp>
      <p:sp>
        <p:nvSpPr>
          <p:cNvPr id="12" name="Rectangle 11"/>
          <p:cNvSpPr/>
          <p:nvPr/>
        </p:nvSpPr>
        <p:spPr bwMode="auto">
          <a:xfrm>
            <a:off x="6096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4" name="TextBox 13"/>
          <p:cNvSpPr txBox="1"/>
          <p:nvPr/>
        </p:nvSpPr>
        <p:spPr>
          <a:xfrm>
            <a:off x="6172201" y="2362200"/>
            <a:ext cx="779017" cy="369332"/>
          </a:xfrm>
          <a:prstGeom prst="rect">
            <a:avLst/>
          </a:prstGeom>
          <a:noFill/>
        </p:spPr>
        <p:txBody>
          <a:bodyPr wrap="square" rtlCol="0">
            <a:spAutoFit/>
          </a:bodyPr>
          <a:lstStyle/>
          <a:p>
            <a:r>
              <a:rPr lang="en-US" dirty="0"/>
              <a:t>L1 I$</a:t>
            </a:r>
          </a:p>
        </p:txBody>
      </p:sp>
      <p:sp>
        <p:nvSpPr>
          <p:cNvPr id="15" name="TextBox 14"/>
          <p:cNvSpPr txBox="1"/>
          <p:nvPr/>
        </p:nvSpPr>
        <p:spPr>
          <a:xfrm>
            <a:off x="7031222" y="2362200"/>
            <a:ext cx="893578" cy="369332"/>
          </a:xfrm>
          <a:prstGeom prst="rect">
            <a:avLst/>
          </a:prstGeom>
          <a:noFill/>
        </p:spPr>
        <p:txBody>
          <a:bodyPr wrap="square" rtlCol="0">
            <a:spAutoFit/>
          </a:bodyPr>
          <a:lstStyle/>
          <a:p>
            <a:r>
              <a:rPr lang="en-US" dirty="0"/>
              <a:t>L1 D$</a:t>
            </a:r>
          </a:p>
        </p:txBody>
      </p:sp>
      <p:sp>
        <p:nvSpPr>
          <p:cNvPr id="16" name="Rectangle 15"/>
          <p:cNvSpPr/>
          <p:nvPr/>
        </p:nvSpPr>
        <p:spPr bwMode="auto">
          <a:xfrm>
            <a:off x="4114800" y="33528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7" name="TextBox 16"/>
          <p:cNvSpPr txBox="1"/>
          <p:nvPr/>
        </p:nvSpPr>
        <p:spPr>
          <a:xfrm>
            <a:off x="5029201" y="3810000"/>
            <a:ext cx="2397195" cy="369332"/>
          </a:xfrm>
          <a:prstGeom prst="rect">
            <a:avLst/>
          </a:prstGeom>
          <a:noFill/>
        </p:spPr>
        <p:txBody>
          <a:bodyPr wrap="square" rtlCol="0">
            <a:spAutoFit/>
          </a:bodyPr>
          <a:lstStyle/>
          <a:p>
            <a:r>
              <a:rPr lang="en-US" dirty="0"/>
              <a:t>Unified (shared) L2</a:t>
            </a:r>
          </a:p>
        </p:txBody>
      </p:sp>
      <p:sp>
        <p:nvSpPr>
          <p:cNvPr id="20" name="Rectangle 19"/>
          <p:cNvSpPr/>
          <p:nvPr/>
        </p:nvSpPr>
        <p:spPr bwMode="auto">
          <a:xfrm>
            <a:off x="3657600" y="990600"/>
            <a:ext cx="4724400" cy="35052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1" name="Rectangle 20"/>
          <p:cNvSpPr/>
          <p:nvPr/>
        </p:nvSpPr>
        <p:spPr bwMode="auto">
          <a:xfrm>
            <a:off x="70104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2" name="Rectangle 21"/>
          <p:cNvSpPr/>
          <p:nvPr/>
        </p:nvSpPr>
        <p:spPr bwMode="auto">
          <a:xfrm>
            <a:off x="40386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3" name="TextBox 22"/>
          <p:cNvSpPr txBox="1"/>
          <p:nvPr/>
        </p:nvSpPr>
        <p:spPr>
          <a:xfrm>
            <a:off x="4114801" y="2362200"/>
            <a:ext cx="779017" cy="369332"/>
          </a:xfrm>
          <a:prstGeom prst="rect">
            <a:avLst/>
          </a:prstGeom>
          <a:noFill/>
        </p:spPr>
        <p:txBody>
          <a:bodyPr wrap="square" rtlCol="0">
            <a:spAutoFit/>
          </a:bodyPr>
          <a:lstStyle/>
          <a:p>
            <a:r>
              <a:rPr lang="en-US" dirty="0"/>
              <a:t>L1 I$</a:t>
            </a:r>
          </a:p>
        </p:txBody>
      </p:sp>
      <p:sp>
        <p:nvSpPr>
          <p:cNvPr id="24" name="TextBox 23"/>
          <p:cNvSpPr txBox="1"/>
          <p:nvPr/>
        </p:nvSpPr>
        <p:spPr>
          <a:xfrm>
            <a:off x="4973822" y="2362200"/>
            <a:ext cx="893578" cy="369332"/>
          </a:xfrm>
          <a:prstGeom prst="rect">
            <a:avLst/>
          </a:prstGeom>
          <a:noFill/>
        </p:spPr>
        <p:txBody>
          <a:bodyPr wrap="square" rtlCol="0">
            <a:spAutoFit/>
          </a:bodyPr>
          <a:lstStyle/>
          <a:p>
            <a:r>
              <a:rPr lang="en-US" dirty="0"/>
              <a:t>L1 D$</a:t>
            </a:r>
          </a:p>
        </p:txBody>
      </p:sp>
      <p:sp>
        <p:nvSpPr>
          <p:cNvPr id="25" name="Rectangle 24"/>
          <p:cNvSpPr/>
          <p:nvPr/>
        </p:nvSpPr>
        <p:spPr bwMode="auto">
          <a:xfrm>
            <a:off x="4953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Tree>
    <p:extLst>
      <p:ext uri="{BB962C8B-B14F-4D97-AF65-F5344CB8AC3E}">
        <p14:creationId xmlns:p14="http://schemas.microsoft.com/office/powerpoint/2010/main" val="297805524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of Snooping Invalidation</a:t>
            </a:r>
            <a:endParaRPr lang="en-US" dirty="0"/>
          </a:p>
        </p:txBody>
      </p:sp>
      <p:sp>
        <p:nvSpPr>
          <p:cNvPr id="3" name="Content Placeholder 2"/>
          <p:cNvSpPr>
            <a:spLocks noGrp="1"/>
          </p:cNvSpPr>
          <p:nvPr>
            <p:ph idx="1"/>
          </p:nvPr>
        </p:nvSpPr>
        <p:spPr>
          <a:xfrm>
            <a:off x="2209800" y="4876800"/>
            <a:ext cx="7848600" cy="1048492"/>
          </a:xfrm>
        </p:spPr>
        <p:txBody>
          <a:bodyPr>
            <a:normAutofit fontScale="85000" lnSpcReduction="20000"/>
          </a:bodyPr>
          <a:lstStyle/>
          <a:p>
            <a:r>
              <a:rPr lang="en-US" dirty="0" smtClean="0"/>
              <a:t>When the second miss by Core 2 occurs, Core 1 responds with the value canceling the response from the L2 cache (and also updating the L2 copy) </a:t>
            </a:r>
            <a:endParaRPr lang="en-US" dirty="0">
              <a:solidFill>
                <a:schemeClr val="accent1"/>
              </a:solidFill>
            </a:endParaRPr>
          </a:p>
        </p:txBody>
      </p:sp>
      <p:sp>
        <p:nvSpPr>
          <p:cNvPr id="4" name="Rectangle 3"/>
          <p:cNvSpPr/>
          <p:nvPr/>
        </p:nvSpPr>
        <p:spPr bwMode="auto">
          <a:xfrm>
            <a:off x="4038600" y="12954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5" name="TextBox 4"/>
          <p:cNvSpPr txBox="1"/>
          <p:nvPr/>
        </p:nvSpPr>
        <p:spPr>
          <a:xfrm>
            <a:off x="4506902" y="1676400"/>
            <a:ext cx="979499" cy="369332"/>
          </a:xfrm>
          <a:prstGeom prst="rect">
            <a:avLst/>
          </a:prstGeom>
          <a:noFill/>
        </p:spPr>
        <p:txBody>
          <a:bodyPr wrap="square" rtlCol="0">
            <a:spAutoFit/>
          </a:bodyPr>
          <a:lstStyle/>
          <a:p>
            <a:r>
              <a:rPr lang="en-US" dirty="0"/>
              <a:t>Core 1</a:t>
            </a:r>
          </a:p>
        </p:txBody>
      </p:sp>
      <p:sp>
        <p:nvSpPr>
          <p:cNvPr id="6" name="Rectangle 5"/>
          <p:cNvSpPr/>
          <p:nvPr/>
        </p:nvSpPr>
        <p:spPr bwMode="auto">
          <a:xfrm>
            <a:off x="6096000" y="1295401"/>
            <a:ext cx="1871980" cy="1126671"/>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7" name="TextBox 6"/>
          <p:cNvSpPr txBox="1"/>
          <p:nvPr/>
        </p:nvSpPr>
        <p:spPr>
          <a:xfrm>
            <a:off x="6564302" y="1676400"/>
            <a:ext cx="979499" cy="369332"/>
          </a:xfrm>
          <a:prstGeom prst="rect">
            <a:avLst/>
          </a:prstGeom>
          <a:noFill/>
        </p:spPr>
        <p:txBody>
          <a:bodyPr wrap="square" rtlCol="0">
            <a:spAutoFit/>
          </a:bodyPr>
          <a:lstStyle/>
          <a:p>
            <a:r>
              <a:rPr lang="en-US" dirty="0"/>
              <a:t>Core 2</a:t>
            </a:r>
          </a:p>
        </p:txBody>
      </p:sp>
      <p:sp>
        <p:nvSpPr>
          <p:cNvPr id="12" name="Rectangle 11"/>
          <p:cNvSpPr/>
          <p:nvPr/>
        </p:nvSpPr>
        <p:spPr bwMode="auto">
          <a:xfrm>
            <a:off x="6096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4" name="TextBox 13"/>
          <p:cNvSpPr txBox="1"/>
          <p:nvPr/>
        </p:nvSpPr>
        <p:spPr>
          <a:xfrm>
            <a:off x="6172201" y="2362200"/>
            <a:ext cx="779017" cy="369332"/>
          </a:xfrm>
          <a:prstGeom prst="rect">
            <a:avLst/>
          </a:prstGeom>
          <a:noFill/>
        </p:spPr>
        <p:txBody>
          <a:bodyPr wrap="square" rtlCol="0">
            <a:spAutoFit/>
          </a:bodyPr>
          <a:lstStyle/>
          <a:p>
            <a:r>
              <a:rPr lang="en-US" dirty="0"/>
              <a:t>L1 I$</a:t>
            </a:r>
          </a:p>
        </p:txBody>
      </p:sp>
      <p:sp>
        <p:nvSpPr>
          <p:cNvPr id="15" name="TextBox 14"/>
          <p:cNvSpPr txBox="1"/>
          <p:nvPr/>
        </p:nvSpPr>
        <p:spPr>
          <a:xfrm>
            <a:off x="7031222" y="2362200"/>
            <a:ext cx="893578" cy="369332"/>
          </a:xfrm>
          <a:prstGeom prst="rect">
            <a:avLst/>
          </a:prstGeom>
          <a:noFill/>
        </p:spPr>
        <p:txBody>
          <a:bodyPr wrap="square" rtlCol="0">
            <a:spAutoFit/>
          </a:bodyPr>
          <a:lstStyle/>
          <a:p>
            <a:r>
              <a:rPr lang="en-US" dirty="0"/>
              <a:t>L1 D$</a:t>
            </a:r>
          </a:p>
        </p:txBody>
      </p:sp>
      <p:sp>
        <p:nvSpPr>
          <p:cNvPr id="16" name="Rectangle 15"/>
          <p:cNvSpPr/>
          <p:nvPr/>
        </p:nvSpPr>
        <p:spPr bwMode="auto">
          <a:xfrm>
            <a:off x="4114800" y="3352800"/>
            <a:ext cx="3886200" cy="8763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7" name="TextBox 16"/>
          <p:cNvSpPr txBox="1"/>
          <p:nvPr/>
        </p:nvSpPr>
        <p:spPr>
          <a:xfrm>
            <a:off x="5029201" y="3810000"/>
            <a:ext cx="2397195" cy="369332"/>
          </a:xfrm>
          <a:prstGeom prst="rect">
            <a:avLst/>
          </a:prstGeom>
          <a:noFill/>
        </p:spPr>
        <p:txBody>
          <a:bodyPr wrap="square" rtlCol="0">
            <a:spAutoFit/>
          </a:bodyPr>
          <a:lstStyle/>
          <a:p>
            <a:r>
              <a:rPr lang="en-US" dirty="0"/>
              <a:t>Unified (shared) L2</a:t>
            </a:r>
          </a:p>
        </p:txBody>
      </p:sp>
      <p:sp>
        <p:nvSpPr>
          <p:cNvPr id="20" name="Rectangle 19"/>
          <p:cNvSpPr/>
          <p:nvPr/>
        </p:nvSpPr>
        <p:spPr bwMode="auto">
          <a:xfrm>
            <a:off x="3657600" y="990600"/>
            <a:ext cx="4724400" cy="35052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1" name="Rectangle 20"/>
          <p:cNvSpPr/>
          <p:nvPr/>
        </p:nvSpPr>
        <p:spPr bwMode="auto">
          <a:xfrm>
            <a:off x="70104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2" name="Rectangle 21"/>
          <p:cNvSpPr/>
          <p:nvPr/>
        </p:nvSpPr>
        <p:spPr bwMode="auto">
          <a:xfrm>
            <a:off x="40386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23" name="TextBox 22"/>
          <p:cNvSpPr txBox="1"/>
          <p:nvPr/>
        </p:nvSpPr>
        <p:spPr>
          <a:xfrm>
            <a:off x="4114801" y="2362200"/>
            <a:ext cx="779017" cy="369332"/>
          </a:xfrm>
          <a:prstGeom prst="rect">
            <a:avLst/>
          </a:prstGeom>
          <a:noFill/>
        </p:spPr>
        <p:txBody>
          <a:bodyPr wrap="square" rtlCol="0">
            <a:spAutoFit/>
          </a:bodyPr>
          <a:lstStyle/>
          <a:p>
            <a:r>
              <a:rPr lang="en-US" dirty="0"/>
              <a:t>L1 I$</a:t>
            </a:r>
          </a:p>
        </p:txBody>
      </p:sp>
      <p:sp>
        <p:nvSpPr>
          <p:cNvPr id="24" name="TextBox 23"/>
          <p:cNvSpPr txBox="1"/>
          <p:nvPr/>
        </p:nvSpPr>
        <p:spPr>
          <a:xfrm>
            <a:off x="4973822" y="2362200"/>
            <a:ext cx="893578" cy="369332"/>
          </a:xfrm>
          <a:prstGeom prst="rect">
            <a:avLst/>
          </a:prstGeom>
          <a:noFill/>
        </p:spPr>
        <p:txBody>
          <a:bodyPr wrap="square" rtlCol="0">
            <a:spAutoFit/>
          </a:bodyPr>
          <a:lstStyle/>
          <a:p>
            <a:r>
              <a:rPr lang="en-US" dirty="0"/>
              <a:t>L1 D$</a:t>
            </a:r>
          </a:p>
        </p:txBody>
      </p:sp>
      <p:sp>
        <p:nvSpPr>
          <p:cNvPr id="25" name="Rectangle 24"/>
          <p:cNvSpPr/>
          <p:nvPr/>
        </p:nvSpPr>
        <p:spPr bwMode="auto">
          <a:xfrm>
            <a:off x="4953000" y="2438400"/>
            <a:ext cx="935990" cy="762000"/>
          </a:xfrm>
          <a:prstGeom prst="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chemeClr val="accent1"/>
              </a:solidFill>
              <a:latin typeface="Arial" charset="0"/>
            </a:endParaRPr>
          </a:p>
        </p:txBody>
      </p:sp>
      <p:sp>
        <p:nvSpPr>
          <p:cNvPr id="19" name="TextBox 18"/>
          <p:cNvSpPr txBox="1"/>
          <p:nvPr/>
        </p:nvSpPr>
        <p:spPr>
          <a:xfrm>
            <a:off x="5638800" y="3429000"/>
            <a:ext cx="1066800" cy="400110"/>
          </a:xfrm>
          <a:prstGeom prst="rect">
            <a:avLst/>
          </a:prstGeom>
          <a:noFill/>
        </p:spPr>
        <p:txBody>
          <a:bodyPr wrap="square" rtlCol="0">
            <a:spAutoFit/>
          </a:bodyPr>
          <a:lstStyle/>
          <a:p>
            <a:r>
              <a:rPr lang="en-US" sz="2000" dirty="0">
                <a:solidFill>
                  <a:schemeClr val="accent2"/>
                </a:solidFill>
              </a:rPr>
              <a:t>X = 0</a:t>
            </a:r>
          </a:p>
        </p:txBody>
      </p:sp>
      <p:sp>
        <p:nvSpPr>
          <p:cNvPr id="26" name="TextBox 25"/>
          <p:cNvSpPr txBox="1"/>
          <p:nvPr/>
        </p:nvSpPr>
        <p:spPr>
          <a:xfrm>
            <a:off x="4953000" y="2667000"/>
            <a:ext cx="914400" cy="400110"/>
          </a:xfrm>
          <a:prstGeom prst="rect">
            <a:avLst/>
          </a:prstGeom>
          <a:noFill/>
        </p:spPr>
        <p:txBody>
          <a:bodyPr wrap="square" rtlCol="0">
            <a:spAutoFit/>
          </a:bodyPr>
          <a:lstStyle/>
          <a:p>
            <a:pPr algn="ctr"/>
            <a:r>
              <a:rPr lang="en-US" sz="2000" dirty="0">
                <a:solidFill>
                  <a:schemeClr val="accent2"/>
                </a:solidFill>
              </a:rPr>
              <a:t>X = 0</a:t>
            </a:r>
          </a:p>
        </p:txBody>
      </p:sp>
      <p:sp>
        <p:nvSpPr>
          <p:cNvPr id="27" name="TextBox 26"/>
          <p:cNvSpPr txBox="1"/>
          <p:nvPr/>
        </p:nvSpPr>
        <p:spPr>
          <a:xfrm>
            <a:off x="7010400" y="2667000"/>
            <a:ext cx="914400" cy="400110"/>
          </a:xfrm>
          <a:prstGeom prst="rect">
            <a:avLst/>
          </a:prstGeom>
          <a:noFill/>
        </p:spPr>
        <p:txBody>
          <a:bodyPr wrap="square" rtlCol="0">
            <a:spAutoFit/>
          </a:bodyPr>
          <a:lstStyle/>
          <a:p>
            <a:pPr algn="ctr"/>
            <a:r>
              <a:rPr lang="en-US" sz="2000" dirty="0">
                <a:solidFill>
                  <a:schemeClr val="accent2"/>
                </a:solidFill>
              </a:rPr>
              <a:t>X = 0</a:t>
            </a:r>
          </a:p>
        </p:txBody>
      </p:sp>
      <p:sp>
        <p:nvSpPr>
          <p:cNvPr id="28" name="TextBox 27"/>
          <p:cNvSpPr txBox="1"/>
          <p:nvPr/>
        </p:nvSpPr>
        <p:spPr>
          <a:xfrm>
            <a:off x="4419600" y="1295400"/>
            <a:ext cx="1219200" cy="400110"/>
          </a:xfrm>
          <a:prstGeom prst="rect">
            <a:avLst/>
          </a:prstGeom>
          <a:noFill/>
        </p:spPr>
        <p:txBody>
          <a:bodyPr wrap="square" rtlCol="0">
            <a:spAutoFit/>
          </a:bodyPr>
          <a:lstStyle/>
          <a:p>
            <a:pPr algn="ctr"/>
            <a:r>
              <a:rPr lang="en-US" sz="2000" dirty="0">
                <a:solidFill>
                  <a:schemeClr val="accent2"/>
                </a:solidFill>
              </a:rPr>
              <a:t>Read X</a:t>
            </a:r>
          </a:p>
        </p:txBody>
      </p:sp>
      <p:sp>
        <p:nvSpPr>
          <p:cNvPr id="29" name="TextBox 28"/>
          <p:cNvSpPr txBox="1"/>
          <p:nvPr/>
        </p:nvSpPr>
        <p:spPr>
          <a:xfrm>
            <a:off x="6400800" y="1295400"/>
            <a:ext cx="1219200" cy="400110"/>
          </a:xfrm>
          <a:prstGeom prst="rect">
            <a:avLst/>
          </a:prstGeom>
          <a:noFill/>
        </p:spPr>
        <p:txBody>
          <a:bodyPr wrap="square" rtlCol="0">
            <a:spAutoFit/>
          </a:bodyPr>
          <a:lstStyle/>
          <a:p>
            <a:pPr algn="ctr"/>
            <a:r>
              <a:rPr lang="en-US" sz="2000" dirty="0">
                <a:solidFill>
                  <a:schemeClr val="accent2"/>
                </a:solidFill>
              </a:rPr>
              <a:t>Read X</a:t>
            </a:r>
          </a:p>
        </p:txBody>
      </p:sp>
      <p:sp>
        <p:nvSpPr>
          <p:cNvPr id="30" name="TextBox 29"/>
          <p:cNvSpPr txBox="1"/>
          <p:nvPr/>
        </p:nvSpPr>
        <p:spPr>
          <a:xfrm>
            <a:off x="4191000" y="1981200"/>
            <a:ext cx="1600200" cy="400110"/>
          </a:xfrm>
          <a:prstGeom prst="rect">
            <a:avLst/>
          </a:prstGeom>
          <a:noFill/>
        </p:spPr>
        <p:txBody>
          <a:bodyPr wrap="square" rtlCol="0">
            <a:spAutoFit/>
          </a:bodyPr>
          <a:lstStyle/>
          <a:p>
            <a:pPr algn="ctr"/>
            <a:r>
              <a:rPr lang="en-US" sz="2000" dirty="0">
                <a:solidFill>
                  <a:schemeClr val="accent2"/>
                </a:solidFill>
              </a:rPr>
              <a:t>Write 1 to X</a:t>
            </a:r>
          </a:p>
        </p:txBody>
      </p:sp>
      <p:sp>
        <p:nvSpPr>
          <p:cNvPr id="32" name="TextBox 31"/>
          <p:cNvSpPr txBox="1"/>
          <p:nvPr/>
        </p:nvSpPr>
        <p:spPr>
          <a:xfrm>
            <a:off x="5029200" y="2724090"/>
            <a:ext cx="838200" cy="400110"/>
          </a:xfrm>
          <a:prstGeom prst="rect">
            <a:avLst/>
          </a:prstGeom>
          <a:solidFill>
            <a:schemeClr val="bg1"/>
          </a:solidFill>
        </p:spPr>
        <p:txBody>
          <a:bodyPr wrap="square" rtlCol="0">
            <a:spAutoFit/>
          </a:bodyPr>
          <a:lstStyle/>
          <a:p>
            <a:pPr algn="ctr"/>
            <a:r>
              <a:rPr lang="en-US" sz="2000" dirty="0">
                <a:solidFill>
                  <a:schemeClr val="accent2"/>
                </a:solidFill>
              </a:rPr>
              <a:t>X = 1</a:t>
            </a:r>
          </a:p>
        </p:txBody>
      </p:sp>
      <p:sp>
        <p:nvSpPr>
          <p:cNvPr id="34" name="TextBox 33"/>
          <p:cNvSpPr txBox="1"/>
          <p:nvPr/>
        </p:nvSpPr>
        <p:spPr>
          <a:xfrm>
            <a:off x="2514600" y="3276600"/>
            <a:ext cx="838200" cy="400110"/>
          </a:xfrm>
          <a:prstGeom prst="rect">
            <a:avLst/>
          </a:prstGeom>
          <a:solidFill>
            <a:schemeClr val="bg1"/>
          </a:solidFill>
        </p:spPr>
        <p:txBody>
          <a:bodyPr wrap="square" rtlCol="0">
            <a:spAutoFit/>
          </a:bodyPr>
          <a:lstStyle/>
          <a:p>
            <a:pPr algn="ctr"/>
            <a:r>
              <a:rPr lang="en-US" sz="2000" dirty="0">
                <a:solidFill>
                  <a:schemeClr val="accent2"/>
                </a:solidFill>
              </a:rPr>
              <a:t>    </a:t>
            </a:r>
          </a:p>
        </p:txBody>
      </p:sp>
      <p:sp>
        <p:nvSpPr>
          <p:cNvPr id="35" name="TextBox 34"/>
          <p:cNvSpPr txBox="1"/>
          <p:nvPr/>
        </p:nvSpPr>
        <p:spPr>
          <a:xfrm>
            <a:off x="6400800" y="1981200"/>
            <a:ext cx="1219200" cy="400110"/>
          </a:xfrm>
          <a:prstGeom prst="rect">
            <a:avLst/>
          </a:prstGeom>
          <a:noFill/>
        </p:spPr>
        <p:txBody>
          <a:bodyPr wrap="square" rtlCol="0">
            <a:spAutoFit/>
          </a:bodyPr>
          <a:lstStyle/>
          <a:p>
            <a:pPr algn="ctr"/>
            <a:r>
              <a:rPr lang="en-US" sz="2000" dirty="0">
                <a:solidFill>
                  <a:schemeClr val="accent2"/>
                </a:solidFill>
              </a:rPr>
              <a:t>Read X</a:t>
            </a:r>
          </a:p>
        </p:txBody>
      </p:sp>
      <p:sp>
        <p:nvSpPr>
          <p:cNvPr id="33" name="TextBox 32"/>
          <p:cNvSpPr txBox="1"/>
          <p:nvPr/>
        </p:nvSpPr>
        <p:spPr>
          <a:xfrm>
            <a:off x="7086600" y="2724090"/>
            <a:ext cx="838200" cy="400110"/>
          </a:xfrm>
          <a:prstGeom prst="rect">
            <a:avLst/>
          </a:prstGeom>
          <a:solidFill>
            <a:schemeClr val="bg1"/>
          </a:solidFill>
        </p:spPr>
        <p:txBody>
          <a:bodyPr wrap="square" rtlCol="0">
            <a:spAutoFit/>
          </a:bodyPr>
          <a:lstStyle/>
          <a:p>
            <a:pPr algn="ctr"/>
            <a:r>
              <a:rPr lang="en-US" sz="2000" dirty="0">
                <a:solidFill>
                  <a:schemeClr val="accent2"/>
                </a:solidFill>
              </a:rPr>
              <a:t>X = </a:t>
            </a:r>
            <a:r>
              <a:rPr lang="en-US" sz="2000" b="1" dirty="0">
                <a:solidFill>
                  <a:srgbClr val="FF0000"/>
                </a:solidFill>
                <a:latin typeface="Castellar" pitchFamily="18" charset="0"/>
              </a:rPr>
              <a:t>I</a:t>
            </a:r>
          </a:p>
        </p:txBody>
      </p:sp>
      <p:sp>
        <p:nvSpPr>
          <p:cNvPr id="37" name="TextBox 36"/>
          <p:cNvSpPr txBox="1"/>
          <p:nvPr/>
        </p:nvSpPr>
        <p:spPr>
          <a:xfrm>
            <a:off x="5562600" y="3429000"/>
            <a:ext cx="914400" cy="400110"/>
          </a:xfrm>
          <a:prstGeom prst="rect">
            <a:avLst/>
          </a:prstGeom>
          <a:solidFill>
            <a:schemeClr val="bg1"/>
          </a:solidFill>
        </p:spPr>
        <p:txBody>
          <a:bodyPr wrap="square" rtlCol="0">
            <a:spAutoFit/>
          </a:bodyPr>
          <a:lstStyle/>
          <a:p>
            <a:pPr algn="ctr"/>
            <a:r>
              <a:rPr lang="en-US" sz="2000" dirty="0">
                <a:solidFill>
                  <a:schemeClr val="accent2"/>
                </a:solidFill>
              </a:rPr>
              <a:t>X = </a:t>
            </a:r>
            <a:r>
              <a:rPr lang="en-US" sz="2000" b="1" dirty="0">
                <a:solidFill>
                  <a:srgbClr val="FF0000"/>
                </a:solidFill>
                <a:latin typeface="Castellar" pitchFamily="18" charset="0"/>
              </a:rPr>
              <a:t>I</a:t>
            </a:r>
          </a:p>
        </p:txBody>
      </p:sp>
      <p:sp>
        <p:nvSpPr>
          <p:cNvPr id="31" name="TextBox 30"/>
          <p:cNvSpPr txBox="1"/>
          <p:nvPr/>
        </p:nvSpPr>
        <p:spPr>
          <a:xfrm>
            <a:off x="5562600" y="3429000"/>
            <a:ext cx="914400" cy="400110"/>
          </a:xfrm>
          <a:prstGeom prst="rect">
            <a:avLst/>
          </a:prstGeom>
          <a:solidFill>
            <a:schemeClr val="bg1"/>
          </a:solidFill>
        </p:spPr>
        <p:txBody>
          <a:bodyPr wrap="square" rtlCol="0">
            <a:spAutoFit/>
          </a:bodyPr>
          <a:lstStyle/>
          <a:p>
            <a:pPr algn="ctr"/>
            <a:r>
              <a:rPr lang="en-US" sz="2000" dirty="0">
                <a:solidFill>
                  <a:schemeClr val="accent2"/>
                </a:solidFill>
              </a:rPr>
              <a:t>X = 1</a:t>
            </a:r>
          </a:p>
        </p:txBody>
      </p:sp>
      <p:sp>
        <p:nvSpPr>
          <p:cNvPr id="36" name="TextBox 35"/>
          <p:cNvSpPr txBox="1"/>
          <p:nvPr/>
        </p:nvSpPr>
        <p:spPr>
          <a:xfrm>
            <a:off x="7086600" y="2743200"/>
            <a:ext cx="838200" cy="400110"/>
          </a:xfrm>
          <a:prstGeom prst="rect">
            <a:avLst/>
          </a:prstGeom>
          <a:solidFill>
            <a:schemeClr val="bg1"/>
          </a:solidFill>
        </p:spPr>
        <p:txBody>
          <a:bodyPr wrap="square" rtlCol="0">
            <a:spAutoFit/>
          </a:bodyPr>
          <a:lstStyle/>
          <a:p>
            <a:pPr algn="ctr"/>
            <a:r>
              <a:rPr lang="en-US" sz="2000" dirty="0">
                <a:solidFill>
                  <a:schemeClr val="accent2"/>
                </a:solidFill>
              </a:rPr>
              <a:t>X = 1</a:t>
            </a:r>
          </a:p>
        </p:txBody>
      </p:sp>
    </p:spTree>
    <p:extLst>
      <p:ext uri="{BB962C8B-B14F-4D97-AF65-F5344CB8AC3E}">
        <p14:creationId xmlns:p14="http://schemas.microsoft.com/office/powerpoint/2010/main" val="30406059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50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500"/>
                                  </p:stCondLst>
                                  <p:childTnLst>
                                    <p:set>
                                      <p:cBhvr>
                                        <p:cTn id="23" dur="1" fill="hold">
                                          <p:stCondLst>
                                            <p:cond delay="0"/>
                                          </p:stCondLst>
                                        </p:cTn>
                                        <p:tgtEl>
                                          <p:spTgt spid="32"/>
                                        </p:tgtEl>
                                        <p:attrNameLst>
                                          <p:attrName>style.visibility</p:attrName>
                                        </p:attrNameLst>
                                      </p:cBhvr>
                                      <p:to>
                                        <p:strVal val="visible"/>
                                      </p:to>
                                    </p:set>
                                  </p:childTnLst>
                                </p:cTn>
                              </p:par>
                            </p:childTnLst>
                          </p:cTn>
                        </p:par>
                        <p:par>
                          <p:cTn id="24" fill="hold">
                            <p:stCondLst>
                              <p:cond delay="500"/>
                            </p:stCondLst>
                            <p:childTnLst>
                              <p:par>
                                <p:cTn id="25" presetID="1" presetClass="entr" presetSubtype="0" fill="hold" grpId="0" nodeType="afterEffect">
                                  <p:stCondLst>
                                    <p:cond delay="500"/>
                                  </p:stCondLst>
                                  <p:childTnLst>
                                    <p:set>
                                      <p:cBhvr>
                                        <p:cTn id="26" dur="1" fill="hold">
                                          <p:stCondLst>
                                            <p:cond delay="0"/>
                                          </p:stCondLst>
                                        </p:cTn>
                                        <p:tgtEl>
                                          <p:spTgt spid="37"/>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grpId="0" nodeType="afterEffect">
                                  <p:stCondLst>
                                    <p:cond delay="50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1000"/>
                                  </p:stCondLst>
                                  <p:childTnLst>
                                    <p:set>
                                      <p:cBhvr>
                                        <p:cTn id="39"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2" grpId="0" animBg="1"/>
      <p:bldP spid="35" grpId="0"/>
      <p:bldP spid="33" grpId="0" animBg="1"/>
      <p:bldP spid="37" grpId="0" animBg="1"/>
      <p:bldP spid="31" grpId="0" animBg="1"/>
      <p:bldP spid="36"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22050" name="Rectangle 2"/>
          <p:cNvSpPr>
            <a:spLocks noGrp="1" noChangeArrowheads="1"/>
          </p:cNvSpPr>
          <p:nvPr>
            <p:ph type="title"/>
          </p:nvPr>
        </p:nvSpPr>
        <p:spPr/>
        <p:txBody>
          <a:bodyPr>
            <a:normAutofit fontScale="90000"/>
          </a:bodyPr>
          <a:lstStyle/>
          <a:p>
            <a:r>
              <a:rPr lang="en-US"/>
              <a:t>A Write-Invalidate CC Protocol</a:t>
            </a:r>
          </a:p>
        </p:txBody>
      </p:sp>
      <p:grpSp>
        <p:nvGrpSpPr>
          <p:cNvPr id="2" name="Group 11"/>
          <p:cNvGrpSpPr>
            <a:grpSpLocks/>
          </p:cNvGrpSpPr>
          <p:nvPr/>
        </p:nvGrpSpPr>
        <p:grpSpPr bwMode="auto">
          <a:xfrm>
            <a:off x="7772400" y="1295400"/>
            <a:ext cx="1066800" cy="1066800"/>
            <a:chOff x="3600" y="1152"/>
            <a:chExt cx="672" cy="672"/>
          </a:xfrm>
        </p:grpSpPr>
        <p:sp>
          <p:nvSpPr>
            <p:cNvPr id="1922052" name="Text Box 4"/>
            <p:cNvSpPr txBox="1">
              <a:spLocks noChangeArrowheads="1"/>
            </p:cNvSpPr>
            <p:nvPr/>
          </p:nvSpPr>
          <p:spPr bwMode="auto">
            <a:xfrm>
              <a:off x="3670" y="1271"/>
              <a:ext cx="527" cy="407"/>
            </a:xfrm>
            <a:prstGeom prst="rect">
              <a:avLst/>
            </a:prstGeom>
            <a:noFill/>
            <a:ln w="12700">
              <a:noFill/>
              <a:miter lim="800000"/>
              <a:headEnd/>
              <a:tailEnd/>
            </a:ln>
            <a:effectLst/>
          </p:spPr>
          <p:txBody>
            <a:bodyPr wrap="none">
              <a:spAutoFit/>
            </a:bodyPr>
            <a:lstStyle/>
            <a:p>
              <a:pPr algn="ctr"/>
              <a:r>
                <a:rPr lang="en-US"/>
                <a:t>Shared</a:t>
              </a:r>
            </a:p>
            <a:p>
              <a:pPr algn="ctr"/>
              <a:r>
                <a:rPr lang="en-US"/>
                <a:t>(clean)</a:t>
              </a:r>
            </a:p>
          </p:txBody>
        </p:sp>
        <p:sp>
          <p:nvSpPr>
            <p:cNvPr id="1922053" name="Oval 5"/>
            <p:cNvSpPr>
              <a:spLocks noChangeArrowheads="1"/>
            </p:cNvSpPr>
            <p:nvPr/>
          </p:nvSpPr>
          <p:spPr bwMode="auto">
            <a:xfrm>
              <a:off x="3600" y="1152"/>
              <a:ext cx="672" cy="672"/>
            </a:xfrm>
            <a:prstGeom prst="ellipse">
              <a:avLst/>
            </a:prstGeom>
            <a:noFill/>
            <a:ln w="12700">
              <a:solidFill>
                <a:schemeClr val="tx1"/>
              </a:solidFill>
              <a:round/>
              <a:headEnd/>
              <a:tailEnd/>
            </a:ln>
            <a:effectLst/>
          </p:spPr>
          <p:txBody>
            <a:bodyPr wrap="none" anchor="ctr"/>
            <a:lstStyle/>
            <a:p>
              <a:endParaRPr lang="en-US"/>
            </a:p>
          </p:txBody>
        </p:sp>
      </p:grpSp>
      <p:grpSp>
        <p:nvGrpSpPr>
          <p:cNvPr id="3" name="Group 10"/>
          <p:cNvGrpSpPr>
            <a:grpSpLocks/>
          </p:cNvGrpSpPr>
          <p:nvPr/>
        </p:nvGrpSpPr>
        <p:grpSpPr bwMode="auto">
          <a:xfrm>
            <a:off x="3276600" y="1295400"/>
            <a:ext cx="1066800" cy="1066800"/>
            <a:chOff x="1344" y="1104"/>
            <a:chExt cx="672" cy="672"/>
          </a:xfrm>
        </p:grpSpPr>
        <p:sp>
          <p:nvSpPr>
            <p:cNvPr id="1922054" name="Text Box 6"/>
            <p:cNvSpPr txBox="1">
              <a:spLocks noChangeArrowheads="1"/>
            </p:cNvSpPr>
            <p:nvPr/>
          </p:nvSpPr>
          <p:spPr bwMode="auto">
            <a:xfrm>
              <a:off x="1450" y="1305"/>
              <a:ext cx="504" cy="233"/>
            </a:xfrm>
            <a:prstGeom prst="rect">
              <a:avLst/>
            </a:prstGeom>
            <a:noFill/>
            <a:ln w="12700">
              <a:noFill/>
              <a:miter lim="800000"/>
              <a:headEnd/>
              <a:tailEnd/>
            </a:ln>
            <a:effectLst/>
          </p:spPr>
          <p:txBody>
            <a:bodyPr wrap="none">
              <a:spAutoFit/>
            </a:bodyPr>
            <a:lstStyle/>
            <a:p>
              <a:pPr algn="ctr"/>
              <a:r>
                <a:rPr lang="en-US"/>
                <a:t>Invalid</a:t>
              </a:r>
            </a:p>
          </p:txBody>
        </p:sp>
        <p:sp>
          <p:nvSpPr>
            <p:cNvPr id="1922055" name="Oval 7"/>
            <p:cNvSpPr>
              <a:spLocks noChangeArrowheads="1"/>
            </p:cNvSpPr>
            <p:nvPr/>
          </p:nvSpPr>
          <p:spPr bwMode="auto">
            <a:xfrm>
              <a:off x="1344" y="1104"/>
              <a:ext cx="672" cy="672"/>
            </a:xfrm>
            <a:prstGeom prst="ellipse">
              <a:avLst/>
            </a:prstGeom>
            <a:noFill/>
            <a:ln w="12700">
              <a:solidFill>
                <a:schemeClr val="tx1"/>
              </a:solidFill>
              <a:round/>
              <a:headEnd/>
              <a:tailEnd/>
            </a:ln>
            <a:effectLst/>
          </p:spPr>
          <p:txBody>
            <a:bodyPr wrap="none" anchor="ctr"/>
            <a:lstStyle/>
            <a:p>
              <a:endParaRPr lang="en-US"/>
            </a:p>
          </p:txBody>
        </p:sp>
      </p:grpSp>
      <p:grpSp>
        <p:nvGrpSpPr>
          <p:cNvPr id="4" name="Group 12"/>
          <p:cNvGrpSpPr>
            <a:grpSpLocks/>
          </p:cNvGrpSpPr>
          <p:nvPr/>
        </p:nvGrpSpPr>
        <p:grpSpPr bwMode="auto">
          <a:xfrm>
            <a:off x="3352800" y="4540250"/>
            <a:ext cx="1066800" cy="1066800"/>
            <a:chOff x="1392" y="2736"/>
            <a:chExt cx="672" cy="672"/>
          </a:xfrm>
        </p:grpSpPr>
        <p:sp>
          <p:nvSpPr>
            <p:cNvPr id="1922056" name="Text Box 8"/>
            <p:cNvSpPr txBox="1">
              <a:spLocks noChangeArrowheads="1"/>
            </p:cNvSpPr>
            <p:nvPr/>
          </p:nvSpPr>
          <p:spPr bwMode="auto">
            <a:xfrm>
              <a:off x="1392" y="2855"/>
              <a:ext cx="660" cy="404"/>
            </a:xfrm>
            <a:prstGeom prst="rect">
              <a:avLst/>
            </a:prstGeom>
            <a:noFill/>
            <a:ln w="12700">
              <a:noFill/>
              <a:miter lim="800000"/>
              <a:headEnd/>
              <a:tailEnd/>
            </a:ln>
            <a:effectLst/>
          </p:spPr>
          <p:txBody>
            <a:bodyPr wrap="none">
              <a:spAutoFit/>
            </a:bodyPr>
            <a:lstStyle/>
            <a:p>
              <a:pPr algn="ctr"/>
              <a:r>
                <a:rPr lang="en-US"/>
                <a:t>Modified</a:t>
              </a:r>
            </a:p>
            <a:p>
              <a:pPr algn="ctr"/>
              <a:r>
                <a:rPr lang="en-US"/>
                <a:t>(dirty)</a:t>
              </a:r>
            </a:p>
          </p:txBody>
        </p:sp>
        <p:sp>
          <p:nvSpPr>
            <p:cNvPr id="1922057" name="Oval 9"/>
            <p:cNvSpPr>
              <a:spLocks noChangeArrowheads="1"/>
            </p:cNvSpPr>
            <p:nvPr/>
          </p:nvSpPr>
          <p:spPr bwMode="auto">
            <a:xfrm>
              <a:off x="1392" y="2736"/>
              <a:ext cx="672" cy="672"/>
            </a:xfrm>
            <a:prstGeom prst="ellipse">
              <a:avLst/>
            </a:prstGeom>
            <a:noFill/>
            <a:ln w="12700">
              <a:solidFill>
                <a:schemeClr val="tx1"/>
              </a:solidFill>
              <a:round/>
              <a:headEnd/>
              <a:tailEnd/>
            </a:ln>
            <a:effectLst/>
          </p:spPr>
          <p:txBody>
            <a:bodyPr wrap="none" anchor="ctr"/>
            <a:lstStyle/>
            <a:p>
              <a:endParaRPr lang="en-US"/>
            </a:p>
          </p:txBody>
        </p:sp>
      </p:grpSp>
      <p:sp>
        <p:nvSpPr>
          <p:cNvPr id="1922061" name="Text Box 13"/>
          <p:cNvSpPr txBox="1">
            <a:spLocks noChangeArrowheads="1"/>
          </p:cNvSpPr>
          <p:nvPr/>
        </p:nvSpPr>
        <p:spPr bwMode="auto">
          <a:xfrm>
            <a:off x="7239001" y="4419600"/>
            <a:ext cx="2911475" cy="641350"/>
          </a:xfrm>
          <a:prstGeom prst="rect">
            <a:avLst/>
          </a:prstGeom>
          <a:noFill/>
          <a:ln w="12700">
            <a:noFill/>
            <a:miter lim="800000"/>
            <a:headEnd/>
            <a:tailEnd/>
          </a:ln>
          <a:effectLst/>
        </p:spPr>
        <p:txBody>
          <a:bodyPr>
            <a:spAutoFit/>
          </a:bodyPr>
          <a:lstStyle/>
          <a:p>
            <a:r>
              <a:rPr lang="en-US"/>
              <a:t>write-back caching protocol in black</a:t>
            </a:r>
            <a:endParaRPr lang="en-US">
              <a:solidFill>
                <a:schemeClr val="accent2"/>
              </a:solidFill>
            </a:endParaRPr>
          </a:p>
        </p:txBody>
      </p:sp>
      <p:sp>
        <p:nvSpPr>
          <p:cNvPr id="1922064" name="Text Box 16"/>
          <p:cNvSpPr txBox="1">
            <a:spLocks noChangeArrowheads="1"/>
          </p:cNvSpPr>
          <p:nvPr/>
        </p:nvSpPr>
        <p:spPr bwMode="auto">
          <a:xfrm>
            <a:off x="5314951" y="1219200"/>
            <a:ext cx="1273297" cy="369332"/>
          </a:xfrm>
          <a:prstGeom prst="rect">
            <a:avLst/>
          </a:prstGeom>
          <a:noFill/>
          <a:ln w="12700">
            <a:noFill/>
            <a:miter lim="800000"/>
            <a:headEnd/>
            <a:tailEnd/>
          </a:ln>
          <a:effectLst/>
        </p:spPr>
        <p:txBody>
          <a:bodyPr wrap="none">
            <a:spAutoFit/>
          </a:bodyPr>
          <a:lstStyle/>
          <a:p>
            <a:r>
              <a:rPr lang="en-US"/>
              <a:t> read (miss)</a:t>
            </a:r>
          </a:p>
        </p:txBody>
      </p:sp>
      <p:sp>
        <p:nvSpPr>
          <p:cNvPr id="1922065" name="Line 17"/>
          <p:cNvSpPr>
            <a:spLocks noChangeShapeType="1"/>
          </p:cNvSpPr>
          <p:nvPr/>
        </p:nvSpPr>
        <p:spPr bwMode="auto">
          <a:xfrm flipH="1">
            <a:off x="4419600" y="2362200"/>
            <a:ext cx="3810000" cy="2514600"/>
          </a:xfrm>
          <a:prstGeom prst="line">
            <a:avLst/>
          </a:prstGeom>
          <a:noFill/>
          <a:ln w="12700">
            <a:solidFill>
              <a:schemeClr val="tx1"/>
            </a:solidFill>
            <a:round/>
            <a:headEnd/>
            <a:tailEnd type="triangle" w="med" len="med"/>
          </a:ln>
          <a:effectLst/>
        </p:spPr>
        <p:txBody>
          <a:bodyPr/>
          <a:lstStyle/>
          <a:p>
            <a:endParaRPr lang="en-US"/>
          </a:p>
        </p:txBody>
      </p:sp>
      <p:sp>
        <p:nvSpPr>
          <p:cNvPr id="1922066" name="Text Box 18"/>
          <p:cNvSpPr txBox="1">
            <a:spLocks noChangeArrowheads="1"/>
          </p:cNvSpPr>
          <p:nvPr/>
        </p:nvSpPr>
        <p:spPr bwMode="auto">
          <a:xfrm rot="-2057382">
            <a:off x="5584137" y="3503891"/>
            <a:ext cx="1842877" cy="369332"/>
          </a:xfrm>
          <a:prstGeom prst="rect">
            <a:avLst/>
          </a:prstGeom>
          <a:noFill/>
          <a:ln w="12700">
            <a:noFill/>
            <a:miter lim="800000"/>
            <a:headEnd/>
            <a:tailEnd/>
          </a:ln>
          <a:effectLst/>
        </p:spPr>
        <p:txBody>
          <a:bodyPr wrap="none">
            <a:spAutoFit/>
          </a:bodyPr>
          <a:lstStyle/>
          <a:p>
            <a:r>
              <a:rPr lang="en-US"/>
              <a:t>write (hit or miss)</a:t>
            </a:r>
          </a:p>
        </p:txBody>
      </p:sp>
      <p:cxnSp>
        <p:nvCxnSpPr>
          <p:cNvPr id="1922067" name="AutoShape 19"/>
          <p:cNvCxnSpPr>
            <a:cxnSpLocks noChangeShapeType="1"/>
            <a:stCxn id="1922053" idx="6"/>
            <a:endCxn id="1922053" idx="0"/>
          </p:cNvCxnSpPr>
          <p:nvPr/>
        </p:nvCxnSpPr>
        <p:spPr bwMode="auto">
          <a:xfrm flipH="1" flipV="1">
            <a:off x="8305800" y="1295400"/>
            <a:ext cx="533400" cy="533400"/>
          </a:xfrm>
          <a:prstGeom prst="curvedConnector4">
            <a:avLst>
              <a:gd name="adj1" fmla="val -42856"/>
              <a:gd name="adj2" fmla="val 142856"/>
            </a:avLst>
          </a:prstGeom>
          <a:noFill/>
          <a:ln w="12700">
            <a:solidFill>
              <a:schemeClr val="tx1"/>
            </a:solidFill>
            <a:round/>
            <a:headEnd/>
            <a:tailEnd type="triangle" w="med" len="med"/>
          </a:ln>
          <a:effectLst/>
        </p:spPr>
      </p:cxnSp>
      <p:sp>
        <p:nvSpPr>
          <p:cNvPr id="1922068" name="Text Box 20"/>
          <p:cNvSpPr txBox="1">
            <a:spLocks noChangeArrowheads="1"/>
          </p:cNvSpPr>
          <p:nvPr/>
        </p:nvSpPr>
        <p:spPr bwMode="auto">
          <a:xfrm>
            <a:off x="8991600" y="776288"/>
            <a:ext cx="1371600" cy="641350"/>
          </a:xfrm>
          <a:prstGeom prst="rect">
            <a:avLst/>
          </a:prstGeom>
          <a:noFill/>
          <a:ln w="12700">
            <a:noFill/>
            <a:miter lim="800000"/>
            <a:headEnd/>
            <a:tailEnd/>
          </a:ln>
          <a:effectLst/>
        </p:spPr>
        <p:txBody>
          <a:bodyPr>
            <a:spAutoFit/>
          </a:bodyPr>
          <a:lstStyle/>
          <a:p>
            <a:r>
              <a:rPr lang="en-US"/>
              <a:t>read (hit or miss)</a:t>
            </a:r>
          </a:p>
        </p:txBody>
      </p:sp>
      <p:cxnSp>
        <p:nvCxnSpPr>
          <p:cNvPr id="1922069" name="AutoShape 21"/>
          <p:cNvCxnSpPr>
            <a:cxnSpLocks noChangeShapeType="1"/>
            <a:stCxn id="1922057" idx="4"/>
            <a:endCxn id="1922057" idx="2"/>
          </p:cNvCxnSpPr>
          <p:nvPr/>
        </p:nvCxnSpPr>
        <p:spPr bwMode="auto">
          <a:xfrm rot="16200000" flipV="1">
            <a:off x="3352800" y="5073650"/>
            <a:ext cx="533400" cy="533400"/>
          </a:xfrm>
          <a:prstGeom prst="curvedConnector4">
            <a:avLst>
              <a:gd name="adj1" fmla="val -42856"/>
              <a:gd name="adj2" fmla="val 142856"/>
            </a:avLst>
          </a:prstGeom>
          <a:noFill/>
          <a:ln w="12700">
            <a:solidFill>
              <a:schemeClr val="tx1"/>
            </a:solidFill>
            <a:round/>
            <a:headEnd/>
            <a:tailEnd type="triangle" w="med" len="med"/>
          </a:ln>
          <a:effectLst/>
        </p:spPr>
      </p:cxnSp>
      <p:sp>
        <p:nvSpPr>
          <p:cNvPr id="1922070" name="Text Box 22"/>
          <p:cNvSpPr txBox="1">
            <a:spLocks noChangeArrowheads="1"/>
          </p:cNvSpPr>
          <p:nvPr/>
        </p:nvSpPr>
        <p:spPr bwMode="auto">
          <a:xfrm>
            <a:off x="1981200" y="5759450"/>
            <a:ext cx="1981200" cy="641350"/>
          </a:xfrm>
          <a:prstGeom prst="rect">
            <a:avLst/>
          </a:prstGeom>
          <a:noFill/>
          <a:ln w="12700">
            <a:noFill/>
            <a:miter lim="800000"/>
            <a:headEnd/>
            <a:tailEnd/>
          </a:ln>
          <a:effectLst/>
        </p:spPr>
        <p:txBody>
          <a:bodyPr>
            <a:spAutoFit/>
          </a:bodyPr>
          <a:lstStyle/>
          <a:p>
            <a:r>
              <a:rPr lang="en-US"/>
              <a:t>read (hit) or   write (hit or miss)</a:t>
            </a:r>
          </a:p>
        </p:txBody>
      </p:sp>
      <p:sp>
        <p:nvSpPr>
          <p:cNvPr id="1922071" name="Line 23"/>
          <p:cNvSpPr>
            <a:spLocks noChangeShapeType="1"/>
          </p:cNvSpPr>
          <p:nvPr/>
        </p:nvSpPr>
        <p:spPr bwMode="auto">
          <a:xfrm flipH="1">
            <a:off x="3505200" y="22860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922072" name="Text Box 24"/>
          <p:cNvSpPr txBox="1">
            <a:spLocks noChangeArrowheads="1"/>
          </p:cNvSpPr>
          <p:nvPr/>
        </p:nvSpPr>
        <p:spPr bwMode="auto">
          <a:xfrm rot="-5400000">
            <a:off x="2665843" y="3158609"/>
            <a:ext cx="1283428" cy="369332"/>
          </a:xfrm>
          <a:prstGeom prst="rect">
            <a:avLst/>
          </a:prstGeom>
          <a:noFill/>
          <a:ln w="12700">
            <a:noFill/>
            <a:miter lim="800000"/>
            <a:headEnd/>
            <a:tailEnd/>
          </a:ln>
          <a:effectLst/>
        </p:spPr>
        <p:txBody>
          <a:bodyPr wrap="none">
            <a:spAutoFit/>
          </a:bodyPr>
          <a:lstStyle/>
          <a:p>
            <a:r>
              <a:rPr lang="en-US"/>
              <a:t>write (miss)</a:t>
            </a:r>
          </a:p>
        </p:txBody>
      </p:sp>
      <p:sp>
        <p:nvSpPr>
          <p:cNvPr id="1922082" name="Line 34"/>
          <p:cNvSpPr>
            <a:spLocks noChangeShapeType="1"/>
          </p:cNvSpPr>
          <p:nvPr/>
        </p:nvSpPr>
        <p:spPr bwMode="auto">
          <a:xfrm>
            <a:off x="4267200" y="1524000"/>
            <a:ext cx="3657600" cy="0"/>
          </a:xfrm>
          <a:prstGeom prst="line">
            <a:avLst/>
          </a:prstGeom>
          <a:noFill/>
          <a:ln w="12700">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33518940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t>Memory</a:t>
            </a:r>
            <a:endParaRPr lang="en-US" dirty="0"/>
          </a:p>
          <a:p>
            <a:pPr lvl="1"/>
            <a:r>
              <a:rPr lang="en-US" dirty="0" smtClean="0"/>
              <a:t>Technology</a:t>
            </a:r>
          </a:p>
          <a:p>
            <a:pPr lvl="1"/>
            <a:r>
              <a:rPr lang="en-US" dirty="0" smtClean="0"/>
              <a:t>Speed</a:t>
            </a:r>
          </a:p>
          <a:p>
            <a:pPr lvl="1"/>
            <a:r>
              <a:rPr lang="en-US" dirty="0" smtClean="0"/>
              <a:t>Schemes for efficiency</a:t>
            </a:r>
          </a:p>
          <a:p>
            <a:pPr lvl="2"/>
            <a:r>
              <a:rPr lang="en-US" dirty="0" smtClean="0"/>
              <a:t>Cache hierarchy</a:t>
            </a:r>
          </a:p>
          <a:p>
            <a:pPr lvl="2"/>
            <a:r>
              <a:rPr lang="en-US" dirty="0" smtClean="0">
                <a:solidFill>
                  <a:schemeClr val="accent1"/>
                </a:solidFill>
              </a:rPr>
              <a:t>Virtual Memory</a:t>
            </a:r>
          </a:p>
          <a:p>
            <a:pPr lvl="2"/>
            <a:r>
              <a:rPr lang="en-US" dirty="0" smtClean="0">
                <a:solidFill>
                  <a:schemeClr val="accent1"/>
                </a:solidFill>
              </a:rPr>
              <a:t>How to manage and efficiently use cache </a:t>
            </a:r>
          </a:p>
          <a:p>
            <a:pPr lvl="3"/>
            <a:r>
              <a:rPr lang="en-US" dirty="0" smtClean="0"/>
              <a:t>…</a:t>
            </a:r>
            <a:endParaRPr lang="en-US" dirty="0"/>
          </a:p>
          <a:p>
            <a:endParaRPr lang="en-US" dirty="0" smtClean="0">
              <a:solidFill>
                <a:schemeClr val="bg1">
                  <a:lumMod val="85000"/>
                </a:schemeClr>
              </a:solidFill>
            </a:endParaRPr>
          </a:p>
          <a:p>
            <a:pPr lvl="2"/>
            <a:endParaRPr lang="en-US" dirty="0" smtClean="0"/>
          </a:p>
          <a:p>
            <a:pPr lvl="1"/>
            <a:endParaRPr lang="en-US" dirty="0"/>
          </a:p>
          <a:p>
            <a:pPr lvl="1"/>
            <a:endParaRPr lang="en-US" dirty="0" smtClean="0"/>
          </a:p>
          <a:p>
            <a:endParaRPr lang="en-US" dirty="0"/>
          </a:p>
        </p:txBody>
      </p:sp>
    </p:spTree>
    <p:extLst>
      <p:ext uri="{BB962C8B-B14F-4D97-AF65-F5344CB8AC3E}">
        <p14:creationId xmlns:p14="http://schemas.microsoft.com/office/powerpoint/2010/main" val="29469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7650" name="Rectangle 2"/>
          <p:cNvSpPr>
            <a:spLocks noGrp="1" noChangeArrowheads="1"/>
          </p:cNvSpPr>
          <p:nvPr>
            <p:ph type="title"/>
          </p:nvPr>
        </p:nvSpPr>
        <p:spPr/>
        <p:txBody>
          <a:bodyPr>
            <a:normAutofit fontScale="90000"/>
          </a:bodyPr>
          <a:lstStyle/>
          <a:p>
            <a:r>
              <a:rPr lang="en-US"/>
              <a:t>A Write-Invalidate CC Protocol</a:t>
            </a:r>
          </a:p>
        </p:txBody>
      </p:sp>
      <p:grpSp>
        <p:nvGrpSpPr>
          <p:cNvPr id="2" name="Group 3"/>
          <p:cNvGrpSpPr>
            <a:grpSpLocks/>
          </p:cNvGrpSpPr>
          <p:nvPr/>
        </p:nvGrpSpPr>
        <p:grpSpPr bwMode="auto">
          <a:xfrm>
            <a:off x="7772400" y="1295400"/>
            <a:ext cx="1066800" cy="1066800"/>
            <a:chOff x="3600" y="1152"/>
            <a:chExt cx="672" cy="672"/>
          </a:xfrm>
        </p:grpSpPr>
        <p:sp>
          <p:nvSpPr>
            <p:cNvPr id="1947652" name="Text Box 4"/>
            <p:cNvSpPr txBox="1">
              <a:spLocks noChangeArrowheads="1"/>
            </p:cNvSpPr>
            <p:nvPr/>
          </p:nvSpPr>
          <p:spPr bwMode="auto">
            <a:xfrm>
              <a:off x="3670" y="1271"/>
              <a:ext cx="527" cy="407"/>
            </a:xfrm>
            <a:prstGeom prst="rect">
              <a:avLst/>
            </a:prstGeom>
            <a:noFill/>
            <a:ln w="12700">
              <a:noFill/>
              <a:miter lim="800000"/>
              <a:headEnd/>
              <a:tailEnd/>
            </a:ln>
            <a:effectLst/>
          </p:spPr>
          <p:txBody>
            <a:bodyPr wrap="none">
              <a:spAutoFit/>
            </a:bodyPr>
            <a:lstStyle/>
            <a:p>
              <a:pPr algn="ctr"/>
              <a:r>
                <a:rPr lang="en-US"/>
                <a:t>Shared</a:t>
              </a:r>
            </a:p>
            <a:p>
              <a:pPr algn="ctr"/>
              <a:r>
                <a:rPr lang="en-US"/>
                <a:t>(clean)</a:t>
              </a:r>
            </a:p>
          </p:txBody>
        </p:sp>
        <p:sp>
          <p:nvSpPr>
            <p:cNvPr id="1947653" name="Oval 5"/>
            <p:cNvSpPr>
              <a:spLocks noChangeArrowheads="1"/>
            </p:cNvSpPr>
            <p:nvPr/>
          </p:nvSpPr>
          <p:spPr bwMode="auto">
            <a:xfrm>
              <a:off x="3600" y="1152"/>
              <a:ext cx="672" cy="672"/>
            </a:xfrm>
            <a:prstGeom prst="ellipse">
              <a:avLst/>
            </a:prstGeom>
            <a:noFill/>
            <a:ln w="12700">
              <a:solidFill>
                <a:schemeClr val="tx1"/>
              </a:solidFill>
              <a:round/>
              <a:headEnd/>
              <a:tailEnd/>
            </a:ln>
            <a:effectLst/>
          </p:spPr>
          <p:txBody>
            <a:bodyPr wrap="none" anchor="ctr"/>
            <a:lstStyle/>
            <a:p>
              <a:endParaRPr lang="en-US"/>
            </a:p>
          </p:txBody>
        </p:sp>
      </p:grpSp>
      <p:grpSp>
        <p:nvGrpSpPr>
          <p:cNvPr id="3" name="Group 6"/>
          <p:cNvGrpSpPr>
            <a:grpSpLocks/>
          </p:cNvGrpSpPr>
          <p:nvPr/>
        </p:nvGrpSpPr>
        <p:grpSpPr bwMode="auto">
          <a:xfrm>
            <a:off x="3276600" y="1295400"/>
            <a:ext cx="1066800" cy="1066800"/>
            <a:chOff x="1344" y="1104"/>
            <a:chExt cx="672" cy="672"/>
          </a:xfrm>
        </p:grpSpPr>
        <p:sp>
          <p:nvSpPr>
            <p:cNvPr id="1947655" name="Text Box 7"/>
            <p:cNvSpPr txBox="1">
              <a:spLocks noChangeArrowheads="1"/>
            </p:cNvSpPr>
            <p:nvPr/>
          </p:nvSpPr>
          <p:spPr bwMode="auto">
            <a:xfrm>
              <a:off x="1450" y="1305"/>
              <a:ext cx="504" cy="233"/>
            </a:xfrm>
            <a:prstGeom prst="rect">
              <a:avLst/>
            </a:prstGeom>
            <a:noFill/>
            <a:ln w="12700">
              <a:noFill/>
              <a:miter lim="800000"/>
              <a:headEnd/>
              <a:tailEnd/>
            </a:ln>
            <a:effectLst/>
          </p:spPr>
          <p:txBody>
            <a:bodyPr wrap="none">
              <a:spAutoFit/>
            </a:bodyPr>
            <a:lstStyle/>
            <a:p>
              <a:pPr algn="ctr"/>
              <a:r>
                <a:rPr lang="en-US"/>
                <a:t>Invalid</a:t>
              </a:r>
            </a:p>
          </p:txBody>
        </p:sp>
        <p:sp>
          <p:nvSpPr>
            <p:cNvPr id="1947656" name="Oval 8"/>
            <p:cNvSpPr>
              <a:spLocks noChangeArrowheads="1"/>
            </p:cNvSpPr>
            <p:nvPr/>
          </p:nvSpPr>
          <p:spPr bwMode="auto">
            <a:xfrm>
              <a:off x="1344" y="1104"/>
              <a:ext cx="672" cy="672"/>
            </a:xfrm>
            <a:prstGeom prst="ellipse">
              <a:avLst/>
            </a:prstGeom>
            <a:noFill/>
            <a:ln w="12700">
              <a:solidFill>
                <a:schemeClr val="tx1"/>
              </a:solidFill>
              <a:round/>
              <a:headEnd/>
              <a:tailEnd/>
            </a:ln>
            <a:effectLst/>
          </p:spPr>
          <p:txBody>
            <a:bodyPr wrap="none" anchor="ctr"/>
            <a:lstStyle/>
            <a:p>
              <a:endParaRPr lang="en-US"/>
            </a:p>
          </p:txBody>
        </p:sp>
      </p:grpSp>
      <p:grpSp>
        <p:nvGrpSpPr>
          <p:cNvPr id="4" name="Group 9"/>
          <p:cNvGrpSpPr>
            <a:grpSpLocks/>
          </p:cNvGrpSpPr>
          <p:nvPr/>
        </p:nvGrpSpPr>
        <p:grpSpPr bwMode="auto">
          <a:xfrm>
            <a:off x="3352800" y="4540250"/>
            <a:ext cx="1066800" cy="1066800"/>
            <a:chOff x="1392" y="2736"/>
            <a:chExt cx="672" cy="672"/>
          </a:xfrm>
        </p:grpSpPr>
        <p:sp>
          <p:nvSpPr>
            <p:cNvPr id="1947658" name="Text Box 10"/>
            <p:cNvSpPr txBox="1">
              <a:spLocks noChangeArrowheads="1"/>
            </p:cNvSpPr>
            <p:nvPr/>
          </p:nvSpPr>
          <p:spPr bwMode="auto">
            <a:xfrm>
              <a:off x="1392" y="2855"/>
              <a:ext cx="660" cy="404"/>
            </a:xfrm>
            <a:prstGeom prst="rect">
              <a:avLst/>
            </a:prstGeom>
            <a:noFill/>
            <a:ln w="12700">
              <a:noFill/>
              <a:miter lim="800000"/>
              <a:headEnd/>
              <a:tailEnd/>
            </a:ln>
            <a:effectLst/>
          </p:spPr>
          <p:txBody>
            <a:bodyPr wrap="none">
              <a:spAutoFit/>
            </a:bodyPr>
            <a:lstStyle/>
            <a:p>
              <a:pPr algn="ctr"/>
              <a:r>
                <a:rPr lang="en-US"/>
                <a:t>Modified</a:t>
              </a:r>
            </a:p>
            <a:p>
              <a:pPr algn="ctr"/>
              <a:r>
                <a:rPr lang="en-US"/>
                <a:t>(dirty)</a:t>
              </a:r>
            </a:p>
          </p:txBody>
        </p:sp>
        <p:sp>
          <p:nvSpPr>
            <p:cNvPr id="1947659" name="Oval 11"/>
            <p:cNvSpPr>
              <a:spLocks noChangeArrowheads="1"/>
            </p:cNvSpPr>
            <p:nvPr/>
          </p:nvSpPr>
          <p:spPr bwMode="auto">
            <a:xfrm>
              <a:off x="1392" y="2736"/>
              <a:ext cx="672" cy="672"/>
            </a:xfrm>
            <a:prstGeom prst="ellipse">
              <a:avLst/>
            </a:prstGeom>
            <a:noFill/>
            <a:ln w="12700">
              <a:solidFill>
                <a:schemeClr val="tx1"/>
              </a:solidFill>
              <a:round/>
              <a:headEnd/>
              <a:tailEnd/>
            </a:ln>
            <a:effectLst/>
          </p:spPr>
          <p:txBody>
            <a:bodyPr wrap="none" anchor="ctr"/>
            <a:lstStyle/>
            <a:p>
              <a:endParaRPr lang="en-US"/>
            </a:p>
          </p:txBody>
        </p:sp>
      </p:grpSp>
      <p:sp>
        <p:nvSpPr>
          <p:cNvPr id="1947660" name="Text Box 12"/>
          <p:cNvSpPr txBox="1">
            <a:spLocks noChangeArrowheads="1"/>
          </p:cNvSpPr>
          <p:nvPr/>
        </p:nvSpPr>
        <p:spPr bwMode="auto">
          <a:xfrm>
            <a:off x="7239001" y="4419600"/>
            <a:ext cx="2911475" cy="641350"/>
          </a:xfrm>
          <a:prstGeom prst="rect">
            <a:avLst/>
          </a:prstGeom>
          <a:noFill/>
          <a:ln w="12700">
            <a:noFill/>
            <a:miter lim="800000"/>
            <a:headEnd/>
            <a:tailEnd/>
          </a:ln>
          <a:effectLst/>
        </p:spPr>
        <p:txBody>
          <a:bodyPr>
            <a:spAutoFit/>
          </a:bodyPr>
          <a:lstStyle/>
          <a:p>
            <a:r>
              <a:rPr lang="en-US"/>
              <a:t>write-back caching protocol in black</a:t>
            </a:r>
          </a:p>
        </p:txBody>
      </p:sp>
      <p:sp>
        <p:nvSpPr>
          <p:cNvPr id="1947661" name="Text Box 13"/>
          <p:cNvSpPr txBox="1">
            <a:spLocks noChangeArrowheads="1"/>
          </p:cNvSpPr>
          <p:nvPr/>
        </p:nvSpPr>
        <p:spPr bwMode="auto">
          <a:xfrm>
            <a:off x="5314951" y="1233488"/>
            <a:ext cx="1273297" cy="369332"/>
          </a:xfrm>
          <a:prstGeom prst="rect">
            <a:avLst/>
          </a:prstGeom>
          <a:noFill/>
          <a:ln w="12700">
            <a:noFill/>
            <a:miter lim="800000"/>
            <a:headEnd/>
            <a:tailEnd/>
          </a:ln>
          <a:effectLst/>
        </p:spPr>
        <p:txBody>
          <a:bodyPr wrap="none">
            <a:spAutoFit/>
          </a:bodyPr>
          <a:lstStyle/>
          <a:p>
            <a:r>
              <a:rPr lang="en-US"/>
              <a:t> read (miss)</a:t>
            </a:r>
          </a:p>
        </p:txBody>
      </p:sp>
      <p:sp>
        <p:nvSpPr>
          <p:cNvPr id="1947662" name="Line 14"/>
          <p:cNvSpPr>
            <a:spLocks noChangeShapeType="1"/>
          </p:cNvSpPr>
          <p:nvPr/>
        </p:nvSpPr>
        <p:spPr bwMode="auto">
          <a:xfrm flipH="1">
            <a:off x="4419600" y="2362200"/>
            <a:ext cx="3810000" cy="2514600"/>
          </a:xfrm>
          <a:prstGeom prst="line">
            <a:avLst/>
          </a:prstGeom>
          <a:noFill/>
          <a:ln w="12700">
            <a:solidFill>
              <a:schemeClr val="tx1"/>
            </a:solidFill>
            <a:round/>
            <a:headEnd/>
            <a:tailEnd type="triangle" w="med" len="med"/>
          </a:ln>
          <a:effectLst/>
        </p:spPr>
        <p:txBody>
          <a:bodyPr/>
          <a:lstStyle/>
          <a:p>
            <a:endParaRPr lang="en-US"/>
          </a:p>
        </p:txBody>
      </p:sp>
      <p:sp>
        <p:nvSpPr>
          <p:cNvPr id="1947663" name="Text Box 15"/>
          <p:cNvSpPr txBox="1">
            <a:spLocks noChangeArrowheads="1"/>
          </p:cNvSpPr>
          <p:nvPr/>
        </p:nvSpPr>
        <p:spPr bwMode="auto">
          <a:xfrm rot="-2057382">
            <a:off x="5584137" y="3503891"/>
            <a:ext cx="1842877" cy="369332"/>
          </a:xfrm>
          <a:prstGeom prst="rect">
            <a:avLst/>
          </a:prstGeom>
          <a:noFill/>
          <a:ln w="12700">
            <a:noFill/>
            <a:miter lim="800000"/>
            <a:headEnd/>
            <a:tailEnd/>
          </a:ln>
          <a:effectLst/>
        </p:spPr>
        <p:txBody>
          <a:bodyPr wrap="none">
            <a:spAutoFit/>
          </a:bodyPr>
          <a:lstStyle/>
          <a:p>
            <a:r>
              <a:rPr lang="en-US"/>
              <a:t>write (hit or miss)</a:t>
            </a:r>
          </a:p>
        </p:txBody>
      </p:sp>
      <p:cxnSp>
        <p:nvCxnSpPr>
          <p:cNvPr id="1947664" name="AutoShape 16"/>
          <p:cNvCxnSpPr>
            <a:cxnSpLocks noChangeShapeType="1"/>
            <a:stCxn id="1947653" idx="6"/>
            <a:endCxn id="1947653" idx="0"/>
          </p:cNvCxnSpPr>
          <p:nvPr/>
        </p:nvCxnSpPr>
        <p:spPr bwMode="auto">
          <a:xfrm flipH="1" flipV="1">
            <a:off x="8305800" y="1295400"/>
            <a:ext cx="533400" cy="533400"/>
          </a:xfrm>
          <a:prstGeom prst="curvedConnector4">
            <a:avLst>
              <a:gd name="adj1" fmla="val -42856"/>
              <a:gd name="adj2" fmla="val 142856"/>
            </a:avLst>
          </a:prstGeom>
          <a:noFill/>
          <a:ln w="12700">
            <a:solidFill>
              <a:schemeClr val="tx1"/>
            </a:solidFill>
            <a:round/>
            <a:headEnd/>
            <a:tailEnd type="triangle" w="med" len="med"/>
          </a:ln>
          <a:effectLst/>
        </p:spPr>
      </p:cxnSp>
      <p:sp>
        <p:nvSpPr>
          <p:cNvPr id="1947665" name="Text Box 17"/>
          <p:cNvSpPr txBox="1">
            <a:spLocks noChangeArrowheads="1"/>
          </p:cNvSpPr>
          <p:nvPr/>
        </p:nvSpPr>
        <p:spPr bwMode="auto">
          <a:xfrm>
            <a:off x="8991600" y="990600"/>
            <a:ext cx="1371600" cy="641350"/>
          </a:xfrm>
          <a:prstGeom prst="rect">
            <a:avLst/>
          </a:prstGeom>
          <a:noFill/>
          <a:ln w="12700">
            <a:noFill/>
            <a:miter lim="800000"/>
            <a:headEnd/>
            <a:tailEnd/>
          </a:ln>
          <a:effectLst/>
        </p:spPr>
        <p:txBody>
          <a:bodyPr>
            <a:spAutoFit/>
          </a:bodyPr>
          <a:lstStyle/>
          <a:p>
            <a:r>
              <a:rPr lang="en-US"/>
              <a:t>read (hit or miss)</a:t>
            </a:r>
          </a:p>
        </p:txBody>
      </p:sp>
      <p:cxnSp>
        <p:nvCxnSpPr>
          <p:cNvPr id="1947666" name="AutoShape 18"/>
          <p:cNvCxnSpPr>
            <a:cxnSpLocks noChangeShapeType="1"/>
            <a:stCxn id="1947659" idx="4"/>
            <a:endCxn id="1947659" idx="2"/>
          </p:cNvCxnSpPr>
          <p:nvPr/>
        </p:nvCxnSpPr>
        <p:spPr bwMode="auto">
          <a:xfrm rot="16200000" flipV="1">
            <a:off x="3352800" y="5073650"/>
            <a:ext cx="533400" cy="533400"/>
          </a:xfrm>
          <a:prstGeom prst="curvedConnector4">
            <a:avLst>
              <a:gd name="adj1" fmla="val -42856"/>
              <a:gd name="adj2" fmla="val 142856"/>
            </a:avLst>
          </a:prstGeom>
          <a:noFill/>
          <a:ln w="12700">
            <a:solidFill>
              <a:schemeClr val="tx1"/>
            </a:solidFill>
            <a:round/>
            <a:headEnd/>
            <a:tailEnd type="triangle" w="med" len="med"/>
          </a:ln>
          <a:effectLst/>
        </p:spPr>
      </p:cxnSp>
      <p:sp>
        <p:nvSpPr>
          <p:cNvPr id="1947667" name="Text Box 19"/>
          <p:cNvSpPr txBox="1">
            <a:spLocks noChangeArrowheads="1"/>
          </p:cNvSpPr>
          <p:nvPr/>
        </p:nvSpPr>
        <p:spPr bwMode="auto">
          <a:xfrm>
            <a:off x="1981200" y="5759451"/>
            <a:ext cx="2590800" cy="366713"/>
          </a:xfrm>
          <a:prstGeom prst="rect">
            <a:avLst/>
          </a:prstGeom>
          <a:noFill/>
          <a:ln w="12700">
            <a:noFill/>
            <a:miter lim="800000"/>
            <a:headEnd/>
            <a:tailEnd/>
          </a:ln>
          <a:effectLst/>
        </p:spPr>
        <p:txBody>
          <a:bodyPr>
            <a:spAutoFit/>
          </a:bodyPr>
          <a:lstStyle/>
          <a:p>
            <a:r>
              <a:rPr lang="en-US"/>
              <a:t>read (hit) or write (hit)</a:t>
            </a:r>
          </a:p>
        </p:txBody>
      </p:sp>
      <p:sp>
        <p:nvSpPr>
          <p:cNvPr id="1947668" name="Line 20"/>
          <p:cNvSpPr>
            <a:spLocks noChangeShapeType="1"/>
          </p:cNvSpPr>
          <p:nvPr/>
        </p:nvSpPr>
        <p:spPr bwMode="auto">
          <a:xfrm flipH="1">
            <a:off x="3505200" y="2286000"/>
            <a:ext cx="0" cy="2362200"/>
          </a:xfrm>
          <a:prstGeom prst="line">
            <a:avLst/>
          </a:prstGeom>
          <a:noFill/>
          <a:ln w="12700">
            <a:solidFill>
              <a:schemeClr val="tx1"/>
            </a:solidFill>
            <a:round/>
            <a:headEnd/>
            <a:tailEnd type="triangle" w="med" len="med"/>
          </a:ln>
          <a:effectLst/>
        </p:spPr>
        <p:txBody>
          <a:bodyPr/>
          <a:lstStyle/>
          <a:p>
            <a:endParaRPr lang="en-US"/>
          </a:p>
        </p:txBody>
      </p:sp>
      <p:sp>
        <p:nvSpPr>
          <p:cNvPr id="1947669" name="Text Box 21"/>
          <p:cNvSpPr txBox="1">
            <a:spLocks noChangeArrowheads="1"/>
          </p:cNvSpPr>
          <p:nvPr/>
        </p:nvSpPr>
        <p:spPr bwMode="auto">
          <a:xfrm rot="-5400000">
            <a:off x="2665843" y="3158609"/>
            <a:ext cx="1283428" cy="369332"/>
          </a:xfrm>
          <a:prstGeom prst="rect">
            <a:avLst/>
          </a:prstGeom>
          <a:noFill/>
          <a:ln w="12700">
            <a:noFill/>
            <a:miter lim="800000"/>
            <a:headEnd/>
            <a:tailEnd/>
          </a:ln>
          <a:effectLst/>
        </p:spPr>
        <p:txBody>
          <a:bodyPr wrap="none">
            <a:spAutoFit/>
          </a:bodyPr>
          <a:lstStyle/>
          <a:p>
            <a:r>
              <a:rPr lang="en-US"/>
              <a:t>write (miss)</a:t>
            </a:r>
          </a:p>
        </p:txBody>
      </p:sp>
      <p:sp>
        <p:nvSpPr>
          <p:cNvPr id="1947670" name="Text Box 22"/>
          <p:cNvSpPr txBox="1">
            <a:spLocks noChangeArrowheads="1"/>
          </p:cNvSpPr>
          <p:nvPr/>
        </p:nvSpPr>
        <p:spPr bwMode="auto">
          <a:xfrm rot="-2057382">
            <a:off x="5408205" y="3259416"/>
            <a:ext cx="1594667" cy="369332"/>
          </a:xfrm>
          <a:prstGeom prst="rect">
            <a:avLst/>
          </a:prstGeom>
          <a:noFill/>
          <a:ln w="12700">
            <a:noFill/>
            <a:miter lim="800000"/>
            <a:headEnd/>
            <a:tailEnd/>
          </a:ln>
          <a:effectLst/>
        </p:spPr>
        <p:txBody>
          <a:bodyPr wrap="none">
            <a:spAutoFit/>
          </a:bodyPr>
          <a:lstStyle/>
          <a:p>
            <a:r>
              <a:rPr lang="en-US"/>
              <a:t>send invalidate</a:t>
            </a:r>
          </a:p>
        </p:txBody>
      </p:sp>
      <p:grpSp>
        <p:nvGrpSpPr>
          <p:cNvPr id="5" name="Group 31"/>
          <p:cNvGrpSpPr>
            <a:grpSpLocks/>
          </p:cNvGrpSpPr>
          <p:nvPr/>
        </p:nvGrpSpPr>
        <p:grpSpPr bwMode="auto">
          <a:xfrm>
            <a:off x="4343400" y="1600201"/>
            <a:ext cx="3429000" cy="923926"/>
            <a:chOff x="1776" y="999"/>
            <a:chExt cx="2160" cy="582"/>
          </a:xfrm>
        </p:grpSpPr>
        <p:sp>
          <p:nvSpPr>
            <p:cNvPr id="1947671" name="Line 23"/>
            <p:cNvSpPr>
              <a:spLocks noChangeShapeType="1"/>
            </p:cNvSpPr>
            <p:nvPr/>
          </p:nvSpPr>
          <p:spPr bwMode="auto">
            <a:xfrm flipH="1">
              <a:off x="1776" y="1191"/>
              <a:ext cx="2160" cy="0"/>
            </a:xfrm>
            <a:prstGeom prst="line">
              <a:avLst/>
            </a:prstGeom>
            <a:noFill/>
            <a:ln w="12700">
              <a:solidFill>
                <a:schemeClr val="accent2"/>
              </a:solidFill>
              <a:round/>
              <a:headEnd/>
              <a:tailEnd type="triangle" w="med" len="med"/>
            </a:ln>
            <a:effectLst/>
          </p:spPr>
          <p:txBody>
            <a:bodyPr/>
            <a:lstStyle/>
            <a:p>
              <a:endParaRPr lang="en-US"/>
            </a:p>
          </p:txBody>
        </p:sp>
        <p:sp>
          <p:nvSpPr>
            <p:cNvPr id="1947672" name="Text Box 24"/>
            <p:cNvSpPr txBox="1">
              <a:spLocks noChangeArrowheads="1"/>
            </p:cNvSpPr>
            <p:nvPr/>
          </p:nvSpPr>
          <p:spPr bwMode="auto">
            <a:xfrm>
              <a:off x="2037" y="999"/>
              <a:ext cx="1440" cy="582"/>
            </a:xfrm>
            <a:prstGeom prst="rect">
              <a:avLst/>
            </a:prstGeom>
            <a:noFill/>
            <a:ln w="12700">
              <a:noFill/>
              <a:miter lim="800000"/>
              <a:headEnd/>
              <a:tailEnd/>
            </a:ln>
            <a:effectLst/>
          </p:spPr>
          <p:txBody>
            <a:bodyPr wrap="none">
              <a:spAutoFit/>
            </a:bodyPr>
            <a:lstStyle/>
            <a:p>
              <a:pPr algn="ctr"/>
              <a:r>
                <a:rPr lang="en-US" dirty="0">
                  <a:solidFill>
                    <a:schemeClr val="accent2"/>
                  </a:solidFill>
                </a:rPr>
                <a:t> receives invalidate</a:t>
              </a:r>
            </a:p>
            <a:p>
              <a:pPr algn="ctr"/>
              <a:r>
                <a:rPr lang="en-US" dirty="0">
                  <a:solidFill>
                    <a:schemeClr val="accent2"/>
                  </a:solidFill>
                </a:rPr>
                <a:t>(write by another core</a:t>
              </a:r>
            </a:p>
            <a:p>
              <a:pPr algn="ctr"/>
              <a:r>
                <a:rPr lang="en-US" dirty="0">
                  <a:solidFill>
                    <a:schemeClr val="accent2"/>
                  </a:solidFill>
                </a:rPr>
                <a:t> to this block)</a:t>
              </a:r>
            </a:p>
          </p:txBody>
        </p:sp>
      </p:grpSp>
      <p:grpSp>
        <p:nvGrpSpPr>
          <p:cNvPr id="6" name="Group 32"/>
          <p:cNvGrpSpPr>
            <a:grpSpLocks/>
          </p:cNvGrpSpPr>
          <p:nvPr/>
        </p:nvGrpSpPr>
        <p:grpSpPr bwMode="auto">
          <a:xfrm>
            <a:off x="3868740" y="2209800"/>
            <a:ext cx="923925" cy="2438400"/>
            <a:chOff x="1477" y="1392"/>
            <a:chExt cx="582" cy="1536"/>
          </a:xfrm>
        </p:grpSpPr>
        <p:sp>
          <p:nvSpPr>
            <p:cNvPr id="1947673" name="Line 25"/>
            <p:cNvSpPr>
              <a:spLocks noChangeShapeType="1"/>
            </p:cNvSpPr>
            <p:nvPr/>
          </p:nvSpPr>
          <p:spPr bwMode="auto">
            <a:xfrm flipV="1">
              <a:off x="1584" y="1488"/>
              <a:ext cx="0" cy="1392"/>
            </a:xfrm>
            <a:prstGeom prst="line">
              <a:avLst/>
            </a:prstGeom>
            <a:noFill/>
            <a:ln w="12700">
              <a:solidFill>
                <a:schemeClr val="accent2"/>
              </a:solidFill>
              <a:round/>
              <a:headEnd/>
              <a:tailEnd type="triangle" w="med" len="med"/>
            </a:ln>
            <a:effectLst/>
          </p:spPr>
          <p:txBody>
            <a:bodyPr/>
            <a:lstStyle/>
            <a:p>
              <a:endParaRPr lang="en-US"/>
            </a:p>
          </p:txBody>
        </p:sp>
        <p:sp>
          <p:nvSpPr>
            <p:cNvPr id="1947674" name="Text Box 26"/>
            <p:cNvSpPr txBox="1">
              <a:spLocks noChangeArrowheads="1"/>
            </p:cNvSpPr>
            <p:nvPr/>
          </p:nvSpPr>
          <p:spPr bwMode="auto">
            <a:xfrm rot="16200000">
              <a:off x="1000" y="1869"/>
              <a:ext cx="1536" cy="582"/>
            </a:xfrm>
            <a:prstGeom prst="rect">
              <a:avLst/>
            </a:prstGeom>
            <a:noFill/>
            <a:ln w="12700">
              <a:noFill/>
              <a:miter lim="800000"/>
              <a:headEnd/>
              <a:tailEnd/>
            </a:ln>
            <a:effectLst/>
          </p:spPr>
          <p:txBody>
            <a:bodyPr>
              <a:spAutoFit/>
            </a:bodyPr>
            <a:lstStyle/>
            <a:p>
              <a:pPr algn="ctr"/>
              <a:r>
                <a:rPr lang="en-US" dirty="0">
                  <a:solidFill>
                    <a:schemeClr val="accent2"/>
                  </a:solidFill>
                </a:rPr>
                <a:t>write-back due to read (miss) by another core to this block</a:t>
              </a:r>
            </a:p>
          </p:txBody>
        </p:sp>
      </p:grpSp>
      <p:sp>
        <p:nvSpPr>
          <p:cNvPr id="1947675" name="Text Box 27"/>
          <p:cNvSpPr txBox="1">
            <a:spLocks noChangeArrowheads="1"/>
          </p:cNvSpPr>
          <p:nvPr/>
        </p:nvSpPr>
        <p:spPr bwMode="auto">
          <a:xfrm rot="-5400000">
            <a:off x="2813436" y="3184009"/>
            <a:ext cx="1594667" cy="369332"/>
          </a:xfrm>
          <a:prstGeom prst="rect">
            <a:avLst/>
          </a:prstGeom>
          <a:noFill/>
          <a:ln w="12700">
            <a:noFill/>
            <a:miter lim="800000"/>
            <a:headEnd/>
            <a:tailEnd/>
          </a:ln>
          <a:effectLst/>
        </p:spPr>
        <p:txBody>
          <a:bodyPr wrap="none">
            <a:spAutoFit/>
          </a:bodyPr>
          <a:lstStyle/>
          <a:p>
            <a:r>
              <a:rPr lang="en-US"/>
              <a:t>send invalidate</a:t>
            </a:r>
          </a:p>
        </p:txBody>
      </p:sp>
      <p:sp>
        <p:nvSpPr>
          <p:cNvPr id="1947676" name="Line 28"/>
          <p:cNvSpPr>
            <a:spLocks noChangeShapeType="1"/>
          </p:cNvSpPr>
          <p:nvPr/>
        </p:nvSpPr>
        <p:spPr bwMode="auto">
          <a:xfrm>
            <a:off x="4267200" y="1600200"/>
            <a:ext cx="3505200" cy="0"/>
          </a:xfrm>
          <a:prstGeom prst="line">
            <a:avLst/>
          </a:prstGeom>
          <a:noFill/>
          <a:ln w="12700">
            <a:solidFill>
              <a:schemeClr val="tx1"/>
            </a:solidFill>
            <a:round/>
            <a:headEnd/>
            <a:tailEnd type="triangle" w="med" len="med"/>
          </a:ln>
          <a:effectLst/>
        </p:spPr>
        <p:txBody>
          <a:bodyPr/>
          <a:lstStyle/>
          <a:p>
            <a:endParaRPr lang="en-US"/>
          </a:p>
        </p:txBody>
      </p:sp>
      <p:sp>
        <p:nvSpPr>
          <p:cNvPr id="1947677" name="Text Box 29"/>
          <p:cNvSpPr txBox="1">
            <a:spLocks noChangeArrowheads="1"/>
          </p:cNvSpPr>
          <p:nvPr/>
        </p:nvSpPr>
        <p:spPr bwMode="auto">
          <a:xfrm>
            <a:off x="7239001" y="4953000"/>
            <a:ext cx="2911475" cy="369332"/>
          </a:xfrm>
          <a:prstGeom prst="rect">
            <a:avLst/>
          </a:prstGeom>
          <a:noFill/>
          <a:ln w="12700">
            <a:noFill/>
            <a:miter lim="800000"/>
            <a:headEnd/>
            <a:tailEnd/>
          </a:ln>
          <a:effectLst/>
        </p:spPr>
        <p:txBody>
          <a:bodyPr>
            <a:spAutoFit/>
          </a:bodyPr>
          <a:lstStyle/>
          <a:p>
            <a:r>
              <a:rPr lang="en-US" dirty="0"/>
              <a:t>signals from the core in red</a:t>
            </a:r>
          </a:p>
        </p:txBody>
      </p:sp>
      <p:sp>
        <p:nvSpPr>
          <p:cNvPr id="1947678" name="Text Box 30"/>
          <p:cNvSpPr txBox="1">
            <a:spLocks noChangeArrowheads="1"/>
          </p:cNvSpPr>
          <p:nvPr/>
        </p:nvSpPr>
        <p:spPr bwMode="auto">
          <a:xfrm>
            <a:off x="7239001" y="5484813"/>
            <a:ext cx="2911475" cy="369332"/>
          </a:xfrm>
          <a:prstGeom prst="rect">
            <a:avLst/>
          </a:prstGeom>
          <a:noFill/>
          <a:ln w="12700">
            <a:noFill/>
            <a:miter lim="800000"/>
            <a:headEnd/>
            <a:tailEnd/>
          </a:ln>
          <a:effectLst/>
        </p:spPr>
        <p:txBody>
          <a:bodyPr>
            <a:spAutoFit/>
          </a:bodyPr>
          <a:lstStyle/>
          <a:p>
            <a:r>
              <a:rPr lang="en-US" dirty="0">
                <a:solidFill>
                  <a:schemeClr val="accent2"/>
                </a:solidFill>
              </a:rPr>
              <a:t>signals from the bus in blue</a:t>
            </a:r>
          </a:p>
        </p:txBody>
      </p:sp>
    </p:spTree>
    <p:extLst>
      <p:ext uri="{BB962C8B-B14F-4D97-AF65-F5344CB8AC3E}">
        <p14:creationId xmlns:p14="http://schemas.microsoft.com/office/powerpoint/2010/main" val="4542451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76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767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476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76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675" grpId="0"/>
      <p:bldP spid="1947677" grpId="0"/>
      <p:bldP spid="1947678" grpId="0"/>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7346" name="Rectangle 2"/>
          <p:cNvSpPr>
            <a:spLocks noGrp="1" noChangeArrowheads="1"/>
          </p:cNvSpPr>
          <p:nvPr>
            <p:ph type="title"/>
          </p:nvPr>
        </p:nvSpPr>
        <p:spPr>
          <a:xfrm>
            <a:off x="723900" y="45804"/>
            <a:ext cx="10972800" cy="657459"/>
          </a:xfrm>
        </p:spPr>
        <p:txBody>
          <a:bodyPr>
            <a:normAutofit fontScale="90000"/>
          </a:bodyPr>
          <a:lstStyle/>
          <a:p>
            <a:r>
              <a:rPr lang="en-US" dirty="0"/>
              <a:t>Write-Invalidate CC Examples</a:t>
            </a:r>
          </a:p>
        </p:txBody>
      </p:sp>
      <p:sp>
        <p:nvSpPr>
          <p:cNvPr id="1977347" name="Rectangle 3"/>
          <p:cNvSpPr>
            <a:spLocks noGrp="1" noChangeArrowheads="1"/>
          </p:cNvSpPr>
          <p:nvPr>
            <p:ph type="body" idx="1"/>
          </p:nvPr>
        </p:nvSpPr>
        <p:spPr>
          <a:xfrm>
            <a:off x="2133600" y="762000"/>
            <a:ext cx="8153400" cy="355600"/>
          </a:xfrm>
        </p:spPr>
        <p:txBody>
          <a:bodyPr>
            <a:normAutofit fontScale="85000" lnSpcReduction="20000"/>
          </a:bodyPr>
          <a:lstStyle/>
          <a:p>
            <a:pPr lvl="1"/>
            <a:r>
              <a:rPr lang="en-US"/>
              <a:t>I = invalid (many), S = shared (many), M = modified (only one)</a:t>
            </a:r>
          </a:p>
        </p:txBody>
      </p:sp>
      <p:grpSp>
        <p:nvGrpSpPr>
          <p:cNvPr id="2" name="Group 16"/>
          <p:cNvGrpSpPr>
            <a:grpSpLocks/>
          </p:cNvGrpSpPr>
          <p:nvPr/>
        </p:nvGrpSpPr>
        <p:grpSpPr bwMode="auto">
          <a:xfrm>
            <a:off x="2286000" y="1403350"/>
            <a:ext cx="2743200" cy="2298700"/>
            <a:chOff x="480" y="1076"/>
            <a:chExt cx="1728" cy="1448"/>
          </a:xfrm>
        </p:grpSpPr>
        <p:grpSp>
          <p:nvGrpSpPr>
            <p:cNvPr id="3" name="Group 8"/>
            <p:cNvGrpSpPr>
              <a:grpSpLocks/>
            </p:cNvGrpSpPr>
            <p:nvPr/>
          </p:nvGrpSpPr>
          <p:grpSpPr bwMode="auto">
            <a:xfrm>
              <a:off x="624" y="1076"/>
              <a:ext cx="499" cy="646"/>
              <a:chOff x="1908" y="2180"/>
              <a:chExt cx="499" cy="646"/>
            </a:xfrm>
          </p:grpSpPr>
          <p:sp>
            <p:nvSpPr>
              <p:cNvPr id="1977349" name="Text Box 5"/>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1977350" name="Text Box 6"/>
              <p:cNvSpPr txBox="1">
                <a:spLocks noChangeArrowheads="1"/>
              </p:cNvSpPr>
              <p:nvPr/>
            </p:nvSpPr>
            <p:spPr bwMode="auto">
              <a:xfrm>
                <a:off x="1908" y="2593"/>
                <a:ext cx="435" cy="233"/>
              </a:xfrm>
              <a:prstGeom prst="rect">
                <a:avLst/>
              </a:prstGeom>
              <a:noFill/>
              <a:ln w="12700">
                <a:solidFill>
                  <a:schemeClr val="tx1"/>
                </a:solidFill>
                <a:miter lim="800000"/>
                <a:headEnd/>
                <a:tailEnd/>
              </a:ln>
              <a:effectLst/>
            </p:spPr>
            <p:txBody>
              <a:bodyPr wrap="none">
                <a:spAutoFit/>
              </a:bodyPr>
              <a:lstStyle/>
              <a:p>
                <a:r>
                  <a:rPr lang="en-US"/>
                  <a:t> A   </a:t>
                </a:r>
                <a:r>
                  <a:rPr lang="en-US" b="1"/>
                  <a:t>S</a:t>
                </a:r>
                <a:r>
                  <a:rPr lang="en-US"/>
                  <a:t> </a:t>
                </a:r>
              </a:p>
            </p:txBody>
          </p:sp>
        </p:grpSp>
        <p:sp>
          <p:nvSpPr>
            <p:cNvPr id="1977351" name="Text Box 7"/>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4" name="Group 9"/>
            <p:cNvGrpSpPr>
              <a:grpSpLocks/>
            </p:cNvGrpSpPr>
            <p:nvPr/>
          </p:nvGrpSpPr>
          <p:grpSpPr bwMode="auto">
            <a:xfrm>
              <a:off x="1572" y="1076"/>
              <a:ext cx="499" cy="646"/>
              <a:chOff x="1908" y="2180"/>
              <a:chExt cx="499" cy="646"/>
            </a:xfrm>
          </p:grpSpPr>
          <p:sp>
            <p:nvSpPr>
              <p:cNvPr id="1977354" name="Text Box 10"/>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1977355" name="Text Box 11"/>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a:t>
                </a:r>
                <a:r>
                  <a:rPr lang="en-US"/>
                  <a:t>  </a:t>
                </a:r>
              </a:p>
            </p:txBody>
          </p:sp>
        </p:grpSp>
        <p:sp>
          <p:nvSpPr>
            <p:cNvPr id="1977356" name="Line 12"/>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1977357" name="Line 13"/>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1977358" name="Line 14"/>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1977359" name="Line 15"/>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grpSp>
        <p:nvGrpSpPr>
          <p:cNvPr id="5" name="Group 21"/>
          <p:cNvGrpSpPr>
            <a:grpSpLocks/>
          </p:cNvGrpSpPr>
          <p:nvPr/>
        </p:nvGrpSpPr>
        <p:grpSpPr bwMode="auto">
          <a:xfrm>
            <a:off x="6781800" y="1433513"/>
            <a:ext cx="2743200" cy="2298700"/>
            <a:chOff x="480" y="1076"/>
            <a:chExt cx="1728" cy="1448"/>
          </a:xfrm>
        </p:grpSpPr>
        <p:grpSp>
          <p:nvGrpSpPr>
            <p:cNvPr id="6" name="Group 22"/>
            <p:cNvGrpSpPr>
              <a:grpSpLocks/>
            </p:cNvGrpSpPr>
            <p:nvPr/>
          </p:nvGrpSpPr>
          <p:grpSpPr bwMode="auto">
            <a:xfrm>
              <a:off x="624" y="1076"/>
              <a:ext cx="499" cy="646"/>
              <a:chOff x="1908" y="2180"/>
              <a:chExt cx="499" cy="646"/>
            </a:xfrm>
          </p:grpSpPr>
          <p:sp>
            <p:nvSpPr>
              <p:cNvPr id="1977367" name="Text Box 23"/>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1977368" name="Text Box 24"/>
              <p:cNvSpPr txBox="1">
                <a:spLocks noChangeArrowheads="1"/>
              </p:cNvSpPr>
              <p:nvPr/>
            </p:nvSpPr>
            <p:spPr bwMode="auto">
              <a:xfrm>
                <a:off x="1908" y="2593"/>
                <a:ext cx="435" cy="233"/>
              </a:xfrm>
              <a:prstGeom prst="rect">
                <a:avLst/>
              </a:prstGeom>
              <a:noFill/>
              <a:ln w="12700">
                <a:solidFill>
                  <a:schemeClr val="tx1"/>
                </a:solidFill>
                <a:miter lim="800000"/>
                <a:headEnd/>
                <a:tailEnd/>
              </a:ln>
              <a:effectLst/>
            </p:spPr>
            <p:txBody>
              <a:bodyPr wrap="none">
                <a:spAutoFit/>
              </a:bodyPr>
              <a:lstStyle/>
              <a:p>
                <a:r>
                  <a:rPr lang="en-US"/>
                  <a:t> A   </a:t>
                </a:r>
                <a:r>
                  <a:rPr lang="en-US" b="1"/>
                  <a:t>S</a:t>
                </a:r>
                <a:r>
                  <a:rPr lang="en-US"/>
                  <a:t> </a:t>
                </a:r>
              </a:p>
            </p:txBody>
          </p:sp>
        </p:grpSp>
        <p:sp>
          <p:nvSpPr>
            <p:cNvPr id="1977369" name="Text Box 25"/>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7" name="Group 26"/>
            <p:cNvGrpSpPr>
              <a:grpSpLocks/>
            </p:cNvGrpSpPr>
            <p:nvPr/>
          </p:nvGrpSpPr>
          <p:grpSpPr bwMode="auto">
            <a:xfrm>
              <a:off x="1572" y="1076"/>
              <a:ext cx="499" cy="646"/>
              <a:chOff x="1908" y="2180"/>
              <a:chExt cx="499" cy="646"/>
            </a:xfrm>
          </p:grpSpPr>
          <p:sp>
            <p:nvSpPr>
              <p:cNvPr id="1977371" name="Text Box 27"/>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1977372" name="Text Box 28"/>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 </a:t>
                </a:r>
                <a:r>
                  <a:rPr lang="en-US"/>
                  <a:t> </a:t>
                </a:r>
              </a:p>
            </p:txBody>
          </p:sp>
        </p:grpSp>
        <p:sp>
          <p:nvSpPr>
            <p:cNvPr id="1977373" name="Line 29"/>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1977374" name="Line 30"/>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1977375" name="Line 31"/>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1977376" name="Line 32"/>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grpSp>
        <p:nvGrpSpPr>
          <p:cNvPr id="8" name="Group 37"/>
          <p:cNvGrpSpPr>
            <a:grpSpLocks/>
          </p:cNvGrpSpPr>
          <p:nvPr/>
        </p:nvGrpSpPr>
        <p:grpSpPr bwMode="auto">
          <a:xfrm>
            <a:off x="2362200" y="4114800"/>
            <a:ext cx="2743200" cy="2298700"/>
            <a:chOff x="480" y="1076"/>
            <a:chExt cx="1728" cy="1448"/>
          </a:xfrm>
        </p:grpSpPr>
        <p:grpSp>
          <p:nvGrpSpPr>
            <p:cNvPr id="9" name="Group 38"/>
            <p:cNvGrpSpPr>
              <a:grpSpLocks/>
            </p:cNvGrpSpPr>
            <p:nvPr/>
          </p:nvGrpSpPr>
          <p:grpSpPr bwMode="auto">
            <a:xfrm>
              <a:off x="624" y="1076"/>
              <a:ext cx="499" cy="646"/>
              <a:chOff x="1908" y="2180"/>
              <a:chExt cx="499" cy="646"/>
            </a:xfrm>
          </p:grpSpPr>
          <p:sp>
            <p:nvSpPr>
              <p:cNvPr id="1977383" name="Text Box 39"/>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1977384" name="Text Box 40"/>
              <p:cNvSpPr txBox="1">
                <a:spLocks noChangeArrowheads="1"/>
              </p:cNvSpPr>
              <p:nvPr/>
            </p:nvSpPr>
            <p:spPr bwMode="auto">
              <a:xfrm>
                <a:off x="1908" y="2593"/>
                <a:ext cx="461" cy="233"/>
              </a:xfrm>
              <a:prstGeom prst="rect">
                <a:avLst/>
              </a:prstGeom>
              <a:noFill/>
              <a:ln w="12700">
                <a:solidFill>
                  <a:schemeClr val="tx1"/>
                </a:solidFill>
                <a:miter lim="800000"/>
                <a:headEnd/>
                <a:tailEnd/>
              </a:ln>
              <a:effectLst/>
            </p:spPr>
            <p:txBody>
              <a:bodyPr wrap="none">
                <a:spAutoFit/>
              </a:bodyPr>
              <a:lstStyle/>
              <a:p>
                <a:r>
                  <a:rPr lang="en-US"/>
                  <a:t> A   </a:t>
                </a:r>
                <a:r>
                  <a:rPr lang="en-US" b="1"/>
                  <a:t>M</a:t>
                </a:r>
                <a:endParaRPr lang="en-US"/>
              </a:p>
            </p:txBody>
          </p:sp>
        </p:grpSp>
        <p:sp>
          <p:nvSpPr>
            <p:cNvPr id="1977385" name="Text Box 41"/>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10" name="Group 42"/>
            <p:cNvGrpSpPr>
              <a:grpSpLocks/>
            </p:cNvGrpSpPr>
            <p:nvPr/>
          </p:nvGrpSpPr>
          <p:grpSpPr bwMode="auto">
            <a:xfrm>
              <a:off x="1572" y="1076"/>
              <a:ext cx="499" cy="646"/>
              <a:chOff x="1908" y="2180"/>
              <a:chExt cx="499" cy="646"/>
            </a:xfrm>
          </p:grpSpPr>
          <p:sp>
            <p:nvSpPr>
              <p:cNvPr id="1977387" name="Text Box 43"/>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1977388" name="Text Box 44"/>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a:t>
                </a:r>
                <a:r>
                  <a:rPr lang="en-US"/>
                  <a:t>  </a:t>
                </a:r>
              </a:p>
            </p:txBody>
          </p:sp>
        </p:grpSp>
        <p:sp>
          <p:nvSpPr>
            <p:cNvPr id="1977389" name="Line 45"/>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1977390" name="Line 46"/>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1977391" name="Line 47"/>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1977392" name="Line 48"/>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grpSp>
        <p:nvGrpSpPr>
          <p:cNvPr id="11" name="Group 75"/>
          <p:cNvGrpSpPr>
            <a:grpSpLocks/>
          </p:cNvGrpSpPr>
          <p:nvPr/>
        </p:nvGrpSpPr>
        <p:grpSpPr bwMode="auto">
          <a:xfrm>
            <a:off x="6781800" y="4114800"/>
            <a:ext cx="2743200" cy="2298700"/>
            <a:chOff x="480" y="1076"/>
            <a:chExt cx="1728" cy="1448"/>
          </a:xfrm>
        </p:grpSpPr>
        <p:grpSp>
          <p:nvGrpSpPr>
            <p:cNvPr id="12" name="Group 76"/>
            <p:cNvGrpSpPr>
              <a:grpSpLocks/>
            </p:cNvGrpSpPr>
            <p:nvPr/>
          </p:nvGrpSpPr>
          <p:grpSpPr bwMode="auto">
            <a:xfrm>
              <a:off x="624" y="1076"/>
              <a:ext cx="499" cy="646"/>
              <a:chOff x="1908" y="2180"/>
              <a:chExt cx="499" cy="646"/>
            </a:xfrm>
          </p:grpSpPr>
          <p:sp>
            <p:nvSpPr>
              <p:cNvPr id="1977421" name="Text Box 77"/>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1977422" name="Text Box 78"/>
              <p:cNvSpPr txBox="1">
                <a:spLocks noChangeArrowheads="1"/>
              </p:cNvSpPr>
              <p:nvPr/>
            </p:nvSpPr>
            <p:spPr bwMode="auto">
              <a:xfrm>
                <a:off x="1908" y="2593"/>
                <a:ext cx="494" cy="233"/>
              </a:xfrm>
              <a:prstGeom prst="rect">
                <a:avLst/>
              </a:prstGeom>
              <a:noFill/>
              <a:ln w="12700">
                <a:solidFill>
                  <a:schemeClr val="tx1"/>
                </a:solidFill>
                <a:miter lim="800000"/>
                <a:headEnd/>
                <a:tailEnd/>
              </a:ln>
              <a:effectLst/>
            </p:spPr>
            <p:txBody>
              <a:bodyPr wrap="none">
                <a:spAutoFit/>
              </a:bodyPr>
              <a:lstStyle/>
              <a:p>
                <a:r>
                  <a:rPr lang="en-US"/>
                  <a:t> A   </a:t>
                </a:r>
                <a:r>
                  <a:rPr lang="en-US" b="1"/>
                  <a:t>M</a:t>
                </a:r>
                <a:r>
                  <a:rPr lang="en-US"/>
                  <a:t> </a:t>
                </a:r>
              </a:p>
            </p:txBody>
          </p:sp>
        </p:grpSp>
        <p:sp>
          <p:nvSpPr>
            <p:cNvPr id="1977423" name="Text Box 79"/>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13" name="Group 80"/>
            <p:cNvGrpSpPr>
              <a:grpSpLocks/>
            </p:cNvGrpSpPr>
            <p:nvPr/>
          </p:nvGrpSpPr>
          <p:grpSpPr bwMode="auto">
            <a:xfrm>
              <a:off x="1572" y="1076"/>
              <a:ext cx="499" cy="646"/>
              <a:chOff x="1908" y="2180"/>
              <a:chExt cx="499" cy="646"/>
            </a:xfrm>
          </p:grpSpPr>
          <p:sp>
            <p:nvSpPr>
              <p:cNvPr id="1977425" name="Text Box 81"/>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1977426" name="Text Box 82"/>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 </a:t>
                </a:r>
                <a:r>
                  <a:rPr lang="en-US"/>
                  <a:t> </a:t>
                </a:r>
              </a:p>
            </p:txBody>
          </p:sp>
        </p:grpSp>
        <p:sp>
          <p:nvSpPr>
            <p:cNvPr id="1977427" name="Line 83"/>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1977428" name="Line 84"/>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1977429" name="Line 85"/>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1977430" name="Line 86"/>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spTree>
    <p:extLst>
      <p:ext uri="{BB962C8B-B14F-4D97-AF65-F5344CB8AC3E}">
        <p14:creationId xmlns:p14="http://schemas.microsoft.com/office/powerpoint/2010/main" val="189425510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9394" name="Rectangle 2"/>
          <p:cNvSpPr>
            <a:spLocks noGrp="1" noChangeArrowheads="1"/>
          </p:cNvSpPr>
          <p:nvPr>
            <p:ph type="title"/>
          </p:nvPr>
        </p:nvSpPr>
        <p:spPr>
          <a:xfrm>
            <a:off x="609600" y="80612"/>
            <a:ext cx="10972800" cy="657459"/>
          </a:xfrm>
        </p:spPr>
        <p:txBody>
          <a:bodyPr>
            <a:normAutofit fontScale="90000"/>
          </a:bodyPr>
          <a:lstStyle/>
          <a:p>
            <a:r>
              <a:rPr lang="en-US" dirty="0"/>
              <a:t>Write-Invalidate CC Examples</a:t>
            </a:r>
          </a:p>
        </p:txBody>
      </p:sp>
      <p:sp>
        <p:nvSpPr>
          <p:cNvPr id="1979395" name="Rectangle 3"/>
          <p:cNvSpPr>
            <a:spLocks noGrp="1" noChangeArrowheads="1"/>
          </p:cNvSpPr>
          <p:nvPr>
            <p:ph type="body" idx="1"/>
          </p:nvPr>
        </p:nvSpPr>
        <p:spPr>
          <a:xfrm>
            <a:off x="2133600" y="762000"/>
            <a:ext cx="8153400" cy="355600"/>
          </a:xfrm>
        </p:spPr>
        <p:txBody>
          <a:bodyPr>
            <a:normAutofit fontScale="85000" lnSpcReduction="20000"/>
          </a:bodyPr>
          <a:lstStyle/>
          <a:p>
            <a:pPr lvl="1"/>
            <a:r>
              <a:rPr lang="en-US"/>
              <a:t>I = invalid (many), S = shared (many), M = modified (only one)</a:t>
            </a:r>
          </a:p>
        </p:txBody>
      </p:sp>
      <p:sp>
        <p:nvSpPr>
          <p:cNvPr id="1979408" name="Text Box 16"/>
          <p:cNvSpPr txBox="1">
            <a:spLocks noChangeArrowheads="1"/>
          </p:cNvSpPr>
          <p:nvPr/>
        </p:nvSpPr>
        <p:spPr bwMode="auto">
          <a:xfrm>
            <a:off x="3810000" y="1066801"/>
            <a:ext cx="1981200" cy="366713"/>
          </a:xfrm>
          <a:prstGeom prst="rect">
            <a:avLst/>
          </a:prstGeom>
          <a:noFill/>
          <a:ln w="12700">
            <a:noFill/>
            <a:miter lim="800000"/>
            <a:headEnd/>
            <a:tailEnd/>
          </a:ln>
          <a:effectLst/>
        </p:spPr>
        <p:txBody>
          <a:bodyPr>
            <a:spAutoFit/>
          </a:bodyPr>
          <a:lstStyle/>
          <a:p>
            <a:r>
              <a:rPr lang="en-US"/>
              <a:t>1. read miss for A</a:t>
            </a:r>
          </a:p>
        </p:txBody>
      </p:sp>
      <p:sp>
        <p:nvSpPr>
          <p:cNvPr id="1979409" name="Text Box 17"/>
          <p:cNvSpPr txBox="1">
            <a:spLocks noChangeArrowheads="1"/>
          </p:cNvSpPr>
          <p:nvPr/>
        </p:nvSpPr>
        <p:spPr bwMode="auto">
          <a:xfrm>
            <a:off x="2667000" y="2667001"/>
            <a:ext cx="2438400" cy="366713"/>
          </a:xfrm>
          <a:prstGeom prst="rect">
            <a:avLst/>
          </a:prstGeom>
          <a:noFill/>
          <a:ln w="12700">
            <a:noFill/>
            <a:miter lim="800000"/>
            <a:headEnd/>
            <a:tailEnd/>
          </a:ln>
          <a:effectLst/>
        </p:spPr>
        <p:txBody>
          <a:bodyPr>
            <a:spAutoFit/>
          </a:bodyPr>
          <a:lstStyle/>
          <a:p>
            <a:pPr algn="ctr"/>
            <a:r>
              <a:rPr lang="en-US"/>
              <a:t>2. read request for A</a:t>
            </a:r>
          </a:p>
        </p:txBody>
      </p:sp>
      <p:sp>
        <p:nvSpPr>
          <p:cNvPr id="1979410" name="Text Box 18"/>
          <p:cNvSpPr txBox="1">
            <a:spLocks noChangeArrowheads="1"/>
          </p:cNvSpPr>
          <p:nvPr/>
        </p:nvSpPr>
        <p:spPr bwMode="auto">
          <a:xfrm>
            <a:off x="1905000" y="1066801"/>
            <a:ext cx="1828800" cy="1190625"/>
          </a:xfrm>
          <a:prstGeom prst="rect">
            <a:avLst/>
          </a:prstGeom>
          <a:noFill/>
          <a:ln w="12700">
            <a:noFill/>
            <a:miter lim="800000"/>
            <a:headEnd/>
            <a:tailEnd/>
          </a:ln>
          <a:effectLst/>
        </p:spPr>
        <p:txBody>
          <a:bodyPr>
            <a:spAutoFit/>
          </a:bodyPr>
          <a:lstStyle/>
          <a:p>
            <a:pPr algn="ctr"/>
            <a:r>
              <a:rPr lang="en-US" dirty="0"/>
              <a:t>3. snoop sees read request for A &amp; lets MM supply A</a:t>
            </a:r>
          </a:p>
        </p:txBody>
      </p:sp>
      <p:sp>
        <p:nvSpPr>
          <p:cNvPr id="1979411" name="Text Box 19"/>
          <p:cNvSpPr txBox="1">
            <a:spLocks noChangeArrowheads="1"/>
          </p:cNvSpPr>
          <p:nvPr/>
        </p:nvSpPr>
        <p:spPr bwMode="auto">
          <a:xfrm>
            <a:off x="4038600" y="1600201"/>
            <a:ext cx="2133600" cy="646331"/>
          </a:xfrm>
          <a:prstGeom prst="rect">
            <a:avLst/>
          </a:prstGeom>
          <a:noFill/>
          <a:ln w="12700">
            <a:noFill/>
            <a:miter lim="800000"/>
            <a:headEnd/>
            <a:tailEnd/>
          </a:ln>
          <a:effectLst/>
        </p:spPr>
        <p:txBody>
          <a:bodyPr>
            <a:spAutoFit/>
          </a:bodyPr>
          <a:lstStyle/>
          <a:p>
            <a:pPr algn="ctr"/>
            <a:r>
              <a:rPr lang="en-US"/>
              <a:t>4. gets A from MM &amp; changes its state to </a:t>
            </a:r>
            <a:r>
              <a:rPr lang="en-US" b="1"/>
              <a:t>S</a:t>
            </a:r>
          </a:p>
        </p:txBody>
      </p:sp>
      <p:sp>
        <p:nvSpPr>
          <p:cNvPr id="1979424" name="Text Box 32"/>
          <p:cNvSpPr txBox="1">
            <a:spLocks noChangeArrowheads="1"/>
          </p:cNvSpPr>
          <p:nvPr/>
        </p:nvSpPr>
        <p:spPr bwMode="auto">
          <a:xfrm>
            <a:off x="8305800" y="1066801"/>
            <a:ext cx="2057400" cy="366713"/>
          </a:xfrm>
          <a:prstGeom prst="rect">
            <a:avLst/>
          </a:prstGeom>
          <a:noFill/>
          <a:ln w="12700">
            <a:noFill/>
            <a:miter lim="800000"/>
            <a:headEnd/>
            <a:tailEnd/>
          </a:ln>
          <a:effectLst/>
        </p:spPr>
        <p:txBody>
          <a:bodyPr>
            <a:spAutoFit/>
          </a:bodyPr>
          <a:lstStyle/>
          <a:p>
            <a:pPr algn="ctr"/>
            <a:r>
              <a:rPr lang="en-US"/>
              <a:t>1. write miss for A</a:t>
            </a:r>
          </a:p>
        </p:txBody>
      </p:sp>
      <p:sp>
        <p:nvSpPr>
          <p:cNvPr id="1979425" name="Text Box 33"/>
          <p:cNvSpPr txBox="1">
            <a:spLocks noChangeArrowheads="1"/>
          </p:cNvSpPr>
          <p:nvPr/>
        </p:nvSpPr>
        <p:spPr bwMode="auto">
          <a:xfrm>
            <a:off x="8458200" y="1585914"/>
            <a:ext cx="2133600" cy="915987"/>
          </a:xfrm>
          <a:prstGeom prst="rect">
            <a:avLst/>
          </a:prstGeom>
          <a:noFill/>
          <a:ln w="12700">
            <a:noFill/>
            <a:miter lim="800000"/>
            <a:headEnd/>
            <a:tailEnd/>
          </a:ln>
          <a:effectLst/>
        </p:spPr>
        <p:txBody>
          <a:bodyPr>
            <a:spAutoFit/>
          </a:bodyPr>
          <a:lstStyle/>
          <a:p>
            <a:pPr algn="ctr"/>
            <a:r>
              <a:rPr lang="en-US"/>
              <a:t>2. writes A &amp; changes its state to </a:t>
            </a:r>
            <a:r>
              <a:rPr lang="en-US" b="1"/>
              <a:t>M</a:t>
            </a:r>
          </a:p>
        </p:txBody>
      </p:sp>
      <p:sp>
        <p:nvSpPr>
          <p:cNvPr id="1979438" name="Text Box 46"/>
          <p:cNvSpPr txBox="1">
            <a:spLocks noChangeArrowheads="1"/>
          </p:cNvSpPr>
          <p:nvPr/>
        </p:nvSpPr>
        <p:spPr bwMode="auto">
          <a:xfrm>
            <a:off x="3810000" y="3810001"/>
            <a:ext cx="2209800" cy="366713"/>
          </a:xfrm>
          <a:prstGeom prst="rect">
            <a:avLst/>
          </a:prstGeom>
          <a:noFill/>
          <a:ln w="12700">
            <a:noFill/>
            <a:miter lim="800000"/>
            <a:headEnd/>
            <a:tailEnd/>
          </a:ln>
          <a:effectLst/>
        </p:spPr>
        <p:txBody>
          <a:bodyPr>
            <a:spAutoFit/>
          </a:bodyPr>
          <a:lstStyle/>
          <a:p>
            <a:pPr algn="ctr"/>
            <a:r>
              <a:rPr lang="en-US"/>
              <a:t>1. read miss for A</a:t>
            </a:r>
          </a:p>
        </p:txBody>
      </p:sp>
      <p:sp>
        <p:nvSpPr>
          <p:cNvPr id="1979439" name="Text Box 47"/>
          <p:cNvSpPr txBox="1">
            <a:spLocks noChangeArrowheads="1"/>
          </p:cNvSpPr>
          <p:nvPr/>
        </p:nvSpPr>
        <p:spPr bwMode="auto">
          <a:xfrm>
            <a:off x="1752600" y="3810000"/>
            <a:ext cx="2362200" cy="915988"/>
          </a:xfrm>
          <a:prstGeom prst="rect">
            <a:avLst/>
          </a:prstGeom>
          <a:noFill/>
          <a:ln w="12700">
            <a:noFill/>
            <a:miter lim="800000"/>
            <a:headEnd/>
            <a:tailEnd/>
          </a:ln>
          <a:effectLst/>
        </p:spPr>
        <p:txBody>
          <a:bodyPr>
            <a:spAutoFit/>
          </a:bodyPr>
          <a:lstStyle/>
          <a:p>
            <a:pPr algn="ctr"/>
            <a:r>
              <a:rPr lang="en-US"/>
              <a:t>3. snoop sees read request for A, writes-back A to MM</a:t>
            </a:r>
            <a:endParaRPr lang="en-US" b="1"/>
          </a:p>
        </p:txBody>
      </p:sp>
      <p:sp>
        <p:nvSpPr>
          <p:cNvPr id="1979440" name="Text Box 48"/>
          <p:cNvSpPr txBox="1">
            <a:spLocks noChangeArrowheads="1"/>
          </p:cNvSpPr>
          <p:nvPr/>
        </p:nvSpPr>
        <p:spPr bwMode="auto">
          <a:xfrm>
            <a:off x="2895600" y="5410201"/>
            <a:ext cx="2362200" cy="366713"/>
          </a:xfrm>
          <a:prstGeom prst="rect">
            <a:avLst/>
          </a:prstGeom>
          <a:noFill/>
          <a:ln w="12700">
            <a:noFill/>
            <a:miter lim="800000"/>
            <a:headEnd/>
            <a:tailEnd/>
          </a:ln>
          <a:effectLst/>
        </p:spPr>
        <p:txBody>
          <a:bodyPr>
            <a:spAutoFit/>
          </a:bodyPr>
          <a:lstStyle/>
          <a:p>
            <a:pPr algn="ctr"/>
            <a:r>
              <a:rPr lang="en-US"/>
              <a:t>2. read request for A</a:t>
            </a:r>
          </a:p>
        </p:txBody>
      </p:sp>
      <p:sp>
        <p:nvSpPr>
          <p:cNvPr id="1979441" name="Text Box 49"/>
          <p:cNvSpPr txBox="1">
            <a:spLocks noChangeArrowheads="1"/>
          </p:cNvSpPr>
          <p:nvPr/>
        </p:nvSpPr>
        <p:spPr bwMode="auto">
          <a:xfrm>
            <a:off x="4114800" y="4267200"/>
            <a:ext cx="2133600" cy="915988"/>
          </a:xfrm>
          <a:prstGeom prst="rect">
            <a:avLst/>
          </a:prstGeom>
          <a:noFill/>
          <a:ln w="12700">
            <a:noFill/>
            <a:miter lim="800000"/>
            <a:headEnd/>
            <a:tailEnd/>
          </a:ln>
          <a:effectLst/>
        </p:spPr>
        <p:txBody>
          <a:bodyPr>
            <a:spAutoFit/>
          </a:bodyPr>
          <a:lstStyle/>
          <a:p>
            <a:pPr algn="ctr"/>
            <a:r>
              <a:rPr lang="en-US"/>
              <a:t>4. gets A from MM &amp; changes its state to </a:t>
            </a:r>
            <a:r>
              <a:rPr lang="en-US" b="1"/>
              <a:t>M</a:t>
            </a:r>
          </a:p>
        </p:txBody>
      </p:sp>
      <p:sp>
        <p:nvSpPr>
          <p:cNvPr id="1979442" name="Text Box 50"/>
          <p:cNvSpPr txBox="1">
            <a:spLocks noChangeArrowheads="1"/>
          </p:cNvSpPr>
          <p:nvPr/>
        </p:nvSpPr>
        <p:spPr bwMode="auto">
          <a:xfrm>
            <a:off x="7010400" y="2728913"/>
            <a:ext cx="3124200" cy="366712"/>
          </a:xfrm>
          <a:prstGeom prst="rect">
            <a:avLst/>
          </a:prstGeom>
          <a:noFill/>
          <a:ln w="12700">
            <a:noFill/>
            <a:miter lim="800000"/>
            <a:headEnd/>
            <a:tailEnd/>
          </a:ln>
          <a:effectLst/>
        </p:spPr>
        <p:txBody>
          <a:bodyPr>
            <a:spAutoFit/>
          </a:bodyPr>
          <a:lstStyle/>
          <a:p>
            <a:pPr algn="ctr"/>
            <a:r>
              <a:rPr lang="en-US" dirty="0"/>
              <a:t>3. C2 sends invalidate for  A</a:t>
            </a:r>
          </a:p>
        </p:txBody>
      </p:sp>
      <p:sp>
        <p:nvSpPr>
          <p:cNvPr id="1979443" name="Text Box 51"/>
          <p:cNvSpPr txBox="1">
            <a:spLocks noChangeArrowheads="1"/>
          </p:cNvSpPr>
          <p:nvPr/>
        </p:nvSpPr>
        <p:spPr bwMode="auto">
          <a:xfrm>
            <a:off x="6477000" y="1890713"/>
            <a:ext cx="1905000" cy="641350"/>
          </a:xfrm>
          <a:prstGeom prst="rect">
            <a:avLst/>
          </a:prstGeom>
          <a:noFill/>
          <a:ln w="12700">
            <a:noFill/>
            <a:miter lim="800000"/>
            <a:headEnd/>
            <a:tailEnd/>
          </a:ln>
          <a:effectLst/>
        </p:spPr>
        <p:txBody>
          <a:bodyPr>
            <a:spAutoFit/>
          </a:bodyPr>
          <a:lstStyle/>
          <a:p>
            <a:r>
              <a:rPr lang="en-US"/>
              <a:t>4. change A state to </a:t>
            </a:r>
            <a:r>
              <a:rPr lang="en-US" b="1"/>
              <a:t>I</a:t>
            </a:r>
          </a:p>
        </p:txBody>
      </p:sp>
      <p:sp>
        <p:nvSpPr>
          <p:cNvPr id="1979444" name="Text Box 52"/>
          <p:cNvSpPr txBox="1">
            <a:spLocks noChangeArrowheads="1"/>
          </p:cNvSpPr>
          <p:nvPr/>
        </p:nvSpPr>
        <p:spPr bwMode="auto">
          <a:xfrm>
            <a:off x="2514600" y="5181601"/>
            <a:ext cx="3124200" cy="366713"/>
          </a:xfrm>
          <a:prstGeom prst="rect">
            <a:avLst/>
          </a:prstGeom>
          <a:noFill/>
          <a:ln w="12700">
            <a:noFill/>
            <a:miter lim="800000"/>
            <a:headEnd/>
            <a:tailEnd/>
          </a:ln>
          <a:effectLst/>
        </p:spPr>
        <p:txBody>
          <a:bodyPr>
            <a:spAutoFit/>
          </a:bodyPr>
          <a:lstStyle/>
          <a:p>
            <a:pPr algn="ctr"/>
            <a:r>
              <a:rPr lang="en-US" dirty="0"/>
              <a:t>5. C2 sends invalidate for  A</a:t>
            </a:r>
          </a:p>
        </p:txBody>
      </p:sp>
      <p:sp>
        <p:nvSpPr>
          <p:cNvPr id="1979445" name="Text Box 53"/>
          <p:cNvSpPr txBox="1">
            <a:spLocks noChangeArrowheads="1"/>
          </p:cNvSpPr>
          <p:nvPr/>
        </p:nvSpPr>
        <p:spPr bwMode="auto">
          <a:xfrm>
            <a:off x="1981200" y="4616450"/>
            <a:ext cx="1905000" cy="641350"/>
          </a:xfrm>
          <a:prstGeom prst="rect">
            <a:avLst/>
          </a:prstGeom>
          <a:noFill/>
          <a:ln w="12700">
            <a:noFill/>
            <a:miter lim="800000"/>
            <a:headEnd/>
            <a:tailEnd/>
          </a:ln>
          <a:effectLst/>
        </p:spPr>
        <p:txBody>
          <a:bodyPr>
            <a:spAutoFit/>
          </a:bodyPr>
          <a:lstStyle/>
          <a:p>
            <a:r>
              <a:rPr lang="en-US"/>
              <a:t>5. change A state to </a:t>
            </a:r>
            <a:r>
              <a:rPr lang="en-US" b="1"/>
              <a:t>I</a:t>
            </a:r>
          </a:p>
        </p:txBody>
      </p:sp>
      <p:sp>
        <p:nvSpPr>
          <p:cNvPr id="1979458" name="Text Box 66"/>
          <p:cNvSpPr txBox="1">
            <a:spLocks noChangeArrowheads="1"/>
          </p:cNvSpPr>
          <p:nvPr/>
        </p:nvSpPr>
        <p:spPr bwMode="auto">
          <a:xfrm>
            <a:off x="8305800" y="3748088"/>
            <a:ext cx="2057400" cy="366712"/>
          </a:xfrm>
          <a:prstGeom prst="rect">
            <a:avLst/>
          </a:prstGeom>
          <a:noFill/>
          <a:ln w="12700">
            <a:noFill/>
            <a:miter lim="800000"/>
            <a:headEnd/>
            <a:tailEnd/>
          </a:ln>
          <a:effectLst/>
        </p:spPr>
        <p:txBody>
          <a:bodyPr>
            <a:spAutoFit/>
          </a:bodyPr>
          <a:lstStyle/>
          <a:p>
            <a:pPr algn="ctr"/>
            <a:r>
              <a:rPr lang="en-US"/>
              <a:t>1. write miss for A</a:t>
            </a:r>
          </a:p>
        </p:txBody>
      </p:sp>
      <p:sp>
        <p:nvSpPr>
          <p:cNvPr id="1979459" name="Text Box 67"/>
          <p:cNvSpPr txBox="1">
            <a:spLocks noChangeArrowheads="1"/>
          </p:cNvSpPr>
          <p:nvPr/>
        </p:nvSpPr>
        <p:spPr bwMode="auto">
          <a:xfrm>
            <a:off x="8458200" y="4267200"/>
            <a:ext cx="2133600" cy="915988"/>
          </a:xfrm>
          <a:prstGeom prst="rect">
            <a:avLst/>
          </a:prstGeom>
          <a:noFill/>
          <a:ln w="12700">
            <a:noFill/>
            <a:miter lim="800000"/>
            <a:headEnd/>
            <a:tailEnd/>
          </a:ln>
          <a:effectLst/>
        </p:spPr>
        <p:txBody>
          <a:bodyPr>
            <a:spAutoFit/>
          </a:bodyPr>
          <a:lstStyle/>
          <a:p>
            <a:pPr algn="ctr"/>
            <a:r>
              <a:rPr lang="en-US"/>
              <a:t>2. writes A &amp; changes its state to </a:t>
            </a:r>
            <a:r>
              <a:rPr lang="en-US" b="1"/>
              <a:t>M</a:t>
            </a:r>
          </a:p>
        </p:txBody>
      </p:sp>
      <p:sp>
        <p:nvSpPr>
          <p:cNvPr id="1979460" name="Text Box 68"/>
          <p:cNvSpPr txBox="1">
            <a:spLocks noChangeArrowheads="1"/>
          </p:cNvSpPr>
          <p:nvPr/>
        </p:nvSpPr>
        <p:spPr bwMode="auto">
          <a:xfrm>
            <a:off x="7010400" y="5410201"/>
            <a:ext cx="3124200" cy="366713"/>
          </a:xfrm>
          <a:prstGeom prst="rect">
            <a:avLst/>
          </a:prstGeom>
          <a:noFill/>
          <a:ln w="12700">
            <a:noFill/>
            <a:miter lim="800000"/>
            <a:headEnd/>
            <a:tailEnd/>
          </a:ln>
          <a:effectLst/>
        </p:spPr>
        <p:txBody>
          <a:bodyPr>
            <a:spAutoFit/>
          </a:bodyPr>
          <a:lstStyle/>
          <a:p>
            <a:pPr algn="ctr"/>
            <a:r>
              <a:rPr lang="en-US" dirty="0"/>
              <a:t>3. C2 sends invalidate for  A</a:t>
            </a:r>
          </a:p>
        </p:txBody>
      </p:sp>
      <p:sp>
        <p:nvSpPr>
          <p:cNvPr id="1979461" name="Text Box 69"/>
          <p:cNvSpPr txBox="1">
            <a:spLocks noChangeArrowheads="1"/>
          </p:cNvSpPr>
          <p:nvPr/>
        </p:nvSpPr>
        <p:spPr bwMode="auto">
          <a:xfrm>
            <a:off x="6477000" y="4572000"/>
            <a:ext cx="1905000" cy="641350"/>
          </a:xfrm>
          <a:prstGeom prst="rect">
            <a:avLst/>
          </a:prstGeom>
          <a:noFill/>
          <a:ln w="12700">
            <a:noFill/>
            <a:miter lim="800000"/>
            <a:headEnd/>
            <a:tailEnd/>
          </a:ln>
          <a:effectLst/>
        </p:spPr>
        <p:txBody>
          <a:bodyPr>
            <a:spAutoFit/>
          </a:bodyPr>
          <a:lstStyle/>
          <a:p>
            <a:r>
              <a:rPr lang="en-US"/>
              <a:t>4. change A state to </a:t>
            </a:r>
            <a:r>
              <a:rPr lang="en-US" b="1"/>
              <a:t>I</a:t>
            </a:r>
          </a:p>
        </p:txBody>
      </p:sp>
      <p:grpSp>
        <p:nvGrpSpPr>
          <p:cNvPr id="70" name="Group 16"/>
          <p:cNvGrpSpPr>
            <a:grpSpLocks/>
          </p:cNvGrpSpPr>
          <p:nvPr/>
        </p:nvGrpSpPr>
        <p:grpSpPr bwMode="auto">
          <a:xfrm>
            <a:off x="2286000" y="1403350"/>
            <a:ext cx="2743200" cy="2298700"/>
            <a:chOff x="480" y="1076"/>
            <a:chExt cx="1728" cy="1448"/>
          </a:xfrm>
        </p:grpSpPr>
        <p:grpSp>
          <p:nvGrpSpPr>
            <p:cNvPr id="71" name="Group 8"/>
            <p:cNvGrpSpPr>
              <a:grpSpLocks/>
            </p:cNvGrpSpPr>
            <p:nvPr/>
          </p:nvGrpSpPr>
          <p:grpSpPr bwMode="auto">
            <a:xfrm>
              <a:off x="624" y="1076"/>
              <a:ext cx="499" cy="646"/>
              <a:chOff x="1908" y="2180"/>
              <a:chExt cx="499" cy="646"/>
            </a:xfrm>
          </p:grpSpPr>
          <p:sp>
            <p:nvSpPr>
              <p:cNvPr id="80" name="Text Box 5"/>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81" name="Text Box 6"/>
              <p:cNvSpPr txBox="1">
                <a:spLocks noChangeArrowheads="1"/>
              </p:cNvSpPr>
              <p:nvPr/>
            </p:nvSpPr>
            <p:spPr bwMode="auto">
              <a:xfrm>
                <a:off x="1908" y="2593"/>
                <a:ext cx="435" cy="233"/>
              </a:xfrm>
              <a:prstGeom prst="rect">
                <a:avLst/>
              </a:prstGeom>
              <a:noFill/>
              <a:ln w="12700">
                <a:solidFill>
                  <a:schemeClr val="tx1"/>
                </a:solidFill>
                <a:miter lim="800000"/>
                <a:headEnd/>
                <a:tailEnd/>
              </a:ln>
              <a:effectLst/>
            </p:spPr>
            <p:txBody>
              <a:bodyPr wrap="none">
                <a:spAutoFit/>
              </a:bodyPr>
              <a:lstStyle/>
              <a:p>
                <a:r>
                  <a:rPr lang="en-US"/>
                  <a:t> A   </a:t>
                </a:r>
                <a:r>
                  <a:rPr lang="en-US" b="1"/>
                  <a:t>S</a:t>
                </a:r>
                <a:r>
                  <a:rPr lang="en-US"/>
                  <a:t> </a:t>
                </a:r>
              </a:p>
            </p:txBody>
          </p:sp>
        </p:grpSp>
        <p:sp>
          <p:nvSpPr>
            <p:cNvPr id="72" name="Text Box 7"/>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73" name="Group 9"/>
            <p:cNvGrpSpPr>
              <a:grpSpLocks/>
            </p:cNvGrpSpPr>
            <p:nvPr/>
          </p:nvGrpSpPr>
          <p:grpSpPr bwMode="auto">
            <a:xfrm>
              <a:off x="1572" y="1076"/>
              <a:ext cx="499" cy="646"/>
              <a:chOff x="1908" y="2180"/>
              <a:chExt cx="499" cy="646"/>
            </a:xfrm>
          </p:grpSpPr>
          <p:sp>
            <p:nvSpPr>
              <p:cNvPr id="78" name="Text Box 10"/>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79" name="Text Box 11"/>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a:t>
                </a:r>
                <a:r>
                  <a:rPr lang="en-US"/>
                  <a:t>  </a:t>
                </a:r>
              </a:p>
            </p:txBody>
          </p:sp>
        </p:grpSp>
        <p:sp>
          <p:nvSpPr>
            <p:cNvPr id="74" name="Line 12"/>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75" name="Line 13"/>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76" name="Line 14"/>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77" name="Line 15"/>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grpSp>
        <p:nvGrpSpPr>
          <p:cNvPr id="82" name="Group 21"/>
          <p:cNvGrpSpPr>
            <a:grpSpLocks/>
          </p:cNvGrpSpPr>
          <p:nvPr/>
        </p:nvGrpSpPr>
        <p:grpSpPr bwMode="auto">
          <a:xfrm>
            <a:off x="6781800" y="1433513"/>
            <a:ext cx="2743200" cy="2298700"/>
            <a:chOff x="480" y="1076"/>
            <a:chExt cx="1728" cy="1448"/>
          </a:xfrm>
        </p:grpSpPr>
        <p:grpSp>
          <p:nvGrpSpPr>
            <p:cNvPr id="83" name="Group 22"/>
            <p:cNvGrpSpPr>
              <a:grpSpLocks/>
            </p:cNvGrpSpPr>
            <p:nvPr/>
          </p:nvGrpSpPr>
          <p:grpSpPr bwMode="auto">
            <a:xfrm>
              <a:off x="624" y="1076"/>
              <a:ext cx="499" cy="646"/>
              <a:chOff x="1908" y="2180"/>
              <a:chExt cx="499" cy="646"/>
            </a:xfrm>
          </p:grpSpPr>
          <p:sp>
            <p:nvSpPr>
              <p:cNvPr id="92" name="Text Box 23"/>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93" name="Text Box 24"/>
              <p:cNvSpPr txBox="1">
                <a:spLocks noChangeArrowheads="1"/>
              </p:cNvSpPr>
              <p:nvPr/>
            </p:nvSpPr>
            <p:spPr bwMode="auto">
              <a:xfrm>
                <a:off x="1908" y="2593"/>
                <a:ext cx="435" cy="233"/>
              </a:xfrm>
              <a:prstGeom prst="rect">
                <a:avLst/>
              </a:prstGeom>
              <a:noFill/>
              <a:ln w="12700">
                <a:solidFill>
                  <a:schemeClr val="tx1"/>
                </a:solidFill>
                <a:miter lim="800000"/>
                <a:headEnd/>
                <a:tailEnd/>
              </a:ln>
              <a:effectLst/>
            </p:spPr>
            <p:txBody>
              <a:bodyPr wrap="none">
                <a:spAutoFit/>
              </a:bodyPr>
              <a:lstStyle/>
              <a:p>
                <a:r>
                  <a:rPr lang="en-US"/>
                  <a:t> A   </a:t>
                </a:r>
                <a:r>
                  <a:rPr lang="en-US" b="1"/>
                  <a:t>S</a:t>
                </a:r>
                <a:r>
                  <a:rPr lang="en-US"/>
                  <a:t> </a:t>
                </a:r>
              </a:p>
            </p:txBody>
          </p:sp>
        </p:grpSp>
        <p:sp>
          <p:nvSpPr>
            <p:cNvPr id="84" name="Text Box 25"/>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85" name="Group 26"/>
            <p:cNvGrpSpPr>
              <a:grpSpLocks/>
            </p:cNvGrpSpPr>
            <p:nvPr/>
          </p:nvGrpSpPr>
          <p:grpSpPr bwMode="auto">
            <a:xfrm>
              <a:off x="1572" y="1076"/>
              <a:ext cx="499" cy="646"/>
              <a:chOff x="1908" y="2180"/>
              <a:chExt cx="499" cy="646"/>
            </a:xfrm>
          </p:grpSpPr>
          <p:sp>
            <p:nvSpPr>
              <p:cNvPr id="90" name="Text Box 27"/>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91" name="Text Box 28"/>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 </a:t>
                </a:r>
                <a:r>
                  <a:rPr lang="en-US"/>
                  <a:t> </a:t>
                </a:r>
              </a:p>
            </p:txBody>
          </p:sp>
        </p:grpSp>
        <p:sp>
          <p:nvSpPr>
            <p:cNvPr id="86" name="Line 29"/>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87" name="Line 30"/>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88" name="Line 31"/>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89" name="Line 32"/>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grpSp>
        <p:nvGrpSpPr>
          <p:cNvPr id="94" name="Group 37"/>
          <p:cNvGrpSpPr>
            <a:grpSpLocks/>
          </p:cNvGrpSpPr>
          <p:nvPr/>
        </p:nvGrpSpPr>
        <p:grpSpPr bwMode="auto">
          <a:xfrm>
            <a:off x="2362200" y="4114800"/>
            <a:ext cx="2743200" cy="2298700"/>
            <a:chOff x="480" y="1076"/>
            <a:chExt cx="1728" cy="1448"/>
          </a:xfrm>
        </p:grpSpPr>
        <p:grpSp>
          <p:nvGrpSpPr>
            <p:cNvPr id="95" name="Group 38"/>
            <p:cNvGrpSpPr>
              <a:grpSpLocks/>
            </p:cNvGrpSpPr>
            <p:nvPr/>
          </p:nvGrpSpPr>
          <p:grpSpPr bwMode="auto">
            <a:xfrm>
              <a:off x="624" y="1076"/>
              <a:ext cx="499" cy="646"/>
              <a:chOff x="1908" y="2180"/>
              <a:chExt cx="499" cy="646"/>
            </a:xfrm>
          </p:grpSpPr>
          <p:sp>
            <p:nvSpPr>
              <p:cNvPr id="104" name="Text Box 39"/>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105" name="Text Box 40"/>
              <p:cNvSpPr txBox="1">
                <a:spLocks noChangeArrowheads="1"/>
              </p:cNvSpPr>
              <p:nvPr/>
            </p:nvSpPr>
            <p:spPr bwMode="auto">
              <a:xfrm>
                <a:off x="1908" y="2593"/>
                <a:ext cx="461" cy="233"/>
              </a:xfrm>
              <a:prstGeom prst="rect">
                <a:avLst/>
              </a:prstGeom>
              <a:noFill/>
              <a:ln w="12700">
                <a:solidFill>
                  <a:schemeClr val="tx1"/>
                </a:solidFill>
                <a:miter lim="800000"/>
                <a:headEnd/>
                <a:tailEnd/>
              </a:ln>
              <a:effectLst/>
            </p:spPr>
            <p:txBody>
              <a:bodyPr wrap="none">
                <a:spAutoFit/>
              </a:bodyPr>
              <a:lstStyle/>
              <a:p>
                <a:r>
                  <a:rPr lang="en-US"/>
                  <a:t> A   </a:t>
                </a:r>
                <a:r>
                  <a:rPr lang="en-US" b="1"/>
                  <a:t>M</a:t>
                </a:r>
                <a:endParaRPr lang="en-US"/>
              </a:p>
            </p:txBody>
          </p:sp>
        </p:grpSp>
        <p:sp>
          <p:nvSpPr>
            <p:cNvPr id="96" name="Text Box 41"/>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97" name="Group 42"/>
            <p:cNvGrpSpPr>
              <a:grpSpLocks/>
            </p:cNvGrpSpPr>
            <p:nvPr/>
          </p:nvGrpSpPr>
          <p:grpSpPr bwMode="auto">
            <a:xfrm>
              <a:off x="1572" y="1076"/>
              <a:ext cx="499" cy="646"/>
              <a:chOff x="1908" y="2180"/>
              <a:chExt cx="499" cy="646"/>
            </a:xfrm>
          </p:grpSpPr>
          <p:sp>
            <p:nvSpPr>
              <p:cNvPr id="102" name="Text Box 43"/>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103" name="Text Box 44"/>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a:t>
                </a:r>
                <a:r>
                  <a:rPr lang="en-US"/>
                  <a:t>  </a:t>
                </a:r>
              </a:p>
            </p:txBody>
          </p:sp>
        </p:grpSp>
        <p:sp>
          <p:nvSpPr>
            <p:cNvPr id="98" name="Line 45"/>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99" name="Line 46"/>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100" name="Line 47"/>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101" name="Line 48"/>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grpSp>
        <p:nvGrpSpPr>
          <p:cNvPr id="106" name="Group 75"/>
          <p:cNvGrpSpPr>
            <a:grpSpLocks/>
          </p:cNvGrpSpPr>
          <p:nvPr/>
        </p:nvGrpSpPr>
        <p:grpSpPr bwMode="auto">
          <a:xfrm>
            <a:off x="6781800" y="4114800"/>
            <a:ext cx="2743200" cy="2298700"/>
            <a:chOff x="480" y="1076"/>
            <a:chExt cx="1728" cy="1448"/>
          </a:xfrm>
        </p:grpSpPr>
        <p:grpSp>
          <p:nvGrpSpPr>
            <p:cNvPr id="107" name="Group 76"/>
            <p:cNvGrpSpPr>
              <a:grpSpLocks/>
            </p:cNvGrpSpPr>
            <p:nvPr/>
          </p:nvGrpSpPr>
          <p:grpSpPr bwMode="auto">
            <a:xfrm>
              <a:off x="624" y="1076"/>
              <a:ext cx="499" cy="646"/>
              <a:chOff x="1908" y="2180"/>
              <a:chExt cx="499" cy="646"/>
            </a:xfrm>
          </p:grpSpPr>
          <p:sp>
            <p:nvSpPr>
              <p:cNvPr id="116" name="Text Box 77"/>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1</a:t>
                </a:r>
              </a:p>
              <a:p>
                <a:endParaRPr lang="en-US" dirty="0"/>
              </a:p>
            </p:txBody>
          </p:sp>
          <p:sp>
            <p:nvSpPr>
              <p:cNvPr id="117" name="Text Box 78"/>
              <p:cNvSpPr txBox="1">
                <a:spLocks noChangeArrowheads="1"/>
              </p:cNvSpPr>
              <p:nvPr/>
            </p:nvSpPr>
            <p:spPr bwMode="auto">
              <a:xfrm>
                <a:off x="1908" y="2593"/>
                <a:ext cx="494" cy="233"/>
              </a:xfrm>
              <a:prstGeom prst="rect">
                <a:avLst/>
              </a:prstGeom>
              <a:noFill/>
              <a:ln w="12700">
                <a:solidFill>
                  <a:schemeClr val="tx1"/>
                </a:solidFill>
                <a:miter lim="800000"/>
                <a:headEnd/>
                <a:tailEnd/>
              </a:ln>
              <a:effectLst/>
            </p:spPr>
            <p:txBody>
              <a:bodyPr wrap="none">
                <a:spAutoFit/>
              </a:bodyPr>
              <a:lstStyle/>
              <a:p>
                <a:r>
                  <a:rPr lang="en-US"/>
                  <a:t> A   </a:t>
                </a:r>
                <a:r>
                  <a:rPr lang="en-US" b="1"/>
                  <a:t>M</a:t>
                </a:r>
                <a:r>
                  <a:rPr lang="en-US"/>
                  <a:t> </a:t>
                </a:r>
              </a:p>
            </p:txBody>
          </p:sp>
        </p:grpSp>
        <p:sp>
          <p:nvSpPr>
            <p:cNvPr id="108" name="Text Box 79"/>
            <p:cNvSpPr txBox="1">
              <a:spLocks noChangeArrowheads="1"/>
            </p:cNvSpPr>
            <p:nvPr/>
          </p:nvSpPr>
          <p:spPr bwMode="auto">
            <a:xfrm>
              <a:off x="1008" y="2112"/>
              <a:ext cx="796" cy="412"/>
            </a:xfrm>
            <a:prstGeom prst="rect">
              <a:avLst/>
            </a:prstGeom>
            <a:noFill/>
            <a:ln w="12700">
              <a:solidFill>
                <a:schemeClr val="tx1"/>
              </a:solidFill>
              <a:miter lim="800000"/>
              <a:headEnd/>
              <a:tailEnd/>
            </a:ln>
            <a:effectLst/>
          </p:spPr>
          <p:txBody>
            <a:bodyPr wrap="none">
              <a:spAutoFit/>
            </a:bodyPr>
            <a:lstStyle/>
            <a:p>
              <a:r>
                <a:rPr lang="en-US"/>
                <a:t>Main Mem</a:t>
              </a:r>
            </a:p>
            <a:p>
              <a:r>
                <a:rPr lang="en-US"/>
                <a:t>       A    </a:t>
              </a:r>
            </a:p>
          </p:txBody>
        </p:sp>
        <p:grpSp>
          <p:nvGrpSpPr>
            <p:cNvPr id="109" name="Group 80"/>
            <p:cNvGrpSpPr>
              <a:grpSpLocks/>
            </p:cNvGrpSpPr>
            <p:nvPr/>
          </p:nvGrpSpPr>
          <p:grpSpPr bwMode="auto">
            <a:xfrm>
              <a:off x="1572" y="1076"/>
              <a:ext cx="499" cy="646"/>
              <a:chOff x="1908" y="2180"/>
              <a:chExt cx="499" cy="646"/>
            </a:xfrm>
          </p:grpSpPr>
          <p:sp>
            <p:nvSpPr>
              <p:cNvPr id="114" name="Text Box 81"/>
              <p:cNvSpPr txBox="1">
                <a:spLocks noChangeArrowheads="1"/>
              </p:cNvSpPr>
              <p:nvPr/>
            </p:nvSpPr>
            <p:spPr bwMode="auto">
              <a:xfrm>
                <a:off x="1908" y="2180"/>
                <a:ext cx="499" cy="407"/>
              </a:xfrm>
              <a:prstGeom prst="rect">
                <a:avLst/>
              </a:prstGeom>
              <a:noFill/>
              <a:ln w="12700">
                <a:solidFill>
                  <a:schemeClr val="tx1"/>
                </a:solidFill>
                <a:miter lim="800000"/>
                <a:headEnd/>
                <a:tailEnd/>
              </a:ln>
              <a:effectLst/>
            </p:spPr>
            <p:txBody>
              <a:bodyPr wrap="none">
                <a:spAutoFit/>
              </a:bodyPr>
              <a:lstStyle/>
              <a:p>
                <a:r>
                  <a:rPr lang="en-US" dirty="0"/>
                  <a:t>Core 2</a:t>
                </a:r>
              </a:p>
              <a:p>
                <a:endParaRPr lang="en-US" dirty="0"/>
              </a:p>
            </p:txBody>
          </p:sp>
          <p:sp>
            <p:nvSpPr>
              <p:cNvPr id="115" name="Text Box 82"/>
              <p:cNvSpPr txBox="1">
                <a:spLocks noChangeArrowheads="1"/>
              </p:cNvSpPr>
              <p:nvPr/>
            </p:nvSpPr>
            <p:spPr bwMode="auto">
              <a:xfrm>
                <a:off x="1908" y="2593"/>
                <a:ext cx="472" cy="233"/>
              </a:xfrm>
              <a:prstGeom prst="rect">
                <a:avLst/>
              </a:prstGeom>
              <a:noFill/>
              <a:ln w="12700">
                <a:solidFill>
                  <a:schemeClr val="tx1"/>
                </a:solidFill>
                <a:miter lim="800000"/>
                <a:headEnd/>
                <a:tailEnd/>
              </a:ln>
              <a:effectLst/>
            </p:spPr>
            <p:txBody>
              <a:bodyPr wrap="none">
                <a:spAutoFit/>
              </a:bodyPr>
              <a:lstStyle/>
              <a:p>
                <a:r>
                  <a:rPr lang="en-US"/>
                  <a:t>  A   </a:t>
                </a:r>
                <a:r>
                  <a:rPr lang="en-US" b="1"/>
                  <a:t>I </a:t>
                </a:r>
                <a:r>
                  <a:rPr lang="en-US"/>
                  <a:t> </a:t>
                </a:r>
              </a:p>
            </p:txBody>
          </p:sp>
        </p:grpSp>
        <p:sp>
          <p:nvSpPr>
            <p:cNvPr id="110" name="Line 83"/>
            <p:cNvSpPr>
              <a:spLocks noChangeShapeType="1"/>
            </p:cNvSpPr>
            <p:nvPr/>
          </p:nvSpPr>
          <p:spPr bwMode="auto">
            <a:xfrm>
              <a:off x="480" y="1920"/>
              <a:ext cx="1728" cy="0"/>
            </a:xfrm>
            <a:prstGeom prst="line">
              <a:avLst/>
            </a:prstGeom>
            <a:noFill/>
            <a:ln w="12700">
              <a:solidFill>
                <a:schemeClr val="tx1"/>
              </a:solidFill>
              <a:round/>
              <a:headEnd/>
              <a:tailEnd/>
            </a:ln>
            <a:effectLst/>
          </p:spPr>
          <p:txBody>
            <a:bodyPr/>
            <a:lstStyle/>
            <a:p>
              <a:endParaRPr lang="en-US"/>
            </a:p>
          </p:txBody>
        </p:sp>
        <p:sp>
          <p:nvSpPr>
            <p:cNvPr id="111" name="Line 84"/>
            <p:cNvSpPr>
              <a:spLocks noChangeShapeType="1"/>
            </p:cNvSpPr>
            <p:nvPr/>
          </p:nvSpPr>
          <p:spPr bwMode="auto">
            <a:xfrm>
              <a:off x="912" y="1728"/>
              <a:ext cx="0" cy="192"/>
            </a:xfrm>
            <a:prstGeom prst="line">
              <a:avLst/>
            </a:prstGeom>
            <a:noFill/>
            <a:ln w="12700">
              <a:solidFill>
                <a:schemeClr val="tx1"/>
              </a:solidFill>
              <a:round/>
              <a:headEnd/>
              <a:tailEnd/>
            </a:ln>
            <a:effectLst/>
          </p:spPr>
          <p:txBody>
            <a:bodyPr/>
            <a:lstStyle/>
            <a:p>
              <a:endParaRPr lang="en-US"/>
            </a:p>
          </p:txBody>
        </p:sp>
        <p:sp>
          <p:nvSpPr>
            <p:cNvPr id="112" name="Line 85"/>
            <p:cNvSpPr>
              <a:spLocks noChangeShapeType="1"/>
            </p:cNvSpPr>
            <p:nvPr/>
          </p:nvSpPr>
          <p:spPr bwMode="auto">
            <a:xfrm>
              <a:off x="1824" y="1728"/>
              <a:ext cx="0" cy="192"/>
            </a:xfrm>
            <a:prstGeom prst="line">
              <a:avLst/>
            </a:prstGeom>
            <a:noFill/>
            <a:ln w="12700">
              <a:solidFill>
                <a:schemeClr val="tx1"/>
              </a:solidFill>
              <a:round/>
              <a:headEnd/>
              <a:tailEnd/>
            </a:ln>
            <a:effectLst/>
          </p:spPr>
          <p:txBody>
            <a:bodyPr/>
            <a:lstStyle/>
            <a:p>
              <a:endParaRPr lang="en-US"/>
            </a:p>
          </p:txBody>
        </p:sp>
        <p:sp>
          <p:nvSpPr>
            <p:cNvPr id="113" name="Line 86"/>
            <p:cNvSpPr>
              <a:spLocks noChangeShapeType="1"/>
            </p:cNvSpPr>
            <p:nvPr/>
          </p:nvSpPr>
          <p:spPr bwMode="auto">
            <a:xfrm>
              <a:off x="1392" y="1920"/>
              <a:ext cx="0" cy="192"/>
            </a:xfrm>
            <a:prstGeom prst="line">
              <a:avLst/>
            </a:prstGeom>
            <a:noFill/>
            <a:ln w="12700">
              <a:solidFill>
                <a:schemeClr val="tx1"/>
              </a:solidFill>
              <a:round/>
              <a:headEnd/>
              <a:tailEnd/>
            </a:ln>
            <a:effectLst/>
          </p:spPr>
          <p:txBody>
            <a:bodyPr/>
            <a:lstStyle/>
            <a:p>
              <a:endParaRPr lang="en-US"/>
            </a:p>
          </p:txBody>
        </p:sp>
      </p:grpSp>
    </p:spTree>
    <p:extLst>
      <p:ext uri="{BB962C8B-B14F-4D97-AF65-F5344CB8AC3E}">
        <p14:creationId xmlns:p14="http://schemas.microsoft.com/office/powerpoint/2010/main" val="3178549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94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94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794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794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794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794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794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794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794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7944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794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794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794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794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7945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7945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794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7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9408" grpId="0"/>
      <p:bldP spid="1979409" grpId="0"/>
      <p:bldP spid="1979410" grpId="0"/>
      <p:bldP spid="1979411" grpId="0"/>
      <p:bldP spid="1979424" grpId="0"/>
      <p:bldP spid="1979425" grpId="0"/>
      <p:bldP spid="1979438" grpId="0"/>
      <p:bldP spid="1979439" grpId="0"/>
      <p:bldP spid="1979440" grpId="0"/>
      <p:bldP spid="1979441" grpId="0"/>
      <p:bldP spid="1979442" grpId="0"/>
      <p:bldP spid="1979443" grpId="0"/>
      <p:bldP spid="1979444" grpId="0"/>
      <p:bldP spid="1979445" grpId="0"/>
      <p:bldP spid="1979458" grpId="0"/>
      <p:bldP spid="1979459" grpId="0"/>
      <p:bldP spid="1979460" grpId="0"/>
      <p:bldP spid="197946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8978" name="Rectangle 2"/>
          <p:cNvSpPr>
            <a:spLocks noGrp="1" noChangeArrowheads="1"/>
          </p:cNvSpPr>
          <p:nvPr>
            <p:ph type="title"/>
          </p:nvPr>
        </p:nvSpPr>
        <p:spPr/>
        <p:txBody>
          <a:bodyPr>
            <a:normAutofit fontScale="90000"/>
          </a:bodyPr>
          <a:lstStyle/>
          <a:p>
            <a:r>
              <a:rPr lang="en-US" dirty="0" smtClean="0"/>
              <a:t>Data </a:t>
            </a:r>
            <a:r>
              <a:rPr lang="en-US" dirty="0"/>
              <a:t>Miss Rates</a:t>
            </a:r>
          </a:p>
        </p:txBody>
      </p:sp>
      <p:sp>
        <p:nvSpPr>
          <p:cNvPr id="1918979" name="Rectangle 3"/>
          <p:cNvSpPr>
            <a:spLocks noGrp="1" noChangeArrowheads="1"/>
          </p:cNvSpPr>
          <p:nvPr>
            <p:ph type="body" sz="half" idx="1"/>
          </p:nvPr>
        </p:nvSpPr>
        <p:spPr>
          <a:xfrm>
            <a:off x="2057400" y="762000"/>
            <a:ext cx="8153400" cy="1117600"/>
          </a:xfrm>
        </p:spPr>
        <p:txBody>
          <a:bodyPr>
            <a:normAutofit fontScale="85000" lnSpcReduction="10000"/>
          </a:bodyPr>
          <a:lstStyle/>
          <a:p>
            <a:r>
              <a:rPr lang="en-US"/>
              <a:t>Shared data has lower spatial and temporal locality</a:t>
            </a:r>
          </a:p>
          <a:p>
            <a:pPr lvl="1"/>
            <a:r>
              <a:rPr lang="en-US"/>
              <a:t>Share data misses often dominate cache behavior even though they may only be 10% to 40% of the data accesses</a:t>
            </a:r>
          </a:p>
        </p:txBody>
      </p:sp>
      <p:graphicFrame>
        <p:nvGraphicFramePr>
          <p:cNvPr id="1918980" name="Object 4"/>
          <p:cNvGraphicFramePr>
            <a:graphicFrameLocks noGrp="1" noChangeAspect="1"/>
          </p:cNvGraphicFramePr>
          <p:nvPr>
            <p:ph sz="half" idx="2"/>
          </p:nvPr>
        </p:nvGraphicFramePr>
        <p:xfrm>
          <a:off x="2590801" y="3581400"/>
          <a:ext cx="4633913" cy="3276600"/>
        </p:xfrm>
        <a:graphic>
          <a:graphicData uri="http://schemas.openxmlformats.org/presentationml/2006/ole">
            <mc:AlternateContent xmlns:mc="http://schemas.openxmlformats.org/markup-compatibility/2006">
              <mc:Choice xmlns:v="urn:schemas-microsoft-com:vml" Requires="v">
                <p:oleObj spid="_x0000_s26662" name="Chart" r:id="rId4" imgW="6810292" imgH="4295741" progId="MSGraph.Chart.8">
                  <p:embed followColorScheme="full"/>
                </p:oleObj>
              </mc:Choice>
              <mc:Fallback>
                <p:oleObj name="Chart" r:id="rId4" imgW="6810292" imgH="4295741" progId="MSGraph.Chart.8">
                  <p:embed followColorScheme="full"/>
                  <p:pic>
                    <p:nvPicPr>
                      <p:cNvPr id="0" name=""/>
                      <p:cNvPicPr>
                        <a:picLocks noChangeAspect="1" noChangeArrowheads="1"/>
                      </p:cNvPicPr>
                      <p:nvPr/>
                    </p:nvPicPr>
                    <p:blipFill>
                      <a:blip r:embed="rId5"/>
                      <a:srcRect/>
                      <a:stretch>
                        <a:fillRect/>
                      </a:stretch>
                    </p:blipFill>
                    <p:spPr bwMode="auto">
                      <a:xfrm>
                        <a:off x="2590801" y="3581400"/>
                        <a:ext cx="4633913" cy="327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8982" name="Object 6"/>
          <p:cNvGraphicFramePr>
            <a:graphicFrameLocks noChangeAspect="1"/>
          </p:cNvGraphicFramePr>
          <p:nvPr/>
        </p:nvGraphicFramePr>
        <p:xfrm>
          <a:off x="6146800" y="1295400"/>
          <a:ext cx="5130800" cy="5715000"/>
        </p:xfrm>
        <a:graphic>
          <a:graphicData uri="http://schemas.openxmlformats.org/presentationml/2006/ole">
            <mc:AlternateContent xmlns:mc="http://schemas.openxmlformats.org/markup-compatibility/2006">
              <mc:Choice xmlns:v="urn:schemas-microsoft-com:vml" Requires="v">
                <p:oleObj spid="_x0000_s26663" name="Chart" r:id="rId6" imgW="6819773" imgH="4505461" progId="MSGraph.Chart.8">
                  <p:embed followColorScheme="full"/>
                </p:oleObj>
              </mc:Choice>
              <mc:Fallback>
                <p:oleObj name="Chart" r:id="rId6" imgW="6819773" imgH="4505461" progId="MSGraph.Chart.8">
                  <p:embed followColorScheme="full"/>
                  <p:pic>
                    <p:nvPicPr>
                      <p:cNvPr id="0" name=""/>
                      <p:cNvPicPr>
                        <a:picLocks noChangeAspect="1" noChangeArrowheads="1"/>
                      </p:cNvPicPr>
                      <p:nvPr/>
                    </p:nvPicPr>
                    <p:blipFill>
                      <a:blip r:embed="rId7"/>
                      <a:srcRect/>
                      <a:stretch>
                        <a:fillRect/>
                      </a:stretch>
                    </p:blipFill>
                    <p:spPr bwMode="auto">
                      <a:xfrm>
                        <a:off x="6146800" y="1295400"/>
                        <a:ext cx="5130800" cy="571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8983" name="Text Box 7"/>
          <p:cNvSpPr txBox="1">
            <a:spLocks noChangeArrowheads="1"/>
          </p:cNvSpPr>
          <p:nvPr/>
        </p:nvSpPr>
        <p:spPr bwMode="auto">
          <a:xfrm>
            <a:off x="2422526" y="2246313"/>
            <a:ext cx="2987675" cy="641350"/>
          </a:xfrm>
          <a:prstGeom prst="rect">
            <a:avLst/>
          </a:prstGeom>
          <a:noFill/>
          <a:ln w="12700">
            <a:noFill/>
            <a:miter lim="800000"/>
            <a:headEnd/>
            <a:tailEnd/>
          </a:ln>
          <a:effectLst/>
        </p:spPr>
        <p:txBody>
          <a:bodyPr>
            <a:spAutoFit/>
          </a:bodyPr>
          <a:lstStyle/>
          <a:p>
            <a:r>
              <a:rPr lang="en-US"/>
              <a:t>64KB 2-way set associative data cache with 32B blocks</a:t>
            </a:r>
          </a:p>
        </p:txBody>
      </p:sp>
      <p:sp>
        <p:nvSpPr>
          <p:cNvPr id="1918984" name="Text Box 8"/>
          <p:cNvSpPr txBox="1">
            <a:spLocks noChangeArrowheads="1"/>
          </p:cNvSpPr>
          <p:nvPr/>
        </p:nvSpPr>
        <p:spPr bwMode="auto">
          <a:xfrm>
            <a:off x="2286000" y="3276601"/>
            <a:ext cx="3733800" cy="581025"/>
          </a:xfrm>
          <a:prstGeom prst="rect">
            <a:avLst/>
          </a:prstGeom>
          <a:noFill/>
          <a:ln w="12700">
            <a:noFill/>
            <a:miter lim="800000"/>
            <a:headEnd/>
            <a:tailEnd/>
          </a:ln>
          <a:effectLst/>
        </p:spPr>
        <p:txBody>
          <a:bodyPr>
            <a:spAutoFit/>
          </a:bodyPr>
          <a:lstStyle/>
          <a:p>
            <a:r>
              <a:rPr lang="en-US" sz="1600">
                <a:solidFill>
                  <a:schemeClr val="accent2"/>
                </a:solidFill>
              </a:rPr>
              <a:t>Hennessy &amp; Patterson, </a:t>
            </a:r>
            <a:r>
              <a:rPr lang="en-US" sz="1600" i="1">
                <a:solidFill>
                  <a:schemeClr val="accent2"/>
                </a:solidFill>
              </a:rPr>
              <a:t>Computer Architecture: A Quantitative Approach</a:t>
            </a:r>
          </a:p>
        </p:txBody>
      </p:sp>
    </p:spTree>
    <p:extLst>
      <p:ext uri="{BB962C8B-B14F-4D97-AF65-F5344CB8AC3E}">
        <p14:creationId xmlns:p14="http://schemas.microsoft.com/office/powerpoint/2010/main" val="30257228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1026" name="Rectangle 2"/>
          <p:cNvSpPr>
            <a:spLocks noGrp="1" noChangeArrowheads="1"/>
          </p:cNvSpPr>
          <p:nvPr>
            <p:ph type="title"/>
          </p:nvPr>
        </p:nvSpPr>
        <p:spPr/>
        <p:txBody>
          <a:bodyPr>
            <a:normAutofit fontScale="90000"/>
          </a:bodyPr>
          <a:lstStyle/>
          <a:p>
            <a:r>
              <a:rPr lang="en-US"/>
              <a:t>Block Size Effects</a:t>
            </a:r>
          </a:p>
        </p:txBody>
      </p:sp>
      <p:sp>
        <p:nvSpPr>
          <p:cNvPr id="1921027" name="Rectangle 3"/>
          <p:cNvSpPr>
            <a:spLocks noGrp="1" noChangeArrowheads="1"/>
          </p:cNvSpPr>
          <p:nvPr>
            <p:ph type="body" idx="1"/>
          </p:nvPr>
        </p:nvSpPr>
        <p:spPr>
          <a:xfrm>
            <a:off x="2057400" y="914401"/>
            <a:ext cx="8153400" cy="2722797"/>
          </a:xfrm>
        </p:spPr>
        <p:txBody>
          <a:bodyPr>
            <a:normAutofit fontScale="92500" lnSpcReduction="20000"/>
          </a:bodyPr>
          <a:lstStyle/>
          <a:p>
            <a:r>
              <a:rPr lang="en-US" dirty="0"/>
              <a:t>Writes to one word in a multi-word block </a:t>
            </a:r>
            <a:r>
              <a:rPr lang="en-US" dirty="0" smtClean="0"/>
              <a:t>mean that the full block is invalidated</a:t>
            </a:r>
          </a:p>
          <a:p>
            <a:pPr lvl="1"/>
            <a:endParaRPr lang="en-US" dirty="0"/>
          </a:p>
          <a:p>
            <a:r>
              <a:rPr lang="en-US" dirty="0" smtClean="0"/>
              <a:t>Multi-word </a:t>
            </a:r>
            <a:r>
              <a:rPr lang="en-US" dirty="0"/>
              <a:t>blocks can also result in </a:t>
            </a:r>
            <a:r>
              <a:rPr lang="en-US" dirty="0">
                <a:solidFill>
                  <a:schemeClr val="accent1"/>
                </a:solidFill>
              </a:rPr>
              <a:t>false sharing</a:t>
            </a:r>
            <a:r>
              <a:rPr lang="en-US" dirty="0"/>
              <a:t>:  when two </a:t>
            </a:r>
            <a:r>
              <a:rPr lang="en-US" dirty="0" smtClean="0"/>
              <a:t>cores are </a:t>
            </a:r>
            <a:r>
              <a:rPr lang="en-US" dirty="0"/>
              <a:t>writing to two different </a:t>
            </a:r>
            <a:r>
              <a:rPr lang="en-US" dirty="0" smtClean="0"/>
              <a:t>variables that happen to fall </a:t>
            </a:r>
            <a:r>
              <a:rPr lang="en-US" dirty="0"/>
              <a:t>in the same cache block</a:t>
            </a:r>
          </a:p>
          <a:p>
            <a:pPr lvl="1"/>
            <a:r>
              <a:rPr lang="en-US" dirty="0">
                <a:sym typeface="Symbol" pitchFamily="18" charset="2"/>
              </a:rPr>
              <a:t>With write-invalidate false sharing increases cache miss rates</a:t>
            </a:r>
            <a:r>
              <a:rPr lang="en-US" dirty="0"/>
              <a:t> </a:t>
            </a:r>
          </a:p>
        </p:txBody>
      </p:sp>
      <p:sp>
        <p:nvSpPr>
          <p:cNvPr id="1921028" name="Rectangle 4"/>
          <p:cNvSpPr>
            <a:spLocks noChangeArrowheads="1"/>
          </p:cNvSpPr>
          <p:nvPr/>
        </p:nvSpPr>
        <p:spPr bwMode="auto">
          <a:xfrm>
            <a:off x="1981200" y="5319712"/>
            <a:ext cx="8153400" cy="789960"/>
          </a:xfrm>
          <a:prstGeom prst="rect">
            <a:avLst/>
          </a:prstGeom>
          <a:noFill/>
          <a:ln w="12700">
            <a:noFill/>
            <a:miter lim="800000"/>
            <a:headEnd/>
            <a:tailEnd/>
          </a:ln>
          <a:effectLst/>
        </p:spPr>
        <p:txBody>
          <a:bodyPr lIns="63500" tIns="25400" rIns="63500" bIns="25400">
            <a:spAutoFit/>
          </a:bodyPr>
          <a:lstStyle/>
          <a:p>
            <a:pPr marL="287338" indent="-287338">
              <a:spcBef>
                <a:spcPct val="30000"/>
              </a:spcBef>
              <a:buClr>
                <a:schemeClr val="accent1"/>
              </a:buClr>
              <a:buSzPct val="75000"/>
              <a:buFont typeface="Wingdings" pitchFamily="2" charset="2"/>
              <a:buChar char="q"/>
            </a:pPr>
            <a:r>
              <a:rPr lang="en-US" sz="2400"/>
              <a:t>Compilers can help reduce false sharing by allocating highly correlated data to the same cache block</a:t>
            </a:r>
          </a:p>
        </p:txBody>
      </p:sp>
      <p:grpSp>
        <p:nvGrpSpPr>
          <p:cNvPr id="2" name="Group 16"/>
          <p:cNvGrpSpPr>
            <a:grpSpLocks/>
          </p:cNvGrpSpPr>
          <p:nvPr/>
        </p:nvGrpSpPr>
        <p:grpSpPr bwMode="auto">
          <a:xfrm>
            <a:off x="3505201" y="3962400"/>
            <a:ext cx="5260975" cy="1052512"/>
            <a:chOff x="1248" y="2649"/>
            <a:chExt cx="3314" cy="663"/>
          </a:xfrm>
        </p:grpSpPr>
        <p:sp>
          <p:nvSpPr>
            <p:cNvPr id="1921029" name="Rectangle 5"/>
            <p:cNvSpPr>
              <a:spLocks noChangeArrowheads="1"/>
            </p:cNvSpPr>
            <p:nvPr/>
          </p:nvSpPr>
          <p:spPr bwMode="auto">
            <a:xfrm>
              <a:off x="1248" y="3072"/>
              <a:ext cx="1872" cy="240"/>
            </a:xfrm>
            <a:prstGeom prst="rect">
              <a:avLst/>
            </a:prstGeom>
            <a:noFill/>
            <a:ln w="12700">
              <a:solidFill>
                <a:schemeClr val="tx1"/>
              </a:solidFill>
              <a:miter lim="800000"/>
              <a:headEnd/>
              <a:tailEnd/>
            </a:ln>
            <a:effectLst/>
          </p:spPr>
          <p:txBody>
            <a:bodyPr wrap="none" anchor="ctr"/>
            <a:lstStyle/>
            <a:p>
              <a:endParaRPr lang="en-US"/>
            </a:p>
          </p:txBody>
        </p:sp>
        <p:sp>
          <p:nvSpPr>
            <p:cNvPr id="1921030" name="Line 6"/>
            <p:cNvSpPr>
              <a:spLocks noChangeShapeType="1"/>
            </p:cNvSpPr>
            <p:nvPr/>
          </p:nvSpPr>
          <p:spPr bwMode="auto">
            <a:xfrm>
              <a:off x="2208" y="3072"/>
              <a:ext cx="0" cy="240"/>
            </a:xfrm>
            <a:prstGeom prst="line">
              <a:avLst/>
            </a:prstGeom>
            <a:noFill/>
            <a:ln w="12700">
              <a:solidFill>
                <a:schemeClr val="tx1"/>
              </a:solidFill>
              <a:round/>
              <a:headEnd/>
              <a:tailEnd/>
            </a:ln>
            <a:effectLst/>
          </p:spPr>
          <p:txBody>
            <a:bodyPr/>
            <a:lstStyle/>
            <a:p>
              <a:endParaRPr lang="en-US"/>
            </a:p>
          </p:txBody>
        </p:sp>
        <p:sp>
          <p:nvSpPr>
            <p:cNvPr id="1921031" name="Line 7"/>
            <p:cNvSpPr>
              <a:spLocks noChangeShapeType="1"/>
            </p:cNvSpPr>
            <p:nvPr/>
          </p:nvSpPr>
          <p:spPr bwMode="auto">
            <a:xfrm>
              <a:off x="1728" y="3072"/>
              <a:ext cx="0" cy="240"/>
            </a:xfrm>
            <a:prstGeom prst="line">
              <a:avLst/>
            </a:prstGeom>
            <a:noFill/>
            <a:ln w="12700">
              <a:solidFill>
                <a:schemeClr val="tx1"/>
              </a:solidFill>
              <a:round/>
              <a:headEnd/>
              <a:tailEnd/>
            </a:ln>
            <a:effectLst/>
          </p:spPr>
          <p:txBody>
            <a:bodyPr/>
            <a:lstStyle/>
            <a:p>
              <a:endParaRPr lang="en-US"/>
            </a:p>
          </p:txBody>
        </p:sp>
        <p:sp>
          <p:nvSpPr>
            <p:cNvPr id="1921032" name="Line 8"/>
            <p:cNvSpPr>
              <a:spLocks noChangeShapeType="1"/>
            </p:cNvSpPr>
            <p:nvPr/>
          </p:nvSpPr>
          <p:spPr bwMode="auto">
            <a:xfrm>
              <a:off x="2688" y="3072"/>
              <a:ext cx="0" cy="240"/>
            </a:xfrm>
            <a:prstGeom prst="line">
              <a:avLst/>
            </a:prstGeom>
            <a:noFill/>
            <a:ln w="12700">
              <a:solidFill>
                <a:schemeClr val="tx1"/>
              </a:solidFill>
              <a:round/>
              <a:headEnd/>
              <a:tailEnd/>
            </a:ln>
            <a:effectLst/>
          </p:spPr>
          <p:txBody>
            <a:bodyPr/>
            <a:lstStyle/>
            <a:p>
              <a:endParaRPr lang="en-US"/>
            </a:p>
          </p:txBody>
        </p:sp>
        <p:sp>
          <p:nvSpPr>
            <p:cNvPr id="1921033" name="Text Box 9"/>
            <p:cNvSpPr txBox="1">
              <a:spLocks noChangeArrowheads="1"/>
            </p:cNvSpPr>
            <p:nvPr/>
          </p:nvSpPr>
          <p:spPr bwMode="auto">
            <a:xfrm>
              <a:off x="1392" y="3072"/>
              <a:ext cx="200" cy="233"/>
            </a:xfrm>
            <a:prstGeom prst="rect">
              <a:avLst/>
            </a:prstGeom>
            <a:noFill/>
            <a:ln w="12700">
              <a:noFill/>
              <a:miter lim="800000"/>
              <a:headEnd/>
              <a:tailEnd/>
            </a:ln>
            <a:effectLst/>
          </p:spPr>
          <p:txBody>
            <a:bodyPr wrap="none">
              <a:spAutoFit/>
            </a:bodyPr>
            <a:lstStyle/>
            <a:p>
              <a:r>
                <a:rPr lang="en-US"/>
                <a:t>A</a:t>
              </a:r>
            </a:p>
          </p:txBody>
        </p:sp>
        <p:sp>
          <p:nvSpPr>
            <p:cNvPr id="1921034" name="Text Box 10"/>
            <p:cNvSpPr txBox="1">
              <a:spLocks noChangeArrowheads="1"/>
            </p:cNvSpPr>
            <p:nvPr/>
          </p:nvSpPr>
          <p:spPr bwMode="auto">
            <a:xfrm>
              <a:off x="2784" y="3072"/>
              <a:ext cx="195" cy="233"/>
            </a:xfrm>
            <a:prstGeom prst="rect">
              <a:avLst/>
            </a:prstGeom>
            <a:noFill/>
            <a:ln w="12700">
              <a:noFill/>
              <a:miter lim="800000"/>
              <a:headEnd/>
              <a:tailEnd/>
            </a:ln>
            <a:effectLst/>
          </p:spPr>
          <p:txBody>
            <a:bodyPr wrap="none">
              <a:spAutoFit/>
            </a:bodyPr>
            <a:lstStyle/>
            <a:p>
              <a:r>
                <a:rPr lang="en-US"/>
                <a:t>B</a:t>
              </a:r>
            </a:p>
          </p:txBody>
        </p:sp>
        <p:sp>
          <p:nvSpPr>
            <p:cNvPr id="1921035" name="Text Box 11"/>
            <p:cNvSpPr txBox="1">
              <a:spLocks noChangeArrowheads="1"/>
            </p:cNvSpPr>
            <p:nvPr/>
          </p:nvSpPr>
          <p:spPr bwMode="auto">
            <a:xfrm>
              <a:off x="1248" y="2649"/>
              <a:ext cx="466" cy="233"/>
            </a:xfrm>
            <a:prstGeom prst="rect">
              <a:avLst/>
            </a:prstGeom>
            <a:noFill/>
            <a:ln w="12700">
              <a:noFill/>
              <a:miter lim="800000"/>
              <a:headEnd/>
              <a:tailEnd/>
            </a:ln>
            <a:effectLst/>
          </p:spPr>
          <p:txBody>
            <a:bodyPr wrap="none">
              <a:spAutoFit/>
            </a:bodyPr>
            <a:lstStyle/>
            <a:p>
              <a:r>
                <a:rPr lang="en-US" dirty="0"/>
                <a:t>Core1</a:t>
              </a:r>
            </a:p>
          </p:txBody>
        </p:sp>
        <p:sp>
          <p:nvSpPr>
            <p:cNvPr id="1921036" name="Text Box 12"/>
            <p:cNvSpPr txBox="1">
              <a:spLocks noChangeArrowheads="1"/>
            </p:cNvSpPr>
            <p:nvPr/>
          </p:nvSpPr>
          <p:spPr bwMode="auto">
            <a:xfrm>
              <a:off x="2640" y="2649"/>
              <a:ext cx="466" cy="233"/>
            </a:xfrm>
            <a:prstGeom prst="rect">
              <a:avLst/>
            </a:prstGeom>
            <a:noFill/>
            <a:ln w="12700">
              <a:noFill/>
              <a:miter lim="800000"/>
              <a:headEnd/>
              <a:tailEnd/>
            </a:ln>
            <a:effectLst/>
          </p:spPr>
          <p:txBody>
            <a:bodyPr wrap="none">
              <a:spAutoFit/>
            </a:bodyPr>
            <a:lstStyle/>
            <a:p>
              <a:r>
                <a:rPr lang="en-US" dirty="0"/>
                <a:t>Core2</a:t>
              </a:r>
            </a:p>
          </p:txBody>
        </p:sp>
        <p:sp>
          <p:nvSpPr>
            <p:cNvPr id="1921037" name="Line 13"/>
            <p:cNvSpPr>
              <a:spLocks noChangeShapeType="1"/>
            </p:cNvSpPr>
            <p:nvPr/>
          </p:nvSpPr>
          <p:spPr bwMode="auto">
            <a:xfrm>
              <a:off x="1488" y="2880"/>
              <a:ext cx="0" cy="192"/>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921038" name="Line 14"/>
            <p:cNvSpPr>
              <a:spLocks noChangeShapeType="1"/>
            </p:cNvSpPr>
            <p:nvPr/>
          </p:nvSpPr>
          <p:spPr bwMode="auto">
            <a:xfrm>
              <a:off x="2880" y="2880"/>
              <a:ext cx="0" cy="192"/>
            </a:xfrm>
            <a:prstGeom prst="line">
              <a:avLst/>
            </a:prstGeom>
            <a:noFill/>
            <a:ln w="12700">
              <a:solidFill>
                <a:schemeClr val="tx1"/>
              </a:solidFill>
              <a:round/>
              <a:headEnd type="triangle" w="med" len="med"/>
              <a:tailEnd type="triangle" w="med" len="med"/>
            </a:ln>
            <a:effectLst/>
          </p:spPr>
          <p:txBody>
            <a:bodyPr/>
            <a:lstStyle/>
            <a:p>
              <a:endParaRPr lang="en-US"/>
            </a:p>
          </p:txBody>
        </p:sp>
        <p:sp>
          <p:nvSpPr>
            <p:cNvPr id="1921039" name="Text Box 15"/>
            <p:cNvSpPr txBox="1">
              <a:spLocks noChangeArrowheads="1"/>
            </p:cNvSpPr>
            <p:nvPr/>
          </p:nvSpPr>
          <p:spPr bwMode="auto">
            <a:xfrm>
              <a:off x="3312" y="3072"/>
              <a:ext cx="1250" cy="233"/>
            </a:xfrm>
            <a:prstGeom prst="rect">
              <a:avLst/>
            </a:prstGeom>
            <a:noFill/>
            <a:ln w="12700">
              <a:noFill/>
              <a:miter lim="800000"/>
              <a:headEnd/>
              <a:tailEnd/>
            </a:ln>
            <a:effectLst/>
          </p:spPr>
          <p:txBody>
            <a:bodyPr wrap="none">
              <a:spAutoFit/>
            </a:bodyPr>
            <a:lstStyle/>
            <a:p>
              <a:r>
                <a:rPr lang="en-US"/>
                <a:t>4 word cache block</a:t>
              </a:r>
            </a:p>
          </p:txBody>
        </p:sp>
      </p:grpSp>
    </p:spTree>
    <p:extLst>
      <p:ext uri="{BB962C8B-B14F-4D97-AF65-F5344CB8AC3E}">
        <p14:creationId xmlns:p14="http://schemas.microsoft.com/office/powerpoint/2010/main" val="16076169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21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2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2102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2102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1027" grpId="0" build="p"/>
      <p:bldP spid="1921028"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9698" name="Rectangle 2"/>
          <p:cNvSpPr>
            <a:spLocks noGrp="1" noChangeArrowheads="1"/>
          </p:cNvSpPr>
          <p:nvPr>
            <p:ph type="title"/>
          </p:nvPr>
        </p:nvSpPr>
        <p:spPr/>
        <p:txBody>
          <a:bodyPr>
            <a:normAutofit fontScale="90000"/>
          </a:bodyPr>
          <a:lstStyle/>
          <a:p>
            <a:r>
              <a:rPr lang="en-US"/>
              <a:t>Other Coherence Protocols</a:t>
            </a:r>
          </a:p>
        </p:txBody>
      </p:sp>
      <p:sp>
        <p:nvSpPr>
          <p:cNvPr id="1949699" name="Rectangle 3"/>
          <p:cNvSpPr>
            <a:spLocks noGrp="1" noChangeArrowheads="1"/>
          </p:cNvSpPr>
          <p:nvPr>
            <p:ph type="body" idx="1"/>
          </p:nvPr>
        </p:nvSpPr>
        <p:spPr>
          <a:xfrm>
            <a:off x="2057400" y="914400"/>
            <a:ext cx="8153400" cy="4864100"/>
          </a:xfrm>
        </p:spPr>
        <p:txBody>
          <a:bodyPr>
            <a:normAutofit fontScale="92500" lnSpcReduction="20000"/>
          </a:bodyPr>
          <a:lstStyle/>
          <a:p>
            <a:r>
              <a:rPr lang="en-US" dirty="0"/>
              <a:t>There are many variations on cache coherence protocols</a:t>
            </a:r>
          </a:p>
          <a:p>
            <a:endParaRPr lang="en-US" dirty="0"/>
          </a:p>
          <a:p>
            <a:r>
              <a:rPr lang="en-US" dirty="0"/>
              <a:t>Another write-invalidate protocol used in the Pentium 4 (and many other </a:t>
            </a:r>
            <a:r>
              <a:rPr lang="en-US" dirty="0" smtClean="0"/>
              <a:t>processors) </a:t>
            </a:r>
            <a:r>
              <a:rPr lang="en-US" dirty="0"/>
              <a:t>is </a:t>
            </a:r>
            <a:r>
              <a:rPr lang="en-US" dirty="0">
                <a:solidFill>
                  <a:schemeClr val="accent1"/>
                </a:solidFill>
              </a:rPr>
              <a:t>MESI</a:t>
            </a:r>
            <a:r>
              <a:rPr lang="en-US" dirty="0"/>
              <a:t> with four states:</a:t>
            </a:r>
          </a:p>
          <a:p>
            <a:pPr lvl="1"/>
            <a:r>
              <a:rPr lang="en-US" dirty="0">
                <a:solidFill>
                  <a:schemeClr val="accent1"/>
                </a:solidFill>
              </a:rPr>
              <a:t>M</a:t>
            </a:r>
            <a:r>
              <a:rPr lang="en-US" dirty="0"/>
              <a:t>odified – same</a:t>
            </a:r>
          </a:p>
          <a:p>
            <a:pPr lvl="1"/>
            <a:r>
              <a:rPr lang="en-US" dirty="0">
                <a:solidFill>
                  <a:schemeClr val="accent1"/>
                </a:solidFill>
              </a:rPr>
              <a:t>E</a:t>
            </a:r>
            <a:r>
              <a:rPr lang="en-US" dirty="0"/>
              <a:t>xclusive – only one copy of the shared data is allowed to be cached; memory has an up-to-date copy</a:t>
            </a:r>
          </a:p>
          <a:p>
            <a:pPr lvl="2"/>
            <a:r>
              <a:rPr lang="en-US" dirty="0"/>
              <a:t>Since there is only one copy of the block, write hits don’t need to send invalidate signal</a:t>
            </a:r>
          </a:p>
          <a:p>
            <a:pPr lvl="1"/>
            <a:r>
              <a:rPr lang="en-US" dirty="0">
                <a:solidFill>
                  <a:schemeClr val="accent1"/>
                </a:solidFill>
              </a:rPr>
              <a:t>S</a:t>
            </a:r>
            <a:r>
              <a:rPr lang="en-US" dirty="0"/>
              <a:t>hared – multiple copies of the shared data may be cached (i.e., data permitted to be cached with more than one processor); memory has an up-to-date copy</a:t>
            </a:r>
          </a:p>
          <a:p>
            <a:pPr lvl="1"/>
            <a:r>
              <a:rPr lang="en-US" dirty="0">
                <a:solidFill>
                  <a:schemeClr val="accent1"/>
                </a:solidFill>
              </a:rPr>
              <a:t>I</a:t>
            </a:r>
            <a:r>
              <a:rPr lang="en-US" dirty="0"/>
              <a:t>nvalid – same </a:t>
            </a:r>
          </a:p>
        </p:txBody>
      </p:sp>
    </p:spTree>
    <p:extLst>
      <p:ext uri="{BB962C8B-B14F-4D97-AF65-F5344CB8AC3E}">
        <p14:creationId xmlns:p14="http://schemas.microsoft.com/office/powerpoint/2010/main" val="271174750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5666" name="Rectangle 2"/>
          <p:cNvSpPr>
            <a:spLocks noGrp="1" noChangeArrowheads="1"/>
          </p:cNvSpPr>
          <p:nvPr>
            <p:ph type="title"/>
          </p:nvPr>
        </p:nvSpPr>
        <p:spPr>
          <a:xfrm>
            <a:off x="2057400" y="304801"/>
            <a:ext cx="8001000" cy="422275"/>
          </a:xfrm>
        </p:spPr>
        <p:txBody>
          <a:bodyPr>
            <a:normAutofit fontScale="90000"/>
          </a:bodyPr>
          <a:lstStyle/>
          <a:p>
            <a:r>
              <a:rPr lang="en-US"/>
              <a:t>MESI Cache Coherency Protocol</a:t>
            </a:r>
          </a:p>
        </p:txBody>
      </p:sp>
      <p:sp>
        <p:nvSpPr>
          <p:cNvPr id="1905667" name="Text Box 3"/>
          <p:cNvSpPr txBox="1">
            <a:spLocks noChangeArrowheads="1"/>
          </p:cNvSpPr>
          <p:nvPr/>
        </p:nvSpPr>
        <p:spPr bwMode="auto">
          <a:xfrm>
            <a:off x="1828800" y="5546726"/>
            <a:ext cx="1505348" cy="584775"/>
          </a:xfrm>
          <a:prstGeom prst="rect">
            <a:avLst/>
          </a:prstGeom>
          <a:noFill/>
          <a:ln w="12700">
            <a:noFill/>
            <a:miter lim="800000"/>
            <a:headEnd/>
            <a:tailEnd/>
          </a:ln>
          <a:effectLst/>
        </p:spPr>
        <p:txBody>
          <a:bodyPr wrap="none">
            <a:spAutoFit/>
          </a:bodyPr>
          <a:lstStyle/>
          <a:p>
            <a:r>
              <a:rPr lang="en-US" sz="1600" b="1"/>
              <a:t>Processor write</a:t>
            </a:r>
          </a:p>
          <a:p>
            <a:r>
              <a:rPr lang="en-US" sz="1600" b="1"/>
              <a:t>or read hit</a:t>
            </a:r>
          </a:p>
        </p:txBody>
      </p:sp>
      <p:sp>
        <p:nvSpPr>
          <p:cNvPr id="1905668" name="Oval 4"/>
          <p:cNvSpPr>
            <a:spLocks noChangeArrowheads="1"/>
          </p:cNvSpPr>
          <p:nvPr/>
        </p:nvSpPr>
        <p:spPr bwMode="auto">
          <a:xfrm>
            <a:off x="2835275" y="1447800"/>
            <a:ext cx="1219200" cy="1066800"/>
          </a:xfrm>
          <a:prstGeom prst="ellipse">
            <a:avLst/>
          </a:prstGeom>
          <a:noFill/>
          <a:ln w="12700">
            <a:solidFill>
              <a:schemeClr val="tx1"/>
            </a:solidFill>
            <a:round/>
            <a:headEnd/>
            <a:tailEnd/>
          </a:ln>
          <a:effectLst/>
        </p:spPr>
        <p:txBody>
          <a:bodyPr wrap="none" anchor="ctr"/>
          <a:lstStyle/>
          <a:p>
            <a:endParaRPr lang="en-US"/>
          </a:p>
        </p:txBody>
      </p:sp>
      <p:sp>
        <p:nvSpPr>
          <p:cNvPr id="1905669" name="Oval 5"/>
          <p:cNvSpPr>
            <a:spLocks noChangeArrowheads="1"/>
          </p:cNvSpPr>
          <p:nvPr/>
        </p:nvSpPr>
        <p:spPr bwMode="auto">
          <a:xfrm>
            <a:off x="8626475" y="1447800"/>
            <a:ext cx="1219200" cy="1066800"/>
          </a:xfrm>
          <a:prstGeom prst="ellipse">
            <a:avLst/>
          </a:prstGeom>
          <a:noFill/>
          <a:ln w="12700">
            <a:solidFill>
              <a:schemeClr val="tx1"/>
            </a:solidFill>
            <a:round/>
            <a:headEnd/>
            <a:tailEnd/>
          </a:ln>
          <a:effectLst/>
        </p:spPr>
        <p:txBody>
          <a:bodyPr wrap="none" anchor="ctr"/>
          <a:lstStyle/>
          <a:p>
            <a:endParaRPr lang="en-US"/>
          </a:p>
        </p:txBody>
      </p:sp>
      <p:sp>
        <p:nvSpPr>
          <p:cNvPr id="1905670" name="Oval 6"/>
          <p:cNvSpPr>
            <a:spLocks noChangeArrowheads="1"/>
          </p:cNvSpPr>
          <p:nvPr/>
        </p:nvSpPr>
        <p:spPr bwMode="auto">
          <a:xfrm>
            <a:off x="2759075" y="4267200"/>
            <a:ext cx="1219200" cy="1066800"/>
          </a:xfrm>
          <a:prstGeom prst="ellipse">
            <a:avLst/>
          </a:prstGeom>
          <a:noFill/>
          <a:ln w="12700">
            <a:solidFill>
              <a:schemeClr val="tx1"/>
            </a:solidFill>
            <a:round/>
            <a:headEnd/>
            <a:tailEnd/>
          </a:ln>
          <a:effectLst/>
        </p:spPr>
        <p:txBody>
          <a:bodyPr wrap="none" anchor="ctr"/>
          <a:lstStyle/>
          <a:p>
            <a:endParaRPr lang="en-US"/>
          </a:p>
        </p:txBody>
      </p:sp>
      <p:sp>
        <p:nvSpPr>
          <p:cNvPr id="1905671" name="Line 7"/>
          <p:cNvSpPr>
            <a:spLocks noChangeShapeType="1"/>
          </p:cNvSpPr>
          <p:nvPr/>
        </p:nvSpPr>
        <p:spPr bwMode="auto">
          <a:xfrm>
            <a:off x="3597275" y="2514600"/>
            <a:ext cx="0" cy="1828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672" name="Line 8"/>
          <p:cNvSpPr>
            <a:spLocks noChangeShapeType="1"/>
          </p:cNvSpPr>
          <p:nvPr/>
        </p:nvSpPr>
        <p:spPr bwMode="auto">
          <a:xfrm>
            <a:off x="4038600" y="2057400"/>
            <a:ext cx="45720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673" name="Line 9"/>
          <p:cNvSpPr>
            <a:spLocks noChangeShapeType="1"/>
          </p:cNvSpPr>
          <p:nvPr/>
        </p:nvSpPr>
        <p:spPr bwMode="auto">
          <a:xfrm flipH="1">
            <a:off x="3978275" y="2514600"/>
            <a:ext cx="5029200" cy="20574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674" name="Line 10"/>
          <p:cNvSpPr>
            <a:spLocks noChangeShapeType="1"/>
          </p:cNvSpPr>
          <p:nvPr/>
        </p:nvSpPr>
        <p:spPr bwMode="auto">
          <a:xfrm flipV="1">
            <a:off x="3749675" y="2286000"/>
            <a:ext cx="4953000" cy="2057400"/>
          </a:xfrm>
          <a:prstGeom prst="line">
            <a:avLst/>
          </a:prstGeom>
          <a:noFill/>
          <a:ln w="12700">
            <a:solidFill>
              <a:schemeClr val="tx1"/>
            </a:solidFill>
            <a:round/>
            <a:headEnd/>
            <a:tailEnd type="triangle" w="med" len="med"/>
          </a:ln>
          <a:effectLst/>
        </p:spPr>
        <p:txBody>
          <a:bodyPr wrap="none" anchor="ctr"/>
          <a:lstStyle/>
          <a:p>
            <a:endParaRPr lang="en-US"/>
          </a:p>
        </p:txBody>
      </p:sp>
      <p:cxnSp>
        <p:nvCxnSpPr>
          <p:cNvPr id="1905675" name="AutoShape 11"/>
          <p:cNvCxnSpPr>
            <a:cxnSpLocks noChangeShapeType="1"/>
            <a:stCxn id="1905670" idx="4"/>
            <a:endCxn id="1905670" idx="2"/>
          </p:cNvCxnSpPr>
          <p:nvPr/>
        </p:nvCxnSpPr>
        <p:spPr bwMode="auto">
          <a:xfrm rot="16200000" flipV="1">
            <a:off x="2797175" y="4762500"/>
            <a:ext cx="533400" cy="609600"/>
          </a:xfrm>
          <a:prstGeom prst="curvedConnector4">
            <a:avLst>
              <a:gd name="adj1" fmla="val -42856"/>
              <a:gd name="adj2" fmla="val 137500"/>
            </a:avLst>
          </a:prstGeom>
          <a:noFill/>
          <a:ln w="12700">
            <a:solidFill>
              <a:schemeClr val="tx1"/>
            </a:solidFill>
            <a:round/>
            <a:headEnd/>
            <a:tailEnd type="triangle" w="med" len="med"/>
          </a:ln>
          <a:effectLst/>
        </p:spPr>
      </p:cxnSp>
      <p:sp>
        <p:nvSpPr>
          <p:cNvPr id="1905676" name="Text Box 12"/>
          <p:cNvSpPr txBox="1">
            <a:spLocks noChangeArrowheads="1"/>
          </p:cNvSpPr>
          <p:nvPr/>
        </p:nvSpPr>
        <p:spPr bwMode="auto">
          <a:xfrm>
            <a:off x="2819401" y="4572001"/>
            <a:ext cx="963725" cy="584775"/>
          </a:xfrm>
          <a:prstGeom prst="rect">
            <a:avLst/>
          </a:prstGeom>
          <a:noFill/>
          <a:ln w="12700">
            <a:noFill/>
            <a:miter lim="800000"/>
            <a:headEnd/>
            <a:tailEnd/>
          </a:ln>
          <a:effectLst/>
        </p:spPr>
        <p:txBody>
          <a:bodyPr wrap="none">
            <a:spAutoFit/>
          </a:bodyPr>
          <a:lstStyle/>
          <a:p>
            <a:r>
              <a:rPr lang="en-US" sz="1600" b="1"/>
              <a:t>Modified</a:t>
            </a:r>
          </a:p>
          <a:p>
            <a:r>
              <a:rPr lang="en-US" sz="1600" b="1"/>
              <a:t>  (dirty)</a:t>
            </a:r>
          </a:p>
        </p:txBody>
      </p:sp>
      <p:sp>
        <p:nvSpPr>
          <p:cNvPr id="1905677" name="Text Box 13"/>
          <p:cNvSpPr txBox="1">
            <a:spLocks noChangeArrowheads="1"/>
          </p:cNvSpPr>
          <p:nvPr/>
        </p:nvSpPr>
        <p:spPr bwMode="auto">
          <a:xfrm>
            <a:off x="2835275" y="1600201"/>
            <a:ext cx="992772" cy="830997"/>
          </a:xfrm>
          <a:prstGeom prst="rect">
            <a:avLst/>
          </a:prstGeom>
          <a:noFill/>
          <a:ln w="12700">
            <a:noFill/>
            <a:miter lim="800000"/>
            <a:headEnd/>
            <a:tailEnd/>
          </a:ln>
          <a:effectLst/>
        </p:spPr>
        <p:txBody>
          <a:bodyPr wrap="none">
            <a:spAutoFit/>
          </a:bodyPr>
          <a:lstStyle/>
          <a:p>
            <a:r>
              <a:rPr lang="en-US" sz="1600" b="1"/>
              <a:t>   Invalid</a:t>
            </a:r>
          </a:p>
          <a:p>
            <a:r>
              <a:rPr lang="en-US" sz="1600" b="1"/>
              <a:t>(not valid</a:t>
            </a:r>
          </a:p>
          <a:p>
            <a:r>
              <a:rPr lang="en-US" sz="1600" b="1"/>
              <a:t>    block)</a:t>
            </a:r>
          </a:p>
        </p:txBody>
      </p:sp>
      <p:sp>
        <p:nvSpPr>
          <p:cNvPr id="1905678" name="Text Box 14"/>
          <p:cNvSpPr txBox="1">
            <a:spLocks noChangeArrowheads="1"/>
          </p:cNvSpPr>
          <p:nvPr/>
        </p:nvSpPr>
        <p:spPr bwMode="auto">
          <a:xfrm>
            <a:off x="8839201" y="1752601"/>
            <a:ext cx="778675" cy="584775"/>
          </a:xfrm>
          <a:prstGeom prst="rect">
            <a:avLst/>
          </a:prstGeom>
          <a:noFill/>
          <a:ln w="12700">
            <a:noFill/>
            <a:miter lim="800000"/>
            <a:headEnd/>
            <a:tailEnd/>
          </a:ln>
          <a:effectLst/>
        </p:spPr>
        <p:txBody>
          <a:bodyPr wrap="none">
            <a:spAutoFit/>
          </a:bodyPr>
          <a:lstStyle/>
          <a:p>
            <a:r>
              <a:rPr lang="en-US" sz="1600" b="1"/>
              <a:t>Shared</a:t>
            </a:r>
          </a:p>
          <a:p>
            <a:r>
              <a:rPr lang="en-US" sz="1600" b="1"/>
              <a:t>(clean)</a:t>
            </a:r>
          </a:p>
        </p:txBody>
      </p:sp>
      <p:sp>
        <p:nvSpPr>
          <p:cNvPr id="1905679" name="Text Box 15"/>
          <p:cNvSpPr txBox="1">
            <a:spLocks noChangeArrowheads="1"/>
          </p:cNvSpPr>
          <p:nvPr/>
        </p:nvSpPr>
        <p:spPr bwMode="auto">
          <a:xfrm>
            <a:off x="3581401" y="3276601"/>
            <a:ext cx="1012521" cy="830997"/>
          </a:xfrm>
          <a:prstGeom prst="rect">
            <a:avLst/>
          </a:prstGeom>
          <a:noFill/>
          <a:ln w="12700">
            <a:noFill/>
            <a:miter lim="800000"/>
            <a:headEnd/>
            <a:tailEnd/>
          </a:ln>
          <a:effectLst/>
        </p:spPr>
        <p:txBody>
          <a:bodyPr wrap="none">
            <a:spAutoFit/>
          </a:bodyPr>
          <a:lstStyle/>
          <a:p>
            <a:r>
              <a:rPr lang="en-US" sz="1600" b="1"/>
              <a:t>Processor</a:t>
            </a:r>
          </a:p>
          <a:p>
            <a:r>
              <a:rPr lang="en-US" sz="1600" b="1"/>
              <a:t>write</a:t>
            </a:r>
          </a:p>
          <a:p>
            <a:r>
              <a:rPr lang="en-US" sz="1600" b="1"/>
              <a:t>miss</a:t>
            </a:r>
          </a:p>
        </p:txBody>
      </p:sp>
      <p:sp>
        <p:nvSpPr>
          <p:cNvPr id="1905680" name="Text Box 16"/>
          <p:cNvSpPr txBox="1">
            <a:spLocks noChangeArrowheads="1"/>
          </p:cNvSpPr>
          <p:nvPr/>
        </p:nvSpPr>
        <p:spPr bwMode="auto">
          <a:xfrm>
            <a:off x="7391401" y="1981201"/>
            <a:ext cx="1194751" cy="830997"/>
          </a:xfrm>
          <a:prstGeom prst="rect">
            <a:avLst/>
          </a:prstGeom>
          <a:noFill/>
          <a:ln w="12700">
            <a:noFill/>
            <a:miter lim="800000"/>
            <a:headEnd/>
            <a:tailEnd/>
          </a:ln>
          <a:effectLst/>
        </p:spPr>
        <p:txBody>
          <a:bodyPr wrap="none">
            <a:spAutoFit/>
          </a:bodyPr>
          <a:lstStyle/>
          <a:p>
            <a:r>
              <a:rPr lang="en-US" sz="1600" b="1"/>
              <a:t>Processor</a:t>
            </a:r>
          </a:p>
          <a:p>
            <a:r>
              <a:rPr lang="en-US" sz="1600" b="1"/>
              <a:t>shared read</a:t>
            </a:r>
          </a:p>
          <a:p>
            <a:r>
              <a:rPr lang="en-US" sz="1600" b="1"/>
              <a:t>miss</a:t>
            </a:r>
          </a:p>
        </p:txBody>
      </p:sp>
      <p:sp>
        <p:nvSpPr>
          <p:cNvPr id="1905681" name="Text Box 17"/>
          <p:cNvSpPr txBox="1">
            <a:spLocks noChangeArrowheads="1"/>
          </p:cNvSpPr>
          <p:nvPr/>
        </p:nvSpPr>
        <p:spPr bwMode="auto">
          <a:xfrm>
            <a:off x="4267201" y="4267201"/>
            <a:ext cx="1382713" cy="581025"/>
          </a:xfrm>
          <a:prstGeom prst="rect">
            <a:avLst/>
          </a:prstGeom>
          <a:noFill/>
          <a:ln w="12700">
            <a:noFill/>
            <a:miter lim="800000"/>
            <a:headEnd/>
            <a:tailEnd/>
          </a:ln>
          <a:effectLst/>
        </p:spPr>
        <p:txBody>
          <a:bodyPr>
            <a:spAutoFit/>
          </a:bodyPr>
          <a:lstStyle/>
          <a:p>
            <a:r>
              <a:rPr lang="en-US" sz="1600" b="1"/>
              <a:t>Processor</a:t>
            </a:r>
          </a:p>
          <a:p>
            <a:r>
              <a:rPr lang="en-US" sz="1600" b="1"/>
              <a:t>write</a:t>
            </a:r>
          </a:p>
        </p:txBody>
      </p:sp>
      <p:sp>
        <p:nvSpPr>
          <p:cNvPr id="1905682" name="Text Box 18"/>
          <p:cNvSpPr txBox="1">
            <a:spLocks noChangeArrowheads="1"/>
          </p:cNvSpPr>
          <p:nvPr/>
        </p:nvSpPr>
        <p:spPr bwMode="auto">
          <a:xfrm rot="-1295325">
            <a:off x="6175454" y="3221623"/>
            <a:ext cx="2157257" cy="338554"/>
          </a:xfrm>
          <a:prstGeom prst="rect">
            <a:avLst/>
          </a:prstGeom>
          <a:noFill/>
          <a:ln w="12700">
            <a:noFill/>
            <a:miter lim="800000"/>
            <a:headEnd/>
            <a:tailEnd/>
          </a:ln>
          <a:effectLst/>
        </p:spPr>
        <p:txBody>
          <a:bodyPr wrap="none">
            <a:spAutoFit/>
          </a:bodyPr>
          <a:lstStyle/>
          <a:p>
            <a:r>
              <a:rPr lang="en-US" sz="1600" b="1"/>
              <a:t>[Send invalidate signal]</a:t>
            </a:r>
          </a:p>
        </p:txBody>
      </p:sp>
      <p:sp>
        <p:nvSpPr>
          <p:cNvPr id="1905683" name="Text Box 19"/>
          <p:cNvSpPr txBox="1">
            <a:spLocks noChangeArrowheads="1"/>
          </p:cNvSpPr>
          <p:nvPr/>
        </p:nvSpPr>
        <p:spPr bwMode="auto">
          <a:xfrm rot="-1345709">
            <a:off x="4914339" y="3193048"/>
            <a:ext cx="1737848" cy="338554"/>
          </a:xfrm>
          <a:prstGeom prst="rect">
            <a:avLst/>
          </a:prstGeom>
          <a:noFill/>
          <a:ln w="12700">
            <a:noFill/>
            <a:miter lim="800000"/>
            <a:headEnd/>
            <a:tailEnd/>
          </a:ln>
          <a:effectLst/>
        </p:spPr>
        <p:txBody>
          <a:bodyPr wrap="none">
            <a:spAutoFit/>
          </a:bodyPr>
          <a:lstStyle/>
          <a:p>
            <a:r>
              <a:rPr lang="en-US" sz="1600" b="1"/>
              <a:t>[Write back block]</a:t>
            </a:r>
          </a:p>
        </p:txBody>
      </p:sp>
      <p:sp>
        <p:nvSpPr>
          <p:cNvPr id="1905684" name="Line 20"/>
          <p:cNvSpPr>
            <a:spLocks noChangeShapeType="1"/>
          </p:cNvSpPr>
          <p:nvPr/>
        </p:nvSpPr>
        <p:spPr bwMode="auto">
          <a:xfrm flipH="1">
            <a:off x="3962400" y="1752600"/>
            <a:ext cx="4724400" cy="0"/>
          </a:xfrm>
          <a:prstGeom prst="line">
            <a:avLst/>
          </a:prstGeom>
          <a:noFill/>
          <a:ln w="12700">
            <a:solidFill>
              <a:schemeClr val="accent1"/>
            </a:solidFill>
            <a:round/>
            <a:headEnd/>
            <a:tailEnd type="triangle" w="med" len="med"/>
          </a:ln>
          <a:effectLst/>
        </p:spPr>
        <p:txBody>
          <a:bodyPr wrap="none" anchor="ctr"/>
          <a:lstStyle/>
          <a:p>
            <a:endParaRPr lang="en-US"/>
          </a:p>
        </p:txBody>
      </p:sp>
      <p:sp>
        <p:nvSpPr>
          <p:cNvPr id="1905685" name="Line 21"/>
          <p:cNvSpPr>
            <a:spLocks noChangeShapeType="1"/>
          </p:cNvSpPr>
          <p:nvPr/>
        </p:nvSpPr>
        <p:spPr bwMode="auto">
          <a:xfrm flipV="1">
            <a:off x="3216275" y="2514600"/>
            <a:ext cx="0" cy="1752600"/>
          </a:xfrm>
          <a:prstGeom prst="line">
            <a:avLst/>
          </a:prstGeom>
          <a:noFill/>
          <a:ln w="12700">
            <a:solidFill>
              <a:schemeClr val="accent1"/>
            </a:solidFill>
            <a:round/>
            <a:headEnd/>
            <a:tailEnd type="triangle" w="med" len="med"/>
          </a:ln>
          <a:effectLst/>
        </p:spPr>
        <p:txBody>
          <a:bodyPr wrap="none" anchor="ctr"/>
          <a:lstStyle/>
          <a:p>
            <a:endParaRPr lang="en-US"/>
          </a:p>
        </p:txBody>
      </p:sp>
      <p:cxnSp>
        <p:nvCxnSpPr>
          <p:cNvPr id="1905686" name="AutoShape 22"/>
          <p:cNvCxnSpPr>
            <a:cxnSpLocks noChangeShapeType="1"/>
            <a:stCxn id="1905669" idx="0"/>
            <a:endCxn id="1905669" idx="6"/>
          </p:cNvCxnSpPr>
          <p:nvPr/>
        </p:nvCxnSpPr>
        <p:spPr bwMode="auto">
          <a:xfrm rot="5400000" flipV="1">
            <a:off x="9274175" y="1409700"/>
            <a:ext cx="533400" cy="609600"/>
          </a:xfrm>
          <a:prstGeom prst="curvedConnector4">
            <a:avLst>
              <a:gd name="adj1" fmla="val -42856"/>
              <a:gd name="adj2" fmla="val 137500"/>
            </a:avLst>
          </a:prstGeom>
          <a:noFill/>
          <a:ln w="12700">
            <a:solidFill>
              <a:schemeClr val="tx1"/>
            </a:solidFill>
            <a:round/>
            <a:headEnd/>
            <a:tailEnd type="triangle" w="med" len="med"/>
          </a:ln>
          <a:effectLst/>
        </p:spPr>
      </p:cxnSp>
      <p:sp>
        <p:nvSpPr>
          <p:cNvPr id="1905687" name="Text Box 23"/>
          <p:cNvSpPr txBox="1">
            <a:spLocks noChangeArrowheads="1"/>
          </p:cNvSpPr>
          <p:nvPr/>
        </p:nvSpPr>
        <p:spPr bwMode="auto">
          <a:xfrm>
            <a:off x="8991601" y="685801"/>
            <a:ext cx="1194751" cy="584775"/>
          </a:xfrm>
          <a:prstGeom prst="rect">
            <a:avLst/>
          </a:prstGeom>
          <a:noFill/>
          <a:ln w="12700">
            <a:noFill/>
            <a:miter lim="800000"/>
            <a:headEnd/>
            <a:tailEnd/>
          </a:ln>
          <a:effectLst/>
        </p:spPr>
        <p:txBody>
          <a:bodyPr wrap="none">
            <a:spAutoFit/>
          </a:bodyPr>
          <a:lstStyle/>
          <a:p>
            <a:r>
              <a:rPr lang="en-US" sz="1600" b="1"/>
              <a:t>Processor</a:t>
            </a:r>
          </a:p>
          <a:p>
            <a:r>
              <a:rPr lang="en-US" sz="1600" b="1"/>
              <a:t>shared read</a:t>
            </a:r>
          </a:p>
        </p:txBody>
      </p:sp>
      <p:sp>
        <p:nvSpPr>
          <p:cNvPr id="1905688" name="Text Box 24"/>
          <p:cNvSpPr txBox="1">
            <a:spLocks noChangeArrowheads="1"/>
          </p:cNvSpPr>
          <p:nvPr/>
        </p:nvSpPr>
        <p:spPr bwMode="auto">
          <a:xfrm>
            <a:off x="4114801" y="1447800"/>
            <a:ext cx="2176621" cy="338554"/>
          </a:xfrm>
          <a:prstGeom prst="rect">
            <a:avLst/>
          </a:prstGeom>
          <a:noFill/>
          <a:ln w="12700">
            <a:noFill/>
            <a:miter lim="800000"/>
            <a:headEnd/>
            <a:tailEnd/>
          </a:ln>
          <a:effectLst/>
        </p:spPr>
        <p:txBody>
          <a:bodyPr wrap="none">
            <a:spAutoFit/>
          </a:bodyPr>
          <a:lstStyle/>
          <a:p>
            <a:r>
              <a:rPr lang="en-US" sz="1600" b="1"/>
              <a:t>Invalidate for this block</a:t>
            </a:r>
          </a:p>
        </p:txBody>
      </p:sp>
      <p:sp>
        <p:nvSpPr>
          <p:cNvPr id="1905689" name="Text Box 25"/>
          <p:cNvSpPr txBox="1">
            <a:spLocks noChangeArrowheads="1"/>
          </p:cNvSpPr>
          <p:nvPr/>
        </p:nvSpPr>
        <p:spPr bwMode="auto">
          <a:xfrm>
            <a:off x="1676400" y="1828801"/>
            <a:ext cx="1444626" cy="1323439"/>
          </a:xfrm>
          <a:prstGeom prst="rect">
            <a:avLst/>
          </a:prstGeom>
          <a:noFill/>
          <a:ln w="12700">
            <a:noFill/>
            <a:miter lim="800000"/>
            <a:headEnd/>
            <a:tailEnd/>
          </a:ln>
          <a:effectLst/>
        </p:spPr>
        <p:txBody>
          <a:bodyPr wrap="none">
            <a:spAutoFit/>
          </a:bodyPr>
          <a:lstStyle/>
          <a:p>
            <a:r>
              <a:rPr lang="en-US" sz="1600" b="1"/>
              <a:t>Another</a:t>
            </a:r>
          </a:p>
          <a:p>
            <a:r>
              <a:rPr lang="en-US" sz="1600" b="1"/>
              <a:t>processor</a:t>
            </a:r>
          </a:p>
          <a:p>
            <a:r>
              <a:rPr lang="en-US" sz="1600" b="1"/>
              <a:t>has read/write</a:t>
            </a:r>
          </a:p>
          <a:p>
            <a:r>
              <a:rPr lang="en-US" sz="1600" b="1"/>
              <a:t>miss for this</a:t>
            </a:r>
          </a:p>
          <a:p>
            <a:r>
              <a:rPr lang="en-US" sz="1600" b="1"/>
              <a:t>block</a:t>
            </a:r>
          </a:p>
        </p:txBody>
      </p:sp>
      <p:sp>
        <p:nvSpPr>
          <p:cNvPr id="1905690" name="Text Box 26"/>
          <p:cNvSpPr txBox="1">
            <a:spLocks noChangeArrowheads="1"/>
          </p:cNvSpPr>
          <p:nvPr/>
        </p:nvSpPr>
        <p:spPr bwMode="auto">
          <a:xfrm rot="-5382126">
            <a:off x="2271151" y="3313698"/>
            <a:ext cx="1737848" cy="338554"/>
          </a:xfrm>
          <a:prstGeom prst="rect">
            <a:avLst/>
          </a:prstGeom>
          <a:noFill/>
          <a:ln w="12700">
            <a:noFill/>
            <a:miter lim="800000"/>
            <a:headEnd/>
            <a:tailEnd/>
          </a:ln>
          <a:effectLst/>
        </p:spPr>
        <p:txBody>
          <a:bodyPr wrap="none">
            <a:spAutoFit/>
          </a:bodyPr>
          <a:lstStyle/>
          <a:p>
            <a:r>
              <a:rPr lang="en-US" sz="1600" b="1"/>
              <a:t>[Write back block]</a:t>
            </a:r>
          </a:p>
        </p:txBody>
      </p:sp>
      <p:sp>
        <p:nvSpPr>
          <p:cNvPr id="1905691" name="Oval 27"/>
          <p:cNvSpPr>
            <a:spLocks noChangeArrowheads="1"/>
          </p:cNvSpPr>
          <p:nvPr/>
        </p:nvSpPr>
        <p:spPr bwMode="auto">
          <a:xfrm>
            <a:off x="8534400" y="4191000"/>
            <a:ext cx="1219200" cy="1066800"/>
          </a:xfrm>
          <a:prstGeom prst="ellipse">
            <a:avLst/>
          </a:prstGeom>
          <a:noFill/>
          <a:ln w="12700">
            <a:solidFill>
              <a:schemeClr val="tx1"/>
            </a:solidFill>
            <a:round/>
            <a:headEnd/>
            <a:tailEnd/>
          </a:ln>
          <a:effectLst/>
        </p:spPr>
        <p:txBody>
          <a:bodyPr wrap="none" anchor="ctr"/>
          <a:lstStyle/>
          <a:p>
            <a:endParaRPr lang="en-US"/>
          </a:p>
        </p:txBody>
      </p:sp>
      <p:sp>
        <p:nvSpPr>
          <p:cNvPr id="1905692" name="Text Box 28"/>
          <p:cNvSpPr txBox="1">
            <a:spLocks noChangeArrowheads="1"/>
          </p:cNvSpPr>
          <p:nvPr/>
        </p:nvSpPr>
        <p:spPr bwMode="auto">
          <a:xfrm>
            <a:off x="8610601" y="4495801"/>
            <a:ext cx="950709" cy="584775"/>
          </a:xfrm>
          <a:prstGeom prst="rect">
            <a:avLst/>
          </a:prstGeom>
          <a:noFill/>
          <a:ln w="12700">
            <a:noFill/>
            <a:miter lim="800000"/>
            <a:headEnd/>
            <a:tailEnd/>
          </a:ln>
          <a:effectLst/>
        </p:spPr>
        <p:txBody>
          <a:bodyPr wrap="none">
            <a:spAutoFit/>
          </a:bodyPr>
          <a:lstStyle/>
          <a:p>
            <a:r>
              <a:rPr lang="en-US" sz="1600" b="1"/>
              <a:t>Exclusive</a:t>
            </a:r>
          </a:p>
          <a:p>
            <a:r>
              <a:rPr lang="en-US" sz="1600" b="1"/>
              <a:t>  (clean)</a:t>
            </a:r>
          </a:p>
        </p:txBody>
      </p:sp>
      <p:sp>
        <p:nvSpPr>
          <p:cNvPr id="1905693" name="Line 29"/>
          <p:cNvSpPr>
            <a:spLocks noChangeShapeType="1"/>
          </p:cNvSpPr>
          <p:nvPr/>
        </p:nvSpPr>
        <p:spPr bwMode="auto">
          <a:xfrm>
            <a:off x="9448800" y="2514600"/>
            <a:ext cx="0" cy="1828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694" name="Text Box 30"/>
          <p:cNvSpPr txBox="1">
            <a:spLocks noChangeArrowheads="1"/>
          </p:cNvSpPr>
          <p:nvPr/>
        </p:nvSpPr>
        <p:spPr bwMode="auto">
          <a:xfrm>
            <a:off x="9296401" y="3352801"/>
            <a:ext cx="1012521" cy="830997"/>
          </a:xfrm>
          <a:prstGeom prst="rect">
            <a:avLst/>
          </a:prstGeom>
          <a:noFill/>
          <a:ln w="12700">
            <a:noFill/>
            <a:miter lim="800000"/>
            <a:headEnd/>
            <a:tailEnd/>
          </a:ln>
          <a:effectLst/>
        </p:spPr>
        <p:txBody>
          <a:bodyPr wrap="none">
            <a:spAutoFit/>
          </a:bodyPr>
          <a:lstStyle/>
          <a:p>
            <a:r>
              <a:rPr lang="en-US" sz="1600" b="1"/>
              <a:t>Processor</a:t>
            </a:r>
          </a:p>
          <a:p>
            <a:r>
              <a:rPr lang="en-US" sz="1600" b="1"/>
              <a:t>exclusive</a:t>
            </a:r>
          </a:p>
          <a:p>
            <a:r>
              <a:rPr lang="en-US" sz="1600" b="1"/>
              <a:t>read</a:t>
            </a:r>
          </a:p>
        </p:txBody>
      </p:sp>
      <p:sp>
        <p:nvSpPr>
          <p:cNvPr id="1905695" name="Line 31"/>
          <p:cNvSpPr>
            <a:spLocks noChangeShapeType="1"/>
          </p:cNvSpPr>
          <p:nvPr/>
        </p:nvSpPr>
        <p:spPr bwMode="auto">
          <a:xfrm>
            <a:off x="3886200" y="5029200"/>
            <a:ext cx="47244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696" name="Text Box 32"/>
          <p:cNvSpPr txBox="1">
            <a:spLocks noChangeArrowheads="1"/>
          </p:cNvSpPr>
          <p:nvPr/>
        </p:nvSpPr>
        <p:spPr bwMode="auto">
          <a:xfrm>
            <a:off x="6553201" y="5029201"/>
            <a:ext cx="1825051" cy="584775"/>
          </a:xfrm>
          <a:prstGeom prst="rect">
            <a:avLst/>
          </a:prstGeom>
          <a:noFill/>
          <a:ln w="12700">
            <a:noFill/>
            <a:miter lim="800000"/>
            <a:headEnd/>
            <a:tailEnd/>
          </a:ln>
          <a:effectLst/>
        </p:spPr>
        <p:txBody>
          <a:bodyPr wrap="none">
            <a:spAutoFit/>
          </a:bodyPr>
          <a:lstStyle/>
          <a:p>
            <a:r>
              <a:rPr lang="en-US" sz="1600" b="1"/>
              <a:t>Processor exclusive</a:t>
            </a:r>
          </a:p>
          <a:p>
            <a:r>
              <a:rPr lang="en-US" sz="1600" b="1"/>
              <a:t>read miss</a:t>
            </a:r>
          </a:p>
        </p:txBody>
      </p:sp>
      <p:cxnSp>
        <p:nvCxnSpPr>
          <p:cNvPr id="1905697" name="AutoShape 33"/>
          <p:cNvCxnSpPr>
            <a:cxnSpLocks noChangeShapeType="1"/>
            <a:stCxn id="1905692" idx="3"/>
            <a:endCxn id="1905691" idx="4"/>
          </p:cNvCxnSpPr>
          <p:nvPr/>
        </p:nvCxnSpPr>
        <p:spPr bwMode="auto">
          <a:xfrm flipH="1">
            <a:off x="9144001" y="4788188"/>
            <a:ext cx="417309" cy="469612"/>
          </a:xfrm>
          <a:prstGeom prst="curvedConnector4">
            <a:avLst>
              <a:gd name="adj1" fmla="val -100858"/>
              <a:gd name="adj2" fmla="val 148678"/>
            </a:avLst>
          </a:prstGeom>
          <a:noFill/>
          <a:ln w="12700">
            <a:solidFill>
              <a:schemeClr val="tx1"/>
            </a:solidFill>
            <a:round/>
            <a:headEnd/>
            <a:tailEnd type="triangle" w="med" len="med"/>
          </a:ln>
          <a:effectLst/>
        </p:spPr>
      </p:cxnSp>
      <p:sp>
        <p:nvSpPr>
          <p:cNvPr id="1905698" name="Text Box 34"/>
          <p:cNvSpPr txBox="1">
            <a:spLocks noChangeArrowheads="1"/>
          </p:cNvSpPr>
          <p:nvPr/>
        </p:nvSpPr>
        <p:spPr bwMode="auto">
          <a:xfrm>
            <a:off x="9051926" y="5470526"/>
            <a:ext cx="1012521" cy="830997"/>
          </a:xfrm>
          <a:prstGeom prst="rect">
            <a:avLst/>
          </a:prstGeom>
          <a:noFill/>
          <a:ln w="12700">
            <a:noFill/>
            <a:miter lim="800000"/>
            <a:headEnd/>
            <a:tailEnd/>
          </a:ln>
          <a:effectLst/>
        </p:spPr>
        <p:txBody>
          <a:bodyPr wrap="none">
            <a:spAutoFit/>
          </a:bodyPr>
          <a:lstStyle/>
          <a:p>
            <a:r>
              <a:rPr lang="en-US" sz="1600" b="1"/>
              <a:t>Processor</a:t>
            </a:r>
          </a:p>
          <a:p>
            <a:r>
              <a:rPr lang="en-US" sz="1600" b="1"/>
              <a:t>exclusive</a:t>
            </a:r>
          </a:p>
          <a:p>
            <a:r>
              <a:rPr lang="en-US" sz="1600" b="1"/>
              <a:t>read</a:t>
            </a:r>
          </a:p>
        </p:txBody>
      </p:sp>
      <p:sp>
        <p:nvSpPr>
          <p:cNvPr id="1905699" name="Line 35"/>
          <p:cNvSpPr>
            <a:spLocks noChangeShapeType="1"/>
          </p:cNvSpPr>
          <p:nvPr/>
        </p:nvSpPr>
        <p:spPr bwMode="auto">
          <a:xfrm>
            <a:off x="4038600" y="2133600"/>
            <a:ext cx="4648200" cy="22098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700" name="Text Box 36"/>
          <p:cNvSpPr txBox="1">
            <a:spLocks noChangeArrowheads="1"/>
          </p:cNvSpPr>
          <p:nvPr/>
        </p:nvSpPr>
        <p:spPr bwMode="auto">
          <a:xfrm>
            <a:off x="7375526" y="3717926"/>
            <a:ext cx="1012521" cy="830997"/>
          </a:xfrm>
          <a:prstGeom prst="rect">
            <a:avLst/>
          </a:prstGeom>
          <a:noFill/>
          <a:ln w="12700">
            <a:noFill/>
            <a:miter lim="800000"/>
            <a:headEnd/>
            <a:tailEnd/>
          </a:ln>
          <a:effectLst/>
        </p:spPr>
        <p:txBody>
          <a:bodyPr wrap="none">
            <a:spAutoFit/>
          </a:bodyPr>
          <a:lstStyle/>
          <a:p>
            <a:r>
              <a:rPr lang="en-US" sz="1600" b="1"/>
              <a:t>Processor</a:t>
            </a:r>
          </a:p>
          <a:p>
            <a:r>
              <a:rPr lang="en-US" sz="1600" b="1"/>
              <a:t>exclusive</a:t>
            </a:r>
          </a:p>
          <a:p>
            <a:r>
              <a:rPr lang="en-US" sz="1600" b="1"/>
              <a:t>read miss</a:t>
            </a:r>
          </a:p>
        </p:txBody>
      </p:sp>
      <p:sp>
        <p:nvSpPr>
          <p:cNvPr id="1905701" name="Line 37"/>
          <p:cNvSpPr>
            <a:spLocks noChangeShapeType="1"/>
          </p:cNvSpPr>
          <p:nvPr/>
        </p:nvSpPr>
        <p:spPr bwMode="auto">
          <a:xfrm flipH="1">
            <a:off x="3962400" y="4724400"/>
            <a:ext cx="4495800"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702" name="Text Box 38"/>
          <p:cNvSpPr txBox="1">
            <a:spLocks noChangeArrowheads="1"/>
          </p:cNvSpPr>
          <p:nvPr/>
        </p:nvSpPr>
        <p:spPr bwMode="auto">
          <a:xfrm>
            <a:off x="4191000" y="5029200"/>
            <a:ext cx="1737848" cy="338554"/>
          </a:xfrm>
          <a:prstGeom prst="rect">
            <a:avLst/>
          </a:prstGeom>
          <a:noFill/>
          <a:ln w="12700">
            <a:noFill/>
            <a:miter lim="800000"/>
            <a:headEnd/>
            <a:tailEnd/>
          </a:ln>
          <a:effectLst/>
        </p:spPr>
        <p:txBody>
          <a:bodyPr wrap="none">
            <a:spAutoFit/>
          </a:bodyPr>
          <a:lstStyle/>
          <a:p>
            <a:r>
              <a:rPr lang="en-US" sz="1600" b="1"/>
              <a:t>[Write back block]</a:t>
            </a:r>
          </a:p>
        </p:txBody>
      </p:sp>
      <p:sp>
        <p:nvSpPr>
          <p:cNvPr id="1905703" name="Line 39"/>
          <p:cNvSpPr>
            <a:spLocks noChangeShapeType="1"/>
          </p:cNvSpPr>
          <p:nvPr/>
        </p:nvSpPr>
        <p:spPr bwMode="auto">
          <a:xfrm flipV="1">
            <a:off x="9144000" y="2514600"/>
            <a:ext cx="0" cy="1752600"/>
          </a:xfrm>
          <a:prstGeom prst="line">
            <a:avLst/>
          </a:prstGeom>
          <a:noFill/>
          <a:ln w="12700">
            <a:solidFill>
              <a:schemeClr val="tx1"/>
            </a:solidFill>
            <a:round/>
            <a:headEnd/>
            <a:tailEnd type="triangle" w="med" len="med"/>
          </a:ln>
          <a:effectLst/>
        </p:spPr>
        <p:txBody>
          <a:bodyPr wrap="none" anchor="ctr"/>
          <a:lstStyle/>
          <a:p>
            <a:endParaRPr lang="en-US"/>
          </a:p>
        </p:txBody>
      </p:sp>
      <p:sp>
        <p:nvSpPr>
          <p:cNvPr id="1905704" name="Text Box 40"/>
          <p:cNvSpPr txBox="1">
            <a:spLocks noChangeArrowheads="1"/>
          </p:cNvSpPr>
          <p:nvPr/>
        </p:nvSpPr>
        <p:spPr bwMode="auto">
          <a:xfrm>
            <a:off x="8442326" y="2803526"/>
            <a:ext cx="1012521" cy="830997"/>
          </a:xfrm>
          <a:prstGeom prst="rect">
            <a:avLst/>
          </a:prstGeom>
          <a:noFill/>
          <a:ln w="12700">
            <a:noFill/>
            <a:miter lim="800000"/>
            <a:headEnd/>
            <a:tailEnd/>
          </a:ln>
          <a:effectLst/>
        </p:spPr>
        <p:txBody>
          <a:bodyPr wrap="none">
            <a:spAutoFit/>
          </a:bodyPr>
          <a:lstStyle/>
          <a:p>
            <a:r>
              <a:rPr lang="en-US" sz="1600" b="1"/>
              <a:t>Processor</a:t>
            </a:r>
          </a:p>
          <a:p>
            <a:r>
              <a:rPr lang="en-US" sz="1600" b="1"/>
              <a:t>shared</a:t>
            </a:r>
          </a:p>
          <a:p>
            <a:r>
              <a:rPr lang="en-US" sz="1600" b="1"/>
              <a:t>read</a:t>
            </a:r>
          </a:p>
        </p:txBody>
      </p:sp>
    </p:spTree>
    <p:extLst>
      <p:ext uri="{BB962C8B-B14F-4D97-AF65-F5344CB8AC3E}">
        <p14:creationId xmlns:p14="http://schemas.microsoft.com/office/powerpoint/2010/main" val="1226390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4818" y="793240"/>
            <a:ext cx="6068786" cy="1330933"/>
          </a:xfrm>
        </p:spPr>
        <p:txBody>
          <a:bodyPr>
            <a:normAutofit/>
          </a:bodyPr>
          <a:lstStyle/>
          <a:p>
            <a:r>
              <a:rPr lang="en-US" sz="3200" dirty="0" smtClean="0"/>
              <a:t>Appendix</a:t>
            </a:r>
            <a:endParaRPr lang="en-US" sz="3200" dirty="0"/>
          </a:p>
        </p:txBody>
      </p:sp>
      <p:sp>
        <p:nvSpPr>
          <p:cNvPr id="3" name="Subtitle 2"/>
          <p:cNvSpPr>
            <a:spLocks noGrp="1"/>
          </p:cNvSpPr>
          <p:nvPr>
            <p:ph type="subTitle" idx="1"/>
          </p:nvPr>
        </p:nvSpPr>
        <p:spPr/>
        <p:txBody>
          <a:bodyPr/>
          <a:lstStyle/>
          <a:p>
            <a:r>
              <a:rPr lang="en-US" dirty="0" smtClean="0"/>
              <a:t>Jeremy Bolton, PhD</a:t>
            </a:r>
          </a:p>
          <a:p>
            <a:r>
              <a:rPr lang="en-US" dirty="0" smtClean="0"/>
              <a:t>Assistant Teaching Professor</a:t>
            </a:r>
            <a:endParaRPr lang="en-US" dirty="0"/>
          </a:p>
        </p:txBody>
      </p:sp>
      <p:sp>
        <p:nvSpPr>
          <p:cNvPr id="4" name="Subtitle 2"/>
          <p:cNvSpPr txBox="1">
            <a:spLocks/>
          </p:cNvSpPr>
          <p:nvPr/>
        </p:nvSpPr>
        <p:spPr>
          <a:xfrm>
            <a:off x="6374575" y="4308833"/>
            <a:ext cx="5459029" cy="1161238"/>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000" b="0" i="0" kern="1200">
                <a:solidFill>
                  <a:srgbClr val="5194C3"/>
                </a:solidFill>
                <a:latin typeface="55 Helvetica Roman"/>
                <a:ea typeface="+mn-ea"/>
                <a:cs typeface="55 Helvetica Roman"/>
              </a:defRPr>
            </a:lvl1pPr>
            <a:lvl2pPr marL="457200" indent="0" algn="ctr" defTabSz="457200" rtl="0" eaLnBrk="1" latinLnBrk="0" hangingPunct="1">
              <a:spcBef>
                <a:spcPct val="20000"/>
              </a:spcBef>
              <a:buFont typeface="Arial"/>
              <a:buNone/>
              <a:defRPr sz="2400" b="0" i="0" kern="1200">
                <a:solidFill>
                  <a:schemeClr val="tx1">
                    <a:tint val="75000"/>
                  </a:schemeClr>
                </a:solidFill>
                <a:latin typeface="55 Helvetica Roman"/>
                <a:ea typeface="+mn-ea"/>
                <a:cs typeface="55 Helvetica Roman"/>
              </a:defRPr>
            </a:lvl2pPr>
            <a:lvl3pPr marL="914400" indent="0" algn="ctr" defTabSz="457200" rtl="0" eaLnBrk="1" latinLnBrk="0" hangingPunct="1">
              <a:spcBef>
                <a:spcPct val="20000"/>
              </a:spcBef>
              <a:buFont typeface="Arial"/>
              <a:buNone/>
              <a:defRPr sz="2000" b="0" i="0" kern="1200">
                <a:solidFill>
                  <a:schemeClr val="tx1">
                    <a:tint val="75000"/>
                  </a:schemeClr>
                </a:solidFill>
                <a:latin typeface="55 Helvetica Roman"/>
                <a:ea typeface="+mn-ea"/>
                <a:cs typeface="55 Helvetica Roman"/>
              </a:defRPr>
            </a:lvl3pPr>
            <a:lvl4pPr marL="1371600" indent="0" algn="ctr" defTabSz="457200" rtl="0" eaLnBrk="1" latinLnBrk="0" hangingPunct="1">
              <a:spcBef>
                <a:spcPct val="20000"/>
              </a:spcBef>
              <a:buFont typeface="Arial"/>
              <a:buNone/>
              <a:defRPr sz="1800" b="0" i="0" kern="1200">
                <a:solidFill>
                  <a:schemeClr val="tx1">
                    <a:tint val="75000"/>
                  </a:schemeClr>
                </a:solidFill>
                <a:latin typeface="55 Helvetica Roman"/>
                <a:ea typeface="+mn-ea"/>
                <a:cs typeface="55 Helvetica Roman"/>
              </a:defRPr>
            </a:lvl4pPr>
            <a:lvl5pPr marL="1828800" indent="0" algn="ctr" defTabSz="457200" rtl="0" eaLnBrk="1" latinLnBrk="0" hangingPunct="1">
              <a:spcBef>
                <a:spcPct val="20000"/>
              </a:spcBef>
              <a:buFont typeface="Arial"/>
              <a:buNone/>
              <a:defRPr sz="1800" b="0" i="0" kern="1200">
                <a:solidFill>
                  <a:schemeClr val="tx1">
                    <a:tint val="75000"/>
                  </a:schemeClr>
                </a:solidFill>
                <a:latin typeface="55 Helvetica Roman"/>
                <a:ea typeface="+mn-ea"/>
                <a:cs typeface="55 Helvetica Roman"/>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smtClean="0">
                <a:solidFill>
                  <a:schemeClr val="tx2">
                    <a:lumMod val="60000"/>
                    <a:lumOff val="40000"/>
                  </a:schemeClr>
                </a:solidFill>
              </a:rPr>
              <a:t>Constructed using materials: </a:t>
            </a:r>
          </a:p>
          <a:p>
            <a:r>
              <a:rPr lang="en-US" dirty="0" smtClean="0">
                <a:solidFill>
                  <a:schemeClr val="tx2">
                    <a:lumMod val="60000"/>
                    <a:lumOff val="40000"/>
                  </a:schemeClr>
                </a:solidFill>
              </a:rPr>
              <a:t>- </a:t>
            </a:r>
            <a:r>
              <a:rPr lang="en-US" dirty="0" err="1" smtClean="0">
                <a:solidFill>
                  <a:schemeClr val="tx2">
                    <a:lumMod val="60000"/>
                    <a:lumOff val="40000"/>
                  </a:schemeClr>
                </a:solidFill>
              </a:rPr>
              <a:t>Patt</a:t>
            </a:r>
            <a:r>
              <a:rPr lang="en-US" dirty="0" smtClean="0">
                <a:solidFill>
                  <a:schemeClr val="tx2">
                    <a:lumMod val="60000"/>
                    <a:lumOff val="40000"/>
                  </a:schemeClr>
                </a:solidFill>
              </a:rPr>
              <a:t> and Patel </a:t>
            </a:r>
            <a:r>
              <a:rPr lang="en-US" i="1" dirty="0" smtClean="0">
                <a:solidFill>
                  <a:schemeClr val="tx2">
                    <a:lumMod val="60000"/>
                    <a:lumOff val="40000"/>
                  </a:schemeClr>
                </a:solidFill>
              </a:rPr>
              <a:t>Introduction to Computing Systems (2nd)</a:t>
            </a:r>
          </a:p>
          <a:p>
            <a:r>
              <a:rPr lang="en-US" dirty="0" smtClean="0">
                <a:solidFill>
                  <a:schemeClr val="tx2">
                    <a:lumMod val="60000"/>
                    <a:lumOff val="40000"/>
                  </a:schemeClr>
                </a:solidFill>
              </a:rPr>
              <a:t>- Patterson and Hennessy </a:t>
            </a:r>
            <a:r>
              <a:rPr lang="en-US" i="1" dirty="0" smtClean="0">
                <a:solidFill>
                  <a:schemeClr val="tx2">
                    <a:lumMod val="60000"/>
                    <a:lumOff val="40000"/>
                  </a:schemeClr>
                </a:solidFill>
              </a:rPr>
              <a:t>Computer Organization and Design (4th)</a:t>
            </a:r>
          </a:p>
          <a:p>
            <a:r>
              <a:rPr lang="en-US" dirty="0" smtClean="0">
                <a:solidFill>
                  <a:schemeClr val="tx2">
                    <a:lumMod val="60000"/>
                    <a:lumOff val="40000"/>
                  </a:schemeClr>
                </a:solidFill>
              </a:rPr>
              <a:t>**A </a:t>
            </a:r>
            <a:r>
              <a:rPr lang="en-US" dirty="0">
                <a:solidFill>
                  <a:schemeClr val="tx2">
                    <a:lumMod val="60000"/>
                    <a:lumOff val="40000"/>
                  </a:schemeClr>
                </a:solidFill>
              </a:rPr>
              <a:t>special thanks to </a:t>
            </a:r>
            <a:r>
              <a:rPr lang="en-US" dirty="0" smtClean="0">
                <a:solidFill>
                  <a:schemeClr val="tx2">
                    <a:lumMod val="60000"/>
                    <a:lumOff val="40000"/>
                  </a:schemeClr>
                </a:solidFill>
              </a:rPr>
              <a:t>Eric Roberts and Mary Jane Irwin</a:t>
            </a:r>
            <a:endParaRPr lang="en-US" dirty="0">
              <a:solidFill>
                <a:schemeClr val="tx2">
                  <a:lumMod val="60000"/>
                  <a:lumOff val="40000"/>
                </a:schemeClr>
              </a:solidFill>
            </a:endParaRPr>
          </a:p>
          <a:p>
            <a:endParaRPr lang="en-US" dirty="0" smtClean="0">
              <a:solidFill>
                <a:schemeClr val="tx2">
                  <a:lumMod val="60000"/>
                  <a:lumOff val="40000"/>
                </a:schemeClr>
              </a:solidFill>
            </a:endParaRPr>
          </a:p>
          <a:p>
            <a:endParaRPr lang="en-US" dirty="0">
              <a:solidFill>
                <a:schemeClr val="tx2">
                  <a:lumMod val="60000"/>
                  <a:lumOff val="40000"/>
                </a:schemeClr>
              </a:solidFill>
            </a:endParaRPr>
          </a:p>
        </p:txBody>
      </p:sp>
    </p:spTree>
    <p:extLst>
      <p:ext uri="{BB962C8B-B14F-4D97-AF65-F5344CB8AC3E}">
        <p14:creationId xmlns:p14="http://schemas.microsoft.com/office/powerpoint/2010/main" val="29378885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week … our journey takes us … </a:t>
            </a:r>
            <a:endParaRPr lang="en-US" dirty="0"/>
          </a:p>
        </p:txBody>
      </p:sp>
      <p:sp>
        <p:nvSpPr>
          <p:cNvPr id="4" name="Rectangle 5"/>
          <p:cNvSpPr>
            <a:spLocks noChangeArrowheads="1"/>
          </p:cNvSpPr>
          <p:nvPr/>
        </p:nvSpPr>
        <p:spPr bwMode="auto">
          <a:xfrm>
            <a:off x="6284844" y="3264392"/>
            <a:ext cx="12827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a:latin typeface="Helvetica" panose="020B0604020202020204" pitchFamily="34" charset="0"/>
              </a:rPr>
              <a:t>I/O system</a:t>
            </a:r>
          </a:p>
        </p:txBody>
      </p:sp>
      <p:sp>
        <p:nvSpPr>
          <p:cNvPr id="5" name="Rectangle 6"/>
          <p:cNvSpPr>
            <a:spLocks noChangeArrowheads="1"/>
          </p:cNvSpPr>
          <p:nvPr/>
        </p:nvSpPr>
        <p:spPr bwMode="auto">
          <a:xfrm>
            <a:off x="4621144" y="4686792"/>
            <a:ext cx="254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6" name="Rectangle 7"/>
          <p:cNvSpPr>
            <a:spLocks noChangeArrowheads="1"/>
          </p:cNvSpPr>
          <p:nvPr/>
        </p:nvSpPr>
        <p:spPr bwMode="auto">
          <a:xfrm>
            <a:off x="4075044" y="3264392"/>
            <a:ext cx="1244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dirty="0">
                <a:latin typeface="Helvetica" panose="020B0604020202020204" pitchFamily="34" charset="0"/>
              </a:rPr>
              <a:t>Processor</a:t>
            </a:r>
          </a:p>
        </p:txBody>
      </p:sp>
      <p:sp>
        <p:nvSpPr>
          <p:cNvPr id="7" name="Rectangle 8"/>
          <p:cNvSpPr>
            <a:spLocks noChangeArrowheads="1"/>
          </p:cNvSpPr>
          <p:nvPr/>
        </p:nvSpPr>
        <p:spPr bwMode="auto">
          <a:xfrm>
            <a:off x="3998844" y="3258042"/>
            <a:ext cx="3810000" cy="381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8" name="Line 9"/>
          <p:cNvSpPr>
            <a:spLocks noChangeShapeType="1"/>
          </p:cNvSpPr>
          <p:nvPr/>
        </p:nvSpPr>
        <p:spPr bwMode="auto">
          <a:xfrm>
            <a:off x="6284844" y="3264392"/>
            <a:ext cx="0" cy="40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Rectangle 10"/>
          <p:cNvSpPr>
            <a:spLocks noChangeArrowheads="1"/>
          </p:cNvSpPr>
          <p:nvPr/>
        </p:nvSpPr>
        <p:spPr bwMode="auto">
          <a:xfrm>
            <a:off x="4456044" y="2349992"/>
            <a:ext cx="1117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dirty="0">
                <a:latin typeface="Helvetica" panose="020B0604020202020204" pitchFamily="34" charset="0"/>
              </a:rPr>
              <a:t>Compiler</a:t>
            </a:r>
          </a:p>
        </p:txBody>
      </p:sp>
      <p:sp>
        <p:nvSpPr>
          <p:cNvPr id="10" name="Rectangle 12"/>
          <p:cNvSpPr>
            <a:spLocks noChangeArrowheads="1"/>
          </p:cNvSpPr>
          <p:nvPr/>
        </p:nvSpPr>
        <p:spPr bwMode="auto">
          <a:xfrm>
            <a:off x="5200324" y="2075101"/>
            <a:ext cx="1206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dirty="0">
                <a:latin typeface="Helvetica" panose="020B0604020202020204" pitchFamily="34" charset="0"/>
              </a:rPr>
              <a:t>Operating</a:t>
            </a:r>
          </a:p>
        </p:txBody>
      </p:sp>
      <p:sp>
        <p:nvSpPr>
          <p:cNvPr id="11" name="Rectangle 13"/>
          <p:cNvSpPr>
            <a:spLocks noChangeArrowheads="1"/>
          </p:cNvSpPr>
          <p:nvPr/>
        </p:nvSpPr>
        <p:spPr bwMode="auto">
          <a:xfrm>
            <a:off x="6240394" y="2092327"/>
            <a:ext cx="1123300" cy="55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lnSpc>
                <a:spcPct val="102000"/>
              </a:lnSpc>
              <a:spcBef>
                <a:spcPct val="0"/>
              </a:spcBef>
              <a:buFontTx/>
              <a:buNone/>
            </a:pPr>
            <a:r>
              <a:rPr lang="en-US" altLang="en-US" sz="1800" b="1" dirty="0">
                <a:latin typeface="Helvetica" panose="020B0604020202020204" pitchFamily="34" charset="0"/>
              </a:rPr>
              <a:t>System</a:t>
            </a:r>
          </a:p>
          <a:p>
            <a:pPr algn="ctr">
              <a:lnSpc>
                <a:spcPct val="102000"/>
              </a:lnSpc>
              <a:spcBef>
                <a:spcPct val="0"/>
              </a:spcBef>
              <a:buFontTx/>
              <a:buNone/>
            </a:pPr>
            <a:r>
              <a:rPr lang="en-US" altLang="en-US" sz="1400" b="1" dirty="0">
                <a:latin typeface="Helvetica" panose="020B0604020202020204" pitchFamily="34" charset="0"/>
              </a:rPr>
              <a:t>(</a:t>
            </a:r>
            <a:r>
              <a:rPr lang="en-US" altLang="en-US" sz="1200" b="1" dirty="0">
                <a:latin typeface="Helvetica" panose="020B0604020202020204" pitchFamily="34" charset="0"/>
              </a:rPr>
              <a:t>Win, Linux)</a:t>
            </a:r>
          </a:p>
        </p:txBody>
      </p:sp>
      <p:sp>
        <p:nvSpPr>
          <p:cNvPr id="12" name="Line 14"/>
          <p:cNvSpPr>
            <a:spLocks noChangeShapeType="1"/>
          </p:cNvSpPr>
          <p:nvPr/>
        </p:nvSpPr>
        <p:spPr bwMode="auto">
          <a:xfrm flipV="1">
            <a:off x="5218044" y="2045192"/>
            <a:ext cx="0" cy="304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 name="Line 15"/>
          <p:cNvSpPr>
            <a:spLocks noChangeShapeType="1"/>
          </p:cNvSpPr>
          <p:nvPr/>
        </p:nvSpPr>
        <p:spPr bwMode="auto">
          <a:xfrm>
            <a:off x="5224394" y="2045192"/>
            <a:ext cx="22034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4" name="Line 16"/>
          <p:cNvSpPr>
            <a:spLocks noChangeShapeType="1"/>
          </p:cNvSpPr>
          <p:nvPr/>
        </p:nvSpPr>
        <p:spPr bwMode="auto">
          <a:xfrm>
            <a:off x="7427844" y="2045192"/>
            <a:ext cx="0" cy="10541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 name="Rectangle 17"/>
          <p:cNvSpPr>
            <a:spLocks noChangeArrowheads="1"/>
          </p:cNvSpPr>
          <p:nvPr/>
        </p:nvSpPr>
        <p:spPr bwMode="auto">
          <a:xfrm>
            <a:off x="4379844" y="1689592"/>
            <a:ext cx="25257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a:latin typeface="Helvetica" panose="020B0604020202020204" pitchFamily="34" charset="0"/>
              </a:rPr>
              <a:t>Application (Browser)</a:t>
            </a:r>
          </a:p>
        </p:txBody>
      </p:sp>
      <p:sp>
        <p:nvSpPr>
          <p:cNvPr id="16" name="Line 18"/>
          <p:cNvSpPr>
            <a:spLocks noChangeShapeType="1"/>
          </p:cNvSpPr>
          <p:nvPr/>
        </p:nvSpPr>
        <p:spPr bwMode="auto">
          <a:xfrm flipV="1">
            <a:off x="4151244" y="1587992"/>
            <a:ext cx="0" cy="1447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 name="Line 19"/>
          <p:cNvSpPr>
            <a:spLocks noChangeShapeType="1"/>
          </p:cNvSpPr>
          <p:nvPr/>
        </p:nvSpPr>
        <p:spPr bwMode="auto">
          <a:xfrm>
            <a:off x="6970644" y="1594342"/>
            <a:ext cx="0" cy="4445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 name="Rectangle 20"/>
          <p:cNvSpPr>
            <a:spLocks noChangeArrowheads="1"/>
          </p:cNvSpPr>
          <p:nvPr/>
        </p:nvSpPr>
        <p:spPr bwMode="auto">
          <a:xfrm>
            <a:off x="4900544" y="4166092"/>
            <a:ext cx="1651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a:latin typeface="Helvetica" panose="020B0604020202020204" pitchFamily="34" charset="0"/>
              </a:rPr>
              <a:t>Digital Design</a:t>
            </a:r>
          </a:p>
        </p:txBody>
      </p:sp>
      <p:sp>
        <p:nvSpPr>
          <p:cNvPr id="19" name="Rectangle 21"/>
          <p:cNvSpPr>
            <a:spLocks noChangeArrowheads="1"/>
          </p:cNvSpPr>
          <p:nvPr/>
        </p:nvSpPr>
        <p:spPr bwMode="auto">
          <a:xfrm>
            <a:off x="4436994" y="4134342"/>
            <a:ext cx="2654300" cy="342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0" name="Rectangle 22"/>
          <p:cNvSpPr>
            <a:spLocks noChangeArrowheads="1"/>
          </p:cNvSpPr>
          <p:nvPr/>
        </p:nvSpPr>
        <p:spPr bwMode="auto">
          <a:xfrm>
            <a:off x="4837044" y="4458192"/>
            <a:ext cx="16764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a:latin typeface="Helvetica" panose="020B0604020202020204" pitchFamily="34" charset="0"/>
              </a:rPr>
              <a:t>Circuit Design</a:t>
            </a:r>
          </a:p>
        </p:txBody>
      </p:sp>
      <p:sp>
        <p:nvSpPr>
          <p:cNvPr id="21" name="Rectangle 23"/>
          <p:cNvSpPr>
            <a:spLocks noChangeArrowheads="1"/>
          </p:cNvSpPr>
          <p:nvPr/>
        </p:nvSpPr>
        <p:spPr bwMode="auto">
          <a:xfrm>
            <a:off x="4589394" y="4489942"/>
            <a:ext cx="2247900" cy="215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2" name="Rectangle 24" descr="50%"/>
          <p:cNvSpPr>
            <a:spLocks noChangeArrowheads="1"/>
          </p:cNvSpPr>
          <p:nvPr/>
        </p:nvSpPr>
        <p:spPr bwMode="auto">
          <a:xfrm>
            <a:off x="2551044" y="3035792"/>
            <a:ext cx="5600700" cy="228600"/>
          </a:xfrm>
          <a:prstGeom prst="rect">
            <a:avLst/>
          </a:prstGeom>
          <a:pattFill prst="pct50">
            <a:fgClr>
              <a:schemeClr val="accent1"/>
            </a:fgClr>
            <a:bgClr>
              <a:schemeClr val="bg1"/>
            </a:bgClr>
          </a:patt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3" name="Rectangle 25"/>
          <p:cNvSpPr>
            <a:spLocks noChangeArrowheads="1"/>
          </p:cNvSpPr>
          <p:nvPr/>
        </p:nvSpPr>
        <p:spPr bwMode="auto">
          <a:xfrm>
            <a:off x="8189844" y="3035792"/>
            <a:ext cx="17272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5000"/>
              </a:lnSpc>
              <a:spcBef>
                <a:spcPct val="0"/>
              </a:spcBef>
              <a:buFontTx/>
              <a:buNone/>
            </a:pPr>
            <a:r>
              <a:rPr lang="en-US" altLang="en-US" sz="1800" b="1">
                <a:latin typeface="Helvetica" panose="020B0604020202020204" pitchFamily="34" charset="0"/>
              </a:rPr>
              <a:t>Instruction Set</a:t>
            </a:r>
          </a:p>
          <a:p>
            <a:pPr>
              <a:lnSpc>
                <a:spcPct val="85000"/>
              </a:lnSpc>
              <a:spcBef>
                <a:spcPct val="0"/>
              </a:spcBef>
              <a:buFontTx/>
              <a:buNone/>
            </a:pPr>
            <a:r>
              <a:rPr lang="en-US" altLang="en-US" sz="1800" b="1">
                <a:latin typeface="Helvetica" panose="020B0604020202020204" pitchFamily="34" charset="0"/>
              </a:rPr>
              <a:t> Architecture</a:t>
            </a:r>
          </a:p>
        </p:txBody>
      </p:sp>
      <p:sp>
        <p:nvSpPr>
          <p:cNvPr id="24" name="Line 27"/>
          <p:cNvSpPr>
            <a:spLocks noChangeShapeType="1"/>
          </p:cNvSpPr>
          <p:nvPr/>
        </p:nvSpPr>
        <p:spPr bwMode="auto">
          <a:xfrm>
            <a:off x="4157594" y="1587992"/>
            <a:ext cx="28067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 name="Rectangle 28"/>
          <p:cNvSpPr>
            <a:spLocks noChangeArrowheads="1"/>
          </p:cNvSpPr>
          <p:nvPr/>
        </p:nvSpPr>
        <p:spPr bwMode="auto">
          <a:xfrm>
            <a:off x="4594157" y="3699367"/>
            <a:ext cx="23272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b="1">
                <a:latin typeface="Helvetica" panose="020B0604020202020204" pitchFamily="34" charset="0"/>
              </a:rPr>
              <a:t>Datapath &amp; Control </a:t>
            </a:r>
          </a:p>
        </p:txBody>
      </p:sp>
      <p:sp>
        <p:nvSpPr>
          <p:cNvPr id="26" name="Rectangle 29"/>
          <p:cNvSpPr>
            <a:spLocks noChangeArrowheads="1"/>
          </p:cNvSpPr>
          <p:nvPr/>
        </p:nvSpPr>
        <p:spPr bwMode="auto">
          <a:xfrm>
            <a:off x="4309994" y="3651742"/>
            <a:ext cx="2882900" cy="4445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7" name="Rectangle 30"/>
          <p:cNvSpPr>
            <a:spLocks noChangeArrowheads="1"/>
          </p:cNvSpPr>
          <p:nvPr/>
        </p:nvSpPr>
        <p:spPr bwMode="auto">
          <a:xfrm>
            <a:off x="4989444" y="4712192"/>
            <a:ext cx="12954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600" b="1">
                <a:latin typeface="Helvetica" panose="020B0604020202020204" pitchFamily="34" charset="0"/>
              </a:rPr>
              <a:t>transistors</a:t>
            </a:r>
          </a:p>
        </p:txBody>
      </p:sp>
      <p:sp>
        <p:nvSpPr>
          <p:cNvPr id="28" name="Rectangle 31"/>
          <p:cNvSpPr>
            <a:spLocks noChangeArrowheads="1"/>
          </p:cNvSpPr>
          <p:nvPr/>
        </p:nvSpPr>
        <p:spPr bwMode="auto">
          <a:xfrm>
            <a:off x="4690994" y="4718542"/>
            <a:ext cx="2044700" cy="2984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29" name="Line 32"/>
          <p:cNvSpPr>
            <a:spLocks noChangeShapeType="1"/>
          </p:cNvSpPr>
          <p:nvPr/>
        </p:nvSpPr>
        <p:spPr bwMode="auto">
          <a:xfrm>
            <a:off x="5294244" y="3264392"/>
            <a:ext cx="0" cy="4064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 name="Rectangle 33"/>
          <p:cNvSpPr>
            <a:spLocks noChangeArrowheads="1"/>
          </p:cNvSpPr>
          <p:nvPr/>
        </p:nvSpPr>
        <p:spPr bwMode="auto">
          <a:xfrm>
            <a:off x="5281544" y="3264392"/>
            <a:ext cx="1003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a:latin typeface="Helvetica" panose="020B0604020202020204" pitchFamily="34" charset="0"/>
              </a:rPr>
              <a:t>Memory</a:t>
            </a:r>
          </a:p>
        </p:txBody>
      </p:sp>
      <p:sp>
        <p:nvSpPr>
          <p:cNvPr id="31" name="Text Box 34"/>
          <p:cNvSpPr txBox="1">
            <a:spLocks noChangeArrowheads="1"/>
          </p:cNvSpPr>
          <p:nvPr/>
        </p:nvSpPr>
        <p:spPr bwMode="auto">
          <a:xfrm>
            <a:off x="2474844" y="3188192"/>
            <a:ext cx="1341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Helvetica" panose="020B0604020202020204" pitchFamily="34" charset="0"/>
              </a:rPr>
              <a:t>Hardware</a:t>
            </a:r>
          </a:p>
        </p:txBody>
      </p:sp>
      <p:sp>
        <p:nvSpPr>
          <p:cNvPr id="32" name="Text Box 35"/>
          <p:cNvSpPr txBox="1">
            <a:spLocks noChangeArrowheads="1"/>
          </p:cNvSpPr>
          <p:nvPr/>
        </p:nvSpPr>
        <p:spPr bwMode="auto">
          <a:xfrm>
            <a:off x="2551044" y="2730992"/>
            <a:ext cx="1255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latin typeface="Helvetica" panose="020B0604020202020204" pitchFamily="34" charset="0"/>
              </a:rPr>
              <a:t>Software</a:t>
            </a:r>
          </a:p>
        </p:txBody>
      </p:sp>
      <p:sp>
        <p:nvSpPr>
          <p:cNvPr id="33" name="Line 36"/>
          <p:cNvSpPr>
            <a:spLocks noChangeShapeType="1"/>
          </p:cNvSpPr>
          <p:nvPr/>
        </p:nvSpPr>
        <p:spPr bwMode="auto">
          <a:xfrm flipV="1">
            <a:off x="3846444" y="2045192"/>
            <a:ext cx="0" cy="990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 name="Line 37"/>
          <p:cNvSpPr>
            <a:spLocks noChangeShapeType="1"/>
          </p:cNvSpPr>
          <p:nvPr/>
        </p:nvSpPr>
        <p:spPr bwMode="auto">
          <a:xfrm>
            <a:off x="3846444" y="3264392"/>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 name="Rectangle 38"/>
          <p:cNvSpPr>
            <a:spLocks noChangeArrowheads="1"/>
          </p:cNvSpPr>
          <p:nvPr/>
        </p:nvSpPr>
        <p:spPr bwMode="auto">
          <a:xfrm>
            <a:off x="4405245" y="2349992"/>
            <a:ext cx="1143000" cy="330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36" name="Rectangle 39"/>
          <p:cNvSpPr>
            <a:spLocks noChangeArrowheads="1"/>
          </p:cNvSpPr>
          <p:nvPr/>
        </p:nvSpPr>
        <p:spPr bwMode="auto">
          <a:xfrm>
            <a:off x="4456044" y="2730992"/>
            <a:ext cx="13716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800" b="1" dirty="0">
                <a:latin typeface="Helvetica" panose="020B0604020202020204" pitchFamily="34" charset="0"/>
              </a:rPr>
              <a:t>Assembler</a:t>
            </a:r>
          </a:p>
        </p:txBody>
      </p:sp>
      <p:cxnSp>
        <p:nvCxnSpPr>
          <p:cNvPr id="37" name="Straight Arrow Connector 36"/>
          <p:cNvCxnSpPr/>
          <p:nvPr/>
        </p:nvCxnSpPr>
        <p:spPr>
          <a:xfrm flipV="1">
            <a:off x="8131866" y="3507279"/>
            <a:ext cx="0" cy="1597026"/>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8254194" y="4253948"/>
            <a:ext cx="3122521" cy="369332"/>
          </a:xfrm>
          <a:prstGeom prst="rect">
            <a:avLst/>
          </a:prstGeom>
          <a:noFill/>
        </p:spPr>
        <p:txBody>
          <a:bodyPr wrap="none" rtlCol="0">
            <a:spAutoFit/>
          </a:bodyPr>
          <a:lstStyle/>
          <a:p>
            <a:r>
              <a:rPr lang="en-US" dirty="0" smtClean="0">
                <a:solidFill>
                  <a:schemeClr val="accent3">
                    <a:lumMod val="75000"/>
                  </a:schemeClr>
                </a:solidFill>
              </a:rPr>
              <a:t>COSC 120: Computer Hardware</a:t>
            </a:r>
            <a:endParaRPr lang="en-US" dirty="0">
              <a:solidFill>
                <a:schemeClr val="accent3">
                  <a:lumMod val="75000"/>
                </a:schemeClr>
              </a:solidFill>
            </a:endParaRPr>
          </a:p>
        </p:txBody>
      </p:sp>
      <p:sp>
        <p:nvSpPr>
          <p:cNvPr id="39" name="TextBox 38"/>
          <p:cNvSpPr txBox="1"/>
          <p:nvPr/>
        </p:nvSpPr>
        <p:spPr>
          <a:xfrm>
            <a:off x="917716" y="1636908"/>
            <a:ext cx="1226928" cy="923330"/>
          </a:xfrm>
          <a:prstGeom prst="rect">
            <a:avLst/>
          </a:prstGeom>
          <a:noFill/>
        </p:spPr>
        <p:txBody>
          <a:bodyPr wrap="square" rtlCol="0">
            <a:spAutoFit/>
          </a:bodyPr>
          <a:lstStyle/>
          <a:p>
            <a:pPr algn="r"/>
            <a:r>
              <a:rPr lang="en-US" dirty="0" smtClean="0">
                <a:solidFill>
                  <a:schemeClr val="accent1">
                    <a:lumMod val="75000"/>
                  </a:schemeClr>
                </a:solidFill>
              </a:rPr>
              <a:t>COSC 121: Computer Systems</a:t>
            </a:r>
            <a:endParaRPr lang="en-US" dirty="0">
              <a:solidFill>
                <a:schemeClr val="accent1">
                  <a:lumMod val="75000"/>
                </a:schemeClr>
              </a:solidFill>
            </a:endParaRPr>
          </a:p>
        </p:txBody>
      </p:sp>
      <p:cxnSp>
        <p:nvCxnSpPr>
          <p:cNvPr id="40" name="Straight Arrow Connector 39"/>
          <p:cNvCxnSpPr/>
          <p:nvPr/>
        </p:nvCxnSpPr>
        <p:spPr>
          <a:xfrm>
            <a:off x="2309744" y="2211215"/>
            <a:ext cx="2532" cy="159353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7842072" y="2345785"/>
            <a:ext cx="2950167" cy="369332"/>
          </a:xfrm>
          <a:prstGeom prst="rect">
            <a:avLst/>
          </a:prstGeom>
          <a:noFill/>
        </p:spPr>
        <p:txBody>
          <a:bodyPr wrap="none" rtlCol="0">
            <a:spAutoFit/>
          </a:bodyPr>
          <a:lstStyle/>
          <a:p>
            <a:r>
              <a:rPr lang="en-US" dirty="0" smtClean="0">
                <a:solidFill>
                  <a:schemeClr val="accent2">
                    <a:lumMod val="75000"/>
                  </a:schemeClr>
                </a:solidFill>
              </a:rPr>
              <a:t>COSC 255: Operating Systems</a:t>
            </a:r>
            <a:endParaRPr lang="en-US" dirty="0">
              <a:solidFill>
                <a:schemeClr val="accent2">
                  <a:lumMod val="75000"/>
                </a:schemeClr>
              </a:solidFill>
            </a:endParaRPr>
          </a:p>
        </p:txBody>
      </p:sp>
      <p:cxnSp>
        <p:nvCxnSpPr>
          <p:cNvPr id="42" name="Straight Arrow Connector 41"/>
          <p:cNvCxnSpPr/>
          <p:nvPr/>
        </p:nvCxnSpPr>
        <p:spPr>
          <a:xfrm>
            <a:off x="7755836" y="2132855"/>
            <a:ext cx="0" cy="791073"/>
          </a:xfrm>
          <a:prstGeom prst="straightConnector1">
            <a:avLst/>
          </a:prstGeom>
          <a:ln>
            <a:solidFill>
              <a:schemeClr val="accent2">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3" name="Rectangle 10"/>
          <p:cNvSpPr>
            <a:spLocks noChangeArrowheads="1"/>
          </p:cNvSpPr>
          <p:nvPr/>
        </p:nvSpPr>
        <p:spPr bwMode="auto">
          <a:xfrm>
            <a:off x="6488411" y="2825693"/>
            <a:ext cx="759817" cy="27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102000"/>
              </a:lnSpc>
              <a:spcBef>
                <a:spcPct val="0"/>
              </a:spcBef>
              <a:buFontTx/>
              <a:buNone/>
            </a:pPr>
            <a:r>
              <a:rPr lang="en-US" altLang="en-US" sz="1400" b="1" dirty="0" smtClean="0">
                <a:latin typeface="Helvetica" panose="020B0604020202020204" pitchFamily="34" charset="0"/>
              </a:rPr>
              <a:t>Drivers</a:t>
            </a:r>
            <a:endParaRPr lang="en-US" altLang="en-US" sz="1400" b="1" dirty="0">
              <a:latin typeface="Helvetica" panose="020B0604020202020204" pitchFamily="34" charset="0"/>
            </a:endParaRPr>
          </a:p>
        </p:txBody>
      </p:sp>
      <p:sp>
        <p:nvSpPr>
          <p:cNvPr id="44" name="Rectangle 38"/>
          <p:cNvSpPr>
            <a:spLocks noChangeArrowheads="1"/>
          </p:cNvSpPr>
          <p:nvPr/>
        </p:nvSpPr>
        <p:spPr bwMode="auto">
          <a:xfrm>
            <a:off x="4499105" y="2667492"/>
            <a:ext cx="1223072" cy="3238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5" name="Rectangle 11"/>
          <p:cNvSpPr>
            <a:spLocks noChangeArrowheads="1"/>
          </p:cNvSpPr>
          <p:nvPr/>
        </p:nvSpPr>
        <p:spPr bwMode="auto">
          <a:xfrm>
            <a:off x="6318876" y="2813203"/>
            <a:ext cx="1031510" cy="308365"/>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p>
        </p:txBody>
      </p:sp>
      <p:sp>
        <p:nvSpPr>
          <p:cNvPr id="47" name="Oval 46"/>
          <p:cNvSpPr/>
          <p:nvPr/>
        </p:nvSpPr>
        <p:spPr>
          <a:xfrm>
            <a:off x="5031412" y="3019917"/>
            <a:ext cx="1805882" cy="784828"/>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1156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5"/>
          <p:cNvSpPr>
            <a:spLocks noGrp="1" noChangeArrowheads="1"/>
          </p:cNvSpPr>
          <p:nvPr>
            <p:ph type="title"/>
          </p:nvPr>
        </p:nvSpPr>
        <p:spPr/>
        <p:txBody>
          <a:bodyPr>
            <a:normAutofit fontScale="90000"/>
          </a:bodyPr>
          <a:lstStyle/>
          <a:p>
            <a:pPr eaLnBrk="1" hangingPunct="1"/>
            <a:r>
              <a:rPr lang="en-US" altLang="en-US" smtClean="0"/>
              <a:t>Virtual Memory</a:t>
            </a:r>
            <a:endParaRPr lang="en-AU" altLang="en-US" smtClean="0"/>
          </a:p>
        </p:txBody>
      </p:sp>
      <p:sp>
        <p:nvSpPr>
          <p:cNvPr id="71684" name="Rectangle 6"/>
          <p:cNvSpPr>
            <a:spLocks noGrp="1" noChangeArrowheads="1"/>
          </p:cNvSpPr>
          <p:nvPr>
            <p:ph type="body" idx="1"/>
          </p:nvPr>
        </p:nvSpPr>
        <p:spPr/>
        <p:txBody>
          <a:bodyPr/>
          <a:lstStyle/>
          <a:p>
            <a:pPr eaLnBrk="1" hangingPunct="1">
              <a:lnSpc>
                <a:spcPct val="80000"/>
              </a:lnSpc>
            </a:pPr>
            <a:r>
              <a:rPr lang="en-US" altLang="en-US" smtClean="0"/>
              <a:t>Use main memory as a “cache” for secondary (disk) storage</a:t>
            </a:r>
          </a:p>
          <a:p>
            <a:pPr lvl="1" eaLnBrk="1" hangingPunct="1">
              <a:lnSpc>
                <a:spcPct val="80000"/>
              </a:lnSpc>
            </a:pPr>
            <a:r>
              <a:rPr lang="en-US" altLang="en-US" smtClean="0"/>
              <a:t>Managed jointly by CPU hardware and the operating system (OS)</a:t>
            </a:r>
          </a:p>
          <a:p>
            <a:pPr eaLnBrk="1" hangingPunct="1">
              <a:lnSpc>
                <a:spcPct val="80000"/>
              </a:lnSpc>
            </a:pPr>
            <a:r>
              <a:rPr lang="en-US" altLang="en-US" smtClean="0"/>
              <a:t>Programs share main memory</a:t>
            </a:r>
          </a:p>
          <a:p>
            <a:pPr lvl="1" eaLnBrk="1" hangingPunct="1">
              <a:lnSpc>
                <a:spcPct val="80000"/>
              </a:lnSpc>
            </a:pPr>
            <a:r>
              <a:rPr lang="en-US" altLang="en-US" smtClean="0"/>
              <a:t>Each gets a private virtual address space holding its frequently used code and data</a:t>
            </a:r>
          </a:p>
          <a:p>
            <a:pPr lvl="1" eaLnBrk="1" hangingPunct="1">
              <a:lnSpc>
                <a:spcPct val="80000"/>
              </a:lnSpc>
            </a:pPr>
            <a:r>
              <a:rPr lang="en-US" altLang="en-US" smtClean="0"/>
              <a:t>Protected from other programs</a:t>
            </a:r>
          </a:p>
          <a:p>
            <a:pPr eaLnBrk="1" hangingPunct="1">
              <a:lnSpc>
                <a:spcPct val="80000"/>
              </a:lnSpc>
            </a:pPr>
            <a:r>
              <a:rPr lang="en-US" altLang="en-US" smtClean="0"/>
              <a:t>CPU and OS translate virtual addresses to physical addresses</a:t>
            </a:r>
          </a:p>
          <a:p>
            <a:pPr lvl="1" eaLnBrk="1" hangingPunct="1">
              <a:lnSpc>
                <a:spcPct val="80000"/>
              </a:lnSpc>
            </a:pPr>
            <a:r>
              <a:rPr lang="en-US" altLang="en-US" smtClean="0"/>
              <a:t>VM “block” is called a page</a:t>
            </a:r>
          </a:p>
          <a:p>
            <a:pPr lvl="1" eaLnBrk="1" hangingPunct="1">
              <a:lnSpc>
                <a:spcPct val="80000"/>
              </a:lnSpc>
            </a:pPr>
            <a:r>
              <a:rPr lang="en-US" altLang="en-US" smtClean="0"/>
              <a:t>VM translation “miss” is called a page fault</a:t>
            </a:r>
            <a:endParaRPr lang="en-AU" altLang="en-US" smtClean="0"/>
          </a:p>
        </p:txBody>
      </p:sp>
    </p:spTree>
    <p:extLst>
      <p:ext uri="{BB962C8B-B14F-4D97-AF65-F5344CB8AC3E}">
        <p14:creationId xmlns:p14="http://schemas.microsoft.com/office/powerpoint/2010/main" val="1769843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6"/>
          <p:cNvSpPr>
            <a:spLocks noGrp="1" noChangeArrowheads="1"/>
          </p:cNvSpPr>
          <p:nvPr>
            <p:ph type="title"/>
          </p:nvPr>
        </p:nvSpPr>
        <p:spPr/>
        <p:txBody>
          <a:bodyPr>
            <a:normAutofit fontScale="90000"/>
          </a:bodyPr>
          <a:lstStyle/>
          <a:p>
            <a:pPr eaLnBrk="1" hangingPunct="1"/>
            <a:r>
              <a:rPr lang="en-US" altLang="en-US" smtClean="0"/>
              <a:t>Address Translation</a:t>
            </a:r>
            <a:endParaRPr lang="en-AU" altLang="en-US" smtClean="0"/>
          </a:p>
        </p:txBody>
      </p:sp>
      <p:sp>
        <p:nvSpPr>
          <p:cNvPr id="72708" name="Rectangle 7"/>
          <p:cNvSpPr>
            <a:spLocks noGrp="1" noChangeArrowheads="1"/>
          </p:cNvSpPr>
          <p:nvPr>
            <p:ph type="body" idx="1"/>
          </p:nvPr>
        </p:nvSpPr>
        <p:spPr/>
        <p:txBody>
          <a:bodyPr/>
          <a:lstStyle/>
          <a:p>
            <a:pPr eaLnBrk="1" hangingPunct="1"/>
            <a:r>
              <a:rPr lang="en-US" altLang="en-US" smtClean="0"/>
              <a:t>Fixed-size pages (e.g., 4K)</a:t>
            </a:r>
            <a:endParaRPr lang="en-AU" altLang="en-US" smtClean="0"/>
          </a:p>
        </p:txBody>
      </p:sp>
      <p:pic>
        <p:nvPicPr>
          <p:cNvPr id="72709" name="Picture 8" descr="f05-20-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993901"/>
            <a:ext cx="4318000" cy="309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Picture 9" descr="f05-19-P37449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08213" y="2282826"/>
            <a:ext cx="3448050"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4772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4"/>
          <p:cNvSpPr>
            <a:spLocks noGrp="1" noChangeArrowheads="1"/>
          </p:cNvSpPr>
          <p:nvPr>
            <p:ph type="title"/>
          </p:nvPr>
        </p:nvSpPr>
        <p:spPr/>
        <p:txBody>
          <a:bodyPr>
            <a:normAutofit fontScale="90000"/>
          </a:bodyPr>
          <a:lstStyle/>
          <a:p>
            <a:pPr eaLnBrk="1" hangingPunct="1"/>
            <a:r>
              <a:rPr lang="en-US" altLang="en-US" smtClean="0"/>
              <a:t>Page Fault Penalty</a:t>
            </a:r>
            <a:endParaRPr lang="en-AU" altLang="en-US" smtClean="0"/>
          </a:p>
        </p:txBody>
      </p:sp>
      <p:sp>
        <p:nvSpPr>
          <p:cNvPr id="73732" name="Rectangle 5"/>
          <p:cNvSpPr>
            <a:spLocks noGrp="1" noChangeArrowheads="1"/>
          </p:cNvSpPr>
          <p:nvPr>
            <p:ph type="body" idx="1"/>
          </p:nvPr>
        </p:nvSpPr>
        <p:spPr/>
        <p:txBody>
          <a:bodyPr/>
          <a:lstStyle/>
          <a:p>
            <a:pPr eaLnBrk="1" hangingPunct="1"/>
            <a:r>
              <a:rPr lang="en-US" altLang="en-US" dirty="0" smtClean="0"/>
              <a:t>On page fault, the page must be fetched from disk</a:t>
            </a:r>
          </a:p>
          <a:p>
            <a:pPr lvl="1" eaLnBrk="1" hangingPunct="1"/>
            <a:r>
              <a:rPr lang="en-US" altLang="en-US" dirty="0" smtClean="0"/>
              <a:t>Takes millions of clock cycles</a:t>
            </a:r>
          </a:p>
          <a:p>
            <a:pPr lvl="1" eaLnBrk="1" hangingPunct="1"/>
            <a:r>
              <a:rPr lang="en-US" altLang="en-US" dirty="0" smtClean="0"/>
              <a:t>Handled by OS code (software is slow)</a:t>
            </a:r>
          </a:p>
          <a:p>
            <a:pPr marL="457200" lvl="1" indent="0" eaLnBrk="1" hangingPunct="1">
              <a:buNone/>
            </a:pPr>
            <a:endParaRPr lang="en-US" altLang="en-US" dirty="0" smtClean="0"/>
          </a:p>
          <a:p>
            <a:pPr eaLnBrk="1" hangingPunct="1"/>
            <a:r>
              <a:rPr lang="en-US" altLang="en-US" dirty="0" smtClean="0"/>
              <a:t>Try to minimize page fault rate</a:t>
            </a:r>
          </a:p>
          <a:p>
            <a:pPr lvl="1" eaLnBrk="1" hangingPunct="1"/>
            <a:r>
              <a:rPr lang="en-US" altLang="en-US" dirty="0" smtClean="0"/>
              <a:t>Fully associative placement</a:t>
            </a:r>
          </a:p>
          <a:p>
            <a:pPr lvl="1" eaLnBrk="1" hangingPunct="1"/>
            <a:r>
              <a:rPr lang="en-US" altLang="en-US" dirty="0" smtClean="0"/>
              <a:t>Smart replacement algorithms</a:t>
            </a:r>
          </a:p>
        </p:txBody>
      </p:sp>
    </p:spTree>
    <p:extLst>
      <p:ext uri="{BB962C8B-B14F-4D97-AF65-F5344CB8AC3E}">
        <p14:creationId xmlns:p14="http://schemas.microsoft.com/office/powerpoint/2010/main" val="921069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8"/>
          <p:cNvSpPr>
            <a:spLocks noGrp="1" noChangeArrowheads="1"/>
          </p:cNvSpPr>
          <p:nvPr>
            <p:ph type="title"/>
          </p:nvPr>
        </p:nvSpPr>
        <p:spPr/>
        <p:txBody>
          <a:bodyPr>
            <a:normAutofit fontScale="90000"/>
          </a:bodyPr>
          <a:lstStyle/>
          <a:p>
            <a:pPr eaLnBrk="1" hangingPunct="1"/>
            <a:r>
              <a:rPr lang="en-US" altLang="en-US" smtClean="0"/>
              <a:t>Page Tables</a:t>
            </a:r>
            <a:endParaRPr lang="en-AU" altLang="en-US" smtClean="0"/>
          </a:p>
        </p:txBody>
      </p:sp>
      <p:sp>
        <p:nvSpPr>
          <p:cNvPr id="74756" name="Rectangle 9"/>
          <p:cNvSpPr>
            <a:spLocks noGrp="1" noChangeArrowheads="1"/>
          </p:cNvSpPr>
          <p:nvPr>
            <p:ph type="body" idx="1"/>
          </p:nvPr>
        </p:nvSpPr>
        <p:spPr/>
        <p:txBody>
          <a:bodyPr/>
          <a:lstStyle/>
          <a:p>
            <a:pPr eaLnBrk="1" hangingPunct="1">
              <a:lnSpc>
                <a:spcPct val="90000"/>
              </a:lnSpc>
            </a:pPr>
            <a:r>
              <a:rPr lang="en-US" altLang="en-US" smtClean="0"/>
              <a:t>Stores placement information</a:t>
            </a:r>
          </a:p>
          <a:p>
            <a:pPr lvl="1" eaLnBrk="1" hangingPunct="1">
              <a:lnSpc>
                <a:spcPct val="90000"/>
              </a:lnSpc>
            </a:pPr>
            <a:r>
              <a:rPr lang="en-US" altLang="en-US" smtClean="0"/>
              <a:t>Array of page table entries, indexed by virtual page number</a:t>
            </a:r>
          </a:p>
          <a:p>
            <a:pPr lvl="1" eaLnBrk="1" hangingPunct="1">
              <a:lnSpc>
                <a:spcPct val="90000"/>
              </a:lnSpc>
            </a:pPr>
            <a:r>
              <a:rPr lang="en-US" altLang="en-US" smtClean="0"/>
              <a:t>Page table register in CPU points to page table in physical memory</a:t>
            </a:r>
          </a:p>
          <a:p>
            <a:pPr eaLnBrk="1" hangingPunct="1">
              <a:lnSpc>
                <a:spcPct val="90000"/>
              </a:lnSpc>
            </a:pPr>
            <a:r>
              <a:rPr lang="en-US" altLang="en-US" smtClean="0"/>
              <a:t>If page is present in memory</a:t>
            </a:r>
          </a:p>
          <a:p>
            <a:pPr lvl="1" eaLnBrk="1" hangingPunct="1">
              <a:lnSpc>
                <a:spcPct val="90000"/>
              </a:lnSpc>
            </a:pPr>
            <a:r>
              <a:rPr lang="en-US" altLang="en-US" smtClean="0"/>
              <a:t>PTE stores the physical page number</a:t>
            </a:r>
          </a:p>
          <a:p>
            <a:pPr lvl="1" eaLnBrk="1" hangingPunct="1">
              <a:lnSpc>
                <a:spcPct val="90000"/>
              </a:lnSpc>
            </a:pPr>
            <a:r>
              <a:rPr lang="en-US" altLang="en-US" smtClean="0"/>
              <a:t>Plus other status bits (referenced, dirty, …)</a:t>
            </a:r>
          </a:p>
          <a:p>
            <a:pPr eaLnBrk="1" hangingPunct="1">
              <a:lnSpc>
                <a:spcPct val="90000"/>
              </a:lnSpc>
            </a:pPr>
            <a:r>
              <a:rPr lang="en-US" altLang="en-US" smtClean="0"/>
              <a:t>If page is not present</a:t>
            </a:r>
          </a:p>
          <a:p>
            <a:pPr lvl="1" eaLnBrk="1" hangingPunct="1">
              <a:lnSpc>
                <a:spcPct val="90000"/>
              </a:lnSpc>
            </a:pPr>
            <a:r>
              <a:rPr lang="en-US" altLang="en-US" smtClean="0"/>
              <a:t>PTE can refer to location in swap space on disk</a:t>
            </a:r>
          </a:p>
        </p:txBody>
      </p:sp>
    </p:spTree>
    <p:extLst>
      <p:ext uri="{BB962C8B-B14F-4D97-AF65-F5344CB8AC3E}">
        <p14:creationId xmlns:p14="http://schemas.microsoft.com/office/powerpoint/2010/main" val="3204704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normAutofit fontScale="90000"/>
          </a:bodyPr>
          <a:lstStyle/>
          <a:p>
            <a:pPr eaLnBrk="1" hangingPunct="1"/>
            <a:r>
              <a:rPr lang="en-US" altLang="en-US" sz="4000"/>
              <a:t>Translation Using a Page Table</a:t>
            </a:r>
            <a:endParaRPr lang="en-AU" altLang="en-US" sz="4000"/>
          </a:p>
        </p:txBody>
      </p:sp>
      <p:pic>
        <p:nvPicPr>
          <p:cNvPr id="75780" name="Picture 4" descr="f05-21-P37449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50" y="1412875"/>
            <a:ext cx="5513388" cy="475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020565"/>
      </p:ext>
    </p:extLst>
  </p:cSld>
  <p:clrMapOvr>
    <a:masterClrMapping/>
  </p:clrMapOvr>
  <p:timing>
    <p:tnLst>
      <p:par>
        <p:cTn id="1" dur="indefinite" restart="never" nodeType="tmRoot"/>
      </p:par>
    </p:tnLst>
  </p:timing>
</p:sld>
</file>

<file path=ppt/theme/theme1.xml><?xml version="1.0" encoding="utf-8"?>
<a:theme xmlns:a="http://schemas.openxmlformats.org/drawingml/2006/main" name="georgetown-powerpoint-template-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georgetown-powerpoint-template-white</Template>
  <TotalTime>45577</TotalTime>
  <Words>3397</Words>
  <Application>Microsoft Office PowerPoint</Application>
  <PresentationFormat>Widescreen</PresentationFormat>
  <Paragraphs>552</Paragraphs>
  <Slides>37</Slides>
  <Notes>30</Notes>
  <HiddenSlides>9</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53" baseType="lpstr">
      <vt:lpstr>55 Helvetica Roman</vt:lpstr>
      <vt:lpstr>Arial</vt:lpstr>
      <vt:lpstr>Arial Black</vt:lpstr>
      <vt:lpstr>Calibri</vt:lpstr>
      <vt:lpstr>Calibri Light</vt:lpstr>
      <vt:lpstr>Castellar</vt:lpstr>
      <vt:lpstr>Georgia</vt:lpstr>
      <vt:lpstr>Helvetica</vt:lpstr>
      <vt:lpstr>Monotype Sorts</vt:lpstr>
      <vt:lpstr>Symbol</vt:lpstr>
      <vt:lpstr>Times New Roman</vt:lpstr>
      <vt:lpstr>Wingdings</vt:lpstr>
      <vt:lpstr>Wingdings 2</vt:lpstr>
      <vt:lpstr>georgetown-powerpoint-template-white</vt:lpstr>
      <vt:lpstr>HDOfficeLightV0</vt:lpstr>
      <vt:lpstr>Chart</vt:lpstr>
      <vt:lpstr>COSC121: Computer Systems.  Managing Memory</vt:lpstr>
      <vt:lpstr>Notes</vt:lpstr>
      <vt:lpstr>Outline</vt:lpstr>
      <vt:lpstr>This week … our journey takes us … </vt:lpstr>
      <vt:lpstr>Virtual Memory</vt:lpstr>
      <vt:lpstr>Address Translation</vt:lpstr>
      <vt:lpstr>Page Fault Penalty</vt:lpstr>
      <vt:lpstr>Page Tables</vt:lpstr>
      <vt:lpstr>Translation Using a Page Table</vt:lpstr>
      <vt:lpstr>Mapping Pages to Storage</vt:lpstr>
      <vt:lpstr>Replacement and Writes</vt:lpstr>
      <vt:lpstr>Fast Translation Using a TLB</vt:lpstr>
      <vt:lpstr>Fast Translation Using a TLB</vt:lpstr>
      <vt:lpstr>TLB Misses</vt:lpstr>
      <vt:lpstr>TLB Miss Handler</vt:lpstr>
      <vt:lpstr>Page Fault Handler</vt:lpstr>
      <vt:lpstr>TLB and Cache Interaction</vt:lpstr>
      <vt:lpstr>The Memory Hierarchy</vt:lpstr>
      <vt:lpstr>COSC121: Computer Systems.  Cache Coherency (if time)</vt:lpstr>
      <vt:lpstr>FSM Cache Controller</vt:lpstr>
      <vt:lpstr>Four State Cache Controller</vt:lpstr>
      <vt:lpstr>Cache Coherence in Multicores</vt:lpstr>
      <vt:lpstr>Cache Coherence in Multicores</vt:lpstr>
      <vt:lpstr>A Coherent Memory System</vt:lpstr>
      <vt:lpstr>Cache Coherence Protocols</vt:lpstr>
      <vt:lpstr>Handling Writes</vt:lpstr>
      <vt:lpstr>Example of Snooping Invalidation</vt:lpstr>
      <vt:lpstr>Example of Snooping Invalidation</vt:lpstr>
      <vt:lpstr>A Write-Invalidate CC Protocol</vt:lpstr>
      <vt:lpstr>A Write-Invalidate CC Protocol</vt:lpstr>
      <vt:lpstr>Write-Invalidate CC Examples</vt:lpstr>
      <vt:lpstr>Write-Invalidate CC Examples</vt:lpstr>
      <vt:lpstr>Data Miss Rates</vt:lpstr>
      <vt:lpstr>Block Size Effects</vt:lpstr>
      <vt:lpstr>Other Coherence Protocols</vt:lpstr>
      <vt:lpstr>MESI Cache Coherency Protocol</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Stay connected with Twitter</dc:title>
  <dc:creator>jeremy bolton</dc:creator>
  <cp:lastModifiedBy>jeremy bolton</cp:lastModifiedBy>
  <cp:revision>402</cp:revision>
  <dcterms:created xsi:type="dcterms:W3CDTF">2014-11-11T01:34:56Z</dcterms:created>
  <dcterms:modified xsi:type="dcterms:W3CDTF">2017-12-05T19:53:33Z</dcterms:modified>
</cp:coreProperties>
</file>