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45"/>
  </p:notesMasterIdLst>
  <p:sldIdLst>
    <p:sldId id="256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92" r:id="rId11"/>
    <p:sldId id="363" r:id="rId12"/>
    <p:sldId id="364" r:id="rId13"/>
    <p:sldId id="366" r:id="rId14"/>
    <p:sldId id="391" r:id="rId15"/>
    <p:sldId id="365" r:id="rId16"/>
    <p:sldId id="370" r:id="rId17"/>
    <p:sldId id="371" r:id="rId18"/>
    <p:sldId id="372" r:id="rId19"/>
    <p:sldId id="394" r:id="rId20"/>
    <p:sldId id="395" r:id="rId21"/>
    <p:sldId id="367" r:id="rId22"/>
    <p:sldId id="368" r:id="rId23"/>
    <p:sldId id="373" r:id="rId24"/>
    <p:sldId id="396" r:id="rId25"/>
    <p:sldId id="397" r:id="rId26"/>
    <p:sldId id="374" r:id="rId27"/>
    <p:sldId id="375" r:id="rId28"/>
    <p:sldId id="393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6357" autoAdjust="0"/>
  </p:normalViewPr>
  <p:slideViewPr>
    <p:cSldViewPr snapToGrid="0">
      <p:cViewPr varScale="1">
        <p:scale>
          <a:sx n="51" d="100"/>
          <a:sy n="51" d="100"/>
        </p:scale>
        <p:origin x="1278" y="72"/>
      </p:cViewPr>
      <p:guideLst/>
    </p:cSldViewPr>
  </p:slideViewPr>
  <p:outlineViewPr>
    <p:cViewPr>
      <p:scale>
        <a:sx n="33" d="100"/>
        <a:sy n="33" d="100"/>
      </p:scale>
      <p:origin x="0" y="-169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0B1D4-96CA-43F2-9796-1E603AC915B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36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9C06F-7C8A-446B-A114-91A05A660B5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11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53507-B799-4B17-BAA4-6D1A2A93712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635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E8A9A-8721-4484-90F7-3419F311C6D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2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EFEDC-6714-4508-93B8-EF5C681D85C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6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EC712-BA61-4E47-849A-EE573C92C21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540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3C36A-419B-435A-9281-5A06D926621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09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DEEE5-17F1-4AF5-A651-BFFACDD82FC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6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94BD9-63DF-4895-A336-9575DB44A84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37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56DE7-5F0B-419D-A12C-7148E78A30F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3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16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3E8E5-B210-42C7-B4D9-F183BB09AA0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2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Example of JSR. Subroutine 2sComp is</a:t>
            </a:r>
            <a:r>
              <a:rPr lang="en-US" altLang="en-US" baseline="0" dirty="0" smtClean="0"/>
              <a:t> labeled and is called by program.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189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5C023-91F2-4546-A920-F7B9D3E2992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01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8408A-44DA-4883-9373-CB5B441E3F6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90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65015-53E7-4E9D-A09F-4C283165A7E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697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543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E427A-DDC9-4DAF-B880-72CBBC14A21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3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BE526-210A-48A2-B88A-FF8A20C8541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950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6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2052A-33AF-47D4-80DF-DB6295A8E4B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8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E4080-3F77-4AF3-8EA0-0A87D39AD7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2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7A17E-B14C-4065-952E-82A142AB306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30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0E901-B8A9-4148-8D43-4CE2FB08922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643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0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24D82-BE67-4B49-AF86-11944B22600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6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0847C-0FAB-448B-9FDB-CC2DC941690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Routine: Convert ASCII number to binary representation (str2num). </a:t>
            </a:r>
            <a:r>
              <a:rPr lang="en-US" altLang="en-US" dirty="0" err="1" smtClean="0"/>
              <a:t>Whats</a:t>
            </a:r>
            <a:r>
              <a:rPr lang="en-US" altLang="en-US" dirty="0" smtClean="0"/>
              <a:t> wrong with</a:t>
            </a:r>
            <a:r>
              <a:rPr lang="en-US" altLang="en-US" baseline="0" dirty="0" smtClean="0"/>
              <a:t> this subroutine (click)? What happens to R7. Any other concerns? Does TRAP change R3??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138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4673600" y="2286000"/>
            <a:ext cx="6908800" cy="2133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7699" name="Text Box 3075"/>
          <p:cNvSpPr txBox="1">
            <a:spLocks noChangeArrowheads="1"/>
          </p:cNvSpPr>
          <p:nvPr/>
        </p:nvSpPr>
        <p:spPr bwMode="auto">
          <a:xfrm>
            <a:off x="1625600" y="533400"/>
            <a:ext cx="944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157700" name="Picture 3076" descr="C:\Documents and Settings\Greg Byrd\My Documents\ece206\mh-slides\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6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8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818" y="793240"/>
            <a:ext cx="6068786" cy="13309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COSC121: Computer Systems:</a:t>
            </a:r>
            <a:br>
              <a:rPr lang="en-US" sz="3200" dirty="0" smtClean="0"/>
            </a:br>
            <a:r>
              <a:rPr lang="en-US" sz="3200" dirty="0" smtClean="0"/>
              <a:t>LC3 Traps and Subroutines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74575" y="4308833"/>
            <a:ext cx="5459029" cy="1161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5194C3"/>
                </a:solidFill>
                <a:latin typeface="55 Helvetica Roman"/>
                <a:ea typeface="+mn-ea"/>
                <a:cs typeface="55 Helvetica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55 Helvetica Roman"/>
                <a:ea typeface="+mn-ea"/>
                <a:cs typeface="55 Helvetica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55 Helvetica Roman"/>
                <a:ea typeface="+mn-ea"/>
                <a:cs typeface="55 Helvetica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55 Helvetica Roman"/>
                <a:ea typeface="+mn-ea"/>
                <a:cs typeface="55 Helvetica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55 Helvetica Roman"/>
                <a:ea typeface="+mn-ea"/>
                <a:cs typeface="55 Helvetica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Constructed using materials: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Patt</a:t>
            </a:r>
            <a:r>
              <a:rPr lang="en-US" dirty="0" smtClean="0"/>
              <a:t> and Patel </a:t>
            </a:r>
            <a:r>
              <a:rPr lang="en-US" i="1" dirty="0" smtClean="0"/>
              <a:t>Introduction to Computing Systems (2nd)</a:t>
            </a:r>
          </a:p>
          <a:p>
            <a:r>
              <a:rPr lang="en-US" dirty="0" smtClean="0"/>
              <a:t>- Patterson and Hennessy </a:t>
            </a:r>
            <a:r>
              <a:rPr lang="en-US" i="1" dirty="0" smtClean="0"/>
              <a:t>Computer Organization and Design (4th)</a:t>
            </a:r>
          </a:p>
          <a:p>
            <a:r>
              <a:rPr lang="en-US" dirty="0" smtClean="0"/>
              <a:t>**A </a:t>
            </a:r>
            <a:r>
              <a:rPr lang="en-US" dirty="0"/>
              <a:t>special thanks to Rich </a:t>
            </a:r>
            <a:r>
              <a:rPr lang="en-US" dirty="0" err="1" smtClean="0"/>
              <a:t>Squier</a:t>
            </a:r>
            <a:r>
              <a:rPr lang="en-US" dirty="0" smtClean="0"/>
              <a:t> and </a:t>
            </a:r>
            <a:r>
              <a:rPr lang="en-US" dirty="0" err="1" smtClean="0"/>
              <a:t>Walid</a:t>
            </a:r>
            <a:r>
              <a:rPr lang="en-US" dirty="0" smtClean="0"/>
              <a:t> </a:t>
            </a:r>
            <a:r>
              <a:rPr lang="en-US" dirty="0" err="1" smtClean="0"/>
              <a:t>Najjar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508780CF-FCFF-4A25-8F5C-3FD60765B60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TRAP Instruction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25688"/>
            <a:ext cx="8686800" cy="399891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rgbClr val="CE0000"/>
                </a:solidFill>
              </a:rPr>
              <a:t>Trap vector</a:t>
            </a:r>
            <a:endParaRPr lang="en-US" altLang="en-US" dirty="0"/>
          </a:p>
          <a:p>
            <a:pPr lvl="1"/>
            <a:r>
              <a:rPr lang="en-US" altLang="en-US" dirty="0"/>
              <a:t>identifies which system call to invoke</a:t>
            </a:r>
          </a:p>
          <a:p>
            <a:pPr lvl="1"/>
            <a:r>
              <a:rPr lang="en-US" altLang="en-US" dirty="0"/>
              <a:t>8-bit index into table of service routine addresses</a:t>
            </a:r>
          </a:p>
          <a:p>
            <a:pPr lvl="2"/>
            <a:r>
              <a:rPr lang="en-US" altLang="en-US" dirty="0"/>
              <a:t>in LC-3, this table is stored in memory at </a:t>
            </a:r>
            <a:r>
              <a:rPr lang="en-US" altLang="en-US" dirty="0">
                <a:solidFill>
                  <a:schemeClr val="accent2"/>
                </a:solidFill>
              </a:rPr>
              <a:t>0x0000 – 0x00FF</a:t>
            </a:r>
          </a:p>
          <a:p>
            <a:pPr lvl="2"/>
            <a:r>
              <a:rPr lang="en-US" altLang="en-US" dirty="0"/>
              <a:t>8-bit trap vector is zero-extended into 16-bit memory address</a:t>
            </a:r>
          </a:p>
          <a:p>
            <a:endParaRPr lang="en-US" altLang="en-US" dirty="0"/>
          </a:p>
          <a:p>
            <a:r>
              <a:rPr lang="en-US" altLang="en-US" b="1" u="sng" dirty="0">
                <a:solidFill>
                  <a:srgbClr val="CE0000"/>
                </a:solidFill>
              </a:rPr>
              <a:t>Where to go</a:t>
            </a:r>
            <a:endParaRPr lang="en-US" altLang="en-US" b="1" u="sng" dirty="0"/>
          </a:p>
          <a:p>
            <a:pPr lvl="1"/>
            <a:r>
              <a:rPr lang="en-US" altLang="en-US" dirty="0"/>
              <a:t>lookup starting address from table; place in PC</a:t>
            </a:r>
          </a:p>
          <a:p>
            <a:r>
              <a:rPr lang="en-US" altLang="en-US" b="1" u="sng" dirty="0">
                <a:solidFill>
                  <a:srgbClr val="CE0000"/>
                </a:solidFill>
              </a:rPr>
              <a:t>How to get back</a:t>
            </a:r>
            <a:endParaRPr lang="en-US" altLang="en-US" b="1" u="sng" dirty="0"/>
          </a:p>
          <a:p>
            <a:pPr lvl="1"/>
            <a:r>
              <a:rPr lang="en-US" altLang="en-US" dirty="0"/>
              <a:t>save address of next instruction (current PC) in R7</a:t>
            </a:r>
          </a:p>
        </p:txBody>
      </p:sp>
      <p:pic>
        <p:nvPicPr>
          <p:cNvPr id="100357" name="Picture 5" descr="C:\Documents and Settings\Greg Byrd\My Documents\ece206\mh-slides\ch09\ch09-t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066800"/>
            <a:ext cx="688181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21FCF7A1-CABA-45D6-9B09-9E546027BD5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TRAP</a:t>
            </a:r>
          </a:p>
        </p:txBody>
      </p:sp>
      <p:pic>
        <p:nvPicPr>
          <p:cNvPr id="158723" name="Picture 3" descr="C:\Documents and Settings\Greg Byrd\My Documents\ece206\mh-slides\ch09\ch09-trap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80406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752600" y="6096001"/>
            <a:ext cx="3932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>
                <a:latin typeface="Arial" panose="020B0604020202020204" pitchFamily="34" charset="0"/>
              </a:rPr>
              <a:t>NOTE: PC has already been incremented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during instruction fetch stage.</a:t>
            </a:r>
          </a:p>
        </p:txBody>
      </p:sp>
    </p:spTree>
    <p:extLst>
      <p:ext uri="{BB962C8B-B14F-4D97-AF65-F5344CB8AC3E}">
        <p14:creationId xmlns:p14="http://schemas.microsoft.com/office/powerpoint/2010/main" val="22464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EE584C79-A147-4BD9-A131-0AF5E13D1AB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TRAP Mechanism Operation</a:t>
            </a:r>
          </a:p>
        </p:txBody>
      </p:sp>
      <p:pic>
        <p:nvPicPr>
          <p:cNvPr id="103432" name="Picture 8" descr="C:\common\PattPatel slides\e2\ch09-figures\ch09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1"/>
            <a:ext cx="6705600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019801" y="2819401"/>
            <a:ext cx="42767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</a:rPr>
              <a:t>Lookup</a:t>
            </a:r>
            <a:r>
              <a:rPr lang="en-US" altLang="en-US" dirty="0">
                <a:latin typeface="Arial" panose="020B0604020202020204" pitchFamily="34" charset="0"/>
              </a:rPr>
              <a:t> starting address.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rgbClr val="CE0000"/>
                </a:solidFill>
                <a:latin typeface="Arial" panose="020B0604020202020204" pitchFamily="34" charset="0"/>
              </a:rPr>
              <a:t>Transfer</a:t>
            </a:r>
            <a:r>
              <a:rPr lang="en-US" altLang="en-US" dirty="0">
                <a:latin typeface="Arial" panose="020B0604020202020204" pitchFamily="34" charset="0"/>
              </a:rPr>
              <a:t> to service routine.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Return</a:t>
            </a:r>
            <a:r>
              <a:rPr lang="en-US" altLang="en-US" dirty="0">
                <a:latin typeface="Arial" panose="020B0604020202020204" pitchFamily="34" charset="0"/>
              </a:rPr>
              <a:t> (JMP R7).</a:t>
            </a:r>
          </a:p>
        </p:txBody>
      </p:sp>
    </p:spTree>
    <p:extLst>
      <p:ext uri="{BB962C8B-B14F-4D97-AF65-F5344CB8AC3E}">
        <p14:creationId xmlns:p14="http://schemas.microsoft.com/office/powerpoint/2010/main" val="1336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52599" y="1142999"/>
            <a:ext cx="9187543" cy="53394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rgbClr val="CE0000"/>
                </a:solidFill>
              </a:rPr>
              <a:t>Control:</a:t>
            </a:r>
          </a:p>
          <a:p>
            <a:pPr lvl="1"/>
            <a:r>
              <a:rPr lang="en-US" altLang="en-US" dirty="0" smtClean="0">
                <a:solidFill>
                  <a:srgbClr val="CE0000"/>
                </a:solidFill>
              </a:rPr>
              <a:t>How do we return to the correct PC address following the execution of a subroutine?</a:t>
            </a:r>
          </a:p>
          <a:p>
            <a:pPr lvl="1"/>
            <a:r>
              <a:rPr lang="en-US" altLang="en-US" dirty="0" smtClean="0">
                <a:solidFill>
                  <a:srgbClr val="00B050"/>
                </a:solidFill>
              </a:rPr>
              <a:t>Must save a way back. Use R7 in LC-3.</a:t>
            </a:r>
          </a:p>
          <a:p>
            <a:endParaRPr lang="en-US" altLang="en-US" dirty="0">
              <a:solidFill>
                <a:srgbClr val="CE0000"/>
              </a:solidFill>
            </a:endParaRPr>
          </a:p>
          <a:p>
            <a:r>
              <a:rPr lang="en-US" altLang="en-US" dirty="0" smtClean="0">
                <a:solidFill>
                  <a:srgbClr val="CE0000"/>
                </a:solidFill>
              </a:rPr>
              <a:t>Data:</a:t>
            </a:r>
          </a:p>
          <a:p>
            <a:pPr lvl="1"/>
            <a:r>
              <a:rPr lang="en-US" altLang="en-US" dirty="0" smtClean="0">
                <a:solidFill>
                  <a:srgbClr val="CE0000"/>
                </a:solidFill>
              </a:rPr>
              <a:t>How are input arguments passed to subroutines?</a:t>
            </a:r>
          </a:p>
          <a:p>
            <a:pPr lvl="1"/>
            <a:r>
              <a:rPr lang="en-US" altLang="en-US" dirty="0" smtClean="0">
                <a:solidFill>
                  <a:srgbClr val="CE0000"/>
                </a:solidFill>
              </a:rPr>
              <a:t>How are return values returned from subroutines</a:t>
            </a:r>
            <a:r>
              <a:rPr lang="en-US" altLang="en-US" dirty="0" smtClean="0">
                <a:solidFill>
                  <a:srgbClr val="CE0000"/>
                </a:solidFill>
              </a:rPr>
              <a:t>?</a:t>
            </a:r>
          </a:p>
          <a:p>
            <a:pPr lvl="2"/>
            <a:r>
              <a:rPr lang="en-US" altLang="en-US" dirty="0">
                <a:solidFill>
                  <a:srgbClr val="00B050"/>
                </a:solidFill>
              </a:rPr>
              <a:t>U</a:t>
            </a:r>
            <a:r>
              <a:rPr lang="en-US" altLang="en-US" dirty="0" smtClean="0">
                <a:solidFill>
                  <a:srgbClr val="00B050"/>
                </a:solidFill>
              </a:rPr>
              <a:t>se registers or pre-determined memory location. Protocol: preconditions and post conditions of subroutines should be specified.</a:t>
            </a:r>
            <a:endParaRPr lang="en-US" altLang="en-US" dirty="0">
              <a:solidFill>
                <a:srgbClr val="00B050"/>
              </a:solidFill>
            </a:endParaRPr>
          </a:p>
          <a:p>
            <a:pPr lvl="2"/>
            <a:endParaRPr lang="en-US" altLang="en-US" dirty="0" smtClean="0">
              <a:solidFill>
                <a:srgbClr val="CE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CE0000"/>
                </a:solidFill>
              </a:rPr>
              <a:t>How can we assure that the subroutine did not “corrupt” the register values? </a:t>
            </a:r>
          </a:p>
          <a:p>
            <a:pPr lvl="2"/>
            <a:r>
              <a:rPr lang="en-US" altLang="en-US" dirty="0" smtClean="0">
                <a:solidFill>
                  <a:srgbClr val="CE0000"/>
                </a:solidFill>
              </a:rPr>
              <a:t>E.G. Procedure A in the calling scope may have been in the middle of a calculation (using various registers) before calling Subroutine B. When returning from subroutine B; Procedure A continues with its calculations. Can we be sure Subroutine B did not unexpectedly alter register values being used by Procedure A?</a:t>
            </a:r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6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E618BE5D-DD1E-4012-AB96-163B5E022D0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RET (JMP R7)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46101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CE0000"/>
                </a:solidFill>
              </a:rPr>
              <a:t>How do we transfer control back to</a:t>
            </a:r>
            <a:br>
              <a:rPr lang="en-US" altLang="en-US" dirty="0">
                <a:solidFill>
                  <a:srgbClr val="CE0000"/>
                </a:solidFill>
              </a:rPr>
            </a:br>
            <a:r>
              <a:rPr lang="en-US" altLang="en-US" dirty="0">
                <a:solidFill>
                  <a:srgbClr val="CE0000"/>
                </a:solidFill>
              </a:rPr>
              <a:t>instruction following the TRAP?</a:t>
            </a:r>
          </a:p>
          <a:p>
            <a:endParaRPr lang="en-US" altLang="en-US" dirty="0"/>
          </a:p>
          <a:p>
            <a:r>
              <a:rPr lang="en-US" altLang="en-US" dirty="0"/>
              <a:t>We saved old PC in R7.</a:t>
            </a:r>
          </a:p>
          <a:p>
            <a:pPr lvl="1"/>
            <a:r>
              <a:rPr lang="en-US" altLang="en-US" dirty="0"/>
              <a:t>JMP R7 gets us back to the user program at the right spot.</a:t>
            </a:r>
          </a:p>
          <a:p>
            <a:pPr lvl="1"/>
            <a:r>
              <a:rPr lang="en-US" altLang="en-US" dirty="0"/>
              <a:t>LC-3 assembly language lets us use RET (return)</a:t>
            </a:r>
            <a:br>
              <a:rPr lang="en-US" altLang="en-US" dirty="0"/>
            </a:br>
            <a:r>
              <a:rPr lang="en-US" altLang="en-US" dirty="0"/>
              <a:t>in place of “JMP R7”.</a:t>
            </a:r>
          </a:p>
          <a:p>
            <a:endParaRPr lang="en-US" altLang="en-US" dirty="0"/>
          </a:p>
          <a:p>
            <a:r>
              <a:rPr lang="en-US" altLang="en-US" i="1" dirty="0"/>
              <a:t>Must make sure that service routine does not </a:t>
            </a:r>
            <a:br>
              <a:rPr lang="en-US" altLang="en-US" i="1" dirty="0"/>
            </a:br>
            <a:r>
              <a:rPr lang="en-US" altLang="en-US" i="1" dirty="0"/>
              <a:t>change R7, or we won’t know where to return.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58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D67A1D8E-110C-4C5F-B6D8-F94FB3BDDFF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Saving and Restoring Registers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382000" cy="5486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CE0000"/>
                </a:solidFill>
              </a:rPr>
              <a:t>Issue: How </a:t>
            </a:r>
            <a:r>
              <a:rPr lang="en-US" altLang="en-US" dirty="0">
                <a:solidFill>
                  <a:srgbClr val="CE0000"/>
                </a:solidFill>
              </a:rPr>
              <a:t>can we assure that the subroutine did not “corrupt” the register values? </a:t>
            </a:r>
          </a:p>
          <a:p>
            <a:pPr lvl="1"/>
            <a:r>
              <a:rPr lang="en-US" altLang="en-US" dirty="0" smtClean="0">
                <a:solidFill>
                  <a:srgbClr val="00B050"/>
                </a:solidFill>
              </a:rPr>
              <a:t>Must </a:t>
            </a:r>
            <a:r>
              <a:rPr lang="en-US" altLang="en-US" dirty="0">
                <a:solidFill>
                  <a:srgbClr val="00B050"/>
                </a:solidFill>
              </a:rPr>
              <a:t>save the value of a register if:</a:t>
            </a:r>
          </a:p>
          <a:p>
            <a:pPr lvl="2"/>
            <a:r>
              <a:rPr lang="en-US" altLang="en-US" dirty="0" smtClean="0">
                <a:solidFill>
                  <a:srgbClr val="00B050"/>
                </a:solidFill>
              </a:rPr>
              <a:t>Its </a:t>
            </a:r>
            <a:r>
              <a:rPr lang="en-US" altLang="en-US" dirty="0">
                <a:solidFill>
                  <a:srgbClr val="00B050"/>
                </a:solidFill>
              </a:rPr>
              <a:t>value will be destroyed by service routine, and</a:t>
            </a:r>
          </a:p>
          <a:p>
            <a:pPr lvl="2"/>
            <a:r>
              <a:rPr lang="en-US" altLang="en-US" dirty="0">
                <a:solidFill>
                  <a:srgbClr val="00B050"/>
                </a:solidFill>
              </a:rPr>
              <a:t>We will need to use the value after that action.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E0000"/>
                </a:solidFill>
              </a:rPr>
              <a:t>Who saves?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caller of service routine?</a:t>
            </a:r>
          </a:p>
          <a:p>
            <a:pPr lvl="2"/>
            <a:r>
              <a:rPr lang="en-US" altLang="en-US" dirty="0"/>
              <a:t>knows what it needs later, but may not know what gets altered by called routine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called service routine?</a:t>
            </a:r>
          </a:p>
          <a:p>
            <a:pPr lvl="2"/>
            <a:r>
              <a:rPr lang="en-US" altLang="en-US" dirty="0"/>
              <a:t>knows what it alters, but does not know what will be needed later by calling routine</a:t>
            </a:r>
          </a:p>
        </p:txBody>
      </p:sp>
    </p:spTree>
    <p:extLst>
      <p:ext uri="{BB962C8B-B14F-4D97-AF65-F5344CB8AC3E}">
        <p14:creationId xmlns:p14="http://schemas.microsoft.com/office/powerpoint/2010/main" val="343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DD7B0B60-4518-42F8-A278-B41FB3B148D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Example: </a:t>
            </a:r>
            <a:r>
              <a:rPr lang="en-US" altLang="en-US" dirty="0" err="1" smtClean="0"/>
              <a:t>subroutineA</a:t>
            </a:r>
            <a:endParaRPr lang="en-US" altLang="en-US" dirty="0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915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 err="1" smtClean="0">
                <a:latin typeface="Courier New" panose="02070309020205020404" pitchFamily="49" charset="0"/>
              </a:rPr>
              <a:t>subrA</a:t>
            </a:r>
            <a:r>
              <a:rPr lang="en-US" altLang="en-US" dirty="0" smtClean="0">
                <a:latin typeface="Courier New" panose="02070309020205020404" pitchFamily="49" charset="0"/>
              </a:rPr>
              <a:t>	LEA</a:t>
            </a:r>
            <a:r>
              <a:rPr lang="en-US" altLang="en-US" dirty="0">
                <a:latin typeface="Courier New" panose="02070309020205020404" pitchFamily="49" charset="0"/>
              </a:rPr>
              <a:t>	R3, </a:t>
            </a:r>
            <a:r>
              <a:rPr lang="en-US" altLang="en-US" dirty="0" smtClean="0">
                <a:latin typeface="Courier New" panose="02070309020205020404" pitchFamily="49" charset="0"/>
              </a:rPr>
              <a:t>Binary  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 smtClean="0">
                <a:latin typeface="Courier New" panose="02070309020205020404" pitchFamily="49" charset="0"/>
              </a:rPr>
              <a:t>			LD</a:t>
            </a:r>
            <a:r>
              <a:rPr lang="en-US" altLang="en-US" dirty="0">
                <a:latin typeface="Courier New" panose="02070309020205020404" pitchFamily="49" charset="0"/>
              </a:rPr>
              <a:t>	R6, </a:t>
            </a:r>
            <a:r>
              <a:rPr lang="en-US" altLang="en-US" dirty="0" smtClean="0">
                <a:latin typeface="Courier New" panose="02070309020205020404" pitchFamily="49" charset="0"/>
              </a:rPr>
              <a:t>	ASCII</a:t>
            </a:r>
            <a:r>
              <a:rPr lang="en-US" altLang="en-US" dirty="0">
                <a:latin typeface="Courier New" panose="02070309020205020404" pitchFamily="49" charset="0"/>
              </a:rPr>
              <a:t>	 ; </a:t>
            </a:r>
            <a:r>
              <a:rPr lang="en-US" altLang="en-US" sz="2000" dirty="0">
                <a:latin typeface="Courier New" panose="02070309020205020404" pitchFamily="49" charset="0"/>
              </a:rPr>
              <a:t>char-&gt;digit template</a:t>
            </a:r>
            <a:r>
              <a:rPr lang="en-US" altLang="en-US" dirty="0">
                <a:latin typeface="Courier New" panose="02070309020205020404" pitchFamily="49" charset="0"/>
              </a:rPr>
              <a:t>			</a:t>
            </a:r>
            <a:endParaRPr lang="en-US" altLang="en-US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		LD</a:t>
            </a:r>
            <a:r>
              <a:rPr lang="en-US" altLang="en-US" dirty="0">
                <a:latin typeface="Courier New" panose="02070309020205020404" pitchFamily="49" charset="0"/>
              </a:rPr>
              <a:t>	R7, </a:t>
            </a:r>
            <a:r>
              <a:rPr lang="en-US" altLang="en-US" dirty="0" smtClean="0">
                <a:latin typeface="Courier New" panose="02070309020205020404" pitchFamily="49" charset="0"/>
              </a:rPr>
              <a:t>	COUNT</a:t>
            </a:r>
            <a:r>
              <a:rPr lang="en-US" altLang="en-US" dirty="0">
                <a:latin typeface="Courier New" panose="02070309020205020404" pitchFamily="49" charset="0"/>
              </a:rPr>
              <a:t>	 ; </a:t>
            </a:r>
            <a:r>
              <a:rPr lang="en-US" altLang="en-US" sz="2000" dirty="0">
                <a:latin typeface="Courier New" panose="02070309020205020404" pitchFamily="49" charset="0"/>
              </a:rPr>
              <a:t>initialize to 10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AGAIN	</a:t>
            </a:r>
            <a:r>
              <a:rPr lang="en-US" altLang="en-US" dirty="0" smtClean="0">
                <a:latin typeface="Courier New" panose="02070309020205020404" pitchFamily="49" charset="0"/>
              </a:rPr>
              <a:t>TRAP</a:t>
            </a:r>
            <a:r>
              <a:rPr lang="en-US" altLang="en-US" dirty="0">
                <a:latin typeface="Courier New" panose="02070309020205020404" pitchFamily="49" charset="0"/>
              </a:rPr>
              <a:t>	x23		 ; </a:t>
            </a:r>
            <a:r>
              <a:rPr lang="en-US" altLang="en-US" sz="2000" dirty="0">
                <a:latin typeface="Courier New" panose="02070309020205020404" pitchFamily="49" charset="0"/>
              </a:rPr>
              <a:t>Get char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	ADD</a:t>
            </a:r>
            <a:r>
              <a:rPr lang="en-US" altLang="en-US" dirty="0">
                <a:latin typeface="Courier New" panose="02070309020205020404" pitchFamily="49" charset="0"/>
              </a:rPr>
              <a:t>	R0, R0, R6	 ; </a:t>
            </a:r>
            <a:r>
              <a:rPr lang="en-US" altLang="en-US" sz="2000" dirty="0">
                <a:latin typeface="Courier New" panose="02070309020205020404" pitchFamily="49" charset="0"/>
              </a:rPr>
              <a:t>convert to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number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	STR</a:t>
            </a:r>
            <a:r>
              <a:rPr lang="en-US" altLang="en-US" dirty="0">
                <a:latin typeface="Courier New" panose="02070309020205020404" pitchFamily="49" charset="0"/>
              </a:rPr>
              <a:t>	R0, R3, #0	 ; </a:t>
            </a:r>
            <a:r>
              <a:rPr lang="en-US" altLang="en-US" sz="2000" dirty="0">
                <a:latin typeface="Courier New" panose="02070309020205020404" pitchFamily="49" charset="0"/>
              </a:rPr>
              <a:t>store number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	ADD</a:t>
            </a:r>
            <a:r>
              <a:rPr lang="en-US" altLang="en-US" dirty="0">
                <a:latin typeface="Courier New" panose="02070309020205020404" pitchFamily="49" charset="0"/>
              </a:rPr>
              <a:t>	R3, R3, #1	 ; </a:t>
            </a:r>
            <a:r>
              <a:rPr lang="en-US" altLang="en-US" sz="2000" dirty="0" err="1">
                <a:latin typeface="Courier New" panose="02070309020205020404" pitchFamily="49" charset="0"/>
              </a:rPr>
              <a:t>incr</a:t>
            </a:r>
            <a:r>
              <a:rPr lang="en-US" altLang="en-US" sz="2000" dirty="0">
                <a:latin typeface="Courier New" panose="02070309020205020404" pitchFamily="49" charset="0"/>
              </a:rPr>
              <a:t> pointer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	ADD</a:t>
            </a:r>
            <a:r>
              <a:rPr lang="en-US" altLang="en-US" dirty="0">
                <a:latin typeface="Courier New" panose="02070309020205020404" pitchFamily="49" charset="0"/>
              </a:rPr>
              <a:t>	R7, R7, -1	 ; </a:t>
            </a:r>
            <a:r>
              <a:rPr lang="en-US" altLang="en-US" sz="2000" dirty="0" err="1">
                <a:latin typeface="Courier New" panose="02070309020205020404" pitchFamily="49" charset="0"/>
              </a:rPr>
              <a:t>decr</a:t>
            </a:r>
            <a:r>
              <a:rPr lang="en-US" altLang="en-US" sz="2000" dirty="0">
                <a:latin typeface="Courier New" panose="02070309020205020404" pitchFamily="49" charset="0"/>
              </a:rPr>
              <a:t> counter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	</a:t>
            </a:r>
            <a:r>
              <a:rPr lang="en-US" altLang="en-US" dirty="0" err="1" smtClean="0">
                <a:latin typeface="Courier New" panose="02070309020205020404" pitchFamily="49" charset="0"/>
              </a:rPr>
              <a:t>BRp</a:t>
            </a:r>
            <a:r>
              <a:rPr lang="en-US" altLang="en-US" dirty="0">
                <a:latin typeface="Courier New" panose="02070309020205020404" pitchFamily="49" charset="0"/>
              </a:rPr>
              <a:t>	AGAIN		 ; </a:t>
            </a:r>
            <a:r>
              <a:rPr lang="en-US" altLang="en-US" sz="2000" dirty="0">
                <a:latin typeface="Courier New" panose="02070309020205020404" pitchFamily="49" charset="0"/>
              </a:rPr>
              <a:t>more?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	</a:t>
            </a:r>
            <a:r>
              <a:rPr lang="en-US" altLang="en-US" dirty="0" err="1" smtClean="0">
                <a:latin typeface="Courier New" panose="02070309020205020404" pitchFamily="49" charset="0"/>
              </a:rPr>
              <a:t>BRnzp</a:t>
            </a:r>
            <a:r>
              <a:rPr lang="en-US" altLang="en-US" dirty="0" smtClean="0">
                <a:latin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</a:rPr>
              <a:t>NEXT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ASCII	</a:t>
            </a:r>
            <a:r>
              <a:rPr lang="en-US" altLang="en-US" dirty="0" smtClean="0">
                <a:latin typeface="Courier New" panose="02070309020205020404" pitchFamily="49" charset="0"/>
              </a:rPr>
              <a:t>.</a:t>
            </a:r>
            <a:r>
              <a:rPr lang="en-US" altLang="en-US" dirty="0">
                <a:latin typeface="Courier New" panose="02070309020205020404" pitchFamily="49" charset="0"/>
              </a:rPr>
              <a:t>FILL	 xFFD0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COUNT	</a:t>
            </a:r>
            <a:r>
              <a:rPr lang="en-US" altLang="en-US" dirty="0" smtClean="0">
                <a:latin typeface="Courier New" panose="02070309020205020404" pitchFamily="49" charset="0"/>
              </a:rPr>
              <a:t>.</a:t>
            </a:r>
            <a:r>
              <a:rPr lang="en-US" altLang="en-US" dirty="0">
                <a:latin typeface="Courier New" panose="02070309020205020404" pitchFamily="49" charset="0"/>
              </a:rPr>
              <a:t>FILL	 #10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Binary	.BLKW #10</a:t>
            </a:r>
          </a:p>
        </p:txBody>
      </p:sp>
      <p:sp>
        <p:nvSpPr>
          <p:cNvPr id="108548" name="Text Box 1028"/>
          <p:cNvSpPr txBox="1">
            <a:spLocks noChangeArrowheads="1"/>
          </p:cNvSpPr>
          <p:nvPr/>
        </p:nvSpPr>
        <p:spPr bwMode="auto">
          <a:xfrm>
            <a:off x="7294320" y="4917490"/>
            <a:ext cx="3373680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What’s wrong with this routine?</a:t>
            </a:r>
            <a:b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What happens to R7?</a:t>
            </a:r>
          </a:p>
        </p:txBody>
      </p:sp>
    </p:spTree>
    <p:extLst>
      <p:ext uri="{BB962C8B-B14F-4D97-AF65-F5344CB8AC3E}">
        <p14:creationId xmlns:p14="http://schemas.microsoft.com/office/powerpoint/2010/main" val="42360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003F6397-F766-4C92-91EF-8A8E6AD9228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Saving and Restoring Registers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59832"/>
            <a:ext cx="8686800" cy="486476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Called routine -- </a:t>
            </a:r>
            <a:r>
              <a:rPr lang="en-US" altLang="en-US" b="0" i="1" dirty="0">
                <a:solidFill>
                  <a:srgbClr val="CE0000"/>
                </a:solidFill>
              </a:rPr>
              <a:t>“</a:t>
            </a:r>
            <a:r>
              <a:rPr lang="en-US" altLang="en-US" b="0" i="1" dirty="0" err="1">
                <a:solidFill>
                  <a:srgbClr val="CE0000"/>
                </a:solidFill>
              </a:rPr>
              <a:t>callee</a:t>
            </a:r>
            <a:r>
              <a:rPr lang="en-US" altLang="en-US" b="0" i="1" dirty="0">
                <a:solidFill>
                  <a:srgbClr val="CE0000"/>
                </a:solidFill>
              </a:rPr>
              <a:t>-save”</a:t>
            </a:r>
            <a:endParaRPr lang="en-US" altLang="en-US" dirty="0">
              <a:solidFill>
                <a:srgbClr val="CE0000"/>
              </a:solidFill>
            </a:endParaRPr>
          </a:p>
          <a:p>
            <a:pPr lvl="1"/>
            <a:r>
              <a:rPr lang="en-US" altLang="en-US" dirty="0"/>
              <a:t>Before </a:t>
            </a:r>
            <a:r>
              <a:rPr lang="en-US" altLang="en-US" dirty="0" smtClean="0"/>
              <a:t>start, </a:t>
            </a:r>
            <a:r>
              <a:rPr lang="en-US" altLang="en-US" dirty="0"/>
              <a:t>save any registers that will be </a:t>
            </a:r>
            <a:r>
              <a:rPr lang="en-US" altLang="en-US" dirty="0" smtClean="0"/>
              <a:t>altered (unless </a:t>
            </a:r>
            <a:r>
              <a:rPr lang="en-US" altLang="en-US" dirty="0"/>
              <a:t>altered value is desired by calling program!)</a:t>
            </a:r>
          </a:p>
          <a:p>
            <a:pPr lvl="1"/>
            <a:r>
              <a:rPr lang="en-US" altLang="en-US" dirty="0" smtClean="0"/>
              <a:t>When returned, </a:t>
            </a:r>
            <a:r>
              <a:rPr lang="en-US" altLang="en-US" dirty="0"/>
              <a:t>restore those same registers</a:t>
            </a:r>
          </a:p>
          <a:p>
            <a:endParaRPr lang="en-US" altLang="en-US" dirty="0"/>
          </a:p>
          <a:p>
            <a:r>
              <a:rPr lang="en-US" altLang="en-US" dirty="0"/>
              <a:t>Calling routine -- </a:t>
            </a:r>
            <a:r>
              <a:rPr lang="en-US" altLang="en-US" b="0" i="1" dirty="0">
                <a:solidFill>
                  <a:srgbClr val="CE0000"/>
                </a:solidFill>
              </a:rPr>
              <a:t>“caller-save”</a:t>
            </a:r>
            <a:endParaRPr lang="en-US" altLang="en-US" dirty="0">
              <a:solidFill>
                <a:srgbClr val="CE0000"/>
              </a:solidFill>
            </a:endParaRPr>
          </a:p>
          <a:p>
            <a:pPr lvl="1"/>
            <a:r>
              <a:rPr lang="en-US" altLang="en-US" dirty="0"/>
              <a:t>Save registers destroyed by own instructions or</a:t>
            </a:r>
            <a:br>
              <a:rPr lang="en-US" altLang="en-US" dirty="0"/>
            </a:br>
            <a:r>
              <a:rPr lang="en-US" altLang="en-US" dirty="0"/>
              <a:t>by called routines (if known), if values needed later</a:t>
            </a:r>
          </a:p>
          <a:p>
            <a:pPr lvl="2"/>
            <a:r>
              <a:rPr lang="en-US" altLang="en-US" dirty="0"/>
              <a:t>save R7 before TRAP</a:t>
            </a:r>
          </a:p>
          <a:p>
            <a:pPr lvl="2"/>
            <a:r>
              <a:rPr lang="en-US" altLang="en-US" dirty="0"/>
              <a:t>save R0 before TRAP x23 (input character)</a:t>
            </a:r>
          </a:p>
          <a:p>
            <a:pPr lvl="1"/>
            <a:r>
              <a:rPr lang="en-US" altLang="en-US" dirty="0"/>
              <a:t>Or avoid using those registers altogether</a:t>
            </a:r>
          </a:p>
          <a:p>
            <a:endParaRPr lang="en-US" altLang="en-US" dirty="0"/>
          </a:p>
          <a:p>
            <a:r>
              <a:rPr lang="en-US" altLang="en-US" b="0" i="1" dirty="0">
                <a:solidFill>
                  <a:schemeClr val="accent2"/>
                </a:solidFill>
              </a:rPr>
              <a:t>Values are saved by storing them in memory.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Caller 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468586" cy="453934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Calling routine -- </a:t>
            </a:r>
            <a:r>
              <a:rPr lang="en-US" altLang="en-US" i="1" dirty="0">
                <a:solidFill>
                  <a:srgbClr val="CE0000"/>
                </a:solidFill>
              </a:rPr>
              <a:t>“caller-save”</a:t>
            </a:r>
            <a:endParaRPr lang="en-US" altLang="en-US" dirty="0">
              <a:solidFill>
                <a:srgbClr val="CE0000"/>
              </a:solidFill>
            </a:endParaRPr>
          </a:p>
          <a:p>
            <a:pPr lvl="1"/>
            <a:r>
              <a:rPr lang="en-US" altLang="en-US" dirty="0"/>
              <a:t>Save registers destroyed by own instructions or</a:t>
            </a:r>
            <a:br>
              <a:rPr lang="en-US" altLang="en-US" dirty="0"/>
            </a:br>
            <a:r>
              <a:rPr lang="en-US" altLang="en-US" dirty="0"/>
              <a:t>by called routines (if known), if values needed later</a:t>
            </a:r>
          </a:p>
          <a:p>
            <a:pPr lvl="2"/>
            <a:r>
              <a:rPr lang="en-US" altLang="en-US" dirty="0"/>
              <a:t>save R7 before TRAP</a:t>
            </a:r>
          </a:p>
          <a:p>
            <a:pPr lvl="2"/>
            <a:r>
              <a:rPr lang="en-US" altLang="en-US" dirty="0"/>
              <a:t>save R0 before TRAP x23 (input character)</a:t>
            </a:r>
          </a:p>
          <a:p>
            <a:pPr lvl="1"/>
            <a:r>
              <a:rPr lang="en-US" altLang="en-US" dirty="0"/>
              <a:t>Or avoid using those registers altogether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86" y="1009074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Callee</a:t>
            </a:r>
            <a:r>
              <a:rPr lang="en-US" dirty="0" smtClean="0"/>
              <a:t> 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751613" cy="4099828"/>
          </a:xfrm>
        </p:spPr>
        <p:txBody>
          <a:bodyPr>
            <a:normAutofit/>
          </a:bodyPr>
          <a:lstStyle/>
          <a:p>
            <a:r>
              <a:rPr lang="en-US" altLang="en-US" dirty="0"/>
              <a:t>Called routine -- </a:t>
            </a:r>
            <a:r>
              <a:rPr lang="en-US" altLang="en-US" i="1" dirty="0">
                <a:solidFill>
                  <a:srgbClr val="CE0000"/>
                </a:solidFill>
              </a:rPr>
              <a:t>“</a:t>
            </a:r>
            <a:r>
              <a:rPr lang="en-US" altLang="en-US" i="1" dirty="0" err="1">
                <a:solidFill>
                  <a:srgbClr val="CE0000"/>
                </a:solidFill>
              </a:rPr>
              <a:t>callee</a:t>
            </a:r>
            <a:r>
              <a:rPr lang="en-US" altLang="en-US" i="1" dirty="0">
                <a:solidFill>
                  <a:srgbClr val="CE0000"/>
                </a:solidFill>
              </a:rPr>
              <a:t>-save”</a:t>
            </a:r>
            <a:endParaRPr lang="en-US" altLang="en-US" dirty="0">
              <a:solidFill>
                <a:srgbClr val="CE0000"/>
              </a:solidFill>
            </a:endParaRPr>
          </a:p>
          <a:p>
            <a:pPr lvl="1"/>
            <a:r>
              <a:rPr lang="en-US" altLang="en-US" dirty="0"/>
              <a:t>Before start of subroutine, save any registers that will be altered (unless altered value is desired by calling program!)</a:t>
            </a:r>
          </a:p>
          <a:p>
            <a:pPr lvl="1"/>
            <a:r>
              <a:rPr lang="en-US" altLang="en-US" dirty="0"/>
              <a:t>When returned, restore those same registers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/>
        </p:blipFill>
        <p:spPr>
          <a:xfrm>
            <a:off x="5223499" y="1600201"/>
            <a:ext cx="7590628" cy="44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PP.9</a:t>
            </a:r>
          </a:p>
          <a:p>
            <a:endParaRPr lang="en-US" i="1" dirty="0"/>
          </a:p>
          <a:p>
            <a:r>
              <a:rPr lang="en-US" dirty="0" smtClean="0"/>
              <a:t>HW #4  </a:t>
            </a:r>
            <a:r>
              <a:rPr lang="en-US" dirty="0" smtClean="0"/>
              <a:t>(upcoming)</a:t>
            </a:r>
          </a:p>
          <a:p>
            <a:endParaRPr lang="en-US" dirty="0"/>
          </a:p>
          <a:p>
            <a:r>
              <a:rPr lang="en-US" dirty="0" smtClean="0"/>
              <a:t>Project #1 Posted (in parts</a:t>
            </a:r>
            <a:r>
              <a:rPr lang="en-US" dirty="0" smtClean="0"/>
              <a:t>) Due Soon!</a:t>
            </a:r>
            <a:endParaRPr lang="en-US" dirty="0" smtClean="0"/>
          </a:p>
          <a:p>
            <a:pPr lvl="1"/>
            <a:r>
              <a:rPr lang="en-US" dirty="0" smtClean="0"/>
              <a:t>Supplemental files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7553F13D-4F93-4AD5-B9D4-F77FDF5246A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Example: Using the TRAP Instruction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915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Verdana" panose="020B0604030504040204" pitchFamily="34" charset="0"/>
              </a:rPr>
              <a:t>	</a:t>
            </a:r>
            <a:r>
              <a:rPr lang="en-US" altLang="en-US" dirty="0" smtClean="0">
                <a:latin typeface="Verdana" panose="020B0604030504040204" pitchFamily="34" charset="0"/>
              </a:rPr>
              <a:t>	</a:t>
            </a:r>
            <a:r>
              <a:rPr lang="en-US" altLang="en-US" dirty="0" smtClean="0">
                <a:latin typeface="Courier New" panose="02070309020205020404" pitchFamily="49" charset="0"/>
              </a:rPr>
              <a:t>.</a:t>
            </a:r>
            <a:r>
              <a:rPr lang="en-US" altLang="en-US" dirty="0">
                <a:latin typeface="Courier New" panose="02070309020205020404" pitchFamily="49" charset="0"/>
              </a:rPr>
              <a:t>ORIG </a:t>
            </a:r>
            <a:r>
              <a:rPr lang="en-US" altLang="en-US" dirty="0" smtClean="0">
                <a:latin typeface="Courier New" panose="02070309020205020404" pitchFamily="49" charset="0"/>
              </a:rPr>
              <a:t>x3000 ; </a:t>
            </a:r>
            <a:r>
              <a:rPr lang="en-US" altLang="en-US" sz="1500" dirty="0" smtClean="0">
                <a:latin typeface="Courier New" panose="02070309020205020404" pitchFamily="49" charset="0"/>
              </a:rPr>
              <a:t>Reads input and sends lowercase to monitor </a:t>
            </a:r>
            <a:endParaRPr lang="en-US" alt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LD	R2, TERM	 ; </a:t>
            </a:r>
            <a:r>
              <a:rPr lang="en-US" altLang="en-US" sz="2000" i="1" dirty="0">
                <a:solidFill>
                  <a:srgbClr val="009900"/>
                </a:solidFill>
              </a:rPr>
              <a:t>Load negative ASCII ‘7’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LD	R3, ASCII	 ; </a:t>
            </a:r>
            <a:r>
              <a:rPr lang="en-US" altLang="en-US" sz="2000" i="1" dirty="0">
                <a:solidFill>
                  <a:srgbClr val="009900"/>
                </a:solidFill>
              </a:rPr>
              <a:t>Load ASCII difference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AGAIN		</a:t>
            </a:r>
            <a:r>
              <a:rPr lang="en-US" altLang="en-US" i="1" dirty="0">
                <a:solidFill>
                  <a:schemeClr val="accent2"/>
                </a:solidFill>
                <a:latin typeface="Courier New" panose="02070309020205020404" pitchFamily="49" charset="0"/>
              </a:rPr>
              <a:t>TRAP	 x23</a:t>
            </a: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smtClean="0">
                <a:latin typeface="Courier New" panose="02070309020205020404" pitchFamily="49" charset="0"/>
              </a:rPr>
              <a:t>; </a:t>
            </a:r>
            <a:r>
              <a:rPr lang="en-US" altLang="en-US" sz="2000" i="1" dirty="0" smtClean="0">
                <a:solidFill>
                  <a:srgbClr val="009900"/>
                </a:solidFill>
              </a:rPr>
              <a:t>R0 </a:t>
            </a:r>
            <a:r>
              <a:rPr lang="en-US" altLang="en-US" sz="2000" i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 i</a:t>
            </a:r>
            <a:r>
              <a:rPr lang="en-US" altLang="en-US" sz="2000" i="1" dirty="0" smtClean="0">
                <a:solidFill>
                  <a:srgbClr val="009900"/>
                </a:solidFill>
              </a:rPr>
              <a:t>nput character</a:t>
            </a:r>
            <a:r>
              <a:rPr lang="en-US" altLang="en-US" dirty="0" smtClean="0">
                <a:latin typeface="Courier New" panose="02070309020205020404" pitchFamily="49" charset="0"/>
              </a:rPr>
              <a:t/>
            </a:r>
            <a:br>
              <a:rPr lang="en-US" altLang="en-US" dirty="0" smtClean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ADD	R1, R2, R0	 ; </a:t>
            </a:r>
            <a:r>
              <a:rPr lang="en-US" altLang="en-US" sz="2000" i="1" dirty="0">
                <a:solidFill>
                  <a:srgbClr val="009900"/>
                </a:solidFill>
              </a:rPr>
              <a:t>Test for terminate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BRz</a:t>
            </a:r>
            <a:r>
              <a:rPr lang="en-US" altLang="en-US" dirty="0">
                <a:latin typeface="Courier New" panose="02070309020205020404" pitchFamily="49" charset="0"/>
              </a:rPr>
              <a:t>	EXIT		 ; </a:t>
            </a:r>
            <a:r>
              <a:rPr lang="en-US" altLang="en-US" sz="2000" i="1" dirty="0">
                <a:solidFill>
                  <a:srgbClr val="009900"/>
                </a:solidFill>
              </a:rPr>
              <a:t>Exit if done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ADD	R0, R0, R3	 ; </a:t>
            </a:r>
            <a:r>
              <a:rPr lang="en-US" altLang="en-US" sz="2000" i="1" dirty="0">
                <a:solidFill>
                  <a:srgbClr val="009900"/>
                </a:solidFill>
              </a:rPr>
              <a:t>Change to lowercase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i="1" dirty="0">
                <a:solidFill>
                  <a:schemeClr val="accent2"/>
                </a:solidFill>
                <a:latin typeface="Courier New" panose="02070309020205020404" pitchFamily="49" charset="0"/>
              </a:rPr>
              <a:t>TRAP	 x21</a:t>
            </a:r>
            <a:r>
              <a:rPr lang="en-US" altLang="en-US" dirty="0">
                <a:latin typeface="Courier New" panose="02070309020205020404" pitchFamily="49" charset="0"/>
              </a:rPr>
              <a:t>		 ; </a:t>
            </a:r>
            <a:r>
              <a:rPr lang="en-US" altLang="en-US" sz="2000" i="1" dirty="0" smtClean="0">
                <a:solidFill>
                  <a:srgbClr val="009900"/>
                </a:solidFill>
              </a:rPr>
              <a:t>Output </a:t>
            </a:r>
            <a:r>
              <a:rPr lang="en-US" altLang="en-US" sz="2000" i="1" dirty="0">
                <a:solidFill>
                  <a:srgbClr val="009900"/>
                </a:solidFill>
              </a:rPr>
              <a:t>to monitor</a:t>
            </a:r>
            <a:r>
              <a:rPr lang="en-US" altLang="en-US" sz="2000" i="1" dirty="0" smtClean="0">
                <a:solidFill>
                  <a:srgbClr val="009900"/>
                </a:solidFill>
              </a:rPr>
              <a:t>...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NEXT SLIDE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BRnzp</a:t>
            </a:r>
            <a:r>
              <a:rPr lang="en-US" altLang="en-US" dirty="0">
                <a:latin typeface="Courier New" panose="02070309020205020404" pitchFamily="49" charset="0"/>
              </a:rPr>
              <a:t>  AGAIN	 ; </a:t>
            </a:r>
            <a:r>
              <a:rPr lang="en-US" altLang="en-US" sz="2000" i="1" dirty="0">
                <a:solidFill>
                  <a:srgbClr val="009900"/>
                </a:solidFill>
              </a:rPr>
              <a:t>... again and again...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TERM		.FILL	 xFFC9	 ; </a:t>
            </a:r>
            <a:r>
              <a:rPr lang="en-US" altLang="en-US" sz="2000" dirty="0">
                <a:solidFill>
                  <a:srgbClr val="009900"/>
                </a:solidFill>
              </a:rPr>
              <a:t>-‘7’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ASCII	</a:t>
            </a:r>
            <a:r>
              <a:rPr lang="en-US" altLang="en-US" dirty="0" smtClean="0">
                <a:latin typeface="Courier New" panose="02070309020205020404" pitchFamily="49" charset="0"/>
              </a:rPr>
              <a:t>.</a:t>
            </a:r>
            <a:r>
              <a:rPr lang="en-US" altLang="en-US" dirty="0">
                <a:latin typeface="Courier New" panose="02070309020205020404" pitchFamily="49" charset="0"/>
              </a:rPr>
              <a:t>FILL	 x0020	 ; </a:t>
            </a:r>
            <a:r>
              <a:rPr lang="en-US" altLang="en-US" sz="2000" i="1" dirty="0">
                <a:solidFill>
                  <a:srgbClr val="009900"/>
                </a:solidFill>
              </a:rPr>
              <a:t>lowercase bit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EXIT		</a:t>
            </a:r>
            <a:r>
              <a:rPr lang="en-US" altLang="en-US" i="1" dirty="0">
                <a:solidFill>
                  <a:schemeClr val="accent2"/>
                </a:solidFill>
                <a:latin typeface="Courier New" panose="02070309020205020404" pitchFamily="49" charset="0"/>
              </a:rPr>
              <a:t>TRAP	 x25</a:t>
            </a:r>
            <a:r>
              <a:rPr lang="en-US" altLang="en-US" dirty="0">
                <a:latin typeface="Courier New" panose="02070309020205020404" pitchFamily="49" charset="0"/>
              </a:rPr>
              <a:t>		 ; </a:t>
            </a:r>
            <a:r>
              <a:rPr lang="en-US" altLang="en-US" sz="2000" i="1" dirty="0">
                <a:solidFill>
                  <a:srgbClr val="009900"/>
                </a:solidFill>
              </a:rPr>
              <a:t>halt</a:t>
            </a:r>
            <a:br>
              <a:rPr lang="en-US" altLang="en-US" sz="2000" i="1" dirty="0">
                <a:solidFill>
                  <a:srgbClr val="009900"/>
                </a:solidFill>
              </a:rPr>
            </a:br>
            <a:r>
              <a:rPr lang="en-US" altLang="en-US" sz="2000" i="1" dirty="0">
                <a:solidFill>
                  <a:srgbClr val="009900"/>
                </a:solidFill>
              </a:rPr>
              <a:t>		</a:t>
            </a:r>
            <a:r>
              <a:rPr lang="en-US" altLang="en-US" dirty="0">
                <a:latin typeface="Courier New" panose="02070309020205020404" pitchFamily="49" charset="0"/>
              </a:rPr>
              <a:t>.END</a:t>
            </a:r>
          </a:p>
        </p:txBody>
      </p:sp>
    </p:spTree>
    <p:extLst>
      <p:ext uri="{BB962C8B-B14F-4D97-AF65-F5344CB8AC3E}">
        <p14:creationId xmlns:p14="http://schemas.microsoft.com/office/powerpoint/2010/main" val="2391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F738DA96-8EBC-40BE-8431-F669CB32036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Example: Output Service </a:t>
            </a:r>
            <a:r>
              <a:rPr lang="en-US" altLang="en-US" dirty="0" smtClean="0"/>
              <a:t>Routine (</a:t>
            </a:r>
            <a:r>
              <a:rPr lang="en-US" altLang="en-US" dirty="0" err="1" smtClean="0"/>
              <a:t>callee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105400"/>
          </a:xfrm>
        </p:spPr>
        <p:txBody>
          <a:bodyPr/>
          <a:lstStyle/>
          <a:p>
            <a:r>
              <a:rPr lang="en-US" altLang="en-US" sz="2000" dirty="0">
                <a:latin typeface="Courier New" panose="02070309020205020404" pitchFamily="49" charset="0"/>
              </a:rPr>
              <a:t>		.ORIG x0430		; </a:t>
            </a:r>
            <a:r>
              <a:rPr lang="en-US" altLang="en-US" sz="2000" i="1" dirty="0" err="1">
                <a:solidFill>
                  <a:srgbClr val="009900"/>
                </a:solidFill>
              </a:rPr>
              <a:t>syscall</a:t>
            </a:r>
            <a:r>
              <a:rPr lang="en-US" altLang="en-US" sz="2000" i="1" dirty="0">
                <a:solidFill>
                  <a:srgbClr val="009900"/>
                </a:solidFill>
              </a:rPr>
              <a:t> </a:t>
            </a:r>
            <a:r>
              <a:rPr lang="en-US" altLang="en-US" sz="2000" i="1" dirty="0" smtClean="0">
                <a:solidFill>
                  <a:srgbClr val="009900"/>
                </a:solidFill>
              </a:rPr>
              <a:t>address. R0 input 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	ST	R7, SaveR7	; </a:t>
            </a:r>
            <a:r>
              <a:rPr lang="en-US" altLang="en-US" sz="2000" i="1" dirty="0">
                <a:solidFill>
                  <a:srgbClr val="009900"/>
                </a:solidFill>
              </a:rPr>
              <a:t>save R7 &amp; R1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	ST	R1, SaveR1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; </a:t>
            </a:r>
            <a:r>
              <a:rPr lang="en-US" altLang="en-US" sz="2000" i="1" dirty="0">
                <a:solidFill>
                  <a:srgbClr val="CE0000"/>
                </a:solidFill>
                <a:latin typeface="Courier New" panose="02070309020205020404" pitchFamily="49" charset="0"/>
              </a:rPr>
              <a:t>----- Write character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 err="1">
                <a:latin typeface="Courier New" panose="02070309020205020404" pitchFamily="49" charset="0"/>
              </a:rPr>
              <a:t>TryWrite</a:t>
            </a:r>
            <a:r>
              <a:rPr lang="en-US" altLang="en-US" sz="2000" dirty="0">
                <a:latin typeface="Courier New" panose="02070309020205020404" pitchFamily="49" charset="0"/>
              </a:rPr>
              <a:t>	LDI	R1, D</a:t>
            </a:r>
            <a:r>
              <a:rPr lang="en-US" altLang="en-US" sz="2000" dirty="0" smtClean="0">
                <a:latin typeface="Courier New" panose="02070309020205020404" pitchFamily="49" charset="0"/>
              </a:rPr>
              <a:t>SR</a:t>
            </a:r>
            <a:r>
              <a:rPr lang="en-US" altLang="en-US" sz="2000" dirty="0">
                <a:latin typeface="Courier New" panose="02070309020205020404" pitchFamily="49" charset="0"/>
              </a:rPr>
              <a:t>	; </a:t>
            </a:r>
            <a:r>
              <a:rPr lang="en-US" altLang="en-US" sz="2000" i="1" dirty="0">
                <a:solidFill>
                  <a:srgbClr val="009900"/>
                </a:solidFill>
              </a:rPr>
              <a:t>get status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	</a:t>
            </a:r>
            <a:r>
              <a:rPr lang="en-US" altLang="en-US" sz="2000" dirty="0" err="1">
                <a:latin typeface="Courier New" panose="02070309020205020404" pitchFamily="49" charset="0"/>
              </a:rPr>
              <a:t>BRzp</a:t>
            </a: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latin typeface="Courier New" panose="02070309020205020404" pitchFamily="49" charset="0"/>
              </a:rPr>
              <a:t>TryWrite</a:t>
            </a:r>
            <a:r>
              <a:rPr lang="en-US" altLang="en-US" sz="2000" dirty="0">
                <a:latin typeface="Courier New" panose="02070309020205020404" pitchFamily="49" charset="0"/>
              </a:rPr>
              <a:t>	; </a:t>
            </a:r>
            <a:r>
              <a:rPr lang="en-US" altLang="en-US" sz="2000" i="1" dirty="0">
                <a:solidFill>
                  <a:srgbClr val="009900"/>
                </a:solidFill>
              </a:rPr>
              <a:t>look for bit 15 on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 err="1">
                <a:latin typeface="Courier New" panose="02070309020205020404" pitchFamily="49" charset="0"/>
              </a:rPr>
              <a:t>WriteIt</a:t>
            </a:r>
            <a:r>
              <a:rPr lang="en-US" altLang="en-US" sz="2000" dirty="0">
                <a:latin typeface="Courier New" panose="02070309020205020404" pitchFamily="49" charset="0"/>
              </a:rPr>
              <a:t>	STI	R0,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DDR</a:t>
            </a:r>
            <a:r>
              <a:rPr lang="en-US" altLang="en-US" sz="2000" dirty="0">
                <a:latin typeface="Courier New" panose="02070309020205020404" pitchFamily="49" charset="0"/>
              </a:rPr>
              <a:t>	; </a:t>
            </a:r>
            <a:r>
              <a:rPr lang="en-US" altLang="en-US" sz="2000" i="1" dirty="0">
                <a:solidFill>
                  <a:srgbClr val="009900"/>
                </a:solidFill>
              </a:rPr>
              <a:t>write 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; </a:t>
            </a:r>
            <a:r>
              <a:rPr lang="en-US" altLang="en-US" sz="2000" i="1" dirty="0">
                <a:solidFill>
                  <a:srgbClr val="CE0000"/>
                </a:solidFill>
                <a:latin typeface="Courier New" panose="02070309020205020404" pitchFamily="49" charset="0"/>
              </a:rPr>
              <a:t>----- Return from TRAP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Return	LD	R1, SaveR1	; </a:t>
            </a:r>
            <a:r>
              <a:rPr lang="en-US" altLang="en-US" sz="2000" i="1" dirty="0">
                <a:solidFill>
                  <a:srgbClr val="009900"/>
                </a:solidFill>
              </a:rPr>
              <a:t>restore R1 &amp; R7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	LD	R7, SaveR7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	</a:t>
            </a:r>
            <a:r>
              <a:rPr lang="en-US" altLang="en-US" i="1" dirty="0">
                <a:solidFill>
                  <a:schemeClr val="accent2"/>
                </a:solidFill>
                <a:latin typeface="Courier New" panose="02070309020205020404" pitchFamily="49" charset="0"/>
              </a:rPr>
              <a:t>RET</a:t>
            </a:r>
            <a:r>
              <a:rPr lang="en-US" altLang="en-US" sz="2000" dirty="0">
                <a:latin typeface="Courier New" panose="02070309020205020404" pitchFamily="49" charset="0"/>
              </a:rPr>
              <a:t>			; </a:t>
            </a:r>
            <a:r>
              <a:rPr lang="en-US" altLang="en-US" sz="2000" i="1" dirty="0">
                <a:solidFill>
                  <a:srgbClr val="009900"/>
                </a:solidFill>
              </a:rPr>
              <a:t>back to user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 smtClean="0">
                <a:latin typeface="Courier New" panose="02070309020205020404" pitchFamily="49" charset="0"/>
              </a:rPr>
              <a:t>DSR</a:t>
            </a:r>
            <a:r>
              <a:rPr lang="en-US" altLang="en-US" sz="2000" dirty="0">
                <a:latin typeface="Courier New" panose="02070309020205020404" pitchFamily="49" charset="0"/>
              </a:rPr>
              <a:t>		.FILL	</a:t>
            </a:r>
            <a:r>
              <a:rPr lang="en-US" altLang="en-US" sz="2000" dirty="0" smtClean="0">
                <a:latin typeface="Courier New" panose="02070309020205020404" pitchFamily="49" charset="0"/>
              </a:rPr>
              <a:t>xFE04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D</a:t>
            </a:r>
            <a:r>
              <a:rPr lang="en-US" altLang="en-US" sz="2000" dirty="0" smtClean="0">
                <a:latin typeface="Courier New" panose="02070309020205020404" pitchFamily="49" charset="0"/>
              </a:rPr>
              <a:t>DR</a:t>
            </a:r>
            <a:r>
              <a:rPr lang="en-US" altLang="en-US" sz="2000" dirty="0">
                <a:latin typeface="Courier New" panose="02070309020205020404" pitchFamily="49" charset="0"/>
              </a:rPr>
              <a:t>		.FILL	</a:t>
            </a:r>
            <a:r>
              <a:rPr lang="en-US" altLang="en-US" sz="2000" dirty="0" smtClean="0">
                <a:latin typeface="Courier New" panose="02070309020205020404" pitchFamily="49" charset="0"/>
              </a:rPr>
              <a:t>xFE06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SaveR1	.FILL	0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SaveR7	.FILL	0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	.END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889726" y="987160"/>
            <a:ext cx="1595886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stored in table,</a:t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>
                <a:solidFill>
                  <a:schemeClr val="accent2"/>
                </a:solidFill>
              </a:rPr>
              <a:t>location x21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8610600" y="1459832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81510" y="2179583"/>
            <a:ext cx="21041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Callee</a:t>
            </a:r>
            <a:r>
              <a:rPr lang="en-US" b="1" dirty="0" smtClean="0"/>
              <a:t> save Example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74007" y="2681893"/>
            <a:ext cx="28579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 to save registers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708458" y="3138498"/>
            <a:ext cx="32235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 to restore registers, </a:t>
            </a:r>
          </a:p>
          <a:p>
            <a:r>
              <a:rPr lang="en-US" dirty="0" smtClean="0"/>
              <a:t>before return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17984" y="3994035"/>
            <a:ext cx="26139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Temp storage for registers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6" idx="1"/>
          </p:cNvCxnSpPr>
          <p:nvPr/>
        </p:nvCxnSpPr>
        <p:spPr>
          <a:xfrm flipH="1" flipV="1">
            <a:off x="5060272" y="1731146"/>
            <a:ext cx="4013735" cy="1135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>
            <a:off x="4793942" y="3461664"/>
            <a:ext cx="3914516" cy="142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699391" y="4178701"/>
            <a:ext cx="3618593" cy="1117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82485169-9B99-4424-B000-56D21ECA32F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Concerns …. </a:t>
            </a:r>
            <a:endParaRPr lang="en-US" alt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3368"/>
            <a:ext cx="10972800" cy="320842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Can a service routine call another service routine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Sure, why not!?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so, is there anything special the calling service routine</a:t>
            </a:r>
            <a:br>
              <a:rPr lang="en-US" altLang="en-US" dirty="0"/>
            </a:br>
            <a:r>
              <a:rPr lang="en-US" altLang="en-US" dirty="0"/>
              <a:t>must do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Yes – must save data (either </a:t>
            </a:r>
            <a:r>
              <a:rPr lang="en-US" altLang="en-US" dirty="0" err="1" smtClean="0"/>
              <a:t>callee</a:t>
            </a:r>
            <a:r>
              <a:rPr lang="en-US" altLang="en-US" dirty="0" smtClean="0"/>
              <a:t> or caller save protocol)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Must save the “way” back! Must save and restore R7 at each subroutine call.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b="25696"/>
          <a:stretch/>
        </p:blipFill>
        <p:spPr>
          <a:xfrm>
            <a:off x="3485966" y="1536400"/>
            <a:ext cx="9144000" cy="4163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Can a service routine call another service routine</a:t>
            </a:r>
            <a:r>
              <a:rPr lang="en-US" alt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367596" cy="409982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The way back is “over-written” with more than one subroutine call.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All but the last “way” back is clobbered!</a:t>
            </a:r>
          </a:p>
          <a:p>
            <a:endParaRPr lang="en-US" altLang="en-US" dirty="0"/>
          </a:p>
          <a:p>
            <a:r>
              <a:rPr lang="en-US" altLang="en-US" dirty="0" smtClean="0"/>
              <a:t>Can we fix this?</a:t>
            </a:r>
          </a:p>
        </p:txBody>
      </p:sp>
    </p:spTree>
    <p:extLst>
      <p:ext uri="{BB962C8B-B14F-4D97-AF65-F5344CB8AC3E}">
        <p14:creationId xmlns:p14="http://schemas.microsoft.com/office/powerpoint/2010/main" val="1402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27143"/>
          <a:stretch/>
        </p:blipFill>
        <p:spPr>
          <a:xfrm>
            <a:off x="3418113" y="1175658"/>
            <a:ext cx="9144000" cy="4359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Can a service routine call another service routine?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178629" cy="409982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Save R7 before jump and restore just after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2BAA21ED-5E85-4EC2-816D-894105A5DF9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What about User Code?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Service routines provide three main functions:</a:t>
            </a:r>
          </a:p>
          <a:p>
            <a:r>
              <a:rPr lang="en-US" altLang="en-US" dirty="0"/>
              <a:t>1. Shield programmers from system-specific details.</a:t>
            </a:r>
          </a:p>
          <a:p>
            <a:r>
              <a:rPr lang="en-US" altLang="en-US" dirty="0"/>
              <a:t>2. Write frequently-used code just once.</a:t>
            </a:r>
          </a:p>
          <a:p>
            <a:r>
              <a:rPr lang="en-US" altLang="en-US" dirty="0"/>
              <a:t>3. Protect system resources from malicious/clumsy</a:t>
            </a:r>
            <a:br>
              <a:rPr lang="en-US" altLang="en-US" dirty="0"/>
            </a:br>
            <a:r>
              <a:rPr lang="en-US" altLang="en-US" dirty="0"/>
              <a:t>    programmers.</a:t>
            </a:r>
          </a:p>
          <a:p>
            <a:endParaRPr lang="en-US" altLang="en-US" dirty="0"/>
          </a:p>
          <a:p>
            <a:r>
              <a:rPr lang="en-US" altLang="en-US" dirty="0" smtClean="0"/>
              <a:t>Subroutines for users to … great idea!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0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302BFE3C-1A23-443E-8F57-F148C5A10FE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Subroutines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CE0000"/>
                </a:solidFill>
              </a:rPr>
              <a:t>subroutine</a:t>
            </a:r>
            <a:r>
              <a:rPr lang="en-US" altLang="en-US" dirty="0"/>
              <a:t> is a program fragment that: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lives in user </a:t>
            </a:r>
            <a:r>
              <a:rPr lang="en-US" altLang="en-US" dirty="0" smtClean="0"/>
              <a:t>space (as opposed to service routine)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performs a well-defined task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invoked (called) by another user program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returns control to the calling program when finished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Like a service routine, but not part of the OS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not concerned with protecting hardware resources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special privilege required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Reasons for subroutines: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reuse useful (and debugged!) code without having to</a:t>
            </a:r>
            <a:br>
              <a:rPr lang="en-US" altLang="en-US" dirty="0"/>
            </a:br>
            <a:r>
              <a:rPr lang="en-US" altLang="en-US" dirty="0"/>
              <a:t>keep typing it 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divide task among multiple programmers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vendor-supplied </a:t>
            </a:r>
            <a:r>
              <a:rPr lang="en-US" altLang="en-US" b="0" i="1" dirty="0"/>
              <a:t>library</a:t>
            </a:r>
            <a:r>
              <a:rPr lang="en-US" altLang="en-US" dirty="0"/>
              <a:t> of useful routines</a:t>
            </a:r>
          </a:p>
        </p:txBody>
      </p:sp>
    </p:spTree>
    <p:extLst>
      <p:ext uri="{BB962C8B-B14F-4D97-AF65-F5344CB8AC3E}">
        <p14:creationId xmlns:p14="http://schemas.microsoft.com/office/powerpoint/2010/main" val="7154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9 - </a:t>
            </a:r>
            <a:fld id="{324F3D3F-13AB-4AE7-94E8-F1748132133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Call / Return mechanism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952" y="1143001"/>
            <a:ext cx="8683625" cy="1295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dirty="0"/>
              <a:t>The figure illustrates the execution of a program comprising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code fragments A, W, X, Y and Z.</a:t>
            </a:r>
          </a:p>
          <a:p>
            <a:pPr lvl="2"/>
            <a:r>
              <a:rPr lang="en-US" altLang="en-US" dirty="0"/>
              <a:t>Note that fragment A is repeated several times, and so is</a:t>
            </a:r>
          </a:p>
          <a:p>
            <a:pPr lvl="2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well suited for packaging as a subroutine:</a:t>
            </a:r>
          </a:p>
        </p:txBody>
      </p:sp>
      <p:pic>
        <p:nvPicPr>
          <p:cNvPr id="404484" name="Picture 4" descr="C:\CourseNotes\CS 61\PattPatel_slides\2e_images\Chapt09\fig9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1"/>
            <a:ext cx="5119688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10C2AF8E-7179-4876-AB8A-F64FD622B65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JSR Instruction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8686800" cy="4267200"/>
          </a:xfrm>
        </p:spPr>
        <p:txBody>
          <a:bodyPr/>
          <a:lstStyle/>
          <a:p>
            <a:r>
              <a:rPr lang="en-US" altLang="en-US" dirty="0"/>
              <a:t>Jumps to a location (like a branch but unconditional</a:t>
            </a:r>
            <a:r>
              <a:rPr lang="en-US" altLang="en-US" dirty="0" smtClean="0"/>
              <a:t>), </a:t>
            </a:r>
            <a:r>
              <a:rPr lang="en-US" altLang="en-US" b="1" dirty="0" smtClean="0">
                <a:solidFill>
                  <a:srgbClr val="00B050"/>
                </a:solidFill>
              </a:rPr>
              <a:t>and </a:t>
            </a:r>
            <a:r>
              <a:rPr lang="en-US" altLang="en-US" b="1" dirty="0">
                <a:solidFill>
                  <a:srgbClr val="00B050"/>
                </a:solidFill>
              </a:rPr>
              <a:t>saves current PC (</a:t>
            </a:r>
            <a:r>
              <a:rPr lang="en-US" altLang="en-US" b="1" dirty="0" err="1">
                <a:solidFill>
                  <a:srgbClr val="00B050"/>
                </a:solidFill>
              </a:rPr>
              <a:t>addr</a:t>
            </a:r>
            <a:r>
              <a:rPr lang="en-US" altLang="en-US" b="1" dirty="0">
                <a:solidFill>
                  <a:srgbClr val="00B050"/>
                </a:solidFill>
              </a:rPr>
              <a:t> of next instruction) in R7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saving the return address is called “</a:t>
            </a:r>
            <a:r>
              <a:rPr lang="en-US" altLang="en-US" dirty="0" smtClean="0"/>
              <a:t>linking”</a:t>
            </a:r>
          </a:p>
          <a:p>
            <a:pPr lvl="2"/>
            <a:r>
              <a:rPr lang="en-US" altLang="en-US" dirty="0" smtClean="0"/>
              <a:t>“the way back”</a:t>
            </a:r>
            <a:endParaRPr lang="en-US" altLang="en-US" dirty="0"/>
          </a:p>
          <a:p>
            <a:pPr lvl="1"/>
            <a:r>
              <a:rPr lang="en-US" altLang="en-US" dirty="0"/>
              <a:t>target address is PC-relative </a:t>
            </a:r>
            <a:r>
              <a:rPr lang="en-US" altLang="en-US" b="0" dirty="0"/>
              <a:t>(PC + Sext(IR[10:0]))</a:t>
            </a:r>
          </a:p>
          <a:p>
            <a:pPr lvl="1"/>
            <a:r>
              <a:rPr lang="en-US" altLang="en-US" dirty="0"/>
              <a:t>bit 11 specifies addressing mode</a:t>
            </a:r>
          </a:p>
          <a:p>
            <a:pPr lvl="2"/>
            <a:r>
              <a:rPr lang="en-US" altLang="en-US" dirty="0"/>
              <a:t>if =1, PC-relative:  target address = PC + Sext(IR[10:0])</a:t>
            </a:r>
          </a:p>
          <a:p>
            <a:pPr lvl="2"/>
            <a:r>
              <a:rPr lang="en-US" altLang="en-US" dirty="0"/>
              <a:t>if =0, register: target address = contents of register IR[8:6]</a:t>
            </a:r>
          </a:p>
          <a:p>
            <a:endParaRPr lang="en-US" altLang="en-US" i="1" dirty="0"/>
          </a:p>
        </p:txBody>
      </p:sp>
      <p:pic>
        <p:nvPicPr>
          <p:cNvPr id="113672" name="Picture 8" descr="C:\common\PattPatel slides\e2\ch09-figures\ch09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066800"/>
            <a:ext cx="7440613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6B509EB8-44A7-4BAA-83E2-1EDCBE1FDDD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JSR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752600" y="6096001"/>
            <a:ext cx="3932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>
                <a:latin typeface="Arial" panose="020B0604020202020204" pitchFamily="34" charset="0"/>
              </a:rPr>
              <a:t>NOTE: PC has already been incremented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during instruction fetch stage.</a:t>
            </a:r>
          </a:p>
        </p:txBody>
      </p:sp>
      <p:pic>
        <p:nvPicPr>
          <p:cNvPr id="160774" name="Picture 6" descr="C:\common\PattPatel slides\e2\ch09-figures\ch09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95400"/>
            <a:ext cx="6253163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</a:t>
            </a:r>
          </a:p>
          <a:p>
            <a:pPr lvl="1"/>
            <a:r>
              <a:rPr lang="en-US" dirty="0" smtClean="0"/>
              <a:t>Operating </a:t>
            </a:r>
            <a:r>
              <a:rPr lang="en-US" dirty="0"/>
              <a:t>System </a:t>
            </a:r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Trap routines</a:t>
            </a:r>
          </a:p>
          <a:p>
            <a:pPr lvl="1"/>
            <a:r>
              <a:rPr lang="en-US" dirty="0" smtClean="0"/>
              <a:t>User Subroutines</a:t>
            </a:r>
          </a:p>
          <a:p>
            <a:pPr lvl="2"/>
            <a:r>
              <a:rPr lang="en-US" dirty="0" smtClean="0"/>
              <a:t>Passing and saving data</a:t>
            </a:r>
          </a:p>
          <a:p>
            <a:pPr lvl="2"/>
            <a:r>
              <a:rPr lang="en-US" dirty="0" smtClean="0"/>
              <a:t>Standards and protocols</a:t>
            </a:r>
          </a:p>
          <a:p>
            <a:pPr lvl="1"/>
            <a:r>
              <a:rPr lang="en-US" dirty="0" smtClean="0"/>
              <a:t>Subroutines calling subroutines … what could go wrong?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028F6E08-F66A-4B21-B3A5-482AB76D709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JSRR Instruction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52664"/>
            <a:ext cx="8686800" cy="3843337"/>
          </a:xfrm>
        </p:spPr>
        <p:txBody>
          <a:bodyPr/>
          <a:lstStyle/>
          <a:p>
            <a:r>
              <a:rPr lang="en-US" altLang="en-US"/>
              <a:t>Just like JSR, except Register addressing mode.</a:t>
            </a:r>
          </a:p>
          <a:p>
            <a:pPr lvl="1"/>
            <a:r>
              <a:rPr lang="en-US" altLang="en-US"/>
              <a:t>target address is Base Register</a:t>
            </a:r>
          </a:p>
          <a:p>
            <a:pPr lvl="1"/>
            <a:r>
              <a:rPr lang="en-US" altLang="en-US"/>
              <a:t>bit 11 specifies addressing mode</a:t>
            </a:r>
          </a:p>
          <a:p>
            <a:endParaRPr lang="en-US" altLang="en-US"/>
          </a:p>
          <a:p>
            <a:r>
              <a:rPr lang="en-US" altLang="en-US"/>
              <a:t>What important feature does JSRR provide</a:t>
            </a:r>
            <a:br>
              <a:rPr lang="en-US" altLang="en-US"/>
            </a:br>
            <a:r>
              <a:rPr lang="en-US" altLang="en-US"/>
              <a:t>that JSR does not?</a:t>
            </a:r>
          </a:p>
          <a:p>
            <a:endParaRPr lang="en-US" altLang="en-US"/>
          </a:p>
        </p:txBody>
      </p:sp>
      <p:pic>
        <p:nvPicPr>
          <p:cNvPr id="114696" name="Picture 8" descr="C:\common\PattPatel slides\e2\ch09-figures\ch09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7513638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BF0581EF-FC11-4094-B756-B127BBC659E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JSRR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752600" y="6096001"/>
            <a:ext cx="3932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>
                <a:latin typeface="Arial" panose="020B0604020202020204" pitchFamily="34" charset="0"/>
              </a:rPr>
              <a:t>NOTE: PC has already been incremented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during instruction fetch stage.</a:t>
            </a:r>
          </a:p>
        </p:txBody>
      </p:sp>
      <p:pic>
        <p:nvPicPr>
          <p:cNvPr id="161799" name="Picture 7" descr="C:\common\PattPatel slides\e2\ch09-figures\ch09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981201"/>
            <a:ext cx="6892925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071F7D99-65DD-49DC-9DFA-E2D4B35A167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Returning from a Subroutine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686800" cy="4572000"/>
          </a:xfrm>
        </p:spPr>
        <p:txBody>
          <a:bodyPr/>
          <a:lstStyle/>
          <a:p>
            <a:r>
              <a:rPr lang="en-US" altLang="en-US" dirty="0"/>
              <a:t>RET (JMP R7) gets us back to the calling routine.</a:t>
            </a:r>
          </a:p>
          <a:p>
            <a:pPr lvl="1"/>
            <a:r>
              <a:rPr lang="en-US" altLang="en-US" dirty="0" smtClean="0"/>
              <a:t>Assumes way back is stored in R7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9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9DBE4A3A-AE7A-4B92-93F1-0B1FDD725EB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Example: Negate the value in R0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>
                <a:latin typeface="Courier New" panose="02070309020205020404" pitchFamily="49" charset="0"/>
              </a:rPr>
              <a:t>2sComp	NOT	R0, R0	 ; </a:t>
            </a:r>
            <a:r>
              <a:rPr lang="en-US" altLang="en-US" sz="2000" i="1" dirty="0"/>
              <a:t>flip bits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ADD	R0, R0, #1	 ; </a:t>
            </a:r>
            <a:r>
              <a:rPr lang="en-US" altLang="en-US" sz="2000" i="1" dirty="0"/>
              <a:t>add one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RET			 ; </a:t>
            </a:r>
            <a:r>
              <a:rPr lang="en-US" altLang="en-US" sz="2000" i="1" dirty="0"/>
              <a:t>return to caller</a:t>
            </a:r>
          </a:p>
          <a:p>
            <a:endParaRPr lang="en-US" altLang="en-US" dirty="0"/>
          </a:p>
          <a:p>
            <a:r>
              <a:rPr lang="en-US" altLang="en-US" i="1" dirty="0">
                <a:solidFill>
                  <a:srgbClr val="CE0000"/>
                </a:solidFill>
              </a:rPr>
              <a:t>To call from a program (within 1024 instructions):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</a:p>
          <a:p>
            <a:r>
              <a:rPr lang="en-US" altLang="en-US" dirty="0">
                <a:latin typeface="Courier New" panose="02070309020205020404" pitchFamily="49" charset="0"/>
              </a:rPr>
              <a:t>; need to compute R4 = R1 - R3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ADD	R0, R3, #0	 ; </a:t>
            </a:r>
            <a:r>
              <a:rPr lang="en-US" altLang="en-US" sz="1800" i="1" dirty="0"/>
              <a:t>copy </a:t>
            </a:r>
            <a:r>
              <a:rPr lang="en-US" altLang="en-US" sz="2000" i="1" dirty="0"/>
              <a:t>R3 to R0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dirty="0">
                <a:solidFill>
                  <a:schemeClr val="accent2"/>
                </a:solidFill>
                <a:latin typeface="Courier New" panose="02070309020205020404" pitchFamily="49" charset="0"/>
              </a:rPr>
              <a:t>JSR	2sComp</a:t>
            </a:r>
            <a:r>
              <a:rPr lang="en-US" altLang="en-US" dirty="0">
                <a:latin typeface="Courier New" panose="02070309020205020404" pitchFamily="49" charset="0"/>
              </a:rPr>
              <a:t>	 ; </a:t>
            </a:r>
            <a:r>
              <a:rPr lang="en-US" altLang="en-US" sz="2000" i="1" dirty="0"/>
              <a:t>negate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ADD	R4, R1, R0	 ; </a:t>
            </a:r>
            <a:r>
              <a:rPr lang="en-US" altLang="en-US" sz="2000" i="1" dirty="0"/>
              <a:t>add to R1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...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Note: Neither Caller nor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Callee</a:t>
            </a:r>
            <a:r>
              <a:rPr lang="en-US" altLang="en-US" i="1" dirty="0" smtClean="0">
                <a:solidFill>
                  <a:srgbClr val="FF0000"/>
                </a:solidFill>
              </a:rPr>
              <a:t> save protocol is used here. R0 is assumed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arg</a:t>
            </a:r>
            <a:r>
              <a:rPr lang="en-US" altLang="en-US" i="1" dirty="0" smtClean="0">
                <a:solidFill>
                  <a:srgbClr val="FF0000"/>
                </a:solidFill>
              </a:rPr>
              <a:t> in and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arg</a:t>
            </a:r>
            <a:r>
              <a:rPr lang="en-US" altLang="en-US" i="1" dirty="0" smtClean="0">
                <a:solidFill>
                  <a:srgbClr val="FF0000"/>
                </a:solidFill>
              </a:rPr>
              <a:t> out</a:t>
            </a:r>
            <a:r>
              <a:rPr lang="en-US" altLang="en-US" i="1" dirty="0" smtClean="0"/>
              <a:t>.</a:t>
            </a:r>
            <a:endParaRPr lang="en-US" altLang="en-US" i="1" dirty="0" smtClean="0"/>
          </a:p>
          <a:p>
            <a:endParaRPr lang="en-US" altLang="en-US" i="1" dirty="0">
              <a:latin typeface="Verdana" panose="020B0604030504040204" pitchFamily="34" charset="0"/>
            </a:endParaRPr>
          </a:p>
          <a:p>
            <a:r>
              <a:rPr lang="en-US" altLang="en-US" i="1" dirty="0" smtClean="0">
                <a:latin typeface="Verdana" panose="020B0604030504040204" pitchFamily="34" charset="0"/>
              </a:rPr>
              <a:t>Way back is saved in R7 by JSR</a:t>
            </a:r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6A0451E3-7D96-44FC-8283-A82F02A2A1D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Passing Information to/from Subroutines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solidFill>
                  <a:srgbClr val="CE0000"/>
                </a:solidFill>
              </a:rPr>
              <a:t>Arguments</a:t>
            </a:r>
          </a:p>
          <a:p>
            <a:pPr lvl="1"/>
            <a:r>
              <a:rPr lang="en-US" altLang="en-US"/>
              <a:t>A value </a:t>
            </a:r>
            <a:r>
              <a:rPr lang="en-US" altLang="en-US">
                <a:solidFill>
                  <a:srgbClr val="CE0000"/>
                </a:solidFill>
              </a:rPr>
              <a:t>passed in</a:t>
            </a:r>
            <a:r>
              <a:rPr lang="en-US" altLang="en-US"/>
              <a:t> to a subroutine is called an argument.</a:t>
            </a:r>
          </a:p>
          <a:p>
            <a:pPr lvl="1"/>
            <a:r>
              <a:rPr lang="en-US" altLang="en-US"/>
              <a:t>This is a value needed by the subroutine to do its job.</a:t>
            </a:r>
          </a:p>
          <a:p>
            <a:pPr lvl="1"/>
            <a:r>
              <a:rPr lang="en-US" altLang="en-US"/>
              <a:t>Examples:</a:t>
            </a:r>
          </a:p>
          <a:p>
            <a:pPr lvl="2"/>
            <a:r>
              <a:rPr lang="en-US" altLang="en-US"/>
              <a:t>In 2sComp routine, R0 is the number to be negated</a:t>
            </a:r>
          </a:p>
          <a:p>
            <a:pPr lvl="2"/>
            <a:r>
              <a:rPr lang="en-US" altLang="en-US"/>
              <a:t>In OUT service routine, R0 is the character to be printed.</a:t>
            </a:r>
          </a:p>
          <a:p>
            <a:pPr lvl="2"/>
            <a:r>
              <a:rPr lang="en-US" altLang="en-US"/>
              <a:t>In PUTS routine, R0 is </a:t>
            </a:r>
            <a:r>
              <a:rPr lang="en-US" altLang="en-US" i="1" u="sng"/>
              <a:t>address</a:t>
            </a:r>
            <a:r>
              <a:rPr lang="en-US" altLang="en-US"/>
              <a:t> of string to be printed.</a:t>
            </a:r>
          </a:p>
          <a:p>
            <a:r>
              <a:rPr lang="en-US" altLang="en-US">
                <a:solidFill>
                  <a:srgbClr val="CE0000"/>
                </a:solidFill>
              </a:rPr>
              <a:t>Return Values</a:t>
            </a:r>
          </a:p>
          <a:p>
            <a:pPr lvl="1"/>
            <a:r>
              <a:rPr lang="en-US" altLang="en-US"/>
              <a:t>A value </a:t>
            </a:r>
            <a:r>
              <a:rPr lang="en-US" altLang="en-US">
                <a:solidFill>
                  <a:srgbClr val="CE0000"/>
                </a:solidFill>
              </a:rPr>
              <a:t>passed out</a:t>
            </a:r>
            <a:r>
              <a:rPr lang="en-US" altLang="en-US"/>
              <a:t> of a subroutine is called a return value.</a:t>
            </a:r>
          </a:p>
          <a:p>
            <a:pPr lvl="1"/>
            <a:r>
              <a:rPr lang="en-US" altLang="en-US"/>
              <a:t>This is the value that you called the subroutine to compute.</a:t>
            </a:r>
          </a:p>
          <a:p>
            <a:pPr lvl="1"/>
            <a:r>
              <a:rPr lang="en-US" altLang="en-US"/>
              <a:t>Examples:</a:t>
            </a:r>
          </a:p>
          <a:p>
            <a:pPr lvl="2"/>
            <a:r>
              <a:rPr lang="en-US" altLang="en-US"/>
              <a:t>In 2sComp routine, negated value is returned in R0.</a:t>
            </a:r>
          </a:p>
          <a:p>
            <a:pPr lvl="2"/>
            <a:r>
              <a:rPr lang="en-US" altLang="en-US"/>
              <a:t>In GETC service routine, character read from the keyboard</a:t>
            </a:r>
            <a:br>
              <a:rPr lang="en-US" altLang="en-US"/>
            </a:br>
            <a:r>
              <a:rPr lang="en-US" altLang="en-US"/>
              <a:t>is returned in R0.</a:t>
            </a:r>
          </a:p>
        </p:txBody>
      </p:sp>
    </p:spTree>
    <p:extLst>
      <p:ext uri="{BB962C8B-B14F-4D97-AF65-F5344CB8AC3E}">
        <p14:creationId xmlns:p14="http://schemas.microsoft.com/office/powerpoint/2010/main" val="35137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B99678F3-5D54-465A-B1C6-74BEF24065F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Using Subroutines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order to use a subroutine, a programmer must know:</a:t>
            </a:r>
          </a:p>
          <a:p>
            <a:pPr lvl="1"/>
            <a:r>
              <a:rPr lang="en-US" altLang="en-US">
                <a:solidFill>
                  <a:srgbClr val="009900"/>
                </a:solidFill>
              </a:rPr>
              <a:t>its address</a:t>
            </a:r>
            <a:r>
              <a:rPr lang="en-US" altLang="en-US"/>
              <a:t> (or at least a label that will be bound to its address)</a:t>
            </a:r>
          </a:p>
          <a:p>
            <a:pPr lvl="1"/>
            <a:r>
              <a:rPr lang="en-US" altLang="en-US">
                <a:solidFill>
                  <a:srgbClr val="009900"/>
                </a:solidFill>
              </a:rPr>
              <a:t>its function</a:t>
            </a:r>
            <a:r>
              <a:rPr lang="en-US" altLang="en-US"/>
              <a:t> (what does it do?)</a:t>
            </a:r>
          </a:p>
          <a:p>
            <a:pPr lvl="2"/>
            <a:r>
              <a:rPr lang="en-US" altLang="en-US"/>
              <a:t>NOTE: The programmer does not need to know</a:t>
            </a:r>
            <a:br>
              <a:rPr lang="en-US" altLang="en-US"/>
            </a:br>
            <a:r>
              <a:rPr lang="en-US" altLang="en-US" i="1" u="sng">
                <a:solidFill>
                  <a:srgbClr val="CE0000"/>
                </a:solidFill>
              </a:rPr>
              <a:t>how</a:t>
            </a:r>
            <a:r>
              <a:rPr lang="en-US" altLang="en-US"/>
              <a:t> the subroutine works, but</a:t>
            </a:r>
            <a:br>
              <a:rPr lang="en-US" altLang="en-US"/>
            </a:br>
            <a:r>
              <a:rPr lang="en-US" altLang="en-US"/>
              <a:t>what changes are visible in the machine’s state</a:t>
            </a:r>
            <a:br>
              <a:rPr lang="en-US" altLang="en-US"/>
            </a:br>
            <a:r>
              <a:rPr lang="en-US" altLang="en-US"/>
              <a:t>after the routine has run.</a:t>
            </a:r>
          </a:p>
          <a:p>
            <a:pPr lvl="1"/>
            <a:r>
              <a:rPr lang="en-US" altLang="en-US">
                <a:solidFill>
                  <a:srgbClr val="009900"/>
                </a:solidFill>
              </a:rPr>
              <a:t>its arguments</a:t>
            </a:r>
            <a:r>
              <a:rPr lang="en-US" altLang="en-US"/>
              <a:t> (where to pass data in, if any)</a:t>
            </a:r>
          </a:p>
          <a:p>
            <a:pPr lvl="1"/>
            <a:r>
              <a:rPr lang="en-US" altLang="en-US">
                <a:solidFill>
                  <a:srgbClr val="009900"/>
                </a:solidFill>
              </a:rPr>
              <a:t>its return values</a:t>
            </a:r>
            <a:r>
              <a:rPr lang="en-US" altLang="en-US"/>
              <a:t> (where to get computed data, if any)</a:t>
            </a:r>
          </a:p>
        </p:txBody>
      </p:sp>
    </p:spTree>
    <p:extLst>
      <p:ext uri="{BB962C8B-B14F-4D97-AF65-F5344CB8AC3E}">
        <p14:creationId xmlns:p14="http://schemas.microsoft.com/office/powerpoint/2010/main" val="41200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8922C05F-DAC2-44C1-AFEF-34053FF53B7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Saving and Restore Registers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Since subroutines are just like service routines,</a:t>
            </a:r>
            <a:br>
              <a:rPr lang="en-US" altLang="en-US" dirty="0"/>
            </a:br>
            <a:r>
              <a:rPr lang="en-US" altLang="en-US" dirty="0"/>
              <a:t>we also need to save and restore registers, if needed.</a:t>
            </a:r>
          </a:p>
          <a:p>
            <a:endParaRPr lang="en-US" altLang="en-US" dirty="0"/>
          </a:p>
          <a:p>
            <a:r>
              <a:rPr lang="en-US" altLang="en-US" dirty="0"/>
              <a:t>Generally use “</a:t>
            </a:r>
            <a:r>
              <a:rPr lang="en-US" altLang="en-US" dirty="0" err="1"/>
              <a:t>callee</a:t>
            </a:r>
            <a:r>
              <a:rPr lang="en-US" altLang="en-US" dirty="0"/>
              <a:t>-save” strategy,</a:t>
            </a:r>
            <a:br>
              <a:rPr lang="en-US" altLang="en-US" dirty="0"/>
            </a:br>
            <a:r>
              <a:rPr lang="en-US" altLang="en-US" dirty="0"/>
              <a:t>except for return values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 smtClean="0"/>
              <a:t>returns caller to “state” prior to call (except return values,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r>
              <a:rPr lang="en-US" altLang="en-US" dirty="0"/>
              <a:t>Save anything that the subroutine will alter internally</a:t>
            </a:r>
            <a:br>
              <a:rPr lang="en-US" altLang="en-US" dirty="0"/>
            </a:br>
            <a:r>
              <a:rPr lang="en-US" altLang="en-US" dirty="0"/>
              <a:t>that shouldn’t be visible when the subroutine returns.</a:t>
            </a:r>
          </a:p>
          <a:p>
            <a:pPr lvl="1"/>
            <a:r>
              <a:rPr lang="en-US" altLang="en-US" dirty="0"/>
              <a:t>It’s good practice to restore incoming arguments to </a:t>
            </a:r>
            <a:br>
              <a:rPr lang="en-US" altLang="en-US" dirty="0"/>
            </a:br>
            <a:r>
              <a:rPr lang="en-US" altLang="en-US" dirty="0"/>
              <a:t>their original values (unless overwritten by return value).</a:t>
            </a:r>
          </a:p>
          <a:p>
            <a:endParaRPr lang="en-US" altLang="en-US" dirty="0"/>
          </a:p>
          <a:p>
            <a:r>
              <a:rPr lang="en-US" altLang="en-US" i="1" u="sng" dirty="0"/>
              <a:t>Remember</a:t>
            </a:r>
            <a:r>
              <a:rPr lang="en-US" altLang="en-US" dirty="0"/>
              <a:t>: You MUST save R7 if you call any other</a:t>
            </a:r>
            <a:br>
              <a:rPr lang="en-US" altLang="en-US" dirty="0"/>
            </a:br>
            <a:r>
              <a:rPr lang="en-US" altLang="en-US" dirty="0"/>
              <a:t>subroutine or service routine (TRAP).</a:t>
            </a:r>
          </a:p>
          <a:p>
            <a:pPr lvl="1"/>
            <a:r>
              <a:rPr lang="en-US" altLang="en-US" dirty="0"/>
              <a:t>Otherwise, you won’t be able to return to caller.</a:t>
            </a:r>
          </a:p>
        </p:txBody>
      </p:sp>
    </p:spTree>
    <p:extLst>
      <p:ext uri="{BB962C8B-B14F-4D97-AF65-F5344CB8AC3E}">
        <p14:creationId xmlns:p14="http://schemas.microsoft.com/office/powerpoint/2010/main" val="18518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AA28940D-7D67-42FD-A01D-63F4BCA245E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AutoNum type="arabicParenBoth"/>
            </a:pPr>
            <a:r>
              <a:rPr lang="en-US" altLang="en-US"/>
              <a:t> Write a subroutine </a:t>
            </a:r>
            <a:r>
              <a:rPr lang="en-US" altLang="en-US">
                <a:solidFill>
                  <a:schemeClr val="accent2"/>
                </a:solidFill>
              </a:rPr>
              <a:t>FirstChar</a:t>
            </a:r>
            <a:r>
              <a:rPr lang="en-US" altLang="en-US"/>
              <a:t> to:</a:t>
            </a:r>
          </a:p>
          <a:p>
            <a:pPr marL="571500" lvl="1" indent="0">
              <a:buNone/>
            </a:pPr>
            <a:r>
              <a:rPr lang="en-US" altLang="en-US"/>
              <a:t>find the </a:t>
            </a:r>
            <a:r>
              <a:rPr lang="en-US" altLang="en-US" u="sng"/>
              <a:t>first</a:t>
            </a:r>
            <a:r>
              <a:rPr lang="en-US" altLang="en-US"/>
              <a:t> occurrence</a:t>
            </a:r>
            <a:br>
              <a:rPr lang="en-US" altLang="en-US"/>
            </a:br>
            <a:r>
              <a:rPr lang="en-US" altLang="en-US"/>
              <a:t>of a particular </a:t>
            </a:r>
            <a:r>
              <a:rPr lang="en-US" altLang="en-US">
                <a:solidFill>
                  <a:srgbClr val="009900"/>
                </a:solidFill>
              </a:rPr>
              <a:t>character</a:t>
            </a:r>
            <a:r>
              <a:rPr lang="en-US" altLang="en-US"/>
              <a:t> (in </a:t>
            </a:r>
            <a:r>
              <a:rPr lang="en-US" altLang="en-US">
                <a:solidFill>
                  <a:srgbClr val="009900"/>
                </a:solidFill>
              </a:rPr>
              <a:t>R0</a:t>
            </a:r>
            <a:r>
              <a:rPr lang="en-US" altLang="en-US"/>
              <a:t>) </a:t>
            </a:r>
            <a:br>
              <a:rPr lang="en-US" altLang="en-US"/>
            </a:br>
            <a:r>
              <a:rPr lang="en-US" altLang="en-US"/>
              <a:t>in a </a:t>
            </a:r>
            <a:r>
              <a:rPr lang="en-US" altLang="en-US">
                <a:solidFill>
                  <a:srgbClr val="CE0000"/>
                </a:solidFill>
              </a:rPr>
              <a:t>string</a:t>
            </a:r>
            <a:r>
              <a:rPr lang="en-US" altLang="en-US"/>
              <a:t> (pointed to by </a:t>
            </a:r>
            <a:r>
              <a:rPr lang="en-US" altLang="en-US">
                <a:solidFill>
                  <a:srgbClr val="CE0000"/>
                </a:solidFill>
              </a:rPr>
              <a:t>R1</a:t>
            </a:r>
            <a:r>
              <a:rPr lang="en-US" altLang="en-US"/>
              <a:t>); </a:t>
            </a:r>
            <a:br>
              <a:rPr lang="en-US" altLang="en-US"/>
            </a:br>
            <a:r>
              <a:rPr lang="en-US" altLang="en-US"/>
              <a:t>return </a:t>
            </a:r>
            <a:r>
              <a:rPr lang="en-US" altLang="en-US">
                <a:solidFill>
                  <a:srgbClr val="FF9900"/>
                </a:solidFill>
              </a:rPr>
              <a:t>pointer</a:t>
            </a:r>
            <a:r>
              <a:rPr lang="en-US" altLang="en-US"/>
              <a:t> to character or to end of string (NULL) in </a:t>
            </a:r>
            <a:r>
              <a:rPr lang="en-US" altLang="en-US">
                <a:solidFill>
                  <a:srgbClr val="FF9900"/>
                </a:solidFill>
              </a:rPr>
              <a:t>R2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(2) Use FirstChar to write </a:t>
            </a:r>
            <a:r>
              <a:rPr lang="en-US" altLang="en-US">
                <a:solidFill>
                  <a:schemeClr val="accent2"/>
                </a:solidFill>
              </a:rPr>
              <a:t>CountChar</a:t>
            </a:r>
            <a:r>
              <a:rPr lang="en-US" altLang="en-US"/>
              <a:t>, which:</a:t>
            </a:r>
          </a:p>
          <a:p>
            <a:pPr marL="571500" lvl="1" indent="0">
              <a:buNone/>
            </a:pPr>
            <a:r>
              <a:rPr lang="en-US" altLang="en-US"/>
              <a:t>counts the </a:t>
            </a:r>
            <a:r>
              <a:rPr lang="en-US" altLang="en-US" u="sng"/>
              <a:t>number</a:t>
            </a:r>
            <a:r>
              <a:rPr lang="en-US" altLang="en-US"/>
              <a:t> of occurrences </a:t>
            </a:r>
            <a:br>
              <a:rPr lang="en-US" altLang="en-US"/>
            </a:br>
            <a:r>
              <a:rPr lang="en-US" altLang="en-US"/>
              <a:t>of a particular </a:t>
            </a:r>
            <a:r>
              <a:rPr lang="en-US" altLang="en-US">
                <a:solidFill>
                  <a:srgbClr val="009900"/>
                </a:solidFill>
              </a:rPr>
              <a:t>character</a:t>
            </a:r>
            <a:r>
              <a:rPr lang="en-US" altLang="en-US"/>
              <a:t> (in </a:t>
            </a:r>
            <a:r>
              <a:rPr lang="en-US" altLang="en-US">
                <a:solidFill>
                  <a:srgbClr val="009900"/>
                </a:solidFill>
              </a:rPr>
              <a:t>R0</a:t>
            </a:r>
            <a:r>
              <a:rPr lang="en-US" altLang="en-US"/>
              <a:t>) </a:t>
            </a:r>
            <a:br>
              <a:rPr lang="en-US" altLang="en-US"/>
            </a:br>
            <a:r>
              <a:rPr lang="en-US" altLang="en-US"/>
              <a:t>in a </a:t>
            </a:r>
            <a:r>
              <a:rPr lang="en-US" altLang="en-US">
                <a:solidFill>
                  <a:srgbClr val="CE0000"/>
                </a:solidFill>
              </a:rPr>
              <a:t>string</a:t>
            </a:r>
            <a:r>
              <a:rPr lang="en-US" altLang="en-US"/>
              <a:t> (pointed to by </a:t>
            </a:r>
            <a:r>
              <a:rPr lang="en-US" altLang="en-US">
                <a:solidFill>
                  <a:srgbClr val="CE0000"/>
                </a:solidFill>
              </a:rPr>
              <a:t>R1</a:t>
            </a:r>
            <a:r>
              <a:rPr lang="en-US" altLang="en-US"/>
              <a:t>);</a:t>
            </a:r>
            <a:br>
              <a:rPr lang="en-US" altLang="en-US"/>
            </a:br>
            <a:r>
              <a:rPr lang="en-US" altLang="en-US"/>
              <a:t>return </a:t>
            </a:r>
            <a:r>
              <a:rPr lang="en-US" altLang="en-US">
                <a:solidFill>
                  <a:srgbClr val="FF9900"/>
                </a:solidFill>
              </a:rPr>
              <a:t>count</a:t>
            </a:r>
            <a:r>
              <a:rPr lang="en-US" altLang="en-US"/>
              <a:t> in </a:t>
            </a:r>
            <a:r>
              <a:rPr lang="en-US" altLang="en-US">
                <a:solidFill>
                  <a:srgbClr val="FF9900"/>
                </a:solidFill>
              </a:rPr>
              <a:t>R2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Can write the second subroutine first, </a:t>
            </a:r>
            <a:br>
              <a:rPr lang="en-US" altLang="en-US"/>
            </a:br>
            <a:r>
              <a:rPr lang="en-US" altLang="en-US"/>
              <a:t>without knowing the implementation of FirstChar!</a:t>
            </a:r>
          </a:p>
        </p:txBody>
      </p:sp>
    </p:spTree>
    <p:extLst>
      <p:ext uri="{BB962C8B-B14F-4D97-AF65-F5344CB8AC3E}">
        <p14:creationId xmlns:p14="http://schemas.microsoft.com/office/powerpoint/2010/main" val="29190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155D29E0-CB55-4BC6-A32F-B1E84D34969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CountChar Algorithm (using FirstChar)</a:t>
            </a:r>
          </a:p>
        </p:txBody>
      </p:sp>
      <p:grpSp>
        <p:nvGrpSpPr>
          <p:cNvPr id="122907" name="Group 27"/>
          <p:cNvGrpSpPr>
            <a:grpSpLocks/>
          </p:cNvGrpSpPr>
          <p:nvPr/>
        </p:nvGrpSpPr>
        <p:grpSpPr bwMode="auto">
          <a:xfrm>
            <a:off x="3276601" y="1295400"/>
            <a:ext cx="6022975" cy="5094288"/>
            <a:chOff x="1152" y="720"/>
            <a:chExt cx="3794" cy="3209"/>
          </a:xfrm>
        </p:grpSpPr>
        <p:sp>
          <p:nvSpPr>
            <p:cNvPr id="122884" name="Rectangle 4"/>
            <p:cNvSpPr>
              <a:spLocks noChangeArrowheads="1"/>
            </p:cNvSpPr>
            <p:nvPr/>
          </p:nvSpPr>
          <p:spPr bwMode="auto">
            <a:xfrm>
              <a:off x="1296" y="720"/>
              <a:ext cx="11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save regs</a:t>
              </a:r>
            </a:p>
          </p:txBody>
        </p:sp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1152" y="1392"/>
              <a:ext cx="139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call FirstChar</a:t>
              </a:r>
            </a:p>
          </p:txBody>
        </p:sp>
        <p:sp>
          <p:nvSpPr>
            <p:cNvPr id="122886" name="Rectangle 6"/>
            <p:cNvSpPr>
              <a:spLocks noChangeArrowheads="1"/>
            </p:cNvSpPr>
            <p:nvPr/>
          </p:nvSpPr>
          <p:spPr bwMode="auto">
            <a:xfrm>
              <a:off x="1152" y="2064"/>
              <a:ext cx="139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R3 &lt;- M(R2)</a:t>
              </a:r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>
              <a:off x="1392" y="2880"/>
              <a:ext cx="912" cy="91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R3=0</a:t>
              </a:r>
            </a:p>
          </p:txBody>
        </p:sp>
        <p:sp>
          <p:nvSpPr>
            <p:cNvPr id="122889" name="Rectangle 9"/>
            <p:cNvSpPr>
              <a:spLocks noChangeArrowheads="1"/>
            </p:cNvSpPr>
            <p:nvPr/>
          </p:nvSpPr>
          <p:spPr bwMode="auto">
            <a:xfrm>
              <a:off x="3216" y="768"/>
              <a:ext cx="148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R1 &lt;- R2 + 1</a:t>
              </a:r>
            </a:p>
          </p:txBody>
        </p:sp>
        <p:sp>
          <p:nvSpPr>
            <p:cNvPr id="122890" name="Rectangle 10"/>
            <p:cNvSpPr>
              <a:spLocks noChangeArrowheads="1"/>
            </p:cNvSpPr>
            <p:nvPr/>
          </p:nvSpPr>
          <p:spPr bwMode="auto">
            <a:xfrm>
              <a:off x="3456" y="2592"/>
              <a:ext cx="11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restore</a:t>
              </a:r>
            </a:p>
            <a:p>
              <a:r>
                <a:rPr lang="en-US" altLang="en-US"/>
                <a:t>regs</a:t>
              </a:r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>
              <a:off x="3408" y="3408"/>
              <a:ext cx="1200" cy="336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return</a:t>
              </a:r>
            </a:p>
          </p:txBody>
        </p:sp>
        <p:cxnSp>
          <p:nvCxnSpPr>
            <p:cNvPr id="122892" name="AutoShape 12"/>
            <p:cNvCxnSpPr>
              <a:cxnSpLocks noChangeShapeType="1"/>
              <a:stCxn id="122887" idx="3"/>
              <a:endCxn id="122889" idx="1"/>
            </p:cNvCxnSpPr>
            <p:nvPr/>
          </p:nvCxnSpPr>
          <p:spPr bwMode="auto">
            <a:xfrm flipV="1">
              <a:off x="2304" y="1008"/>
              <a:ext cx="912" cy="2328"/>
            </a:xfrm>
            <a:prstGeom prst="bentConnector3">
              <a:avLst>
                <a:gd name="adj1" fmla="val 6447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894" name="AutoShape 14"/>
            <p:cNvCxnSpPr>
              <a:cxnSpLocks noChangeShapeType="1"/>
              <a:stCxn id="122887" idx="2"/>
              <a:endCxn id="122890" idx="1"/>
            </p:cNvCxnSpPr>
            <p:nvPr/>
          </p:nvCxnSpPr>
          <p:spPr bwMode="auto">
            <a:xfrm rot="5400000" flipH="1" flipV="1">
              <a:off x="2172" y="2508"/>
              <a:ext cx="960" cy="1608"/>
            </a:xfrm>
            <a:prstGeom prst="bentConnector4">
              <a:avLst>
                <a:gd name="adj1" fmla="val -15000"/>
                <a:gd name="adj2" fmla="val 800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895" name="AutoShape 15"/>
            <p:cNvCxnSpPr>
              <a:cxnSpLocks noChangeShapeType="1"/>
              <a:stCxn id="122889" idx="2"/>
              <a:endCxn id="122885" idx="3"/>
            </p:cNvCxnSpPr>
            <p:nvPr/>
          </p:nvCxnSpPr>
          <p:spPr bwMode="auto">
            <a:xfrm rot="5400000">
              <a:off x="3060" y="732"/>
              <a:ext cx="384" cy="14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897" name="AutoShape 17"/>
            <p:cNvCxnSpPr>
              <a:cxnSpLocks noChangeShapeType="1"/>
              <a:stCxn id="122890" idx="2"/>
              <a:endCxn id="122891" idx="0"/>
            </p:cNvCxnSpPr>
            <p:nvPr/>
          </p:nvCxnSpPr>
          <p:spPr bwMode="auto">
            <a:xfrm>
              <a:off x="4008" y="3072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898" name="AutoShape 18"/>
            <p:cNvCxnSpPr>
              <a:cxnSpLocks noChangeShapeType="1"/>
              <a:stCxn id="122886" idx="2"/>
              <a:endCxn id="122887" idx="0"/>
            </p:cNvCxnSpPr>
            <p:nvPr/>
          </p:nvCxnSpPr>
          <p:spPr bwMode="auto">
            <a:xfrm>
              <a:off x="1848" y="2544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899" name="AutoShape 19"/>
            <p:cNvCxnSpPr>
              <a:cxnSpLocks noChangeShapeType="1"/>
              <a:stCxn id="122884" idx="2"/>
              <a:endCxn id="122885" idx="0"/>
            </p:cNvCxnSpPr>
            <p:nvPr/>
          </p:nvCxnSpPr>
          <p:spPr bwMode="auto">
            <a:xfrm>
              <a:off x="1848" y="120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900" name="AutoShape 20"/>
            <p:cNvCxnSpPr>
              <a:cxnSpLocks noChangeShapeType="1"/>
              <a:stCxn id="122885" idx="2"/>
              <a:endCxn id="122886" idx="0"/>
            </p:cNvCxnSpPr>
            <p:nvPr/>
          </p:nvCxnSpPr>
          <p:spPr bwMode="auto">
            <a:xfrm>
              <a:off x="1848" y="1872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901" name="Text Box 21"/>
            <p:cNvSpPr txBox="1">
              <a:spLocks noChangeArrowheads="1"/>
            </p:cNvSpPr>
            <p:nvPr/>
          </p:nvSpPr>
          <p:spPr bwMode="auto">
            <a:xfrm>
              <a:off x="2263" y="3092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no</a:t>
              </a:r>
            </a:p>
          </p:txBody>
        </p:sp>
        <p:sp>
          <p:nvSpPr>
            <p:cNvPr id="122903" name="Text Box 23"/>
            <p:cNvSpPr txBox="1">
              <a:spLocks noChangeArrowheads="1"/>
            </p:cNvSpPr>
            <p:nvPr/>
          </p:nvSpPr>
          <p:spPr bwMode="auto">
            <a:xfrm>
              <a:off x="1989" y="3696"/>
              <a:ext cx="3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yes</a:t>
              </a:r>
            </a:p>
          </p:txBody>
        </p:sp>
        <p:sp>
          <p:nvSpPr>
            <p:cNvPr id="122905" name="Text Box 25"/>
            <p:cNvSpPr txBox="1">
              <a:spLocks noChangeArrowheads="1"/>
            </p:cNvSpPr>
            <p:nvPr/>
          </p:nvSpPr>
          <p:spPr bwMode="auto">
            <a:xfrm>
              <a:off x="3504" y="1824"/>
              <a:ext cx="144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  <a:latin typeface="Franklin Gothic Book" panose="020B0503020102020204" pitchFamily="34" charset="0"/>
                </a:rPr>
                <a:t>save R7,</a:t>
              </a:r>
              <a:br>
                <a:rPr lang="en-US" altLang="en-US" i="1">
                  <a:solidFill>
                    <a:schemeClr val="accent2"/>
                  </a:solidFill>
                  <a:latin typeface="Franklin Gothic Book" panose="020B0503020102020204" pitchFamily="34" charset="0"/>
                </a:rPr>
              </a:br>
              <a:r>
                <a:rPr lang="en-US" altLang="en-US" i="1">
                  <a:solidFill>
                    <a:schemeClr val="accent2"/>
                  </a:solidFill>
                  <a:latin typeface="Franklin Gothic Book" panose="020B0503020102020204" pitchFamily="34" charset="0"/>
                </a:rPr>
                <a:t>since we’re using JSR</a:t>
              </a:r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 flipH="1" flipV="1">
              <a:off x="2640" y="1776"/>
              <a:ext cx="86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45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1C012F92-5AF3-4B96-8C53-CFC4343FA37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CountChar Implementation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Courier New" panose="02070309020205020404" pitchFamily="49" charset="0"/>
              </a:rPr>
              <a:t>; </a:t>
            </a:r>
            <a:r>
              <a:rPr lang="en-US" altLang="en-US" sz="2000" i="1" dirty="0" err="1"/>
              <a:t>CountChar</a:t>
            </a:r>
            <a:r>
              <a:rPr lang="en-US" altLang="en-US" sz="2000" i="1" dirty="0"/>
              <a:t>: subroutine to count occurrences of a 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 err="1">
                <a:latin typeface="Courier New" panose="02070309020205020404" pitchFamily="49" charset="0"/>
              </a:rPr>
              <a:t>CountChar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ST	R3, CCR3	; </a:t>
            </a:r>
            <a:r>
              <a:rPr lang="en-US" altLang="en-US" sz="2000" i="1" dirty="0"/>
              <a:t>save registers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ST	R4, CCR4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urier New" panose="02070309020205020404" pitchFamily="49" charset="0"/>
              </a:rPr>
              <a:t>ST	R7, CCR7	; </a:t>
            </a:r>
            <a:r>
              <a:rPr lang="en-US" altLang="en-US" sz="2000" i="1" dirty="0">
                <a:solidFill>
                  <a:schemeClr val="accent2"/>
                </a:solidFill>
              </a:rPr>
              <a:t>JSR alters R7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urier New" panose="02070309020205020404" pitchFamily="49" charset="0"/>
              </a:rPr>
              <a:t>ST	R1, CCR1	; </a:t>
            </a:r>
            <a:r>
              <a:rPr lang="en-US" altLang="en-US" sz="2000" i="1" dirty="0">
                <a:solidFill>
                  <a:schemeClr val="accent2"/>
                </a:solidFill>
              </a:rPr>
              <a:t>save original string </a:t>
            </a:r>
            <a:r>
              <a:rPr lang="en-US" altLang="en-US" sz="2000" i="1" dirty="0" err="1">
                <a:solidFill>
                  <a:schemeClr val="accent2"/>
                </a:solidFill>
              </a:rPr>
              <a:t>ptr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AND	R4, R4, #0	; </a:t>
            </a:r>
            <a:r>
              <a:rPr lang="en-US" altLang="en-US" sz="2000" i="1" dirty="0"/>
              <a:t>initialize count to </a:t>
            </a:r>
            <a:r>
              <a:rPr lang="en-US" altLang="en-US" sz="2000" i="1" dirty="0" smtClean="0"/>
              <a:t>zero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 smtClean="0">
                <a:latin typeface="Courier New" panose="02070309020205020404" pitchFamily="49" charset="0"/>
              </a:rPr>
              <a:t>CC1</a:t>
            </a: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urier New" panose="02070309020205020404" pitchFamily="49" charset="0"/>
              </a:rPr>
              <a:t>JSR	</a:t>
            </a:r>
            <a:r>
              <a:rPr lang="en-US" altLang="en-US" sz="20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FirstChar</a:t>
            </a:r>
            <a:r>
              <a:rPr lang="en-US" altLang="en-US" sz="2000" dirty="0">
                <a:latin typeface="Courier New" panose="02070309020205020404" pitchFamily="49" charset="0"/>
              </a:rPr>
              <a:t>	; </a:t>
            </a:r>
            <a:r>
              <a:rPr lang="en-US" altLang="en-US" sz="2000" i="1" dirty="0"/>
              <a:t>find next occurrence (</a:t>
            </a:r>
            <a:r>
              <a:rPr lang="en-US" altLang="en-US" sz="2000" i="1" dirty="0" err="1"/>
              <a:t>ptr</a:t>
            </a:r>
            <a:r>
              <a:rPr lang="en-US" altLang="en-US" sz="2000" i="1" dirty="0"/>
              <a:t> in R2)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LDR	R3, R2, #0	; </a:t>
            </a:r>
            <a:r>
              <a:rPr lang="en-US" altLang="en-US" sz="2000" i="1" dirty="0"/>
              <a:t>see if char or null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latin typeface="Courier New" panose="02070309020205020404" pitchFamily="49" charset="0"/>
              </a:rPr>
              <a:t>BRz</a:t>
            </a:r>
            <a:r>
              <a:rPr lang="en-US" altLang="en-US" sz="2000" dirty="0">
                <a:latin typeface="Courier New" panose="02070309020205020404" pitchFamily="49" charset="0"/>
              </a:rPr>
              <a:t>	CC2		; </a:t>
            </a:r>
            <a:r>
              <a:rPr lang="en-US" altLang="en-US" sz="2000" i="1" dirty="0"/>
              <a:t>if null, no more chars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ADD	R4, R4, #1	; </a:t>
            </a:r>
            <a:r>
              <a:rPr lang="en-US" altLang="en-US" sz="2000" i="1" dirty="0"/>
              <a:t>increment count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ADD	R1, R2, #1	; </a:t>
            </a:r>
            <a:r>
              <a:rPr lang="en-US" altLang="en-US" sz="2000" i="1" dirty="0"/>
              <a:t>point to next char in string</a:t>
            </a:r>
            <a:r>
              <a:rPr lang="en-US" altLang="en-US" sz="2000" dirty="0">
                <a:latin typeface="Courier New" panose="02070309020205020404" pitchFamily="49" charset="0"/>
              </a:rPr>
              <a:t>		</a:t>
            </a:r>
            <a:endParaRPr lang="en-US" altLang="en-US" sz="2000" dirty="0" smtClean="0">
              <a:latin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BRnzp</a:t>
            </a:r>
            <a:r>
              <a:rPr lang="en-US" altLang="en-US" sz="2000" dirty="0">
                <a:latin typeface="Courier New" panose="02070309020205020404" pitchFamily="49" charset="0"/>
              </a:rPr>
              <a:t>	CC1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CC2	</a:t>
            </a:r>
            <a:r>
              <a:rPr lang="en-US" altLang="en-US" sz="2000" dirty="0">
                <a:solidFill>
                  <a:schemeClr val="accent2"/>
                </a:solidFill>
                <a:latin typeface="Courier New" panose="02070309020205020404" pitchFamily="49" charset="0"/>
              </a:rPr>
              <a:t>ADD	R2, R4, #0</a:t>
            </a: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2000" i="1" dirty="0">
                <a:solidFill>
                  <a:schemeClr val="accent2"/>
                </a:solidFill>
              </a:rPr>
              <a:t>move return </a:t>
            </a:r>
            <a:r>
              <a:rPr lang="en-US" altLang="en-US" sz="2000" i="1" dirty="0" err="1">
                <a:solidFill>
                  <a:schemeClr val="accent2"/>
                </a:solidFill>
              </a:rPr>
              <a:t>val</a:t>
            </a:r>
            <a:r>
              <a:rPr lang="en-US" altLang="en-US" sz="2000" i="1" dirty="0">
                <a:solidFill>
                  <a:schemeClr val="accent2"/>
                </a:solidFill>
              </a:rPr>
              <a:t> (count) to R2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LD	R3, CCR3	; </a:t>
            </a:r>
            <a:r>
              <a:rPr lang="en-US" altLang="en-US" sz="2000" i="1" dirty="0"/>
              <a:t>restore </a:t>
            </a:r>
            <a:r>
              <a:rPr lang="en-US" altLang="en-US" sz="2000" i="1" dirty="0" err="1"/>
              <a:t>regs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LD	R4, CCR4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LD	R1, CCR1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LD	R7, CCR7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RET			; </a:t>
            </a:r>
            <a:r>
              <a:rPr lang="en-US" altLang="en-US" sz="2000" i="1" dirty="0"/>
              <a:t>and return</a:t>
            </a:r>
          </a:p>
        </p:txBody>
      </p:sp>
    </p:spTree>
    <p:extLst>
      <p:ext uri="{BB962C8B-B14F-4D97-AF65-F5344CB8AC3E}">
        <p14:creationId xmlns:p14="http://schemas.microsoft.com/office/powerpoint/2010/main" val="21964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week … our journey takes us … 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84844" y="3264392"/>
            <a:ext cx="1282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I/O system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21144" y="4686792"/>
            <a:ext cx="2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75044" y="3264392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</a:rPr>
              <a:t>Processor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98844" y="3258042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284844" y="3264392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56044" y="2349992"/>
            <a:ext cx="111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</a:rPr>
              <a:t>Compiler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200324" y="2075101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</a:rPr>
              <a:t>Operating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240394" y="2092327"/>
            <a:ext cx="1123300" cy="55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</a:rPr>
              <a:t>System</a:t>
            </a:r>
          </a:p>
          <a:p>
            <a:pPr algn="ctr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Helvetica" panose="020B0604020202020204" pitchFamily="34" charset="0"/>
              </a:rPr>
              <a:t>(</a:t>
            </a:r>
            <a:r>
              <a:rPr lang="en-US" altLang="en-US" sz="1200" b="1" dirty="0">
                <a:latin typeface="Helvetica" panose="020B0604020202020204" pitchFamily="34" charset="0"/>
              </a:rPr>
              <a:t>Win, Linux)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5218044" y="204519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224394" y="2045192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427844" y="2045192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379844" y="1689592"/>
            <a:ext cx="2525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Application (Browser)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4151244" y="1587992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970644" y="1594342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900544" y="4166092"/>
            <a:ext cx="165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Digital Design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436994" y="4134342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837044" y="4458192"/>
            <a:ext cx="167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Circuit Design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589394" y="4489942"/>
            <a:ext cx="2247900" cy="215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24" descr="50%"/>
          <p:cNvSpPr>
            <a:spLocks noChangeArrowheads="1"/>
          </p:cNvSpPr>
          <p:nvPr/>
        </p:nvSpPr>
        <p:spPr bwMode="auto">
          <a:xfrm>
            <a:off x="2551044" y="3035792"/>
            <a:ext cx="5600700" cy="228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8189844" y="3035792"/>
            <a:ext cx="172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Instruction Set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 Architecture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157594" y="1587992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4594157" y="3699367"/>
            <a:ext cx="2327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Datapath &amp; Control </a:t>
            </a: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309994" y="3651742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4989444" y="4712192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Helvetica" panose="020B0604020202020204" pitchFamily="34" charset="0"/>
              </a:rPr>
              <a:t>transistors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690994" y="4718542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5294244" y="3264392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281544" y="3264392"/>
            <a:ext cx="1003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Memory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2474844" y="3188192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Hardware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2551044" y="2730992"/>
            <a:ext cx="125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Software</a:t>
            </a: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3846444" y="2045192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46444" y="3264392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4405245" y="2349992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56044" y="2730992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</a:rPr>
              <a:t>Assembler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131866" y="3507279"/>
            <a:ext cx="0" cy="159702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54194" y="4253948"/>
            <a:ext cx="31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COSC 120: Computer Hardware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7716" y="1636908"/>
            <a:ext cx="122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COSC 121: Computer Systems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9744" y="2211215"/>
            <a:ext cx="2532" cy="1593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42072" y="2345785"/>
            <a:ext cx="295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COSC 255: Operating Systems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755836" y="2132855"/>
            <a:ext cx="0" cy="7910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488411" y="2825693"/>
            <a:ext cx="759817" cy="27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Helvetica" panose="020B0604020202020204" pitchFamily="34" charset="0"/>
              </a:rPr>
              <a:t>Drivers</a:t>
            </a:r>
            <a:endParaRPr lang="en-US" altLang="en-US" sz="1400" b="1" dirty="0">
              <a:latin typeface="Helvetica" panose="020B0604020202020204" pitchFamily="34" charset="0"/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4499105" y="2667492"/>
            <a:ext cx="1223072" cy="32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6318876" y="2813203"/>
            <a:ext cx="1031510" cy="3083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" name="Oval 46"/>
          <p:cNvSpPr/>
          <p:nvPr/>
        </p:nvSpPr>
        <p:spPr>
          <a:xfrm>
            <a:off x="5274214" y="2584689"/>
            <a:ext cx="1562754" cy="90512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773A0111-BA20-49D0-8DA0-0BFD8741686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FirstChar Algorithm</a:t>
            </a:r>
          </a:p>
        </p:txBody>
      </p:sp>
      <p:grpSp>
        <p:nvGrpSpPr>
          <p:cNvPr id="120862" name="Group 30"/>
          <p:cNvGrpSpPr>
            <a:grpSpLocks/>
          </p:cNvGrpSpPr>
          <p:nvPr/>
        </p:nvGrpSpPr>
        <p:grpSpPr bwMode="auto">
          <a:xfrm>
            <a:off x="3124200" y="1066800"/>
            <a:ext cx="5672138" cy="5399088"/>
            <a:chOff x="1152" y="528"/>
            <a:chExt cx="3573" cy="3401"/>
          </a:xfrm>
        </p:grpSpPr>
        <p:sp>
          <p:nvSpPr>
            <p:cNvPr id="120835" name="Rectangle 3"/>
            <p:cNvSpPr>
              <a:spLocks noChangeArrowheads="1"/>
            </p:cNvSpPr>
            <p:nvPr/>
          </p:nvSpPr>
          <p:spPr bwMode="auto">
            <a:xfrm>
              <a:off x="1296" y="720"/>
              <a:ext cx="11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save regs</a:t>
              </a:r>
            </a:p>
          </p:txBody>
        </p:sp>
        <p:sp>
          <p:nvSpPr>
            <p:cNvPr id="120836" name="Rectangle 4"/>
            <p:cNvSpPr>
              <a:spLocks noChangeArrowheads="1"/>
            </p:cNvSpPr>
            <p:nvPr/>
          </p:nvSpPr>
          <p:spPr bwMode="auto">
            <a:xfrm>
              <a:off x="1296" y="1392"/>
              <a:ext cx="11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R2 &lt;- R1</a:t>
              </a:r>
            </a:p>
          </p:txBody>
        </p:sp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1152" y="2064"/>
              <a:ext cx="139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R3 &lt;- M(R2)</a:t>
              </a:r>
            </a:p>
          </p:txBody>
        </p:sp>
        <p:sp>
          <p:nvSpPr>
            <p:cNvPr id="120838" name="AutoShape 6"/>
            <p:cNvSpPr>
              <a:spLocks noChangeArrowheads="1"/>
            </p:cNvSpPr>
            <p:nvPr/>
          </p:nvSpPr>
          <p:spPr bwMode="auto">
            <a:xfrm>
              <a:off x="1392" y="2880"/>
              <a:ext cx="912" cy="91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R3=0</a:t>
              </a:r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3504" y="528"/>
              <a:ext cx="912" cy="91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R3=R0</a:t>
              </a: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216" y="1680"/>
              <a:ext cx="148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R2 &lt;- R2 + 1</a:t>
              </a:r>
            </a:p>
          </p:txBody>
        </p:sp>
        <p:sp>
          <p:nvSpPr>
            <p:cNvPr id="120842" name="Rectangle 10"/>
            <p:cNvSpPr>
              <a:spLocks noChangeArrowheads="1"/>
            </p:cNvSpPr>
            <p:nvPr/>
          </p:nvSpPr>
          <p:spPr bwMode="auto">
            <a:xfrm>
              <a:off x="3456" y="2592"/>
              <a:ext cx="11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restore</a:t>
              </a:r>
            </a:p>
            <a:p>
              <a:r>
                <a:rPr lang="en-US" altLang="en-US"/>
                <a:t>regs</a:t>
              </a:r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3408" y="3408"/>
              <a:ext cx="1200" cy="336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return</a:t>
              </a:r>
            </a:p>
          </p:txBody>
        </p:sp>
        <p:cxnSp>
          <p:nvCxnSpPr>
            <p:cNvPr id="120848" name="AutoShape 16"/>
            <p:cNvCxnSpPr>
              <a:cxnSpLocks noChangeShapeType="1"/>
              <a:stCxn id="120838" idx="3"/>
              <a:endCxn id="120840" idx="1"/>
            </p:cNvCxnSpPr>
            <p:nvPr/>
          </p:nvCxnSpPr>
          <p:spPr bwMode="auto">
            <a:xfrm flipV="1">
              <a:off x="2304" y="984"/>
              <a:ext cx="1200" cy="23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9" name="AutoShape 17"/>
            <p:cNvCxnSpPr>
              <a:cxnSpLocks noChangeShapeType="1"/>
              <a:stCxn id="120840" idx="2"/>
              <a:endCxn id="120841" idx="0"/>
            </p:cNvCxnSpPr>
            <p:nvPr/>
          </p:nvCxnSpPr>
          <p:spPr bwMode="auto">
            <a:xfrm>
              <a:off x="3960" y="1440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0" name="AutoShape 18"/>
            <p:cNvCxnSpPr>
              <a:cxnSpLocks noChangeShapeType="1"/>
              <a:stCxn id="120838" idx="2"/>
              <a:endCxn id="120842" idx="1"/>
            </p:cNvCxnSpPr>
            <p:nvPr/>
          </p:nvCxnSpPr>
          <p:spPr bwMode="auto">
            <a:xfrm rot="5400000" flipH="1" flipV="1">
              <a:off x="2172" y="2508"/>
              <a:ext cx="960" cy="1608"/>
            </a:xfrm>
            <a:prstGeom prst="bentConnector4">
              <a:avLst>
                <a:gd name="adj1" fmla="val -15000"/>
                <a:gd name="adj2" fmla="val 800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1" name="AutoShape 19"/>
            <p:cNvCxnSpPr>
              <a:cxnSpLocks noChangeShapeType="1"/>
              <a:stCxn id="120841" idx="2"/>
              <a:endCxn id="120837" idx="3"/>
            </p:cNvCxnSpPr>
            <p:nvPr/>
          </p:nvCxnSpPr>
          <p:spPr bwMode="auto">
            <a:xfrm rot="5400000">
              <a:off x="3180" y="1524"/>
              <a:ext cx="144" cy="14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2" name="AutoShape 20"/>
            <p:cNvCxnSpPr>
              <a:cxnSpLocks noChangeShapeType="1"/>
              <a:stCxn id="120840" idx="3"/>
              <a:endCxn id="120842" idx="3"/>
            </p:cNvCxnSpPr>
            <p:nvPr/>
          </p:nvCxnSpPr>
          <p:spPr bwMode="auto">
            <a:xfrm>
              <a:off x="4416" y="984"/>
              <a:ext cx="144" cy="1848"/>
            </a:xfrm>
            <a:prstGeom prst="bentConnector3">
              <a:avLst>
                <a:gd name="adj1" fmla="val 446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3" name="AutoShape 21"/>
            <p:cNvCxnSpPr>
              <a:cxnSpLocks noChangeShapeType="1"/>
              <a:stCxn id="120842" idx="2"/>
              <a:endCxn id="120844" idx="0"/>
            </p:cNvCxnSpPr>
            <p:nvPr/>
          </p:nvCxnSpPr>
          <p:spPr bwMode="auto">
            <a:xfrm>
              <a:off x="4008" y="3072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4" name="AutoShape 22"/>
            <p:cNvCxnSpPr>
              <a:cxnSpLocks noChangeShapeType="1"/>
              <a:stCxn id="120837" idx="2"/>
              <a:endCxn id="120838" idx="0"/>
            </p:cNvCxnSpPr>
            <p:nvPr/>
          </p:nvCxnSpPr>
          <p:spPr bwMode="auto">
            <a:xfrm>
              <a:off x="1848" y="2544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5" name="AutoShape 23"/>
            <p:cNvCxnSpPr>
              <a:cxnSpLocks noChangeShapeType="1"/>
              <a:stCxn id="120835" idx="2"/>
              <a:endCxn id="120836" idx="0"/>
            </p:cNvCxnSpPr>
            <p:nvPr/>
          </p:nvCxnSpPr>
          <p:spPr bwMode="auto">
            <a:xfrm>
              <a:off x="1848" y="120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7" name="AutoShape 25"/>
            <p:cNvCxnSpPr>
              <a:cxnSpLocks noChangeShapeType="1"/>
              <a:stCxn id="120836" idx="2"/>
              <a:endCxn id="120837" idx="0"/>
            </p:cNvCxnSpPr>
            <p:nvPr/>
          </p:nvCxnSpPr>
          <p:spPr bwMode="auto">
            <a:xfrm>
              <a:off x="1848" y="1872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8" name="Text Box 26"/>
            <p:cNvSpPr txBox="1">
              <a:spLocks noChangeArrowheads="1"/>
            </p:cNvSpPr>
            <p:nvPr/>
          </p:nvSpPr>
          <p:spPr bwMode="auto">
            <a:xfrm>
              <a:off x="2263" y="3092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no</a:t>
              </a:r>
            </a:p>
          </p:txBody>
        </p:sp>
        <p:sp>
          <p:nvSpPr>
            <p:cNvPr id="120859" name="Text Box 27"/>
            <p:cNvSpPr txBox="1">
              <a:spLocks noChangeArrowheads="1"/>
            </p:cNvSpPr>
            <p:nvPr/>
          </p:nvSpPr>
          <p:spPr bwMode="auto">
            <a:xfrm>
              <a:off x="3984" y="1392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no</a:t>
              </a:r>
            </a:p>
          </p:txBody>
        </p:sp>
        <p:sp>
          <p:nvSpPr>
            <p:cNvPr id="120860" name="Text Box 28"/>
            <p:cNvSpPr txBox="1">
              <a:spLocks noChangeArrowheads="1"/>
            </p:cNvSpPr>
            <p:nvPr/>
          </p:nvSpPr>
          <p:spPr bwMode="auto">
            <a:xfrm>
              <a:off x="1989" y="3696"/>
              <a:ext cx="3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yes</a:t>
              </a:r>
            </a:p>
          </p:txBody>
        </p:sp>
        <p:sp>
          <p:nvSpPr>
            <p:cNvPr id="120861" name="Text Box 29"/>
            <p:cNvSpPr txBox="1">
              <a:spLocks noChangeArrowheads="1"/>
            </p:cNvSpPr>
            <p:nvPr/>
          </p:nvSpPr>
          <p:spPr bwMode="auto">
            <a:xfrm>
              <a:off x="4416" y="768"/>
              <a:ext cx="3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9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C6E0C1D1-C8D3-43AF-AA4B-5BE4A6E2D23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FirstChar Implementation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715000"/>
          </a:xfrm>
        </p:spPr>
        <p:txBody>
          <a:bodyPr/>
          <a:lstStyle/>
          <a:p>
            <a:r>
              <a:rPr lang="en-US" altLang="en-US" sz="2000" dirty="0">
                <a:latin typeface="Courier New" panose="02070309020205020404" pitchFamily="49" charset="0"/>
              </a:rPr>
              <a:t>; </a:t>
            </a:r>
            <a:r>
              <a:rPr lang="en-US" altLang="en-US" sz="2000" i="1" dirty="0" err="1"/>
              <a:t>FirstChar</a:t>
            </a:r>
            <a:r>
              <a:rPr lang="en-US" altLang="en-US" sz="2000" i="1" dirty="0"/>
              <a:t>: subroutine to find first occurrence of a 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 err="1">
                <a:latin typeface="Courier New" panose="02070309020205020404" pitchFamily="49" charset="0"/>
              </a:rPr>
              <a:t>FirstChar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ST	R3, FCR3	; </a:t>
            </a:r>
            <a:r>
              <a:rPr lang="en-US" altLang="en-US" sz="2000" i="1" dirty="0"/>
              <a:t>save registers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ST	R4, FCR4	; </a:t>
            </a:r>
            <a:r>
              <a:rPr lang="en-US" altLang="en-US" sz="2000" i="1" dirty="0"/>
              <a:t>save original 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NOT	R4, R0	; </a:t>
            </a:r>
            <a:r>
              <a:rPr lang="en-US" altLang="en-US" sz="2000" i="1" dirty="0"/>
              <a:t>negate R0 for comparisons</a:t>
            </a:r>
            <a:br>
              <a:rPr lang="en-US" altLang="en-US" sz="2000" i="1" dirty="0"/>
            </a:br>
            <a:r>
              <a:rPr lang="en-US" altLang="en-US" sz="2000" dirty="0">
                <a:latin typeface="Courier New" panose="02070309020205020404" pitchFamily="49" charset="0"/>
              </a:rPr>
              <a:t>	ADD	R4, R4, #1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ADD	R2, R1, #0	; </a:t>
            </a:r>
            <a:r>
              <a:rPr lang="en-US" altLang="en-US" sz="2000" i="1" dirty="0"/>
              <a:t>initialize </a:t>
            </a:r>
            <a:r>
              <a:rPr lang="en-US" altLang="en-US" sz="2000" i="1" dirty="0" err="1"/>
              <a:t>ptr</a:t>
            </a:r>
            <a:r>
              <a:rPr lang="en-US" altLang="en-US" sz="2000" i="1" dirty="0"/>
              <a:t> to beginning of </a:t>
            </a:r>
            <a:r>
              <a:rPr lang="en-US" altLang="en-US" sz="2000" i="1" dirty="0" smtClean="0"/>
              <a:t>string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Courier New" panose="02070309020205020404" pitchFamily="49" charset="0"/>
              </a:rPr>
              <a:t>FC1</a:t>
            </a:r>
            <a:r>
              <a:rPr lang="en-US" altLang="en-US" sz="2000" dirty="0">
                <a:latin typeface="Courier New" panose="02070309020205020404" pitchFamily="49" charset="0"/>
              </a:rPr>
              <a:t>	LDR	R3, R2, #0	; </a:t>
            </a:r>
            <a:r>
              <a:rPr lang="en-US" altLang="en-US" sz="2000" i="1" dirty="0"/>
              <a:t>read character</a:t>
            </a:r>
            <a:br>
              <a:rPr lang="en-US" altLang="en-US" sz="2000" i="1" dirty="0"/>
            </a:b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latin typeface="Courier New" panose="02070309020205020404" pitchFamily="49" charset="0"/>
              </a:rPr>
              <a:t>BRz</a:t>
            </a:r>
            <a:r>
              <a:rPr lang="en-US" altLang="en-US" sz="2000" dirty="0">
                <a:latin typeface="Courier New" panose="02070309020205020404" pitchFamily="49" charset="0"/>
              </a:rPr>
              <a:t>	FC2		; </a:t>
            </a:r>
            <a:r>
              <a:rPr lang="en-US" altLang="en-US" sz="2000" i="1" dirty="0"/>
              <a:t>if null, we’re done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ADD	R3, R3, R4	; </a:t>
            </a:r>
            <a:r>
              <a:rPr lang="en-US" altLang="en-US" sz="2000" i="1" dirty="0"/>
              <a:t>see if matches input char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latin typeface="Courier New" panose="02070309020205020404" pitchFamily="49" charset="0"/>
              </a:rPr>
              <a:t>BRz</a:t>
            </a:r>
            <a:r>
              <a:rPr lang="en-US" altLang="en-US" sz="2000" dirty="0">
                <a:latin typeface="Courier New" panose="02070309020205020404" pitchFamily="49" charset="0"/>
              </a:rPr>
              <a:t>	FC2		; </a:t>
            </a:r>
            <a:r>
              <a:rPr lang="en-US" altLang="en-US" sz="2000" i="1" dirty="0"/>
              <a:t>if yes, we’re done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ADD	R2, R2, #1	; </a:t>
            </a:r>
            <a:r>
              <a:rPr lang="en-US" altLang="en-US" sz="2000" i="1" dirty="0"/>
              <a:t>increment pointer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latin typeface="Courier New" panose="02070309020205020404" pitchFamily="49" charset="0"/>
              </a:rPr>
              <a:t>BRnzp</a:t>
            </a:r>
            <a:r>
              <a:rPr lang="en-US" altLang="en-US" sz="2000" dirty="0">
                <a:latin typeface="Courier New" panose="02070309020205020404" pitchFamily="49" charset="0"/>
              </a:rPr>
              <a:t>	FC1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FC2	LD	R3, FCR3	; </a:t>
            </a:r>
            <a:r>
              <a:rPr lang="en-US" altLang="en-US" sz="2000" i="1" dirty="0"/>
              <a:t>restore registers</a:t>
            </a:r>
            <a:r>
              <a:rPr lang="en-US" altLang="en-US" sz="2000" dirty="0">
                <a:latin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	LD	R4, FCR4	; 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	</a:t>
            </a:r>
            <a:r>
              <a:rPr lang="en-US" altLang="en-US" sz="2000" dirty="0">
                <a:latin typeface="Courier New" panose="02070309020205020404" pitchFamily="49" charset="0"/>
              </a:rPr>
              <a:t>RET			; </a:t>
            </a:r>
            <a:r>
              <a:rPr lang="en-US" altLang="en-US" sz="2000" i="1" dirty="0"/>
              <a:t>and return</a:t>
            </a:r>
          </a:p>
        </p:txBody>
      </p:sp>
    </p:spTree>
    <p:extLst>
      <p:ext uri="{BB962C8B-B14F-4D97-AF65-F5344CB8AC3E}">
        <p14:creationId xmlns:p14="http://schemas.microsoft.com/office/powerpoint/2010/main" val="3155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928F411D-E4EB-46D1-9413-22D18D814FFD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Library Routines</a:t>
            </a:r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Vendor may provide object files containing</a:t>
            </a:r>
            <a:br>
              <a:rPr lang="en-US" altLang="en-US" dirty="0"/>
            </a:br>
            <a:r>
              <a:rPr lang="en-US" altLang="en-US" dirty="0"/>
              <a:t>useful subroutines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don’t want to provide source code -- intellectual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assembler/linker must support EXTERNAL symbols</a:t>
            </a:r>
            <a:br>
              <a:rPr lang="en-US" altLang="en-US" dirty="0"/>
            </a:br>
            <a:r>
              <a:rPr lang="en-US" altLang="en-US" dirty="0"/>
              <a:t>(or starting address of routine must be supplied to user)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		</a:t>
            </a:r>
            <a:r>
              <a:rPr lang="en-US" altLang="en-US" dirty="0">
                <a:latin typeface="Courier New" panose="02070309020205020404" pitchFamily="49" charset="0"/>
              </a:rPr>
              <a:t>...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.EXTERNAL	SQRT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		...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LD	R2, </a:t>
            </a:r>
            <a:r>
              <a:rPr lang="en-US" altLang="en-US" dirty="0" err="1">
                <a:latin typeface="Courier New" panose="02070309020205020404" pitchFamily="49" charset="0"/>
              </a:rPr>
              <a:t>SQAddr</a:t>
            </a:r>
            <a:r>
              <a:rPr lang="en-US" altLang="en-US" dirty="0">
                <a:latin typeface="Courier New" panose="02070309020205020404" pitchFamily="49" charset="0"/>
              </a:rPr>
              <a:t>   ; </a:t>
            </a:r>
            <a:r>
              <a:rPr lang="en-US" altLang="en-US" sz="2000" i="1" dirty="0"/>
              <a:t>load SQRT </a:t>
            </a:r>
            <a:r>
              <a:rPr lang="en-US" altLang="en-US" sz="2000" i="1" dirty="0" err="1"/>
              <a:t>addr</a:t>
            </a: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JSRR	R2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		...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 err="1">
                <a:latin typeface="Courier New" panose="02070309020205020404" pitchFamily="49" charset="0"/>
              </a:rPr>
              <a:t>SQAddr</a:t>
            </a:r>
            <a:r>
              <a:rPr lang="en-US" altLang="en-US" dirty="0">
                <a:latin typeface="Courier New" panose="02070309020205020404" pitchFamily="49" charset="0"/>
              </a:rPr>
              <a:t>	.FILL	 SQRT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Using JSRR, because we don’t know whether SQRT</a:t>
            </a:r>
            <a:br>
              <a:rPr lang="en-US" altLang="en-US" dirty="0"/>
            </a:br>
            <a:r>
              <a:rPr lang="en-US" altLang="en-US" dirty="0"/>
              <a:t>is within 1024 instructions.</a:t>
            </a:r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2286000"/>
            <a:ext cx="4953000" cy="2133600"/>
          </a:xfrm>
        </p:spPr>
        <p:txBody>
          <a:bodyPr>
            <a:normAutofit fontScale="90000"/>
          </a:bodyPr>
          <a:lstStyle/>
          <a:p>
            <a:r>
              <a:rPr lang="en-US" altLang="en-US" sz="4800" dirty="0" smtClean="0"/>
              <a:t>PP.9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TRAP Routines and</a:t>
            </a:r>
            <a:br>
              <a:rPr lang="en-US" altLang="en-US" sz="4800" dirty="0"/>
            </a:br>
            <a:r>
              <a:rPr lang="en-US" altLang="en-US" sz="4800" dirty="0"/>
              <a:t>Subroutines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905000" y="6640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4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09C08106-70ED-4C23-B788-33C8C7255CF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System Calls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Certain operations require </a:t>
            </a:r>
            <a:r>
              <a:rPr lang="en-US" altLang="en-US" dirty="0">
                <a:solidFill>
                  <a:srgbClr val="009900"/>
                </a:solidFill>
              </a:rPr>
              <a:t>specialized knowledge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and </a:t>
            </a:r>
            <a:r>
              <a:rPr lang="en-US" altLang="en-US" dirty="0">
                <a:solidFill>
                  <a:srgbClr val="009900"/>
                </a:solidFill>
              </a:rPr>
              <a:t>protection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specific knowledge of I/O device registers</a:t>
            </a:r>
            <a:br>
              <a:rPr lang="en-US" altLang="en-US" dirty="0"/>
            </a:br>
            <a:r>
              <a:rPr lang="en-US" altLang="en-US" dirty="0"/>
              <a:t>and the sequence of operations needed to use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I/O resources shared among multiple users/programs;</a:t>
            </a:r>
            <a:br>
              <a:rPr lang="en-US" altLang="en-US" dirty="0"/>
            </a:br>
            <a:r>
              <a:rPr lang="en-US" altLang="en-US" dirty="0"/>
              <a:t>a mistake could affect lots of other users!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Not every programmer knows (or wants to know)</a:t>
            </a:r>
            <a:br>
              <a:rPr lang="en-US" altLang="en-US" dirty="0"/>
            </a:br>
            <a:r>
              <a:rPr lang="en-US" altLang="en-US" dirty="0"/>
              <a:t>this level of detail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Provide </a:t>
            </a:r>
            <a:r>
              <a:rPr lang="en-US" altLang="en-US" i="1" dirty="0">
                <a:solidFill>
                  <a:srgbClr val="CE0000"/>
                </a:solidFill>
              </a:rPr>
              <a:t>service routines</a:t>
            </a:r>
            <a:r>
              <a:rPr lang="en-US" altLang="en-US" b="0" i="1" dirty="0"/>
              <a:t> </a:t>
            </a:r>
            <a:r>
              <a:rPr lang="en-US" altLang="en-US" dirty="0"/>
              <a:t>or</a:t>
            </a:r>
            <a:r>
              <a:rPr lang="en-US" altLang="en-US" b="0" i="1" dirty="0"/>
              <a:t> </a:t>
            </a:r>
            <a:r>
              <a:rPr lang="en-US" altLang="en-US" i="1" dirty="0">
                <a:solidFill>
                  <a:srgbClr val="CE0000"/>
                </a:solidFill>
              </a:rPr>
              <a:t>system calls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(part of operating system) to safely and conveniently</a:t>
            </a:r>
            <a:br>
              <a:rPr lang="en-US" altLang="en-US" dirty="0"/>
            </a:br>
            <a:r>
              <a:rPr lang="en-US" altLang="en-US" dirty="0"/>
              <a:t>perform low-level, </a:t>
            </a:r>
            <a:r>
              <a:rPr lang="en-US" altLang="en-US" u="sng" dirty="0"/>
              <a:t>privileged</a:t>
            </a:r>
            <a:r>
              <a:rPr lang="en-US" altLang="en-US" dirty="0"/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3165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D77FAFE2-AA13-4568-A634-EFF492F1188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System Call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58674"/>
            <a:ext cx="8686800" cy="13303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1. User program invokes system call.</a:t>
            </a:r>
          </a:p>
          <a:p>
            <a:r>
              <a:rPr lang="en-US" altLang="en-US" dirty="0"/>
              <a:t>2. Operating system code performs operation.</a:t>
            </a:r>
          </a:p>
          <a:p>
            <a:r>
              <a:rPr lang="en-US" altLang="en-US" dirty="0"/>
              <a:t>3. Returns control to user program.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443548" y="4038599"/>
            <a:ext cx="5805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In LC-3, this is done through the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solidFill>
                  <a:srgbClr val="CE0000"/>
                </a:solidFill>
                <a:latin typeface="Arial" panose="020B0604020202020204" pitchFamily="34" charset="0"/>
              </a:rPr>
              <a:t>TRAP mechanism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3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9-</a:t>
            </a:r>
            <a:fld id="{C23ECC37-693E-439E-9FF0-39F97A4A36B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LC-3 TRAP Mechanism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altLang="en-US" i="1" dirty="0">
                <a:solidFill>
                  <a:srgbClr val="CE0000"/>
                </a:solidFill>
              </a:rPr>
              <a:t>1. A set of service routines.</a:t>
            </a:r>
            <a:endParaRPr lang="en-US" altLang="en-US" dirty="0"/>
          </a:p>
          <a:p>
            <a:pPr lvl="1"/>
            <a:r>
              <a:rPr lang="en-US" altLang="en-US" dirty="0"/>
              <a:t>part of operating system -- routines start at arbitrary </a:t>
            </a:r>
            <a:r>
              <a:rPr lang="en-US" altLang="en-US" dirty="0" smtClean="0"/>
              <a:t>addresses up to 256 routines</a:t>
            </a:r>
          </a:p>
          <a:p>
            <a:r>
              <a:rPr lang="en-US" altLang="en-US" i="1" dirty="0" smtClean="0">
                <a:solidFill>
                  <a:srgbClr val="CE0000"/>
                </a:solidFill>
              </a:rPr>
              <a:t>2</a:t>
            </a:r>
            <a:r>
              <a:rPr lang="en-US" altLang="en-US" i="1" dirty="0">
                <a:solidFill>
                  <a:srgbClr val="CE0000"/>
                </a:solidFill>
              </a:rPr>
              <a:t>. Table of starting addresses.</a:t>
            </a:r>
            <a:endParaRPr lang="en-US" altLang="en-US" dirty="0"/>
          </a:p>
          <a:p>
            <a:pPr lvl="1"/>
            <a:r>
              <a:rPr lang="en-US" altLang="en-US" dirty="0"/>
              <a:t>stored at </a:t>
            </a:r>
            <a:r>
              <a:rPr lang="en-US" altLang="en-US" dirty="0">
                <a:solidFill>
                  <a:srgbClr val="009900"/>
                </a:solidFill>
              </a:rPr>
              <a:t>x0000</a:t>
            </a:r>
            <a:r>
              <a:rPr lang="en-US" altLang="en-US" dirty="0"/>
              <a:t> through </a:t>
            </a:r>
            <a:r>
              <a:rPr lang="en-US" altLang="en-US" dirty="0">
                <a:solidFill>
                  <a:srgbClr val="009900"/>
                </a:solidFill>
              </a:rPr>
              <a:t>x00FF</a:t>
            </a:r>
            <a:r>
              <a:rPr lang="en-US" altLang="en-US" dirty="0"/>
              <a:t> in memory</a:t>
            </a:r>
          </a:p>
          <a:p>
            <a:pPr lvl="1"/>
            <a:r>
              <a:rPr lang="en-US" altLang="en-US" dirty="0"/>
              <a:t>called </a:t>
            </a:r>
            <a:r>
              <a:rPr lang="en-US" altLang="en-US" dirty="0">
                <a:solidFill>
                  <a:schemeClr val="accent2"/>
                </a:solidFill>
              </a:rPr>
              <a:t>System Control Block</a:t>
            </a:r>
            <a:r>
              <a:rPr lang="en-US" altLang="en-US" dirty="0"/>
              <a:t> in some architectures</a:t>
            </a:r>
          </a:p>
          <a:p>
            <a:r>
              <a:rPr lang="en-US" altLang="en-US" i="1" dirty="0">
                <a:solidFill>
                  <a:srgbClr val="CE0000"/>
                </a:solidFill>
              </a:rPr>
              <a:t>3. TRAP instruction.</a:t>
            </a:r>
            <a:endParaRPr lang="en-US" altLang="en-US" dirty="0"/>
          </a:p>
          <a:p>
            <a:pPr lvl="1"/>
            <a:r>
              <a:rPr lang="en-US" altLang="en-US" dirty="0"/>
              <a:t>used by program to transfer control to operating system</a:t>
            </a:r>
          </a:p>
          <a:p>
            <a:pPr lvl="1"/>
            <a:r>
              <a:rPr lang="en-US" altLang="en-US" dirty="0"/>
              <a:t>8-bit trap vector names one of the 256 service routines</a:t>
            </a:r>
          </a:p>
          <a:p>
            <a:r>
              <a:rPr lang="en-US" altLang="en-US" i="1" dirty="0">
                <a:solidFill>
                  <a:srgbClr val="CE0000"/>
                </a:solidFill>
              </a:rPr>
              <a:t>4. A linkage back to the user program.</a:t>
            </a:r>
            <a:endParaRPr lang="en-US" altLang="en-US" dirty="0"/>
          </a:p>
          <a:p>
            <a:pPr lvl="1"/>
            <a:r>
              <a:rPr lang="en-US" altLang="en-US" dirty="0"/>
              <a:t>want execution to resume </a:t>
            </a:r>
            <a:r>
              <a:rPr lang="en-US" altLang="en-US" dirty="0" smtClean="0"/>
              <a:t>immediately </a:t>
            </a:r>
            <a:r>
              <a:rPr lang="en-US" altLang="en-US" dirty="0"/>
              <a:t>after the TRAP </a:t>
            </a:r>
            <a:r>
              <a:rPr lang="en-US" altLang="en-US" dirty="0" smtClean="0"/>
              <a:t>instruction. Must save the “way back”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9 - </a:t>
            </a:r>
            <a:fld id="{D839B26A-8BDF-4D96-8D15-EDA1304F562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LC-3 TRAP Routines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1" y="990600"/>
            <a:ext cx="5561013" cy="5257800"/>
          </a:xfrm>
        </p:spPr>
        <p:txBody>
          <a:bodyPr>
            <a:normAutofit fontScale="92500" lnSpcReduction="10000"/>
          </a:bodyPr>
          <a:lstStyle/>
          <a:p>
            <a:pPr marL="342900" lvl="1" indent="-228600"/>
            <a:r>
              <a:rPr lang="en-US" altLang="en-US" dirty="0">
                <a:solidFill>
                  <a:schemeClr val="accent2"/>
                </a:solidFill>
              </a:rPr>
              <a:t>GETC (TRAP x20)</a:t>
            </a:r>
          </a:p>
          <a:p>
            <a:pPr marL="635000" lvl="2" indent="-177800"/>
            <a:r>
              <a:rPr lang="en-US" altLang="en-US" dirty="0"/>
              <a:t>Read a single character from KBD. </a:t>
            </a:r>
          </a:p>
          <a:p>
            <a:pPr marL="635000" lvl="2" indent="-177800"/>
            <a:r>
              <a:rPr lang="en-US" altLang="en-US" dirty="0"/>
              <a:t>Write ASCII code to R0[7:0], clear R0[15:8].</a:t>
            </a:r>
            <a:endParaRPr lang="en-US" altLang="en-US" sz="1000" dirty="0"/>
          </a:p>
          <a:p>
            <a:pPr marL="342900" lvl="1" indent="-228600">
              <a:lnSpc>
                <a:spcPct val="12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OUT (TRAP x21)</a:t>
            </a:r>
          </a:p>
          <a:p>
            <a:pPr marL="635000" lvl="2" indent="-177800"/>
            <a:r>
              <a:rPr lang="en-US" altLang="en-US" dirty="0"/>
              <a:t>Write R0[7:0] to the monitor.</a:t>
            </a:r>
            <a:endParaRPr lang="en-US" altLang="en-US" sz="1000" dirty="0"/>
          </a:p>
          <a:p>
            <a:pPr marL="342900" lvl="1" indent="-228600">
              <a:lnSpc>
                <a:spcPct val="12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PUTS (TRAP x22)</a:t>
            </a:r>
          </a:p>
          <a:p>
            <a:pPr marL="635000" lvl="2" indent="-177800"/>
            <a:r>
              <a:rPr lang="en-US" altLang="en-US" dirty="0"/>
              <a:t>Write a string to monitor (address of first character of string is in R0).</a:t>
            </a:r>
            <a:endParaRPr lang="en-US" altLang="en-US" sz="1000" dirty="0"/>
          </a:p>
          <a:p>
            <a:pPr marL="342900" lvl="1" indent="-228600">
              <a:lnSpc>
                <a:spcPct val="12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IN (TRAP x23)</a:t>
            </a:r>
          </a:p>
          <a:p>
            <a:pPr marL="635000" lvl="2" indent="-177800"/>
            <a:r>
              <a:rPr lang="en-US" altLang="en-US" dirty="0"/>
              <a:t>Print a prompt to the monitor and read a single character from KBD.</a:t>
            </a:r>
          </a:p>
          <a:p>
            <a:pPr marL="635000" lvl="2" indent="-177800"/>
            <a:r>
              <a:rPr lang="en-US" altLang="en-US" dirty="0"/>
              <a:t>Write ASCII code to R0[7:0], clear R0[15:8], echo character to the monitor.</a:t>
            </a:r>
            <a:endParaRPr lang="en-US" altLang="en-US" sz="1000" dirty="0"/>
          </a:p>
          <a:p>
            <a:pPr marL="342900" lvl="1" indent="-228600">
              <a:lnSpc>
                <a:spcPct val="12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HALT (TRAP x25)</a:t>
            </a:r>
          </a:p>
          <a:p>
            <a:pPr marL="635000" lvl="2" indent="-177800"/>
            <a:r>
              <a:rPr lang="en-US" altLang="en-US" dirty="0"/>
              <a:t>Print message to monitor &amp; halt execution.</a:t>
            </a:r>
          </a:p>
        </p:txBody>
      </p:sp>
      <p:pic>
        <p:nvPicPr>
          <p:cNvPr id="378921" name="Picture 41" descr="C:\CourseNotes\CS 61\PattPatel_slides\2e_images\Chapt09\fig9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6" y="1066800"/>
            <a:ext cx="325437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2" name="Text Box 42"/>
          <p:cNvSpPr txBox="1">
            <a:spLocks noChangeArrowheads="1"/>
          </p:cNvSpPr>
          <p:nvPr/>
        </p:nvSpPr>
        <p:spPr bwMode="auto">
          <a:xfrm>
            <a:off x="8258725" y="5317288"/>
            <a:ext cx="176420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en-US"/>
              <a:t>Trap vector table</a:t>
            </a:r>
          </a:p>
        </p:txBody>
      </p:sp>
    </p:spTree>
    <p:extLst>
      <p:ext uri="{BB962C8B-B14F-4D97-AF65-F5344CB8AC3E}">
        <p14:creationId xmlns:p14="http://schemas.microsoft.com/office/powerpoint/2010/main" val="31870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42189</TotalTime>
  <Words>1673</Words>
  <Application>Microsoft Office PowerPoint</Application>
  <PresentationFormat>Widescreen</PresentationFormat>
  <Paragraphs>377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55 Helvetica Roman</vt:lpstr>
      <vt:lpstr>Arial</vt:lpstr>
      <vt:lpstr>Calibri</vt:lpstr>
      <vt:lpstr>Calibri Light</vt:lpstr>
      <vt:lpstr>Courier New</vt:lpstr>
      <vt:lpstr>Franklin Gothic Book</vt:lpstr>
      <vt:lpstr>Georgia</vt:lpstr>
      <vt:lpstr>Helvetica</vt:lpstr>
      <vt:lpstr>Times New Roman</vt:lpstr>
      <vt:lpstr>Verdana</vt:lpstr>
      <vt:lpstr>Wingdings</vt:lpstr>
      <vt:lpstr>Wingdings 2</vt:lpstr>
      <vt:lpstr>georgetown-powerpoint-template-white</vt:lpstr>
      <vt:lpstr>HDOfficeLightV0</vt:lpstr>
      <vt:lpstr>COSC121: Computer Systems: LC3 Traps and Subroutines</vt:lpstr>
      <vt:lpstr>Notes</vt:lpstr>
      <vt:lpstr>Outline</vt:lpstr>
      <vt:lpstr>This week … our journey takes us … </vt:lpstr>
      <vt:lpstr>PP.9 TRAP Routines and Subroutines</vt:lpstr>
      <vt:lpstr>System Calls</vt:lpstr>
      <vt:lpstr>System Call</vt:lpstr>
      <vt:lpstr>LC-3 TRAP Mechanism</vt:lpstr>
      <vt:lpstr>LC-3 TRAP Routines</vt:lpstr>
      <vt:lpstr>TRAP Instruction</vt:lpstr>
      <vt:lpstr>TRAP</vt:lpstr>
      <vt:lpstr>TRAP Mechanism Operation</vt:lpstr>
      <vt:lpstr>Potential Issues</vt:lpstr>
      <vt:lpstr>RET (JMP R7)</vt:lpstr>
      <vt:lpstr>Saving and Restoring Registers</vt:lpstr>
      <vt:lpstr>Example: subroutineA</vt:lpstr>
      <vt:lpstr>Saving and Restoring Registers</vt:lpstr>
      <vt:lpstr>Caller Save</vt:lpstr>
      <vt:lpstr>Callee Save</vt:lpstr>
      <vt:lpstr>Example: Using the TRAP Instruction</vt:lpstr>
      <vt:lpstr>Example: Output Service Routine (callee)</vt:lpstr>
      <vt:lpstr>Concerns …. </vt:lpstr>
      <vt:lpstr>Can a service routine call another service routine?</vt:lpstr>
      <vt:lpstr>Can a service routine call another service routine?</vt:lpstr>
      <vt:lpstr>What about User Code?</vt:lpstr>
      <vt:lpstr>Subroutines</vt:lpstr>
      <vt:lpstr>The Call / Return mechanism</vt:lpstr>
      <vt:lpstr>JSR Instruction</vt:lpstr>
      <vt:lpstr>JSR</vt:lpstr>
      <vt:lpstr>JSRR Instruction</vt:lpstr>
      <vt:lpstr>JSRR</vt:lpstr>
      <vt:lpstr>Returning from a Subroutine</vt:lpstr>
      <vt:lpstr>Example: Negate the value in R0</vt:lpstr>
      <vt:lpstr>Passing Information to/from Subroutines</vt:lpstr>
      <vt:lpstr>Using Subroutines</vt:lpstr>
      <vt:lpstr>Saving and Restore Registers</vt:lpstr>
      <vt:lpstr>Example</vt:lpstr>
      <vt:lpstr>CountChar Algorithm (using FirstChar)</vt:lpstr>
      <vt:lpstr>CountChar Implementation</vt:lpstr>
      <vt:lpstr>FirstChar Algorithm</vt:lpstr>
      <vt:lpstr>FirstChar Implementation</vt:lpstr>
      <vt:lpstr>Library Routines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340</cp:revision>
  <dcterms:created xsi:type="dcterms:W3CDTF">2014-11-11T01:34:56Z</dcterms:created>
  <dcterms:modified xsi:type="dcterms:W3CDTF">2017-09-19T16:00:46Z</dcterms:modified>
</cp:coreProperties>
</file>