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97" r:id="rId2"/>
  </p:sldMasterIdLst>
  <p:notesMasterIdLst>
    <p:notesMasterId r:id="rId20"/>
  </p:notesMasterIdLst>
  <p:sldIdLst>
    <p:sldId id="256" r:id="rId3"/>
    <p:sldId id="257" r:id="rId4"/>
    <p:sldId id="270" r:id="rId5"/>
    <p:sldId id="271" r:id="rId6"/>
    <p:sldId id="282" r:id="rId7"/>
    <p:sldId id="277" r:id="rId8"/>
    <p:sldId id="275" r:id="rId9"/>
    <p:sldId id="284" r:id="rId10"/>
    <p:sldId id="285" r:id="rId11"/>
    <p:sldId id="288" r:id="rId12"/>
    <p:sldId id="286" r:id="rId13"/>
    <p:sldId id="283" r:id="rId14"/>
    <p:sldId id="280" r:id="rId15"/>
    <p:sldId id="287" r:id="rId16"/>
    <p:sldId id="291" r:id="rId17"/>
    <p:sldId id="292" r:id="rId18"/>
    <p:sldId id="290"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59" d="100"/>
          <a:sy n="59" d="100"/>
        </p:scale>
        <p:origin x="94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18156A6-61D7-46F7-A636-803E0056D08B}" type="datetimeFigureOut">
              <a:rPr lang="en-US" smtClean="0"/>
              <a:t>1/8/2018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A55468E-81E9-416B-AFCA-2BB763249966}" type="slidenum">
              <a:rPr lang="en-US" smtClean="0"/>
              <a:t>‹#›</a:t>
            </a:fld>
            <a:endParaRPr lang="en-US"/>
          </a:p>
        </p:txBody>
      </p:sp>
    </p:spTree>
    <p:extLst>
      <p:ext uri="{BB962C8B-B14F-4D97-AF65-F5344CB8AC3E}">
        <p14:creationId xmlns:p14="http://schemas.microsoft.com/office/powerpoint/2010/main" val="35465536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5" name="Picture 4" descr="GU_Texture_White_Cover.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9403" cy="6858000"/>
          </a:xfrm>
          <a:prstGeom prst="rect">
            <a:avLst/>
          </a:prstGeom>
        </p:spPr>
      </p:pic>
      <p:sp>
        <p:nvSpPr>
          <p:cNvPr id="2" name="Title 1"/>
          <p:cNvSpPr>
            <a:spLocks noGrp="1"/>
          </p:cNvSpPr>
          <p:nvPr>
            <p:ph type="ctrTitle" hasCustomPrompt="1"/>
          </p:nvPr>
        </p:nvSpPr>
        <p:spPr>
          <a:xfrm>
            <a:off x="6374575" y="907540"/>
            <a:ext cx="5459028" cy="1330933"/>
          </a:xfrm>
        </p:spPr>
        <p:txBody>
          <a:bodyPr>
            <a:normAutofit/>
          </a:bodyPr>
          <a:lstStyle>
            <a:lvl1pPr algn="l">
              <a:defRPr sz="3700">
                <a:solidFill>
                  <a:srgbClr val="002D50"/>
                </a:solidFill>
              </a:defRPr>
            </a:lvl1pPr>
          </a:lstStyle>
          <a:p>
            <a:r>
              <a:rPr lang="en-US" dirty="0" smtClean="0"/>
              <a:t>Click To Edit Master Title Style</a:t>
            </a:r>
            <a:endParaRPr lang="en-US" dirty="0"/>
          </a:p>
        </p:txBody>
      </p:sp>
      <p:sp>
        <p:nvSpPr>
          <p:cNvPr id="3" name="Subtitle 2"/>
          <p:cNvSpPr>
            <a:spLocks noGrp="1"/>
          </p:cNvSpPr>
          <p:nvPr>
            <p:ph type="subTitle" idx="1" hasCustomPrompt="1"/>
          </p:nvPr>
        </p:nvSpPr>
        <p:spPr>
          <a:xfrm>
            <a:off x="6374575" y="2311305"/>
            <a:ext cx="5459029" cy="762263"/>
          </a:xfrm>
        </p:spPr>
        <p:txBody>
          <a:bodyPr>
            <a:normAutofit/>
          </a:bodyPr>
          <a:lstStyle>
            <a:lvl1pPr marL="0" indent="0" algn="l">
              <a:buNone/>
              <a:defRPr sz="2000">
                <a:solidFill>
                  <a:srgbClr val="5194C3"/>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5701140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09600" y="6356351"/>
            <a:ext cx="2844800" cy="365125"/>
          </a:xfrm>
          <a:prstGeom prst="rect">
            <a:avLst/>
          </a:prstGeom>
        </p:spPr>
        <p:txBody>
          <a:bodyPr/>
          <a:lstStyle/>
          <a:p>
            <a:fld id="{A4020B41-DB8D-4C2C-8A78-690736C61387}" type="datetimeFigureOut">
              <a:rPr lang="en-US" smtClean="0"/>
              <a:t>1/8/2018</a:t>
            </a:fld>
            <a:endParaRPr lang="en-US"/>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E7D3912D-2944-4FEC-9366-12BD47BBF39B}" type="slidenum">
              <a:rPr lang="en-US" smtClean="0"/>
              <a:t>‹#›</a:t>
            </a:fld>
            <a:endParaRPr lang="en-US"/>
          </a:p>
        </p:txBody>
      </p:sp>
    </p:spTree>
    <p:extLst>
      <p:ext uri="{BB962C8B-B14F-4D97-AF65-F5344CB8AC3E}">
        <p14:creationId xmlns:p14="http://schemas.microsoft.com/office/powerpoint/2010/main" val="9353399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09600" y="6356351"/>
            <a:ext cx="2844800" cy="365125"/>
          </a:xfrm>
          <a:prstGeom prst="rect">
            <a:avLst/>
          </a:prstGeom>
        </p:spPr>
        <p:txBody>
          <a:bodyPr/>
          <a:lstStyle/>
          <a:p>
            <a:fld id="{A4020B41-DB8D-4C2C-8A78-690736C61387}" type="datetimeFigureOut">
              <a:rPr lang="en-US" smtClean="0"/>
              <a:t>1/8/2018</a:t>
            </a:fld>
            <a:endParaRPr lang="en-US"/>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E7D3912D-2944-4FEC-9366-12BD47BBF39B}" type="slidenum">
              <a:rPr lang="en-US" smtClean="0"/>
              <a:t>‹#›</a:t>
            </a:fld>
            <a:endParaRPr lang="en-US"/>
          </a:p>
        </p:txBody>
      </p:sp>
    </p:spTree>
    <p:extLst>
      <p:ext uri="{BB962C8B-B14F-4D97-AF65-F5344CB8AC3E}">
        <p14:creationId xmlns:p14="http://schemas.microsoft.com/office/powerpoint/2010/main" val="39316272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Blank Slide">
    <p:bg>
      <p:bgPr>
        <a:blipFill rotWithShape="1">
          <a:blip r:embed="rId2"/>
          <a:stretch>
            <a:fillRect/>
          </a:stretch>
        </a:blipFill>
        <a:effectLst/>
      </p:bgPr>
    </p:bg>
    <p:spTree>
      <p:nvGrpSpPr>
        <p:cNvPr id="1" name=""/>
        <p:cNvGrpSpPr/>
        <p:nvPr/>
      </p:nvGrpSpPr>
      <p:grpSpPr>
        <a:xfrm>
          <a:off x="0" y="0"/>
          <a:ext cx="0" cy="0"/>
          <a:chOff x="0" y="0"/>
          <a:chExt cx="0" cy="0"/>
        </a:xfrm>
      </p:grpSpPr>
      <p:pic>
        <p:nvPicPr>
          <p:cNvPr id="2" name="Picture 1" descr="GU_Texture_White_Back.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3" y="1"/>
            <a:ext cx="12191188" cy="6857543"/>
          </a:xfrm>
          <a:prstGeom prst="rect">
            <a:avLst/>
          </a:prstGeom>
        </p:spPr>
      </p:pic>
    </p:spTree>
    <p:extLst>
      <p:ext uri="{BB962C8B-B14F-4D97-AF65-F5344CB8AC3E}">
        <p14:creationId xmlns:p14="http://schemas.microsoft.com/office/powerpoint/2010/main" val="360682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11A35FF-6CDC-4946-A328-24B81EBFE93B}" type="datetimeFigureOut">
              <a:rPr lang="en-US" smtClean="0"/>
              <a:t>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95E7D5-A61D-4411-B16B-F82DEAE3A15A}" type="slidenum">
              <a:rPr lang="en-US" smtClean="0"/>
              <a:t>‹#›</a:t>
            </a:fld>
            <a:endParaRPr lang="en-US"/>
          </a:p>
        </p:txBody>
      </p:sp>
    </p:spTree>
    <p:extLst>
      <p:ext uri="{BB962C8B-B14F-4D97-AF65-F5344CB8AC3E}">
        <p14:creationId xmlns:p14="http://schemas.microsoft.com/office/powerpoint/2010/main" val="39764638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4020B41-DB8D-4C2C-8A78-690736C61387}" type="datetimeFigureOut">
              <a:rPr lang="en-US" smtClean="0"/>
              <a:t>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D3912D-2944-4FEC-9366-12BD47BBF39B}" type="slidenum">
              <a:rPr lang="en-US" smtClean="0"/>
              <a:t>‹#›</a:t>
            </a:fld>
            <a:endParaRPr lang="en-US"/>
          </a:p>
        </p:txBody>
      </p:sp>
    </p:spTree>
    <p:extLst>
      <p:ext uri="{BB962C8B-B14F-4D97-AF65-F5344CB8AC3E}">
        <p14:creationId xmlns:p14="http://schemas.microsoft.com/office/powerpoint/2010/main" val="26857238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4020B41-DB8D-4C2C-8A78-690736C61387}" type="datetimeFigureOut">
              <a:rPr lang="en-US" smtClean="0"/>
              <a:t>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D3912D-2944-4FEC-9366-12BD47BBF39B}" type="slidenum">
              <a:rPr lang="en-US" smtClean="0"/>
              <a:t>‹#›</a:t>
            </a:fld>
            <a:endParaRPr lang="en-US"/>
          </a:p>
        </p:txBody>
      </p:sp>
    </p:spTree>
    <p:extLst>
      <p:ext uri="{BB962C8B-B14F-4D97-AF65-F5344CB8AC3E}">
        <p14:creationId xmlns:p14="http://schemas.microsoft.com/office/powerpoint/2010/main" val="28664769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4020B41-DB8D-4C2C-8A78-690736C61387}" type="datetimeFigureOut">
              <a:rPr lang="en-US" smtClean="0"/>
              <a:t>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D3912D-2944-4FEC-9366-12BD47BBF39B}" type="slidenum">
              <a:rPr lang="en-US" smtClean="0"/>
              <a:t>‹#›</a:t>
            </a:fld>
            <a:endParaRPr lang="en-US"/>
          </a:p>
        </p:txBody>
      </p:sp>
    </p:spTree>
    <p:extLst>
      <p:ext uri="{BB962C8B-B14F-4D97-AF65-F5344CB8AC3E}">
        <p14:creationId xmlns:p14="http://schemas.microsoft.com/office/powerpoint/2010/main" val="29147509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45127" y="2507550"/>
            <a:ext cx="5156200" cy="3680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7550"/>
            <a:ext cx="5181601" cy="3680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4020B41-DB8D-4C2C-8A78-690736C61387}" type="datetimeFigureOut">
              <a:rPr lang="en-US" smtClean="0"/>
              <a:t>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7D3912D-2944-4FEC-9366-12BD47BBF39B}" type="slidenum">
              <a:rPr lang="en-US" smtClean="0"/>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52273609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A4020B41-DB8D-4C2C-8A78-690736C61387}" type="datetimeFigureOut">
              <a:rPr lang="en-US" smtClean="0"/>
              <a:t>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7D3912D-2944-4FEC-9366-12BD47BBF39B}" type="slidenum">
              <a:rPr lang="en-US" smtClean="0"/>
              <a:t>‹#›</a:t>
            </a:fld>
            <a:endParaRPr lang="en-US"/>
          </a:p>
        </p:txBody>
      </p:sp>
      <p:sp>
        <p:nvSpPr>
          <p:cNvPr id="6" name="Title 5"/>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4752380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020B41-DB8D-4C2C-8A78-690736C61387}" type="datetimeFigureOut">
              <a:rPr lang="en-US" smtClean="0"/>
              <a:t>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7D3912D-2944-4FEC-9366-12BD47BBF39B}" type="slidenum">
              <a:rPr lang="en-US" smtClean="0"/>
              <a:t>‹#›</a:t>
            </a:fld>
            <a:endParaRPr lang="en-US"/>
          </a:p>
        </p:txBody>
      </p:sp>
    </p:spTree>
    <p:extLst>
      <p:ext uri="{BB962C8B-B14F-4D97-AF65-F5344CB8AC3E}">
        <p14:creationId xmlns:p14="http://schemas.microsoft.com/office/powerpoint/2010/main" val="1806037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09600" y="6356351"/>
            <a:ext cx="2844800" cy="365125"/>
          </a:xfrm>
          <a:prstGeom prst="rect">
            <a:avLst/>
          </a:prstGeom>
        </p:spPr>
        <p:txBody>
          <a:bodyPr/>
          <a:lstStyle/>
          <a:p>
            <a:fld id="{A4020B41-DB8D-4C2C-8A78-690736C61387}" type="datetimeFigureOut">
              <a:rPr lang="en-US" smtClean="0"/>
              <a:t>1/8/2018</a:t>
            </a:fld>
            <a:endParaRPr lang="en-US"/>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E7D3912D-2944-4FEC-9366-12BD47BBF39B}" type="slidenum">
              <a:rPr lang="en-US" smtClean="0"/>
              <a:t>‹#›</a:t>
            </a:fld>
            <a:endParaRPr lang="en-US"/>
          </a:p>
        </p:txBody>
      </p:sp>
    </p:spTree>
    <p:extLst>
      <p:ext uri="{BB962C8B-B14F-4D97-AF65-F5344CB8AC3E}">
        <p14:creationId xmlns:p14="http://schemas.microsoft.com/office/powerpoint/2010/main" val="228173636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en-US" smtClean="0"/>
              <a:t>Click to edit Master title style</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4020B41-DB8D-4C2C-8A78-690736C61387}" type="datetimeFigureOut">
              <a:rPr lang="en-US" smtClean="0"/>
              <a:t>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D3912D-2944-4FEC-9366-12BD47BBF39B}" type="slidenum">
              <a:rPr lang="en-US" smtClean="0"/>
              <a:t>‹#›</a:t>
            </a:fld>
            <a:endParaRPr lang="en-US"/>
          </a:p>
        </p:txBody>
      </p:sp>
    </p:spTree>
    <p:extLst>
      <p:ext uri="{BB962C8B-B14F-4D97-AF65-F5344CB8AC3E}">
        <p14:creationId xmlns:p14="http://schemas.microsoft.com/office/powerpoint/2010/main" val="38459526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en-US" smtClean="0"/>
              <a:t>Click to edit Master title style</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4020B41-DB8D-4C2C-8A78-690736C61387}" type="datetimeFigureOut">
              <a:rPr lang="en-US" smtClean="0"/>
              <a:t>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D3912D-2944-4FEC-9366-12BD47BBF39B}" type="slidenum">
              <a:rPr lang="en-US" smtClean="0"/>
              <a:t>‹#›</a:t>
            </a:fld>
            <a:endParaRPr lang="en-US"/>
          </a:p>
        </p:txBody>
      </p:sp>
    </p:spTree>
    <p:extLst>
      <p:ext uri="{BB962C8B-B14F-4D97-AF65-F5344CB8AC3E}">
        <p14:creationId xmlns:p14="http://schemas.microsoft.com/office/powerpoint/2010/main" val="201254865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4020B41-DB8D-4C2C-8A78-690736C61387}" type="datetimeFigureOut">
              <a:rPr lang="en-US" smtClean="0"/>
              <a:t>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D3912D-2944-4FEC-9366-12BD47BBF39B}" type="slidenum">
              <a:rPr lang="en-US" smtClean="0"/>
              <a:t>‹#›</a:t>
            </a:fld>
            <a:endParaRPr lang="en-US"/>
          </a:p>
        </p:txBody>
      </p:sp>
    </p:spTree>
    <p:extLst>
      <p:ext uri="{BB962C8B-B14F-4D97-AF65-F5344CB8AC3E}">
        <p14:creationId xmlns:p14="http://schemas.microsoft.com/office/powerpoint/2010/main" val="413930603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020B41-DB8D-4C2C-8A78-690736C61387}" type="datetimeFigureOut">
              <a:rPr lang="en-US" smtClean="0"/>
              <a:t>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D3912D-2944-4FEC-9366-12BD47BBF39B}" type="slidenum">
              <a:rPr lang="en-US" smtClean="0"/>
              <a:t>‹#›</a:t>
            </a:fld>
            <a:endParaRPr lang="en-US"/>
          </a:p>
        </p:txBody>
      </p:sp>
    </p:spTree>
    <p:extLst>
      <p:ext uri="{BB962C8B-B14F-4D97-AF65-F5344CB8AC3E}">
        <p14:creationId xmlns:p14="http://schemas.microsoft.com/office/powerpoint/2010/main" val="36801082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609600" y="6356351"/>
            <a:ext cx="2844800" cy="365125"/>
          </a:xfrm>
          <a:prstGeom prst="rect">
            <a:avLst/>
          </a:prstGeom>
        </p:spPr>
        <p:txBody>
          <a:bodyPr/>
          <a:lstStyle/>
          <a:p>
            <a:fld id="{A4020B41-DB8D-4C2C-8A78-690736C61387}" type="datetimeFigureOut">
              <a:rPr lang="en-US" smtClean="0"/>
              <a:t>1/8/2018</a:t>
            </a:fld>
            <a:endParaRPr lang="en-US"/>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E7D3912D-2944-4FEC-9366-12BD47BBF39B}" type="slidenum">
              <a:rPr lang="en-US" smtClean="0"/>
              <a:t>‹#›</a:t>
            </a:fld>
            <a:endParaRPr lang="en-US"/>
          </a:p>
        </p:txBody>
      </p:sp>
    </p:spTree>
    <p:extLst>
      <p:ext uri="{BB962C8B-B14F-4D97-AF65-F5344CB8AC3E}">
        <p14:creationId xmlns:p14="http://schemas.microsoft.com/office/powerpoint/2010/main" val="34115305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09600" y="6356351"/>
            <a:ext cx="2844800" cy="365125"/>
          </a:xfrm>
          <a:prstGeom prst="rect">
            <a:avLst/>
          </a:prstGeom>
        </p:spPr>
        <p:txBody>
          <a:bodyPr/>
          <a:lstStyle/>
          <a:p>
            <a:fld id="{A4020B41-DB8D-4C2C-8A78-690736C61387}" type="datetimeFigureOut">
              <a:rPr lang="en-US" smtClean="0"/>
              <a:t>1/8/2018</a:t>
            </a:fld>
            <a:endParaRPr lang="en-US"/>
          </a:p>
        </p:txBody>
      </p:sp>
      <p:sp>
        <p:nvSpPr>
          <p:cNvPr id="6" name="Footer Placeholder 5"/>
          <p:cNvSpPr>
            <a:spLocks noGrp="1"/>
          </p:cNvSpPr>
          <p:nvPr>
            <p:ph type="ftr" sz="quarter" idx="11"/>
          </p:nvPr>
        </p:nvSpPr>
        <p:spPr>
          <a:xfrm>
            <a:off x="4165600" y="6356351"/>
            <a:ext cx="3860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E7D3912D-2944-4FEC-9366-12BD47BBF39B}" type="slidenum">
              <a:rPr lang="en-US" smtClean="0"/>
              <a:t>‹#›</a:t>
            </a:fld>
            <a:endParaRPr lang="en-US"/>
          </a:p>
        </p:txBody>
      </p:sp>
    </p:spTree>
    <p:extLst>
      <p:ext uri="{BB962C8B-B14F-4D97-AF65-F5344CB8AC3E}">
        <p14:creationId xmlns:p14="http://schemas.microsoft.com/office/powerpoint/2010/main" val="21457972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609600" y="6356351"/>
            <a:ext cx="2844800" cy="365125"/>
          </a:xfrm>
          <a:prstGeom prst="rect">
            <a:avLst/>
          </a:prstGeom>
        </p:spPr>
        <p:txBody>
          <a:bodyPr/>
          <a:lstStyle/>
          <a:p>
            <a:fld id="{A4020B41-DB8D-4C2C-8A78-690736C61387}" type="datetimeFigureOut">
              <a:rPr lang="en-US" smtClean="0"/>
              <a:t>1/8/2018</a:t>
            </a:fld>
            <a:endParaRPr lang="en-US"/>
          </a:p>
        </p:txBody>
      </p:sp>
      <p:sp>
        <p:nvSpPr>
          <p:cNvPr id="8" name="Footer Placeholder 7"/>
          <p:cNvSpPr>
            <a:spLocks noGrp="1"/>
          </p:cNvSpPr>
          <p:nvPr>
            <p:ph type="ftr" sz="quarter" idx="11"/>
          </p:nvPr>
        </p:nvSpPr>
        <p:spPr>
          <a:xfrm>
            <a:off x="4165600" y="6356351"/>
            <a:ext cx="3860800" cy="365125"/>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E7D3912D-2944-4FEC-9366-12BD47BBF39B}" type="slidenum">
              <a:rPr lang="en-US" smtClean="0"/>
              <a:t>‹#›</a:t>
            </a:fld>
            <a:endParaRPr lang="en-US"/>
          </a:p>
        </p:txBody>
      </p:sp>
    </p:spTree>
    <p:extLst>
      <p:ext uri="{BB962C8B-B14F-4D97-AF65-F5344CB8AC3E}">
        <p14:creationId xmlns:p14="http://schemas.microsoft.com/office/powerpoint/2010/main" val="3707028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609600" y="6356351"/>
            <a:ext cx="2844800" cy="365125"/>
          </a:xfrm>
          <a:prstGeom prst="rect">
            <a:avLst/>
          </a:prstGeom>
        </p:spPr>
        <p:txBody>
          <a:bodyPr/>
          <a:lstStyle/>
          <a:p>
            <a:fld id="{A4020B41-DB8D-4C2C-8A78-690736C61387}" type="datetimeFigureOut">
              <a:rPr lang="en-US" smtClean="0"/>
              <a:t>1/8/2018</a:t>
            </a:fld>
            <a:endParaRPr lang="en-US"/>
          </a:p>
        </p:txBody>
      </p:sp>
      <p:sp>
        <p:nvSpPr>
          <p:cNvPr id="4" name="Footer Placeholder 3"/>
          <p:cNvSpPr>
            <a:spLocks noGrp="1"/>
          </p:cNvSpPr>
          <p:nvPr>
            <p:ph type="ftr" sz="quarter" idx="11"/>
          </p:nvPr>
        </p:nvSpPr>
        <p:spPr>
          <a:xfrm>
            <a:off x="4165600" y="6356351"/>
            <a:ext cx="3860800" cy="365125"/>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E7D3912D-2944-4FEC-9366-12BD47BBF39B}" type="slidenum">
              <a:rPr lang="en-US" smtClean="0"/>
              <a:t>‹#›</a:t>
            </a:fld>
            <a:endParaRPr lang="en-US"/>
          </a:p>
        </p:txBody>
      </p:sp>
    </p:spTree>
    <p:extLst>
      <p:ext uri="{BB962C8B-B14F-4D97-AF65-F5344CB8AC3E}">
        <p14:creationId xmlns:p14="http://schemas.microsoft.com/office/powerpoint/2010/main" val="32789815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09600" y="6356351"/>
            <a:ext cx="2844800" cy="365125"/>
          </a:xfrm>
          <a:prstGeom prst="rect">
            <a:avLst/>
          </a:prstGeom>
        </p:spPr>
        <p:txBody>
          <a:bodyPr/>
          <a:lstStyle/>
          <a:p>
            <a:fld id="{A4020B41-DB8D-4C2C-8A78-690736C61387}" type="datetimeFigureOut">
              <a:rPr lang="en-US" smtClean="0"/>
              <a:t>1/8/2018</a:t>
            </a:fld>
            <a:endParaRPr lang="en-US"/>
          </a:p>
        </p:txBody>
      </p:sp>
      <p:sp>
        <p:nvSpPr>
          <p:cNvPr id="3" name="Footer Placeholder 2"/>
          <p:cNvSpPr>
            <a:spLocks noGrp="1"/>
          </p:cNvSpPr>
          <p:nvPr>
            <p:ph type="ftr" sz="quarter" idx="11"/>
          </p:nvPr>
        </p:nvSpPr>
        <p:spPr>
          <a:xfrm>
            <a:off x="4165600" y="6356351"/>
            <a:ext cx="3860800" cy="365125"/>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E7D3912D-2944-4FEC-9366-12BD47BBF39B}" type="slidenum">
              <a:rPr lang="en-US" smtClean="0"/>
              <a:t>‹#›</a:t>
            </a:fld>
            <a:endParaRPr lang="en-US"/>
          </a:p>
        </p:txBody>
      </p:sp>
    </p:spTree>
    <p:extLst>
      <p:ext uri="{BB962C8B-B14F-4D97-AF65-F5344CB8AC3E}">
        <p14:creationId xmlns:p14="http://schemas.microsoft.com/office/powerpoint/2010/main" val="15810580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09600" y="6356351"/>
            <a:ext cx="2844800" cy="365125"/>
          </a:xfrm>
          <a:prstGeom prst="rect">
            <a:avLst/>
          </a:prstGeom>
        </p:spPr>
        <p:txBody>
          <a:bodyPr/>
          <a:lstStyle/>
          <a:p>
            <a:fld id="{A4020B41-DB8D-4C2C-8A78-690736C61387}" type="datetimeFigureOut">
              <a:rPr lang="en-US" smtClean="0"/>
              <a:t>1/8/2018</a:t>
            </a:fld>
            <a:endParaRPr lang="en-US"/>
          </a:p>
        </p:txBody>
      </p:sp>
      <p:sp>
        <p:nvSpPr>
          <p:cNvPr id="6" name="Footer Placeholder 5"/>
          <p:cNvSpPr>
            <a:spLocks noGrp="1"/>
          </p:cNvSpPr>
          <p:nvPr>
            <p:ph type="ftr" sz="quarter" idx="11"/>
          </p:nvPr>
        </p:nvSpPr>
        <p:spPr>
          <a:xfrm>
            <a:off x="4165600" y="6356351"/>
            <a:ext cx="3860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E7D3912D-2944-4FEC-9366-12BD47BBF39B}" type="slidenum">
              <a:rPr lang="en-US" smtClean="0"/>
              <a:t>‹#›</a:t>
            </a:fld>
            <a:endParaRPr lang="en-US"/>
          </a:p>
        </p:txBody>
      </p:sp>
    </p:spTree>
    <p:extLst>
      <p:ext uri="{BB962C8B-B14F-4D97-AF65-F5344CB8AC3E}">
        <p14:creationId xmlns:p14="http://schemas.microsoft.com/office/powerpoint/2010/main" val="66210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09600" y="6356351"/>
            <a:ext cx="2844800" cy="365125"/>
          </a:xfrm>
          <a:prstGeom prst="rect">
            <a:avLst/>
          </a:prstGeom>
        </p:spPr>
        <p:txBody>
          <a:bodyPr/>
          <a:lstStyle/>
          <a:p>
            <a:fld id="{A4020B41-DB8D-4C2C-8A78-690736C61387}" type="datetimeFigureOut">
              <a:rPr lang="en-US" smtClean="0"/>
              <a:t>1/8/2018</a:t>
            </a:fld>
            <a:endParaRPr lang="en-US"/>
          </a:p>
        </p:txBody>
      </p:sp>
      <p:sp>
        <p:nvSpPr>
          <p:cNvPr id="6" name="Footer Placeholder 5"/>
          <p:cNvSpPr>
            <a:spLocks noGrp="1"/>
          </p:cNvSpPr>
          <p:nvPr>
            <p:ph type="ftr" sz="quarter" idx="11"/>
          </p:nvPr>
        </p:nvSpPr>
        <p:spPr>
          <a:xfrm>
            <a:off x="4165600" y="6356351"/>
            <a:ext cx="3860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E7D3912D-2944-4FEC-9366-12BD47BBF39B}" type="slidenum">
              <a:rPr lang="en-US" smtClean="0"/>
              <a:t>‹#›</a:t>
            </a:fld>
            <a:endParaRPr lang="en-US"/>
          </a:p>
        </p:txBody>
      </p:sp>
    </p:spTree>
    <p:extLst>
      <p:ext uri="{BB962C8B-B14F-4D97-AF65-F5344CB8AC3E}">
        <p14:creationId xmlns:p14="http://schemas.microsoft.com/office/powerpoint/2010/main" val="5592817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Picture 3" descr="GU_Texture_White_Interior.png"/>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12451" y="19136"/>
            <a:ext cx="12191188" cy="6857543"/>
          </a:xfrm>
          <a:prstGeom prst="rect">
            <a:avLst/>
          </a:prstGeom>
        </p:spPr>
      </p:pic>
      <p:sp>
        <p:nvSpPr>
          <p:cNvPr id="2" name="Title Placeholder 1"/>
          <p:cNvSpPr>
            <a:spLocks noGrp="1"/>
          </p:cNvSpPr>
          <p:nvPr>
            <p:ph type="title"/>
          </p:nvPr>
        </p:nvSpPr>
        <p:spPr>
          <a:xfrm>
            <a:off x="609600" y="351615"/>
            <a:ext cx="10972800" cy="657459"/>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600201"/>
            <a:ext cx="10972800" cy="409982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4"/>
          </p:nvPr>
        </p:nvSpPr>
        <p:spPr>
          <a:xfrm>
            <a:off x="570525" y="6331823"/>
            <a:ext cx="524129" cy="365125"/>
          </a:xfrm>
          <a:prstGeom prst="rect">
            <a:avLst/>
          </a:prstGeom>
        </p:spPr>
        <p:txBody>
          <a:bodyPr vert="horz" lIns="91440" tIns="45720" rIns="91440" bIns="45720" rtlCol="0" anchor="ctr"/>
          <a:lstStyle>
            <a:lvl1pPr algn="l">
              <a:defRPr sz="1000">
                <a:solidFill>
                  <a:srgbClr val="002D50"/>
                </a:solidFill>
                <a:latin typeface="55 Helvetica Roman"/>
                <a:cs typeface="55 Helvetica Roman"/>
              </a:defRPr>
            </a:lvl1pPr>
          </a:lstStyle>
          <a:p>
            <a:fld id="{E7D3912D-2944-4FEC-9366-12BD47BBF39B}" type="slidenum">
              <a:rPr lang="en-US" smtClean="0"/>
              <a:t>‹#›</a:t>
            </a:fld>
            <a:endParaRPr lang="en-US"/>
          </a:p>
        </p:txBody>
      </p:sp>
    </p:spTree>
    <p:extLst>
      <p:ext uri="{BB962C8B-B14F-4D97-AF65-F5344CB8AC3E}">
        <p14:creationId xmlns:p14="http://schemas.microsoft.com/office/powerpoint/2010/main" val="287800906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ctr" defTabSz="457200" rtl="0" eaLnBrk="1" latinLnBrk="0" hangingPunct="1">
        <a:spcBef>
          <a:spcPct val="0"/>
        </a:spcBef>
        <a:buNone/>
        <a:defRPr sz="3800" b="0" i="1" kern="1200">
          <a:solidFill>
            <a:srgbClr val="002D50"/>
          </a:solidFill>
          <a:latin typeface="Georgia"/>
          <a:ea typeface="+mj-ea"/>
          <a:cs typeface="Georgia"/>
        </a:defRPr>
      </a:lvl1pPr>
    </p:titleStyle>
    <p:bodyStyle>
      <a:lvl1pPr marL="342900" indent="-342900" algn="l" defTabSz="457200" rtl="0" eaLnBrk="1" latinLnBrk="0" hangingPunct="1">
        <a:spcBef>
          <a:spcPct val="20000"/>
        </a:spcBef>
        <a:buFont typeface="Arial"/>
        <a:buChar char="•"/>
        <a:defRPr sz="2800" b="0" i="0" kern="1200">
          <a:solidFill>
            <a:schemeClr val="tx1"/>
          </a:solidFill>
          <a:latin typeface="55 Helvetica Roman"/>
          <a:ea typeface="+mn-ea"/>
          <a:cs typeface="55 Helvetica Roman"/>
        </a:defRPr>
      </a:lvl1pPr>
      <a:lvl2pPr marL="742950" indent="-285750" algn="l" defTabSz="457200" rtl="0" eaLnBrk="1" latinLnBrk="0" hangingPunct="1">
        <a:spcBef>
          <a:spcPct val="20000"/>
        </a:spcBef>
        <a:buFont typeface="Arial"/>
        <a:buChar char="–"/>
        <a:defRPr sz="2400" b="0" i="0" kern="1200">
          <a:solidFill>
            <a:schemeClr val="tx1"/>
          </a:solidFill>
          <a:latin typeface="55 Helvetica Roman"/>
          <a:ea typeface="+mn-ea"/>
          <a:cs typeface="55 Helvetica Roman"/>
        </a:defRPr>
      </a:lvl2pPr>
      <a:lvl3pPr marL="1143000" indent="-228600" algn="l" defTabSz="457200" rtl="0" eaLnBrk="1" latinLnBrk="0" hangingPunct="1">
        <a:spcBef>
          <a:spcPct val="20000"/>
        </a:spcBef>
        <a:buFont typeface="Arial"/>
        <a:buChar char="•"/>
        <a:defRPr sz="2000" b="0" i="0" kern="1200">
          <a:solidFill>
            <a:schemeClr val="tx1"/>
          </a:solidFill>
          <a:latin typeface="55 Helvetica Roman"/>
          <a:ea typeface="+mn-ea"/>
          <a:cs typeface="55 Helvetica Roman"/>
        </a:defRPr>
      </a:lvl3pPr>
      <a:lvl4pPr marL="1600200" indent="-228600" algn="l" defTabSz="457200" rtl="0" eaLnBrk="1" latinLnBrk="0" hangingPunct="1">
        <a:spcBef>
          <a:spcPct val="20000"/>
        </a:spcBef>
        <a:buFont typeface="Arial"/>
        <a:buChar char="–"/>
        <a:defRPr sz="1800" b="0" i="0" kern="1200">
          <a:solidFill>
            <a:schemeClr val="tx1"/>
          </a:solidFill>
          <a:latin typeface="55 Helvetica Roman"/>
          <a:ea typeface="+mn-ea"/>
          <a:cs typeface="55 Helvetica Roman"/>
        </a:defRPr>
      </a:lvl4pPr>
      <a:lvl5pPr marL="2057400" indent="-228600" algn="l" defTabSz="457200" rtl="0" eaLnBrk="1" latinLnBrk="0" hangingPunct="1">
        <a:spcBef>
          <a:spcPct val="20000"/>
        </a:spcBef>
        <a:buFont typeface="Arial"/>
        <a:buChar char="»"/>
        <a:defRPr sz="1800" b="0" i="0" kern="1200">
          <a:solidFill>
            <a:schemeClr val="tx1"/>
          </a:solidFill>
          <a:latin typeface="55 Helvetica Roman"/>
          <a:ea typeface="+mn-ea"/>
          <a:cs typeface="55 Helvetica Roman"/>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5586B75A-687E-405C-8A0B-8D00578BA2C3}" type="datetime1">
              <a:rPr lang="en-US" smtClean="0"/>
              <a:t>1/8/2018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E7D3912D-2944-4FEC-9366-12BD47BBF39B}" type="slidenum">
              <a:rPr lang="en-US" smtClean="0"/>
              <a:t>‹#›</a:t>
            </a:fld>
            <a:endParaRPr lang="en-US"/>
          </a:p>
        </p:txBody>
      </p:sp>
    </p:spTree>
    <p:extLst>
      <p:ext uri="{BB962C8B-B14F-4D97-AF65-F5344CB8AC3E}">
        <p14:creationId xmlns:p14="http://schemas.microsoft.com/office/powerpoint/2010/main" val="2604058192"/>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mailto:jeremy.bolton@georgetown.edu"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jeremybolton.georgetown.domains/courses/d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861957" y="907540"/>
            <a:ext cx="5971646" cy="1330933"/>
          </a:xfrm>
        </p:spPr>
        <p:txBody>
          <a:bodyPr>
            <a:normAutofit/>
          </a:bodyPr>
          <a:lstStyle/>
          <a:p>
            <a:r>
              <a:rPr lang="en-US" sz="3200" dirty="0" smtClean="0"/>
              <a:t>COSC051: Computer Science I</a:t>
            </a:r>
            <a:endParaRPr lang="en-US" sz="3200" dirty="0"/>
          </a:p>
        </p:txBody>
      </p:sp>
      <p:sp>
        <p:nvSpPr>
          <p:cNvPr id="3" name="Subtitle 2"/>
          <p:cNvSpPr>
            <a:spLocks noGrp="1"/>
          </p:cNvSpPr>
          <p:nvPr>
            <p:ph type="subTitle" idx="1"/>
          </p:nvPr>
        </p:nvSpPr>
        <p:spPr/>
        <p:txBody>
          <a:bodyPr/>
          <a:lstStyle/>
          <a:p>
            <a:r>
              <a:rPr lang="en-US" dirty="0" smtClean="0"/>
              <a:t>Jeremy Bolton, PhD</a:t>
            </a:r>
          </a:p>
          <a:p>
            <a:r>
              <a:rPr lang="en-US" dirty="0" smtClean="0"/>
              <a:t>Assistant Teaching Professor</a:t>
            </a:r>
            <a:endParaRPr lang="en-US" dirty="0"/>
          </a:p>
        </p:txBody>
      </p:sp>
    </p:spTree>
    <p:extLst>
      <p:ext uri="{BB962C8B-B14F-4D97-AF65-F5344CB8AC3E}">
        <p14:creationId xmlns:p14="http://schemas.microsoft.com/office/powerpoint/2010/main" val="6848312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3</a:t>
            </a:r>
            <a:r>
              <a:rPr lang="en-US" dirty="0" smtClean="0"/>
              <a:t>. Work on Projects</a:t>
            </a:r>
            <a:endParaRPr lang="en-US" dirty="0"/>
          </a:p>
        </p:txBody>
      </p:sp>
      <p:sp>
        <p:nvSpPr>
          <p:cNvPr id="3" name="Content Placeholder 2"/>
          <p:cNvSpPr>
            <a:spLocks noGrp="1"/>
          </p:cNvSpPr>
          <p:nvPr>
            <p:ph idx="1"/>
          </p:nvPr>
        </p:nvSpPr>
        <p:spPr>
          <a:xfrm>
            <a:off x="609600" y="1600200"/>
            <a:ext cx="10972800" cy="4174957"/>
          </a:xfrm>
        </p:spPr>
        <p:txBody>
          <a:bodyPr>
            <a:normAutofit fontScale="92500" lnSpcReduction="10000"/>
          </a:bodyPr>
          <a:lstStyle/>
          <a:p>
            <a:r>
              <a:rPr lang="en-US" dirty="0" smtClean="0"/>
              <a:t>SCHEDULE YOUR TIME WISELY</a:t>
            </a:r>
          </a:p>
          <a:p>
            <a:endParaRPr lang="en-US" dirty="0"/>
          </a:p>
          <a:p>
            <a:r>
              <a:rPr lang="en-US" dirty="0" smtClean="0"/>
              <a:t>Design the program before implementation</a:t>
            </a:r>
          </a:p>
          <a:p>
            <a:pPr lvl="1"/>
            <a:r>
              <a:rPr lang="en-US" dirty="0" smtClean="0"/>
              <a:t>Form Follows Function</a:t>
            </a:r>
          </a:p>
          <a:p>
            <a:pPr lvl="1"/>
            <a:endParaRPr lang="en-US" dirty="0"/>
          </a:p>
          <a:p>
            <a:r>
              <a:rPr lang="en-US" dirty="0" smtClean="0"/>
              <a:t>Follow a “Principle Programming Method”</a:t>
            </a:r>
          </a:p>
          <a:p>
            <a:pPr lvl="1"/>
            <a:r>
              <a:rPr lang="en-US" dirty="0" smtClean="0"/>
              <a:t>More to come</a:t>
            </a:r>
          </a:p>
          <a:p>
            <a:pPr lvl="1"/>
            <a:endParaRPr lang="en-US" dirty="0"/>
          </a:p>
          <a:p>
            <a:r>
              <a:rPr lang="en-US" dirty="0" smtClean="0"/>
              <a:t>Follow Best Practices </a:t>
            </a:r>
          </a:p>
          <a:p>
            <a:pPr lvl="1"/>
            <a:r>
              <a:rPr lang="en-US" dirty="0" smtClean="0"/>
              <a:t>More to come</a:t>
            </a:r>
          </a:p>
          <a:p>
            <a:pPr lvl="1"/>
            <a:endParaRPr lang="en-US" dirty="0"/>
          </a:p>
        </p:txBody>
      </p:sp>
    </p:spTree>
    <p:extLst>
      <p:ext uri="{BB962C8B-B14F-4D97-AF65-F5344CB8AC3E}">
        <p14:creationId xmlns:p14="http://schemas.microsoft.com/office/powerpoint/2010/main" val="29893474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4.  Attempt/Complete </a:t>
            </a:r>
            <a:r>
              <a:rPr lang="en-US" dirty="0"/>
              <a:t>Practice Problems</a:t>
            </a:r>
          </a:p>
        </p:txBody>
      </p:sp>
      <p:sp>
        <p:nvSpPr>
          <p:cNvPr id="3" name="Content Placeholder 2"/>
          <p:cNvSpPr>
            <a:spLocks noGrp="1"/>
          </p:cNvSpPr>
          <p:nvPr>
            <p:ph idx="1"/>
          </p:nvPr>
        </p:nvSpPr>
        <p:spPr/>
        <p:txBody>
          <a:bodyPr>
            <a:normAutofit fontScale="92500"/>
          </a:bodyPr>
          <a:lstStyle/>
          <a:p>
            <a:r>
              <a:rPr lang="en-US" dirty="0" smtClean="0"/>
              <a:t>Try a sampling of the practice problems at the end of each chapter.</a:t>
            </a:r>
          </a:p>
          <a:p>
            <a:pPr lvl="1"/>
            <a:r>
              <a:rPr lang="en-US" dirty="0" smtClean="0"/>
              <a:t>Also try the checkpoint questions.</a:t>
            </a:r>
          </a:p>
          <a:p>
            <a:endParaRPr lang="en-US" dirty="0"/>
          </a:p>
          <a:p>
            <a:r>
              <a:rPr lang="en-US" dirty="0" smtClean="0"/>
              <a:t>Confirm you understand the terms and nomenclature used.</a:t>
            </a:r>
          </a:p>
          <a:p>
            <a:pPr lvl="1"/>
            <a:r>
              <a:rPr lang="en-US" dirty="0" smtClean="0"/>
              <a:t>Avoid “slang”, assume professional atmosphere.</a:t>
            </a:r>
          </a:p>
          <a:p>
            <a:pPr lvl="1"/>
            <a:r>
              <a:rPr lang="en-US" dirty="0" smtClean="0"/>
              <a:t>Review and re-read as needed. </a:t>
            </a:r>
          </a:p>
          <a:p>
            <a:endParaRPr lang="en-US" dirty="0"/>
          </a:p>
          <a:p>
            <a:r>
              <a:rPr lang="en-US" dirty="0" smtClean="0"/>
              <a:t>Attempt the programming exercises as well.</a:t>
            </a:r>
          </a:p>
          <a:p>
            <a:pPr lvl="1"/>
            <a:r>
              <a:rPr lang="en-US" dirty="0" smtClean="0"/>
              <a:t>Great practice for an exam!</a:t>
            </a:r>
            <a:endParaRPr lang="en-US" dirty="0"/>
          </a:p>
        </p:txBody>
      </p:sp>
    </p:spTree>
    <p:extLst>
      <p:ext uri="{BB962C8B-B14F-4D97-AF65-F5344CB8AC3E}">
        <p14:creationId xmlns:p14="http://schemas.microsoft.com/office/powerpoint/2010/main" val="24409247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Test your Understanding</a:t>
            </a:r>
            <a:endParaRPr lang="en-US" dirty="0"/>
          </a:p>
        </p:txBody>
      </p:sp>
      <p:sp>
        <p:nvSpPr>
          <p:cNvPr id="3" name="Content Placeholder 2"/>
          <p:cNvSpPr>
            <a:spLocks noGrp="1"/>
          </p:cNvSpPr>
          <p:nvPr>
            <p:ph idx="1"/>
          </p:nvPr>
        </p:nvSpPr>
        <p:spPr>
          <a:xfrm>
            <a:off x="609600" y="1600201"/>
            <a:ext cx="10972800" cy="4214972"/>
          </a:xfrm>
        </p:spPr>
        <p:txBody>
          <a:bodyPr>
            <a:normAutofit/>
          </a:bodyPr>
          <a:lstStyle/>
          <a:p>
            <a:r>
              <a:rPr lang="en-US" dirty="0" smtClean="0"/>
              <a:t>Do you understand?</a:t>
            </a:r>
          </a:p>
          <a:p>
            <a:endParaRPr lang="en-US" dirty="0" smtClean="0"/>
          </a:p>
          <a:p>
            <a:pPr lvl="1"/>
            <a:r>
              <a:rPr lang="en-US" dirty="0" smtClean="0"/>
              <a:t>Can you have an intelligent conversation about the topic?</a:t>
            </a:r>
          </a:p>
          <a:p>
            <a:pPr lvl="1"/>
            <a:endParaRPr lang="en-US" dirty="0" smtClean="0"/>
          </a:p>
          <a:p>
            <a:pPr lvl="1"/>
            <a:r>
              <a:rPr lang="en-US" dirty="0" smtClean="0"/>
              <a:t>Can you explain the topic to a friend?</a:t>
            </a:r>
          </a:p>
          <a:p>
            <a:pPr lvl="1"/>
            <a:endParaRPr lang="en-US" dirty="0"/>
          </a:p>
          <a:p>
            <a:pPr lvl="1"/>
            <a:r>
              <a:rPr lang="en-US" dirty="0" smtClean="0"/>
              <a:t>Can you implement the practice problems from the text?</a:t>
            </a:r>
          </a:p>
          <a:p>
            <a:pPr lvl="1"/>
            <a:endParaRPr lang="en-US" dirty="0" smtClean="0"/>
          </a:p>
          <a:p>
            <a:pPr lvl="1"/>
            <a:r>
              <a:rPr lang="en-US" dirty="0" smtClean="0"/>
              <a:t>Can you </a:t>
            </a:r>
            <a:r>
              <a:rPr lang="en-US" i="1" dirty="0" smtClean="0"/>
              <a:t>design</a:t>
            </a:r>
            <a:r>
              <a:rPr lang="en-US" dirty="0" smtClean="0"/>
              <a:t> your own practice problems and </a:t>
            </a:r>
            <a:r>
              <a:rPr lang="en-US" i="1" dirty="0" smtClean="0"/>
              <a:t>answer</a:t>
            </a:r>
            <a:r>
              <a:rPr lang="en-US" dirty="0" smtClean="0"/>
              <a:t> them?</a:t>
            </a:r>
          </a:p>
          <a:p>
            <a:pPr lvl="1"/>
            <a:endParaRPr lang="en-US" dirty="0"/>
          </a:p>
        </p:txBody>
      </p:sp>
    </p:spTree>
    <p:extLst>
      <p:ext uri="{BB962C8B-B14F-4D97-AF65-F5344CB8AC3E}">
        <p14:creationId xmlns:p14="http://schemas.microsoft.com/office/powerpoint/2010/main" val="904097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Study Methods</a:t>
            </a:r>
            <a:endParaRPr lang="en-US" dirty="0"/>
          </a:p>
        </p:txBody>
      </p:sp>
      <p:sp>
        <p:nvSpPr>
          <p:cNvPr id="3" name="Content Placeholder 2"/>
          <p:cNvSpPr>
            <a:spLocks noGrp="1"/>
          </p:cNvSpPr>
          <p:nvPr>
            <p:ph idx="1"/>
          </p:nvPr>
        </p:nvSpPr>
        <p:spPr/>
        <p:txBody>
          <a:bodyPr>
            <a:normAutofit lnSpcReduction="10000"/>
          </a:bodyPr>
          <a:lstStyle/>
          <a:p>
            <a:r>
              <a:rPr lang="en-US" i="1" dirty="0" smtClean="0"/>
              <a:t>Things TO DO</a:t>
            </a:r>
          </a:p>
          <a:p>
            <a:pPr lvl="1"/>
            <a:r>
              <a:rPr lang="en-US" i="1" dirty="0" smtClean="0"/>
              <a:t>Study throughout </a:t>
            </a:r>
            <a:r>
              <a:rPr lang="en-US" i="1" dirty="0"/>
              <a:t>the term (Do not “cram</a:t>
            </a:r>
            <a:r>
              <a:rPr lang="en-US" i="1" dirty="0" smtClean="0"/>
              <a:t>”).</a:t>
            </a:r>
            <a:endParaRPr lang="en-US" i="1" dirty="0"/>
          </a:p>
          <a:p>
            <a:pPr lvl="1"/>
            <a:r>
              <a:rPr lang="en-US" i="1" dirty="0" smtClean="0"/>
              <a:t>Follow </a:t>
            </a:r>
            <a:r>
              <a:rPr lang="en-US" i="1" dirty="0"/>
              <a:t>the recipe</a:t>
            </a:r>
            <a:r>
              <a:rPr lang="en-US" i="1" dirty="0" smtClean="0"/>
              <a:t>!</a:t>
            </a:r>
          </a:p>
          <a:p>
            <a:pPr lvl="1"/>
            <a:r>
              <a:rPr lang="en-US" i="1" dirty="0" smtClean="0"/>
              <a:t>Test </a:t>
            </a:r>
            <a:r>
              <a:rPr lang="en-US" i="1" dirty="0"/>
              <a:t>your understanding</a:t>
            </a:r>
            <a:r>
              <a:rPr lang="en-US" i="1" dirty="0" smtClean="0"/>
              <a:t>!</a:t>
            </a:r>
          </a:p>
          <a:p>
            <a:pPr lvl="1"/>
            <a:r>
              <a:rPr lang="en-US" i="1" dirty="0"/>
              <a:t>Put in the time (You get out what you put in)</a:t>
            </a:r>
          </a:p>
          <a:p>
            <a:pPr lvl="1"/>
            <a:endParaRPr lang="en-US" i="1" dirty="0"/>
          </a:p>
          <a:p>
            <a:r>
              <a:rPr lang="en-US" i="1" dirty="0" smtClean="0"/>
              <a:t>Things NOT TO DO</a:t>
            </a:r>
          </a:p>
          <a:p>
            <a:pPr lvl="1"/>
            <a:r>
              <a:rPr lang="en-US" i="1" dirty="0" smtClean="0"/>
              <a:t>Do not “study for exams”</a:t>
            </a:r>
          </a:p>
          <a:p>
            <a:pPr lvl="1"/>
            <a:r>
              <a:rPr lang="en-US" i="1" dirty="0" smtClean="0"/>
              <a:t>Do not undermine your own education</a:t>
            </a:r>
          </a:p>
          <a:p>
            <a:endParaRPr lang="en-US" i="1" dirty="0"/>
          </a:p>
          <a:p>
            <a:pPr marL="0" indent="0">
              <a:buNone/>
            </a:pPr>
            <a:endParaRPr lang="en-US" i="1" dirty="0"/>
          </a:p>
        </p:txBody>
      </p:sp>
    </p:spTree>
    <p:extLst>
      <p:ext uri="{BB962C8B-B14F-4D97-AF65-F5344CB8AC3E}">
        <p14:creationId xmlns:p14="http://schemas.microsoft.com/office/powerpoint/2010/main" val="28674885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Course Admin</a:t>
            </a:r>
            <a:endParaRPr lang="en-US" dirty="0"/>
          </a:p>
        </p:txBody>
      </p:sp>
      <p:sp>
        <p:nvSpPr>
          <p:cNvPr id="3" name="Content Placeholder 2"/>
          <p:cNvSpPr>
            <a:spLocks noGrp="1"/>
          </p:cNvSpPr>
          <p:nvPr>
            <p:ph idx="1"/>
          </p:nvPr>
        </p:nvSpPr>
        <p:spPr/>
        <p:txBody>
          <a:bodyPr/>
          <a:lstStyle/>
          <a:p>
            <a:r>
              <a:rPr lang="en-US" dirty="0" smtClean="0"/>
              <a:t>There are many students on the waitlist; I cannot </a:t>
            </a:r>
            <a:r>
              <a:rPr lang="en-US" i="1" dirty="0" smtClean="0"/>
              <a:t>sign you in </a:t>
            </a:r>
            <a:r>
              <a:rPr lang="en-US" dirty="0" smtClean="0"/>
              <a:t>to the course.</a:t>
            </a:r>
          </a:p>
          <a:p>
            <a:endParaRPr lang="en-US" dirty="0"/>
          </a:p>
          <a:p>
            <a:r>
              <a:rPr lang="en-US" dirty="0" smtClean="0"/>
              <a:t>Use the waitlist and speak with your advisors / deans</a:t>
            </a:r>
          </a:p>
        </p:txBody>
      </p:sp>
    </p:spTree>
    <p:extLst>
      <p:ext uri="{BB962C8B-B14F-4D97-AF65-F5344CB8AC3E}">
        <p14:creationId xmlns:p14="http://schemas.microsoft.com/office/powerpoint/2010/main" val="24256817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is computer science?</a:t>
            </a:r>
            <a:endParaRPr lang="en-US" dirty="0"/>
          </a:p>
        </p:txBody>
      </p:sp>
      <p:sp>
        <p:nvSpPr>
          <p:cNvPr id="3" name="Content Placeholder 2"/>
          <p:cNvSpPr>
            <a:spLocks noGrp="1"/>
          </p:cNvSpPr>
          <p:nvPr>
            <p:ph idx="1"/>
          </p:nvPr>
        </p:nvSpPr>
        <p:spPr/>
        <p:txBody>
          <a:bodyPr/>
          <a:lstStyle/>
          <a:p>
            <a:r>
              <a:rPr lang="en-US" dirty="0" smtClean="0"/>
              <a:t>Computer Science </a:t>
            </a:r>
          </a:p>
          <a:p>
            <a:pPr marL="0" indent="0">
              <a:buNone/>
            </a:pPr>
            <a:r>
              <a:rPr lang="en-US" dirty="0" smtClean="0"/>
              <a:t>		</a:t>
            </a:r>
            <a:r>
              <a:rPr lang="en-US" dirty="0" err="1" smtClean="0"/>
              <a:t>com·put·er</a:t>
            </a:r>
            <a:r>
              <a:rPr lang="en-US" dirty="0" smtClean="0"/>
              <a:t> </a:t>
            </a:r>
            <a:r>
              <a:rPr lang="en-US" dirty="0" err="1"/>
              <a:t>sci·ence</a:t>
            </a:r>
            <a:endParaRPr lang="en-US" dirty="0"/>
          </a:p>
          <a:p>
            <a:pPr marL="0" indent="0">
              <a:buNone/>
            </a:pPr>
            <a:r>
              <a:rPr lang="en-US" dirty="0" smtClean="0"/>
              <a:t>		</a:t>
            </a:r>
            <a:r>
              <a:rPr lang="en-US" dirty="0" err="1" smtClean="0"/>
              <a:t>kəm</a:t>
            </a:r>
            <a:r>
              <a:rPr lang="en-US" dirty="0" err="1"/>
              <a:t>ˈpyo͞odər</a:t>
            </a:r>
            <a:r>
              <a:rPr lang="en-US" dirty="0"/>
              <a:t> ˈˌ</a:t>
            </a:r>
            <a:r>
              <a:rPr lang="en-US" dirty="0" err="1"/>
              <a:t>sīəns</a:t>
            </a:r>
            <a:r>
              <a:rPr lang="en-US" dirty="0" smtClean="0"/>
              <a:t>/</a:t>
            </a:r>
          </a:p>
          <a:p>
            <a:pPr marL="0" indent="0">
              <a:buNone/>
            </a:pPr>
            <a:endParaRPr lang="en-US" dirty="0"/>
          </a:p>
          <a:p>
            <a:pPr marL="0" indent="0">
              <a:buNone/>
            </a:pPr>
            <a:r>
              <a:rPr lang="en-US" dirty="0" smtClean="0"/>
              <a:t>		</a:t>
            </a:r>
            <a:r>
              <a:rPr lang="en-US" i="1" dirty="0" smtClean="0"/>
              <a:t>noun</a:t>
            </a:r>
          </a:p>
          <a:p>
            <a:pPr marL="0" indent="0">
              <a:buNone/>
            </a:pPr>
            <a:endParaRPr lang="en-US" i="1" dirty="0" smtClean="0"/>
          </a:p>
          <a:p>
            <a:pPr marL="0" indent="0">
              <a:buNone/>
            </a:pPr>
            <a:r>
              <a:rPr lang="en-US" dirty="0"/>
              <a:t>	</a:t>
            </a:r>
            <a:r>
              <a:rPr lang="en-US" dirty="0" smtClean="0"/>
              <a:t>	</a:t>
            </a:r>
            <a:r>
              <a:rPr lang="en-US" b="1" dirty="0" smtClean="0"/>
              <a:t>An exercise in frustration and a lesson in patience</a:t>
            </a:r>
            <a:r>
              <a:rPr lang="en-US" dirty="0" smtClean="0"/>
              <a:t>. </a:t>
            </a:r>
            <a:endParaRPr lang="en-US" dirty="0"/>
          </a:p>
          <a:p>
            <a:endParaRPr lang="en-US" dirty="0"/>
          </a:p>
        </p:txBody>
      </p:sp>
      <p:pic>
        <p:nvPicPr>
          <p:cNvPr id="1026" name="Picture 2" descr="https://davescomputertips.com/wp-content/uploads/2015/06/computer-shoot-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99702" y="1271252"/>
            <a:ext cx="3810000" cy="30099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76220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are you here?</a:t>
            </a:r>
            <a:endParaRPr lang="en-US" dirty="0"/>
          </a:p>
        </p:txBody>
      </p:sp>
      <p:sp>
        <p:nvSpPr>
          <p:cNvPr id="3" name="Content Placeholder 2"/>
          <p:cNvSpPr>
            <a:spLocks noGrp="1"/>
          </p:cNvSpPr>
          <p:nvPr>
            <p:ph idx="1"/>
          </p:nvPr>
        </p:nvSpPr>
        <p:spPr>
          <a:xfrm>
            <a:off x="609600" y="1600201"/>
            <a:ext cx="10972800" cy="4191000"/>
          </a:xfrm>
        </p:spPr>
        <p:txBody>
          <a:bodyPr/>
          <a:lstStyle/>
          <a:p>
            <a:r>
              <a:rPr lang="en-US" dirty="0" smtClean="0"/>
              <a:t>Expectations for COSC 051</a:t>
            </a:r>
          </a:p>
          <a:p>
            <a:pPr lvl="1"/>
            <a:r>
              <a:rPr lang="en-US" dirty="0" smtClean="0"/>
              <a:t>You can expect to spend 10 – 15 hours per week. Many students have noted that they spend more time on this class than all others combined. </a:t>
            </a:r>
          </a:p>
          <a:p>
            <a:pPr lvl="1"/>
            <a:r>
              <a:rPr lang="en-US" dirty="0" smtClean="0"/>
              <a:t>General Observations.</a:t>
            </a:r>
          </a:p>
          <a:p>
            <a:pPr lvl="1"/>
            <a:endParaRPr lang="en-US" dirty="0"/>
          </a:p>
          <a:p>
            <a:r>
              <a:rPr lang="en-US" dirty="0" smtClean="0"/>
              <a:t>A CS curriculum is demanding</a:t>
            </a:r>
          </a:p>
          <a:p>
            <a:pPr lvl="1"/>
            <a:r>
              <a:rPr lang="en-US" dirty="0" smtClean="0"/>
              <a:t>Must be willing to dedicate the time</a:t>
            </a:r>
          </a:p>
          <a:p>
            <a:pPr lvl="1"/>
            <a:r>
              <a:rPr lang="en-US" dirty="0" smtClean="0"/>
              <a:t>Must be willing to put forth the effort</a:t>
            </a:r>
          </a:p>
          <a:p>
            <a:endParaRPr lang="en-US" dirty="0"/>
          </a:p>
        </p:txBody>
      </p:sp>
    </p:spTree>
    <p:extLst>
      <p:ext uri="{BB962C8B-B14F-4D97-AF65-F5344CB8AC3E}">
        <p14:creationId xmlns:p14="http://schemas.microsoft.com/office/powerpoint/2010/main" val="22896133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Questions</a:t>
            </a:r>
            <a:endParaRPr lang="en-US" dirty="0"/>
          </a:p>
        </p:txBody>
      </p:sp>
      <p:sp>
        <p:nvSpPr>
          <p:cNvPr id="3" name="Content Placeholder 2"/>
          <p:cNvSpPr>
            <a:spLocks noGrp="1"/>
          </p:cNvSpPr>
          <p:nvPr>
            <p:ph idx="1"/>
          </p:nvPr>
        </p:nvSpPr>
        <p:spPr/>
        <p:txBody>
          <a:bodyPr/>
          <a:lstStyle/>
          <a:p>
            <a:r>
              <a:rPr lang="en-US" dirty="0" smtClean="0"/>
              <a:t>Up next: tour of course website and review of syllabus.</a:t>
            </a:r>
            <a:endParaRPr lang="en-US" dirty="0"/>
          </a:p>
        </p:txBody>
      </p:sp>
    </p:spTree>
    <p:extLst>
      <p:ext uri="{BB962C8B-B14F-4D97-AF65-F5344CB8AC3E}">
        <p14:creationId xmlns:p14="http://schemas.microsoft.com/office/powerpoint/2010/main" val="35692311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Outline</a:t>
            </a:r>
            <a:endParaRPr lang="en-US" dirty="0"/>
          </a:p>
        </p:txBody>
      </p:sp>
      <p:sp>
        <p:nvSpPr>
          <p:cNvPr id="3" name="Content Placeholder 2"/>
          <p:cNvSpPr>
            <a:spLocks noGrp="1"/>
          </p:cNvSpPr>
          <p:nvPr>
            <p:ph idx="1"/>
          </p:nvPr>
        </p:nvSpPr>
        <p:spPr/>
        <p:txBody>
          <a:bodyPr>
            <a:normAutofit/>
          </a:bodyPr>
          <a:lstStyle/>
          <a:p>
            <a:pPr marL="571500" indent="-571500">
              <a:buFont typeface="+mj-lt"/>
              <a:buAutoNum type="romanUcPeriod"/>
            </a:pPr>
            <a:r>
              <a:rPr lang="en-US" dirty="0" smtClean="0"/>
              <a:t>Welcome!</a:t>
            </a:r>
          </a:p>
          <a:p>
            <a:pPr marL="571500" indent="-571500">
              <a:buFont typeface="+mj-lt"/>
              <a:buAutoNum type="romanUcPeriod"/>
            </a:pPr>
            <a:r>
              <a:rPr lang="en-US" dirty="0" smtClean="0"/>
              <a:t>Course Overview</a:t>
            </a:r>
          </a:p>
          <a:p>
            <a:pPr marL="571500" indent="-571500">
              <a:buFont typeface="+mj-lt"/>
              <a:buAutoNum type="romanUcPeriod"/>
            </a:pPr>
            <a:r>
              <a:rPr lang="en-US" dirty="0" smtClean="0"/>
              <a:t>Course Expectations</a:t>
            </a:r>
          </a:p>
          <a:p>
            <a:pPr marL="571500" indent="-571500">
              <a:buFont typeface="+mj-lt"/>
              <a:buAutoNum type="romanUcPeriod"/>
            </a:pPr>
            <a:endParaRPr lang="en-US" dirty="0" smtClean="0"/>
          </a:p>
          <a:p>
            <a:pPr marL="571500" indent="-571500">
              <a:buFont typeface="+mj-lt"/>
              <a:buAutoNum type="romanUcPeriod"/>
            </a:pPr>
            <a:endParaRPr lang="en-US" dirty="0"/>
          </a:p>
        </p:txBody>
      </p:sp>
    </p:spTree>
    <p:extLst>
      <p:ext uri="{BB962C8B-B14F-4D97-AF65-F5344CB8AC3E}">
        <p14:creationId xmlns:p14="http://schemas.microsoft.com/office/powerpoint/2010/main" val="11028853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Welcome!</a:t>
            </a:r>
            <a:endParaRPr lang="en-US" dirty="0"/>
          </a:p>
        </p:txBody>
      </p:sp>
      <p:sp>
        <p:nvSpPr>
          <p:cNvPr id="3" name="Content Placeholder 2"/>
          <p:cNvSpPr>
            <a:spLocks noGrp="1"/>
          </p:cNvSpPr>
          <p:nvPr>
            <p:ph idx="1"/>
          </p:nvPr>
        </p:nvSpPr>
        <p:spPr>
          <a:xfrm>
            <a:off x="345440" y="1449318"/>
            <a:ext cx="10972800" cy="4099828"/>
          </a:xfrm>
        </p:spPr>
        <p:txBody>
          <a:bodyPr>
            <a:normAutofit fontScale="85000" lnSpcReduction="20000"/>
          </a:bodyPr>
          <a:lstStyle/>
          <a:p>
            <a:r>
              <a:rPr lang="en-US" dirty="0" smtClean="0"/>
              <a:t>COSC-051 </a:t>
            </a:r>
            <a:r>
              <a:rPr lang="en-US" dirty="0"/>
              <a:t>– </a:t>
            </a:r>
            <a:r>
              <a:rPr lang="en-US" dirty="0" smtClean="0"/>
              <a:t>Computer Science I</a:t>
            </a:r>
          </a:p>
          <a:p>
            <a:r>
              <a:rPr lang="en-US" dirty="0"/>
              <a:t> </a:t>
            </a:r>
          </a:p>
          <a:p>
            <a:r>
              <a:rPr lang="en-US" b="1" dirty="0"/>
              <a:t>Instructor:</a:t>
            </a:r>
            <a:r>
              <a:rPr lang="en-US" dirty="0"/>
              <a:t> 	Jeremy Bolton, Ph.D.</a:t>
            </a:r>
          </a:p>
          <a:p>
            <a:r>
              <a:rPr lang="en-US" dirty="0"/>
              <a:t>Assistant Teaching Professor</a:t>
            </a:r>
          </a:p>
          <a:p>
            <a:r>
              <a:rPr lang="en-US" dirty="0"/>
              <a:t>Department of Computer Science</a:t>
            </a:r>
          </a:p>
          <a:p>
            <a:r>
              <a:rPr lang="en-US" b="1" dirty="0" smtClean="0"/>
              <a:t>Email</a:t>
            </a:r>
            <a:r>
              <a:rPr lang="en-US" b="1" dirty="0"/>
              <a:t>:</a:t>
            </a:r>
            <a:r>
              <a:rPr lang="en-US" dirty="0"/>
              <a:t>	</a:t>
            </a:r>
            <a:r>
              <a:rPr lang="en-US" u="sng" dirty="0" smtClean="0">
                <a:hlinkClick r:id="rId2"/>
              </a:rPr>
              <a:t>jeremy.bolton@georgetown.edu</a:t>
            </a:r>
            <a:endParaRPr lang="en-US" dirty="0"/>
          </a:p>
          <a:p>
            <a:r>
              <a:rPr lang="en-US" dirty="0"/>
              <a:t> </a:t>
            </a:r>
          </a:p>
          <a:p>
            <a:r>
              <a:rPr lang="en-US" b="1" dirty="0"/>
              <a:t>Office Hours:	</a:t>
            </a:r>
            <a:r>
              <a:rPr lang="en-US" dirty="0"/>
              <a:t>Daily hours will be entered on </a:t>
            </a:r>
            <a:r>
              <a:rPr lang="en-US" dirty="0" smtClean="0"/>
              <a:t>Course calendar</a:t>
            </a:r>
            <a:r>
              <a:rPr lang="en-US" dirty="0"/>
              <a:t/>
            </a:r>
            <a:br>
              <a:rPr lang="en-US" dirty="0"/>
            </a:br>
            <a:r>
              <a:rPr lang="en-US" dirty="0"/>
              <a:t>(or by appointment)</a:t>
            </a:r>
          </a:p>
          <a:p>
            <a:r>
              <a:rPr lang="en-US" dirty="0"/>
              <a:t> </a:t>
            </a:r>
          </a:p>
          <a:p>
            <a:r>
              <a:rPr lang="en-US" b="1" dirty="0"/>
              <a:t>TAs:</a:t>
            </a:r>
            <a:r>
              <a:rPr lang="en-US" dirty="0"/>
              <a:t>  TBD (see </a:t>
            </a:r>
            <a:r>
              <a:rPr lang="en-US" dirty="0" smtClean="0"/>
              <a:t>Course calendar </a:t>
            </a:r>
            <a:r>
              <a:rPr lang="en-US" dirty="0"/>
              <a:t>for office hours)</a:t>
            </a:r>
          </a:p>
        </p:txBody>
      </p:sp>
    </p:spTree>
    <p:extLst>
      <p:ext uri="{BB962C8B-B14F-4D97-AF65-F5344CB8AC3E}">
        <p14:creationId xmlns:p14="http://schemas.microsoft.com/office/powerpoint/2010/main" val="26821637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Course Summary</a:t>
            </a:r>
            <a:endParaRPr lang="en-US" dirty="0"/>
          </a:p>
        </p:txBody>
      </p:sp>
      <p:sp>
        <p:nvSpPr>
          <p:cNvPr id="3" name="Content Placeholder 2"/>
          <p:cNvSpPr>
            <a:spLocks noGrp="1"/>
          </p:cNvSpPr>
          <p:nvPr>
            <p:ph idx="1"/>
          </p:nvPr>
        </p:nvSpPr>
        <p:spPr/>
        <p:txBody>
          <a:bodyPr>
            <a:normAutofit fontScale="70000" lnSpcReduction="20000"/>
          </a:bodyPr>
          <a:lstStyle/>
          <a:p>
            <a:r>
              <a:rPr lang="en-US" b="1" dirty="0"/>
              <a:t>Course Description:</a:t>
            </a:r>
            <a:r>
              <a:rPr lang="en-US" dirty="0"/>
              <a:t>  This class is intended for computer science majors and minors.  Other students with a serious interest in learning C++ programming may also take this class.  Topics covered include: basic data types, the C++ string class, variables and constants, and their declaration, input/output (</a:t>
            </a:r>
            <a:r>
              <a:rPr lang="en-US" dirty="0" err="1"/>
              <a:t>cin</a:t>
            </a:r>
            <a:r>
              <a:rPr lang="en-US" dirty="0"/>
              <a:t>/</a:t>
            </a:r>
            <a:r>
              <a:rPr lang="en-US" dirty="0" err="1"/>
              <a:t>cout</a:t>
            </a:r>
            <a:r>
              <a:rPr lang="en-US" dirty="0"/>
              <a:t>) operators, assignment operators, arithmetic operators, control structures for selection, control structures for repetition, basic file operations, user-defined functions, value and reference parameters, scope rules, name precedence, function overloading, template functions, elementary software engineering principles, Standard Template Library (STL), the vector class, elementary searching and sorting, abstract data types, stacks, user-defined classes, operator overloading, pointers, self-referential classes, dynamic object creation and destruction, linked lists, and recursion. </a:t>
            </a:r>
          </a:p>
          <a:p>
            <a:endParaRPr lang="en-US" dirty="0"/>
          </a:p>
          <a:p>
            <a:r>
              <a:rPr lang="en-US" dirty="0"/>
              <a:t>This course prepares computer science majors and minors for subsequent course requirements.  It also satisfies the college science requirement.  COSC 051 is a </a:t>
            </a:r>
            <a:r>
              <a:rPr lang="en-US" b="1" dirty="0"/>
              <a:t>very</a:t>
            </a:r>
            <a:r>
              <a:rPr lang="en-US" dirty="0"/>
              <a:t> demanding course and is a significant investment in time.  Expect to spend 15 hours each week, </a:t>
            </a:r>
            <a:r>
              <a:rPr lang="en-US" b="1" dirty="0"/>
              <a:t>or more</a:t>
            </a:r>
            <a:r>
              <a:rPr lang="en-US" dirty="0"/>
              <a:t>, studying the C++ language and writing programs.</a:t>
            </a:r>
          </a:p>
          <a:p>
            <a:endParaRPr lang="en-US" dirty="0"/>
          </a:p>
        </p:txBody>
      </p:sp>
    </p:spTree>
    <p:extLst>
      <p:ext uri="{BB962C8B-B14F-4D97-AF65-F5344CB8AC3E}">
        <p14:creationId xmlns:p14="http://schemas.microsoft.com/office/powerpoint/2010/main" val="2552201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Course Website</a:t>
            </a:r>
            <a:endParaRPr lang="en-US" dirty="0"/>
          </a:p>
        </p:txBody>
      </p:sp>
      <p:sp>
        <p:nvSpPr>
          <p:cNvPr id="3" name="Content Placeholder 2"/>
          <p:cNvSpPr>
            <a:spLocks noGrp="1"/>
          </p:cNvSpPr>
          <p:nvPr>
            <p:ph idx="1"/>
          </p:nvPr>
        </p:nvSpPr>
        <p:spPr/>
        <p:txBody>
          <a:bodyPr/>
          <a:lstStyle/>
          <a:p>
            <a:pPr marL="0" indent="0">
              <a:buNone/>
            </a:pPr>
            <a:endParaRPr lang="en-US" dirty="0" smtClean="0">
              <a:hlinkClick r:id="rId2"/>
            </a:endParaRPr>
          </a:p>
          <a:p>
            <a:endParaRPr lang="en-US" dirty="0">
              <a:hlinkClick r:id="rId2"/>
            </a:endParaRPr>
          </a:p>
          <a:p>
            <a:r>
              <a:rPr lang="en-US" dirty="0" smtClean="0">
                <a:hlinkClick r:id="rId2"/>
              </a:rPr>
              <a:t>http</a:t>
            </a:r>
            <a:r>
              <a:rPr lang="en-US" dirty="0">
                <a:hlinkClick r:id="rId2"/>
              </a:rPr>
              <a:t>://</a:t>
            </a:r>
            <a:r>
              <a:rPr lang="en-US" dirty="0" smtClean="0">
                <a:hlinkClick r:id="rId2"/>
              </a:rPr>
              <a:t>jeremybolton.georgetown.domains/courses/051/</a:t>
            </a:r>
            <a:endParaRPr lang="en-US" dirty="0" smtClean="0"/>
          </a:p>
          <a:p>
            <a:endParaRPr lang="en-US" dirty="0"/>
          </a:p>
        </p:txBody>
      </p:sp>
    </p:spTree>
    <p:extLst>
      <p:ext uri="{BB962C8B-B14F-4D97-AF65-F5344CB8AC3E}">
        <p14:creationId xmlns:p14="http://schemas.microsoft.com/office/powerpoint/2010/main" val="6275051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Goals</a:t>
            </a:r>
            <a:endParaRPr lang="en-US" dirty="0"/>
          </a:p>
        </p:txBody>
      </p:sp>
      <p:sp>
        <p:nvSpPr>
          <p:cNvPr id="3" name="Content Placeholder 2"/>
          <p:cNvSpPr>
            <a:spLocks noGrp="1"/>
          </p:cNvSpPr>
          <p:nvPr>
            <p:ph idx="1"/>
          </p:nvPr>
        </p:nvSpPr>
        <p:spPr>
          <a:xfrm>
            <a:off x="609600" y="1600201"/>
            <a:ext cx="11230708" cy="4099828"/>
          </a:xfrm>
        </p:spPr>
        <p:txBody>
          <a:bodyPr>
            <a:normAutofit/>
          </a:bodyPr>
          <a:lstStyle/>
          <a:p>
            <a:r>
              <a:rPr lang="en-US" b="1" dirty="0"/>
              <a:t>Course Objectives:</a:t>
            </a:r>
            <a:endParaRPr lang="en-US" dirty="0"/>
          </a:p>
          <a:p>
            <a:pPr lvl="1"/>
            <a:r>
              <a:rPr lang="en-US" dirty="0"/>
              <a:t>Learn the C++ programming language</a:t>
            </a:r>
          </a:p>
          <a:p>
            <a:pPr lvl="1"/>
            <a:r>
              <a:rPr lang="en-US" dirty="0"/>
              <a:t>Learn to analyze problems </a:t>
            </a:r>
          </a:p>
          <a:p>
            <a:pPr lvl="1"/>
            <a:r>
              <a:rPr lang="en-US" dirty="0"/>
              <a:t>Learn to break problems into components that can be solved by computer programming</a:t>
            </a:r>
          </a:p>
          <a:p>
            <a:pPr lvl="1"/>
            <a:r>
              <a:rPr lang="en-US" dirty="0"/>
              <a:t>Use C++ to create computer programs that implement problem </a:t>
            </a:r>
            <a:r>
              <a:rPr lang="en-US" dirty="0" smtClean="0"/>
              <a:t>solutions</a:t>
            </a:r>
          </a:p>
          <a:p>
            <a:pPr lvl="1"/>
            <a:endParaRPr lang="en-US" dirty="0"/>
          </a:p>
          <a:p>
            <a:r>
              <a:rPr lang="en-US" dirty="0" smtClean="0"/>
              <a:t>Computer Science is an exercise in problem solving</a:t>
            </a:r>
            <a:endParaRPr lang="en-US" dirty="0"/>
          </a:p>
        </p:txBody>
      </p:sp>
    </p:spTree>
    <p:extLst>
      <p:ext uri="{BB962C8B-B14F-4D97-AF65-F5344CB8AC3E}">
        <p14:creationId xmlns:p14="http://schemas.microsoft.com/office/powerpoint/2010/main" val="16153741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Course Structure</a:t>
            </a:r>
            <a:endParaRPr lang="en-US" dirty="0"/>
          </a:p>
        </p:txBody>
      </p:sp>
      <p:sp>
        <p:nvSpPr>
          <p:cNvPr id="3" name="Content Placeholder 2"/>
          <p:cNvSpPr>
            <a:spLocks noGrp="1"/>
          </p:cNvSpPr>
          <p:nvPr>
            <p:ph idx="1"/>
          </p:nvPr>
        </p:nvSpPr>
        <p:spPr>
          <a:xfrm>
            <a:off x="609600" y="1600201"/>
            <a:ext cx="10972800" cy="4500348"/>
          </a:xfrm>
        </p:spPr>
        <p:txBody>
          <a:bodyPr>
            <a:normAutofit fontScale="85000" lnSpcReduction="10000"/>
          </a:bodyPr>
          <a:lstStyle/>
          <a:p>
            <a:r>
              <a:rPr lang="en-US" u="sng" dirty="0" smtClean="0"/>
              <a:t>Suggested </a:t>
            </a:r>
            <a:r>
              <a:rPr lang="en-US" u="sng" dirty="0"/>
              <a:t>weekly schedule (recipe for success):</a:t>
            </a:r>
            <a:endParaRPr lang="en-US" dirty="0"/>
          </a:p>
          <a:p>
            <a:endParaRPr lang="en-US" dirty="0"/>
          </a:p>
          <a:p>
            <a:pPr marL="514350" lvl="0" indent="-514350">
              <a:buFont typeface="+mj-lt"/>
              <a:buAutoNum type="arabicPeriod"/>
            </a:pPr>
            <a:r>
              <a:rPr lang="en-US" dirty="0"/>
              <a:t>Complete assigned readings from text </a:t>
            </a:r>
            <a:endParaRPr lang="en-US" dirty="0" smtClean="0"/>
          </a:p>
          <a:p>
            <a:pPr marL="914400" lvl="1" indent="-514350"/>
            <a:r>
              <a:rPr lang="en-US" dirty="0" smtClean="0"/>
              <a:t>This is absolutely necessary</a:t>
            </a:r>
            <a:endParaRPr lang="en-US" dirty="0"/>
          </a:p>
          <a:p>
            <a:pPr marL="514350" lvl="0" indent="-514350">
              <a:buFont typeface="+mj-lt"/>
              <a:buAutoNum type="arabicPeriod"/>
            </a:pPr>
            <a:r>
              <a:rPr lang="en-US" dirty="0" smtClean="0"/>
              <a:t>Attend Lectures</a:t>
            </a:r>
          </a:p>
          <a:p>
            <a:pPr marL="914400" lvl="1" indent="-514350"/>
            <a:r>
              <a:rPr lang="en-US" dirty="0" smtClean="0"/>
              <a:t>I will assume you have completed the readings. </a:t>
            </a:r>
          </a:p>
          <a:p>
            <a:pPr marL="914400" lvl="1" indent="-514350"/>
            <a:r>
              <a:rPr lang="en-US" dirty="0"/>
              <a:t>W</a:t>
            </a:r>
            <a:r>
              <a:rPr lang="en-US" dirty="0" smtClean="0"/>
              <a:t>e will extend discussion from text and investigate difficult concepts – TAKE NOTES</a:t>
            </a:r>
          </a:p>
          <a:p>
            <a:pPr marL="914400" lvl="1" indent="-514350"/>
            <a:r>
              <a:rPr lang="en-US" dirty="0" smtClean="0"/>
              <a:t>We will practice programming examples using C++ </a:t>
            </a:r>
            <a:r>
              <a:rPr lang="en-US" dirty="0"/>
              <a:t> – </a:t>
            </a:r>
            <a:r>
              <a:rPr lang="en-US" dirty="0" smtClean="0"/>
              <a:t> Bring a laptop</a:t>
            </a:r>
            <a:endParaRPr lang="en-US" dirty="0"/>
          </a:p>
          <a:p>
            <a:pPr marL="514350" lvl="0" indent="-514350">
              <a:buFont typeface="+mj-lt"/>
              <a:buAutoNum type="arabicPeriod"/>
            </a:pPr>
            <a:r>
              <a:rPr lang="en-US" dirty="0" smtClean="0"/>
              <a:t>Work on Projects </a:t>
            </a:r>
          </a:p>
          <a:p>
            <a:pPr marL="914400" lvl="1" indent="-514350"/>
            <a:r>
              <a:rPr lang="en-US" dirty="0" smtClean="0"/>
              <a:t>Scheduling enough time and Planning is key!</a:t>
            </a:r>
            <a:endParaRPr lang="en-US" dirty="0"/>
          </a:p>
          <a:p>
            <a:pPr marL="514350" lvl="0" indent="-514350">
              <a:buFont typeface="+mj-lt"/>
              <a:buAutoNum type="arabicPeriod"/>
            </a:pPr>
            <a:r>
              <a:rPr lang="en-US" dirty="0"/>
              <a:t>Attempt/Complete Assignments </a:t>
            </a:r>
            <a:r>
              <a:rPr lang="en-US" dirty="0" smtClean="0"/>
              <a:t>and Textbook Practice Problems</a:t>
            </a:r>
          </a:p>
          <a:p>
            <a:pPr marL="914400" lvl="1" indent="-514350"/>
            <a:r>
              <a:rPr lang="en-US" dirty="0" smtClean="0"/>
              <a:t>Practice problems can be found within and at the end of each Chapter</a:t>
            </a:r>
            <a:endParaRPr lang="en-US" dirty="0"/>
          </a:p>
        </p:txBody>
      </p:sp>
    </p:spTree>
    <p:extLst>
      <p:ext uri="{BB962C8B-B14F-4D97-AF65-F5344CB8AC3E}">
        <p14:creationId xmlns:p14="http://schemas.microsoft.com/office/powerpoint/2010/main" val="31554567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1. Complete </a:t>
            </a:r>
            <a:r>
              <a:rPr lang="en-US" dirty="0"/>
              <a:t>assigned readings from text</a:t>
            </a:r>
          </a:p>
        </p:txBody>
      </p:sp>
      <p:sp>
        <p:nvSpPr>
          <p:cNvPr id="3" name="Content Placeholder 2"/>
          <p:cNvSpPr>
            <a:spLocks noGrp="1"/>
          </p:cNvSpPr>
          <p:nvPr>
            <p:ph idx="1"/>
          </p:nvPr>
        </p:nvSpPr>
        <p:spPr/>
        <p:txBody>
          <a:bodyPr>
            <a:normAutofit/>
          </a:bodyPr>
          <a:lstStyle/>
          <a:p>
            <a:r>
              <a:rPr lang="en-US" dirty="0" smtClean="0"/>
              <a:t>READ (the </a:t>
            </a:r>
            <a:r>
              <a:rPr lang="en-US" i="1" dirty="0" smtClean="0"/>
              <a:t>words)</a:t>
            </a:r>
            <a:r>
              <a:rPr lang="en-US" dirty="0" smtClean="0"/>
              <a:t>. Gaddis does a good job explaining concepts and syntax.</a:t>
            </a:r>
          </a:p>
          <a:p>
            <a:endParaRPr lang="en-US" dirty="0"/>
          </a:p>
          <a:p>
            <a:r>
              <a:rPr lang="en-US" dirty="0" smtClean="0"/>
              <a:t>Step through the many coding examples.</a:t>
            </a:r>
          </a:p>
          <a:p>
            <a:endParaRPr lang="en-US" dirty="0"/>
          </a:p>
          <a:p>
            <a:r>
              <a:rPr lang="en-US" dirty="0" smtClean="0"/>
              <a:t>Take notes and/or write </a:t>
            </a:r>
            <a:r>
              <a:rPr lang="en-US" dirty="0"/>
              <a:t>d</a:t>
            </a:r>
            <a:r>
              <a:rPr lang="en-US" dirty="0" smtClean="0"/>
              <a:t>own questions (to be answered in class or office hours).</a:t>
            </a:r>
            <a:endParaRPr lang="en-US" dirty="0"/>
          </a:p>
        </p:txBody>
      </p:sp>
    </p:spTree>
    <p:extLst>
      <p:ext uri="{BB962C8B-B14F-4D97-AF65-F5344CB8AC3E}">
        <p14:creationId xmlns:p14="http://schemas.microsoft.com/office/powerpoint/2010/main" val="3981144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 Attend Lecture</a:t>
            </a:r>
            <a:endParaRPr lang="en-US" dirty="0"/>
          </a:p>
        </p:txBody>
      </p:sp>
      <p:sp>
        <p:nvSpPr>
          <p:cNvPr id="3" name="Content Placeholder 2"/>
          <p:cNvSpPr>
            <a:spLocks noGrp="1"/>
          </p:cNvSpPr>
          <p:nvPr>
            <p:ph idx="1"/>
          </p:nvPr>
        </p:nvSpPr>
        <p:spPr/>
        <p:txBody>
          <a:bodyPr/>
          <a:lstStyle/>
          <a:p>
            <a:r>
              <a:rPr lang="en-US" dirty="0" smtClean="0"/>
              <a:t>We will perform a deeper dive into the concepts, and have interactive discussion and Q+A.</a:t>
            </a:r>
          </a:p>
          <a:p>
            <a:pPr lvl="1"/>
            <a:r>
              <a:rPr lang="en-US" dirty="0" smtClean="0"/>
              <a:t>TAKE NOTES</a:t>
            </a:r>
          </a:p>
          <a:p>
            <a:endParaRPr lang="en-US" dirty="0"/>
          </a:p>
          <a:p>
            <a:r>
              <a:rPr lang="en-US" dirty="0" smtClean="0"/>
              <a:t>We will implement programs and step through their execution.</a:t>
            </a:r>
          </a:p>
          <a:p>
            <a:endParaRPr lang="en-US" dirty="0"/>
          </a:p>
          <a:p>
            <a:r>
              <a:rPr lang="en-US" dirty="0" smtClean="0"/>
              <a:t>We will work on in-class programming exercises.</a:t>
            </a:r>
            <a:endParaRPr lang="en-US" dirty="0"/>
          </a:p>
        </p:txBody>
      </p:sp>
    </p:spTree>
    <p:extLst>
      <p:ext uri="{BB962C8B-B14F-4D97-AF65-F5344CB8AC3E}">
        <p14:creationId xmlns:p14="http://schemas.microsoft.com/office/powerpoint/2010/main" val="923791292"/>
      </p:ext>
    </p:extLst>
  </p:cSld>
  <p:clrMapOvr>
    <a:masterClrMapping/>
  </p:clrMapOvr>
</p:sld>
</file>

<file path=ppt/theme/theme1.xml><?xml version="1.0" encoding="utf-8"?>
<a:theme xmlns:a="http://schemas.openxmlformats.org/drawingml/2006/main" name="georgetown-powerpoint-template-whi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georgetown-powerpoint-template-white</Template>
  <TotalTime>3968</TotalTime>
  <Words>734</Words>
  <Application>Microsoft Office PowerPoint</Application>
  <PresentationFormat>Widescreen</PresentationFormat>
  <Paragraphs>123</Paragraphs>
  <Slides>17</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17</vt:i4>
      </vt:variant>
    </vt:vector>
  </HeadingPairs>
  <TitlesOfParts>
    <vt:vector size="25" baseType="lpstr">
      <vt:lpstr>55 Helvetica Roman</vt:lpstr>
      <vt:lpstr>Arial</vt:lpstr>
      <vt:lpstr>Calibri</vt:lpstr>
      <vt:lpstr>Calibri Light</vt:lpstr>
      <vt:lpstr>Georgia</vt:lpstr>
      <vt:lpstr>Wingdings 2</vt:lpstr>
      <vt:lpstr>georgetown-powerpoint-template-white</vt:lpstr>
      <vt:lpstr>HDOfficeLightV0</vt:lpstr>
      <vt:lpstr>COSC051: Computer Science I</vt:lpstr>
      <vt:lpstr>Outline</vt:lpstr>
      <vt:lpstr>Welcome!</vt:lpstr>
      <vt:lpstr>Course Summary</vt:lpstr>
      <vt:lpstr>Course Website</vt:lpstr>
      <vt:lpstr>Goals</vt:lpstr>
      <vt:lpstr>Course Structure</vt:lpstr>
      <vt:lpstr>1. Complete assigned readings from text</vt:lpstr>
      <vt:lpstr>2. Attend Lecture</vt:lpstr>
      <vt:lpstr>3. Work on Projects</vt:lpstr>
      <vt:lpstr>4.  Attempt/Complete Practice Problems</vt:lpstr>
      <vt:lpstr>Test your Understanding</vt:lpstr>
      <vt:lpstr>Study Methods</vt:lpstr>
      <vt:lpstr>Course Admin</vt:lpstr>
      <vt:lpstr>What is computer science?</vt:lpstr>
      <vt:lpstr>Why are you here?</vt:lpstr>
      <vt:lpstr>Questions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Stay connected with Twitter</dc:title>
  <dc:creator>jeremy bolton</dc:creator>
  <cp:lastModifiedBy>jeremy bolton</cp:lastModifiedBy>
  <cp:revision>114</cp:revision>
  <dcterms:created xsi:type="dcterms:W3CDTF">2014-11-11T01:34:56Z</dcterms:created>
  <dcterms:modified xsi:type="dcterms:W3CDTF">2018-01-08T17:59:31Z</dcterms:modified>
</cp:coreProperties>
</file>